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311" r:id="rId3"/>
    <p:sldId id="312" r:id="rId4"/>
    <p:sldId id="313" r:id="rId5"/>
    <p:sldId id="259" r:id="rId6"/>
    <p:sldId id="314" r:id="rId7"/>
    <p:sldId id="315" r:id="rId8"/>
    <p:sldId id="316" r:id="rId9"/>
    <p:sldId id="31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00"/>
    <a:srgbClr val="594F9C"/>
    <a:srgbClr val="B6B1D7"/>
    <a:srgbClr val="720000"/>
    <a:srgbClr val="66FF66"/>
    <a:srgbClr val="663300"/>
    <a:srgbClr val="0000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57" autoAdjust="0"/>
    <p:restoredTop sz="95714" autoAdjust="0"/>
  </p:normalViewPr>
  <p:slideViewPr>
    <p:cSldViewPr>
      <p:cViewPr varScale="1">
        <p:scale>
          <a:sx n="58" d="100"/>
          <a:sy n="58" d="100"/>
        </p:scale>
        <p:origin x="118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2938" y="-163"/>
      </p:cViewPr>
      <p:guideLst>
        <p:guide orient="horz" pos="2880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1" y="4343402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68521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653AE98-3586-4875-9BE5-81CF673D32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71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757" indent="-2856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704" indent="-22854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99783" indent="-22854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6864" indent="-22854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3945" indent="-2285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027" indent="-2285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108" indent="-2285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190" indent="-2285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313C8B-DAA5-4A30-9A2E-6F1238331CE3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3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3AE98-3586-4875-9BE5-81CF673D32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7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500" baseline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Session 6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 baseline="0">
                <a:latin typeface="Calibri" pitchFamily="34" charset="0"/>
              </a:defRPr>
            </a:lvl1pPr>
          </a:lstStyle>
          <a:p>
            <a:pPr>
              <a:defRPr/>
            </a:pPr>
            <a:fld id="{206E16D6-DE8C-44BF-8C0D-7DADAC22B2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67D05EF-5150-4FE6-9B3B-E2957DCD5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245225"/>
            <a:ext cx="48006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500" b="1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OPIM 628 – Business Analytics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5267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dirty="0"/>
          </a:p>
        </p:txBody>
      </p:sp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3378"/>
            <a:ext cx="8229600" cy="1143000"/>
          </a:xfrm>
          <a:noFill/>
        </p:spPr>
        <p:txBody>
          <a:bodyPr/>
          <a:lstStyle>
            <a:lvl1pPr>
              <a:defRPr b="1">
                <a:solidFill>
                  <a:schemeClr val="accent2"/>
                </a:solidFill>
                <a:latin typeface="Constant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44963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500" baseline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Session 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 baseline="0">
                <a:latin typeface="Calibri" pitchFamily="34" charset="0"/>
              </a:defRPr>
            </a:lvl1pPr>
          </a:lstStyle>
          <a:p>
            <a:pPr>
              <a:defRPr/>
            </a:pPr>
            <a:fld id="{100F2406-5B84-4794-B8EA-842FD9AB57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35F16DBA-732B-401E-B246-E1A319C5E4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42133" y="210235"/>
            <a:ext cx="174862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SG" sz="1500" b="1" dirty="0">
                <a:latin typeface="Calibri" pitchFamily="34" charset="0"/>
              </a:rPr>
              <a:t>Kaggle Competition</a:t>
            </a:r>
            <a:endParaRPr lang="en-US" sz="1500" b="1" dirty="0">
              <a:latin typeface="Calibri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6A2AF26-B22C-4089-B555-DB7E4EC19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245225"/>
            <a:ext cx="48006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500" b="1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OPIM 628 – Business Analytics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5240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dirty="0"/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500" baseline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Session 6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 baseline="0">
                <a:latin typeface="Calibri" pitchFamily="34" charset="0"/>
              </a:defRPr>
            </a:lvl1pPr>
          </a:lstStyle>
          <a:p>
            <a:pPr>
              <a:defRPr/>
            </a:pPr>
            <a:fld id="{4A63C44D-9635-4F36-8714-A2B3129356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FDF3A3-0973-4229-B8BB-C1F6FDF4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3378"/>
            <a:ext cx="8229600" cy="1143000"/>
          </a:xfrm>
          <a:noFill/>
        </p:spPr>
        <p:txBody>
          <a:bodyPr/>
          <a:lstStyle>
            <a:lvl1pPr>
              <a:defRPr b="1">
                <a:solidFill>
                  <a:schemeClr val="accent2"/>
                </a:solidFill>
                <a:latin typeface="Constant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113EAC1E-BE9A-48FE-BE40-8D04A6F88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42136" y="210235"/>
            <a:ext cx="174862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SG" sz="1500" b="1" dirty="0">
                <a:latin typeface="Calibri" pitchFamily="34" charset="0"/>
              </a:rPr>
              <a:t>Kaggle Competition</a:t>
            </a:r>
            <a:endParaRPr lang="en-US" sz="1500" b="1" dirty="0">
              <a:latin typeface="Calibri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1C372D-3763-4484-A8AC-F40BBE517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245225"/>
            <a:ext cx="48006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500" b="1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OPIM 628 – Business Analytics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5132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 sz="1500" baseline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Session 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 sz="1500" baseline="0">
                <a:latin typeface="Calibri" pitchFamily="34" charset="0"/>
              </a:defRPr>
            </a:lvl1pPr>
          </a:lstStyle>
          <a:p>
            <a:pPr>
              <a:defRPr/>
            </a:pPr>
            <a:fld id="{F1724DEC-A20B-4549-8D3C-20270AFEB5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A62B663-A7B1-4C9C-907E-AB1F8B9B5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245225"/>
            <a:ext cx="4800600" cy="476247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500" b="1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OPIM 628 – Business Analytics</a:t>
            </a:r>
            <a:endParaRPr 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7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onstant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onstantia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onstantia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onstantia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onstantia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mpeti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7"/>
          <p:cNvSpPr>
            <a:spLocks noChangeShapeType="1"/>
          </p:cNvSpPr>
          <p:nvPr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dirty="0"/>
          </a:p>
        </p:txBody>
      </p:sp>
      <p:sp>
        <p:nvSpPr>
          <p:cNvPr id="5123" name="Rectangle 11"/>
          <p:cNvSpPr>
            <a:spLocks noChangeArrowheads="1"/>
          </p:cNvSpPr>
          <p:nvPr/>
        </p:nvSpPr>
        <p:spPr bwMode="auto">
          <a:xfrm>
            <a:off x="381000" y="1524000"/>
            <a:ext cx="84201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GB" sz="4400" b="1" dirty="0">
                <a:solidFill>
                  <a:schemeClr val="tx2"/>
                </a:solidFill>
              </a:rPr>
              <a:t>OPIM 628 </a:t>
            </a:r>
          </a:p>
          <a:p>
            <a:pPr algn="ctr"/>
            <a:r>
              <a:rPr lang="en-US" sz="4400" b="1" dirty="0">
                <a:solidFill>
                  <a:schemeClr val="tx2"/>
                </a:solidFill>
              </a:rPr>
              <a:t>Business Analytics</a:t>
            </a: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1097756" y="3429000"/>
            <a:ext cx="69865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GB" sz="3200" dirty="0"/>
              <a:t>Sarah Yini Gao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GB" sz="2400" i="1" dirty="0">
                <a:solidFill>
                  <a:srgbClr val="0000FF"/>
                </a:solidFill>
              </a:rPr>
              <a:t>yngao@smu.edu.sg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BBD5D-9F98-471A-ACD6-719DA735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3C44D-9635-4F36-8714-A2B3129356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FE41F-D819-0B9D-9803-987B7424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6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BCCF5-CE43-EB66-8A20-0B27A2A71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</a:t>
            </a:r>
            <a:endParaRPr lang="en-US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A1EF-C022-47D4-9D42-84BB175F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Competition </a:t>
            </a:r>
            <a:r>
              <a:rPr lang="en-SG" dirty="0"/>
              <a:t>Grading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EFEE-D0D3-4CDF-A201-CF53A491C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10%</a:t>
            </a:r>
            <a:r>
              <a:rPr lang="en-US" dirty="0"/>
              <a:t> on models (novelty/rigor) + </a:t>
            </a:r>
            <a:r>
              <a:rPr lang="en-US" b="1" dirty="0">
                <a:solidFill>
                  <a:srgbClr val="FF0000"/>
                </a:solidFill>
              </a:rPr>
              <a:t>10%</a:t>
            </a:r>
            <a:r>
              <a:rPr lang="en-US" dirty="0"/>
              <a:t> on prediction performance of Milestone 1 (by the end of recess week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3 </a:t>
            </a:r>
            <a:r>
              <a:rPr lang="en-US" dirty="0">
                <a:solidFill>
                  <a:srgbClr val="FF0000"/>
                </a:solidFill>
              </a:rPr>
              <a:t>Mar 11:59pm</a:t>
            </a:r>
            <a:r>
              <a:rPr lang="en-US" dirty="0"/>
              <a:t>) + </a:t>
            </a:r>
            <a:r>
              <a:rPr lang="en-US" b="1" dirty="0">
                <a:solidFill>
                  <a:srgbClr val="FF0000"/>
                </a:solidFill>
              </a:rPr>
              <a:t>10%</a:t>
            </a:r>
            <a:r>
              <a:rPr lang="en-US" dirty="0"/>
              <a:t> on prediction performance of Milestone 2 (by the end of the competition, </a:t>
            </a:r>
            <a:r>
              <a:rPr lang="en-US">
                <a:solidFill>
                  <a:srgbClr val="FF0000"/>
                </a:solidFill>
              </a:rPr>
              <a:t>Mar 17, </a:t>
            </a:r>
            <a:r>
              <a:rPr lang="en-US" dirty="0">
                <a:solidFill>
                  <a:srgbClr val="FF0000"/>
                </a:solidFill>
              </a:rPr>
              <a:t>11:59pm</a:t>
            </a:r>
            <a:r>
              <a:rPr lang="en-US" dirty="0"/>
              <a:t>)</a:t>
            </a:r>
          </a:p>
          <a:p>
            <a:pPr lvl="1"/>
            <a:r>
              <a:rPr lang="en-SG" dirty="0"/>
              <a:t>Evaluated based on a </a:t>
            </a:r>
            <a:r>
              <a:rPr lang="en-SG" b="1" dirty="0">
                <a:solidFill>
                  <a:srgbClr val="FF0000"/>
                </a:solidFill>
              </a:rPr>
              <a:t>private</a:t>
            </a:r>
            <a:r>
              <a:rPr lang="en-SG" dirty="0"/>
              <a:t> test set</a:t>
            </a:r>
          </a:p>
          <a:p>
            <a:pPr lvl="1"/>
            <a:r>
              <a:rPr lang="en-SG" dirty="0"/>
              <a:t>Do not </a:t>
            </a:r>
            <a:r>
              <a:rPr lang="en-SG" b="1" dirty="0">
                <a:solidFill>
                  <a:srgbClr val="FF0000"/>
                </a:solidFill>
              </a:rPr>
              <a:t>overfit</a:t>
            </a:r>
            <a:r>
              <a:rPr lang="en-SG" dirty="0"/>
              <a:t> the </a:t>
            </a:r>
            <a:r>
              <a:rPr lang="en-SG" b="1" dirty="0">
                <a:solidFill>
                  <a:srgbClr val="FF0000"/>
                </a:solidFill>
              </a:rPr>
              <a:t>public</a:t>
            </a:r>
            <a:r>
              <a:rPr lang="en-SG" dirty="0"/>
              <a:t> leader board!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474AC-2C07-4CD5-841E-F56D7DEC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772EC-7D67-9979-B2A5-5BAD265A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61B0-AAE8-AA11-A7EF-DBA3402C2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5313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0C81-7846-4855-ADE1-AC55E24A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 on Models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F477-619E-4330-AED5-DF426BF8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dirty="0"/>
              <a:t>By the end of recess week, you can use </a:t>
            </a:r>
            <a:r>
              <a:rPr lang="en-SG" sz="2800" b="1" dirty="0">
                <a:solidFill>
                  <a:srgbClr val="FF0000"/>
                </a:solidFill>
              </a:rPr>
              <a:t>only</a:t>
            </a:r>
            <a:r>
              <a:rPr lang="en-SG" sz="2800" dirty="0"/>
              <a:t> </a:t>
            </a:r>
            <a:r>
              <a:rPr lang="en-SG" sz="2800" i="1" dirty="0">
                <a:solidFill>
                  <a:schemeClr val="accent2"/>
                </a:solidFill>
              </a:rPr>
              <a:t>linear regression</a:t>
            </a:r>
            <a:r>
              <a:rPr lang="en-SG" sz="2800" dirty="0"/>
              <a:t> and </a:t>
            </a:r>
            <a:r>
              <a:rPr lang="en-SG" sz="2800" i="1" dirty="0">
                <a:solidFill>
                  <a:schemeClr val="accent2"/>
                </a:solidFill>
              </a:rPr>
              <a:t>logistic regression</a:t>
            </a:r>
          </a:p>
          <a:p>
            <a:pPr lvl="1"/>
            <a:r>
              <a:rPr lang="en-SG" sz="2400" dirty="0"/>
              <a:t>Scores will be screenshotted at </a:t>
            </a:r>
            <a:r>
              <a:rPr lang="en-US" sz="2800" dirty="0">
                <a:solidFill>
                  <a:srgbClr val="FF0000"/>
                </a:solidFill>
              </a:rPr>
              <a:t>3</a:t>
            </a:r>
            <a:r>
              <a:rPr lang="en-US" sz="2800" baseline="30000" dirty="0">
                <a:solidFill>
                  <a:srgbClr val="FF0000"/>
                </a:solidFill>
              </a:rPr>
              <a:t>rd</a:t>
            </a:r>
            <a:r>
              <a:rPr lang="en-US" sz="2800" dirty="0">
                <a:solidFill>
                  <a:srgbClr val="FF0000"/>
                </a:solidFill>
              </a:rPr>
              <a:t> Mar 11:59pm</a:t>
            </a:r>
            <a:endParaRPr lang="en-SG" sz="2400" dirty="0"/>
          </a:p>
          <a:p>
            <a:r>
              <a:rPr lang="en-SG" sz="2800" dirty="0"/>
              <a:t>For Milestone 2, you can use </a:t>
            </a:r>
            <a:r>
              <a:rPr lang="en-SG" sz="2800" i="1" dirty="0">
                <a:solidFill>
                  <a:schemeClr val="accent2"/>
                </a:solidFill>
              </a:rPr>
              <a:t>linear regression</a:t>
            </a:r>
            <a:r>
              <a:rPr lang="en-SG" sz="2800" dirty="0"/>
              <a:t>, </a:t>
            </a:r>
            <a:r>
              <a:rPr lang="en-SG" sz="2800" i="1" dirty="0">
                <a:solidFill>
                  <a:schemeClr val="accent2"/>
                </a:solidFill>
              </a:rPr>
              <a:t>logistic regression</a:t>
            </a:r>
            <a:r>
              <a:rPr lang="en-SG" sz="2800" dirty="0"/>
              <a:t>, </a:t>
            </a:r>
            <a:r>
              <a:rPr lang="en-SG" sz="2800" i="1" dirty="0">
                <a:solidFill>
                  <a:schemeClr val="accent2"/>
                </a:solidFill>
              </a:rPr>
              <a:t>CART</a:t>
            </a:r>
            <a:r>
              <a:rPr lang="en-SG" sz="2800" dirty="0"/>
              <a:t>, and </a:t>
            </a:r>
            <a:r>
              <a:rPr lang="en-SG" sz="2800" i="1" dirty="0">
                <a:solidFill>
                  <a:schemeClr val="accent2"/>
                </a:solidFill>
              </a:rPr>
              <a:t>random forests</a:t>
            </a:r>
          </a:p>
          <a:p>
            <a:pPr lvl="1"/>
            <a:r>
              <a:rPr lang="en-SG" sz="2400" b="1" dirty="0">
                <a:solidFill>
                  <a:srgbClr val="FF0000"/>
                </a:solidFill>
              </a:rPr>
              <a:t>NO</a:t>
            </a:r>
            <a:r>
              <a:rPr lang="en-SG" sz="2400" dirty="0"/>
              <a:t> other predictive models are allowed</a:t>
            </a:r>
          </a:p>
          <a:p>
            <a:endParaRPr lang="en-SG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0EEFB-D1A9-494D-A391-35B99589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85A6E-A771-01C1-060C-D928B7F7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4B7BC-0470-FC8C-71DC-5FDD94926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6879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802D-9DA4-475F-B39D-1EB827C4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Restrictions on Coding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1615-CFC2-4AD7-8A44-C59C5B770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 can use different packages for these techniques</a:t>
            </a:r>
          </a:p>
          <a:p>
            <a:r>
              <a:rPr lang="en-SG" dirty="0"/>
              <a:t>You can search online for tips or tricks that make your coding more efficient</a:t>
            </a:r>
          </a:p>
          <a:p>
            <a:r>
              <a:rPr lang="en-SG" dirty="0"/>
              <a:t>You can use any visualization techniques (no restriction) to help identify patterns and generate ideas to formulate your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1DBF1-EE29-46A7-9D4D-F38F8EE0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D3A66-0579-129B-A653-65E4DA22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B9A8E-86D7-103B-67D4-4E8BE90ED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6285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Each group is allowed to have only one account </a:t>
            </a:r>
          </a:p>
          <a:p>
            <a:pPr lvl="1"/>
            <a:r>
              <a:rPr lang="en-US" sz="2000" dirty="0"/>
              <a:t>Team name format: “G1 Group 1”, “G2 Group 2”</a:t>
            </a:r>
          </a:p>
          <a:p>
            <a:pPr lvl="1"/>
            <a:r>
              <a:rPr lang="en-US" sz="2000" dirty="0"/>
              <a:t>Submission under different names will not be considered</a:t>
            </a:r>
          </a:p>
          <a:p>
            <a:r>
              <a:rPr lang="en-US" sz="2400" dirty="0"/>
              <a:t>Each team can submit maximum 20 attempts every day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3611033"/>
            <a:ext cx="7467600" cy="243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B4383-7B68-4721-DA39-4FC1B966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B0AF-707C-BBAA-CA43-C64A8B975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5159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457200" y="1831112"/>
            <a:ext cx="8229600" cy="4144963"/>
          </a:xfrm>
        </p:spPr>
        <p:txBody>
          <a:bodyPr/>
          <a:lstStyle/>
          <a:p>
            <a:r>
              <a:rPr lang="en-US" sz="2800" dirty="0"/>
              <a:t>Prepare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a single R Notebook file with your models and a description of your team’s approach</a:t>
            </a:r>
          </a:p>
          <a:p>
            <a:pPr lvl="1"/>
            <a:r>
              <a:rPr lang="en-US" sz="2400" dirty="0"/>
              <a:t>One file per group</a:t>
            </a:r>
          </a:p>
          <a:p>
            <a:pPr lvl="1"/>
            <a:r>
              <a:rPr lang="en-US" sz="2400" dirty="0"/>
              <a:t>Clear documentation of your models</a:t>
            </a:r>
          </a:p>
          <a:p>
            <a:pPr lvl="2"/>
            <a:r>
              <a:rPr lang="en-US" sz="2000" dirty="0"/>
              <a:t>Not necessary to include all the models you have tried</a:t>
            </a:r>
          </a:p>
          <a:p>
            <a:pPr lvl="2"/>
            <a:r>
              <a:rPr lang="en-US" sz="2000" dirty="0"/>
              <a:t>At least </a:t>
            </a:r>
            <a:r>
              <a:rPr lang="en-US" sz="2000" b="1" dirty="0">
                <a:solidFill>
                  <a:srgbClr val="FF0000"/>
                </a:solidFill>
              </a:rPr>
              <a:t>two models </a:t>
            </a:r>
            <a:endParaRPr lang="en-US" sz="2000" dirty="0"/>
          </a:p>
          <a:p>
            <a:pPr lvl="3"/>
            <a:r>
              <a:rPr lang="en-US" sz="1600" dirty="0"/>
              <a:t>One model for Week 8 performance checkpoint (Milestone I)</a:t>
            </a:r>
          </a:p>
          <a:p>
            <a:pPr lvl="3"/>
            <a:r>
              <a:rPr lang="en-US" sz="1600" dirty="0"/>
              <a:t>Another model for the final performance checkpoint (Milestone II)</a:t>
            </a:r>
          </a:p>
          <a:p>
            <a:pPr lvl="3"/>
            <a:r>
              <a:rPr lang="en-US" sz="1600" dirty="0"/>
              <a:t>Clearly indicated in the description</a:t>
            </a:r>
          </a:p>
          <a:p>
            <a:pPr lvl="1"/>
            <a:r>
              <a:rPr lang="en-US" sz="2400" dirty="0"/>
              <a:t>Can be compiled with training and test data sets stored in the same location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70B54-FA27-83AF-73B6-237F81DC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3B15B-BB79-677B-6E28-11A012175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363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1248-231E-4975-A517-000A71EB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A3A3-31E0-4536-A376-48C351B46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Model presentation on Week 10</a:t>
            </a:r>
          </a:p>
          <a:p>
            <a:pPr lvl="1"/>
            <a:r>
              <a:rPr lang="en-SG" dirty="0"/>
              <a:t>10 min for each team including time for Q&amp;A</a:t>
            </a:r>
          </a:p>
          <a:p>
            <a:pPr lvl="2"/>
            <a:r>
              <a:rPr lang="en-SG" dirty="0"/>
              <a:t>Not everyone has to speak</a:t>
            </a:r>
          </a:p>
          <a:p>
            <a:pPr lvl="1"/>
            <a:r>
              <a:rPr lang="en-SG" dirty="0"/>
              <a:t>A few slides summarizing the ideas and steps for the models submitted for scoring</a:t>
            </a:r>
          </a:p>
          <a:p>
            <a:pPr lvl="1"/>
            <a:r>
              <a:rPr lang="en-SG" dirty="0"/>
              <a:t>Graded together with your R Notebook file to assess the novelty of your models and the rigor in your analysis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F61B4-FE86-4EE3-B691-2AB59DDC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2CCC-0EEE-0B40-8396-FE6AD3EA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0C759-E616-7E4B-6EF6-56335313F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4594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DDEC-279B-47AA-ADCD-F359541C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Submissions and Deadlines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8761-B2A4-4886-A5DE-26D37B566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Predictions</a:t>
            </a:r>
            <a:r>
              <a:rPr lang="en-US" dirty="0"/>
              <a:t> are to be submitted to </a:t>
            </a:r>
            <a:r>
              <a:rPr lang="en-US" b="1" dirty="0">
                <a:solidFill>
                  <a:schemeClr val="accent2"/>
                </a:solidFill>
              </a:rPr>
              <a:t>Kaggle</a:t>
            </a:r>
            <a:r>
              <a:rPr lang="en-US" dirty="0"/>
              <a:t> for performance evaluation</a:t>
            </a:r>
          </a:p>
          <a:p>
            <a:r>
              <a:rPr lang="en-US" i="1" dirty="0">
                <a:solidFill>
                  <a:schemeClr val="accent2"/>
                </a:solidFill>
              </a:rPr>
              <a:t>R Notebook file</a:t>
            </a:r>
            <a:r>
              <a:rPr lang="en-US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presentation slides</a:t>
            </a:r>
            <a:r>
              <a:rPr lang="en-US" dirty="0"/>
              <a:t>,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chemeClr val="accent2"/>
                </a:solidFill>
              </a:rPr>
              <a:t>presentation video </a:t>
            </a:r>
            <a:r>
              <a:rPr lang="en-US" dirty="0"/>
              <a:t>are to be submitted to </a:t>
            </a:r>
            <a:r>
              <a:rPr lang="en-US" b="1" dirty="0">
                <a:solidFill>
                  <a:schemeClr val="accent2"/>
                </a:solidFill>
              </a:rPr>
              <a:t>eLearn</a:t>
            </a:r>
            <a:r>
              <a:rPr lang="en-US" dirty="0"/>
              <a:t> before Week 10’s class</a:t>
            </a:r>
          </a:p>
          <a:p>
            <a:r>
              <a:rPr lang="en-SG" dirty="0"/>
              <a:t>Check eLearn submission folders for </a:t>
            </a:r>
            <a:r>
              <a:rPr lang="en-SG" b="1" dirty="0">
                <a:solidFill>
                  <a:srgbClr val="FF0000"/>
                </a:solidFill>
              </a:rPr>
              <a:t>exact deadlines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EE5A-8D10-43B5-B57E-D88F5EDF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23DA9-45EC-6EA3-FDB9-29C582E3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55891-AFA7-5C8A-3A88-9B7A6F2D6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9161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Kaggle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F2406-5B84-4794-B8EA-842FD9AB572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0A63A3E-C050-4734-B646-C18EF2DA6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3999" y="2137425"/>
            <a:ext cx="6481005" cy="3912538"/>
          </a:xfr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0588B4-C588-411E-80F6-39853F3F2613}"/>
              </a:ext>
            </a:extLst>
          </p:cNvPr>
          <p:cNvSpPr txBox="1"/>
          <p:nvPr/>
        </p:nvSpPr>
        <p:spPr>
          <a:xfrm>
            <a:off x="914400" y="1738474"/>
            <a:ext cx="396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https://www.kaggle.com/competitions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S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96D15-6295-3CAB-2733-D11CD266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7D036-8EDD-8B56-0BE2-801FFF4BC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OPIM 628 – Business Analytics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264732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Lee Kong Chian School of Business - version 2</Template>
  <TotalTime>28183</TotalTime>
  <Words>489</Words>
  <Application>Microsoft Office PowerPoint</Application>
  <PresentationFormat>On-screen Show (4:3)</PresentationFormat>
  <Paragraphs>73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Constantia</vt:lpstr>
      <vt:lpstr>Default Design</vt:lpstr>
      <vt:lpstr>PowerPoint Presentation</vt:lpstr>
      <vt:lpstr>Kaggle Competition Grading</vt:lpstr>
      <vt:lpstr>Restrictions on Models</vt:lpstr>
      <vt:lpstr>No Restrictions on Coding</vt:lpstr>
      <vt:lpstr>Other Rules</vt:lpstr>
      <vt:lpstr>R Code</vt:lpstr>
      <vt:lpstr>Presentation</vt:lpstr>
      <vt:lpstr>Submissions and Deadlines</vt:lpstr>
      <vt:lpstr>Getting Started with Kaggle </vt:lpstr>
    </vt:vector>
  </TitlesOfParts>
  <Company>SMU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danielzheng@smu.edu.sg</dc:creator>
  <cp:lastModifiedBy>GAO Yini</cp:lastModifiedBy>
  <cp:revision>1392</cp:revision>
  <cp:lastPrinted>2013-08-18T08:18:18Z</cp:lastPrinted>
  <dcterms:created xsi:type="dcterms:W3CDTF">2008-01-03T07:10:28Z</dcterms:created>
  <dcterms:modified xsi:type="dcterms:W3CDTF">2024-02-05T23:54:51Z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etDate">
    <vt:lpwstr>2022-03-10T10:58:44Z</vt:lpwstr>
  </property>
  <property fmtid="{D5CDD505-2E9C-101B-9397-08002B2CF9AE}" pid="4" name="MSIP_Label_1e756f9c-e3e7-4810-90da-ea6bfb97c434_Method">
    <vt:lpwstr>Privileged</vt:lpwstr>
  </property>
  <property fmtid="{D5CDD505-2E9C-101B-9397-08002B2CF9AE}" pid="5" name="MSIP_Label_1e756f9c-e3e7-4810-90da-ea6bfb97c434_Name">
    <vt:lpwstr>1e756f9c-e3e7-4810-90da-ea6bfb97c434</vt:lpwstr>
  </property>
  <property fmtid="{D5CDD505-2E9C-101B-9397-08002B2CF9AE}" pid="6" name="MSIP_Label_1e756f9c-e3e7-4810-90da-ea6bfb97c434_SiteId">
    <vt:lpwstr>c98a79ca-5a9a-4791-a243-f06afd67464d</vt:lpwstr>
  </property>
  <property fmtid="{D5CDD505-2E9C-101B-9397-08002B2CF9AE}" pid="7" name="MSIP_Label_1e756f9c-e3e7-4810-90da-ea6bfb97c434_ActionId">
    <vt:lpwstr>7e185b24-5b3a-4589-8de3-8035ff6859ce</vt:lpwstr>
  </property>
  <property fmtid="{D5CDD505-2E9C-101B-9397-08002B2CF9AE}" pid="8" name="MSIP_Label_1e756f9c-e3e7-4810-90da-ea6bfb97c434_ContentBits">
    <vt:lpwstr>0</vt:lpwstr>
  </property>
</Properties>
</file>