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sldIdLst>
    <p:sldId id="439" r:id="rId2"/>
    <p:sldId id="446" r:id="rId3"/>
    <p:sldId id="438" r:id="rId4"/>
    <p:sldId id="443" r:id="rId5"/>
    <p:sldId id="467" r:id="rId6"/>
    <p:sldId id="447" r:id="rId7"/>
    <p:sldId id="465" r:id="rId8"/>
    <p:sldId id="440" r:id="rId9"/>
    <p:sldId id="441" r:id="rId10"/>
    <p:sldId id="448" r:id="rId11"/>
    <p:sldId id="444" r:id="rId12"/>
    <p:sldId id="449" r:id="rId13"/>
    <p:sldId id="450" r:id="rId14"/>
    <p:sldId id="452" r:id="rId15"/>
    <p:sldId id="454" r:id="rId16"/>
    <p:sldId id="455" r:id="rId17"/>
    <p:sldId id="456" r:id="rId18"/>
    <p:sldId id="458" r:id="rId19"/>
    <p:sldId id="459" r:id="rId20"/>
    <p:sldId id="461" r:id="rId21"/>
    <p:sldId id="460" r:id="rId22"/>
    <p:sldId id="463" r:id="rId23"/>
    <p:sldId id="462" r:id="rId24"/>
    <p:sldId id="464" r:id="rId25"/>
    <p:sldId id="466" r:id="rId2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Helvetica" pitchFamily="34" charset="0"/>
        <a:ea typeface="MS PGothic" pitchFamily="34" charset="-128"/>
        <a:cs typeface="+mn-cs"/>
      </a:defRPr>
    </a:lvl5pPr>
    <a:lvl6pPr marL="2286000" algn="l" defTabSz="914400" rtl="0" eaLnBrk="1" latinLnBrk="0" hangingPunct="1">
      <a:defRPr kern="1200">
        <a:solidFill>
          <a:schemeClr val="tx1"/>
        </a:solidFill>
        <a:latin typeface="Helvetica" pitchFamily="34" charset="0"/>
        <a:ea typeface="MS PGothic" pitchFamily="34" charset="-128"/>
        <a:cs typeface="+mn-cs"/>
      </a:defRPr>
    </a:lvl6pPr>
    <a:lvl7pPr marL="2743200" algn="l" defTabSz="914400" rtl="0" eaLnBrk="1" latinLnBrk="0" hangingPunct="1">
      <a:defRPr kern="1200">
        <a:solidFill>
          <a:schemeClr val="tx1"/>
        </a:solidFill>
        <a:latin typeface="Helvetica" pitchFamily="34" charset="0"/>
        <a:ea typeface="MS PGothic" pitchFamily="34" charset="-128"/>
        <a:cs typeface="+mn-cs"/>
      </a:defRPr>
    </a:lvl7pPr>
    <a:lvl8pPr marL="3200400" algn="l" defTabSz="914400" rtl="0" eaLnBrk="1" latinLnBrk="0" hangingPunct="1">
      <a:defRPr kern="1200">
        <a:solidFill>
          <a:schemeClr val="tx1"/>
        </a:solidFill>
        <a:latin typeface="Helvetica" pitchFamily="34" charset="0"/>
        <a:ea typeface="MS PGothic" pitchFamily="34" charset="-128"/>
        <a:cs typeface="+mn-cs"/>
      </a:defRPr>
    </a:lvl8pPr>
    <a:lvl9pPr marL="3657600" algn="l" defTabSz="914400" rtl="0" eaLnBrk="1" latinLnBrk="0" hangingPunct="1">
      <a:defRPr kern="1200">
        <a:solidFill>
          <a:schemeClr val="tx1"/>
        </a:solidFill>
        <a:latin typeface="Helvetic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2B2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44" autoAdjust="0"/>
  </p:normalViewPr>
  <p:slideViewPr>
    <p:cSldViewPr snapToGrid="0">
      <p:cViewPr varScale="1">
        <p:scale>
          <a:sx n="35" d="100"/>
          <a:sy n="35" d="100"/>
        </p:scale>
        <p:origin x="-1483" y="-86"/>
      </p:cViewPr>
      <p:guideLst>
        <p:guide orient="horz" pos="789"/>
        <p:guide pos="4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848"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5017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8916" name="Rectangle 4"/>
          <p:cNvSpPr>
            <a:spLocks noRo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018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5018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Times New Roman" pitchFamily="18" charset="0"/>
              </a:defRPr>
            </a:lvl1pPr>
          </a:lstStyle>
          <a:p>
            <a:pPr>
              <a:defRPr/>
            </a:pPr>
            <a:fld id="{3D9C1911-1E17-42DC-B43E-DCBB77EAE018}" type="slidenum">
              <a:rPr lang="en-US"/>
              <a:pPr>
                <a:defRPr/>
              </a:pPr>
              <a:t>‹#›</a:t>
            </a:fld>
            <a:endParaRPr lang="en-US"/>
          </a:p>
        </p:txBody>
      </p:sp>
    </p:spTree>
    <p:extLst>
      <p:ext uri="{BB962C8B-B14F-4D97-AF65-F5344CB8AC3E}">
        <p14:creationId xmlns:p14="http://schemas.microsoft.com/office/powerpoint/2010/main" val="3589975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AA6219A5-0924-4544-9B14-01C1F0A6786E}" type="slidenum">
              <a:rPr lang="en-US" smtClean="0">
                <a:latin typeface="Times New Roman" pitchFamily="18" charset="0"/>
              </a:rPr>
              <a:pPr/>
              <a:t>1</a:t>
            </a:fld>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F5CA40C5-A77F-47D9-8957-0C84BEE44F50}" type="slidenum">
              <a:rPr lang="en-US" smtClean="0">
                <a:latin typeface="Times New Roman" pitchFamily="18" charset="0"/>
              </a:rPr>
              <a:pPr/>
              <a:t>10</a:t>
            </a:fld>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1. RDMA-Software Complexity:</a:t>
            </a:r>
          </a:p>
          <a:p>
            <a:r>
              <a:rPr lang="en-US" smtClean="0"/>
              <a:t>RDMA-Software is much more complex compare to socket programming, we prefer to give an simpler but efficient layer between the transport layer and the application.</a:t>
            </a:r>
          </a:p>
          <a:p>
            <a:endParaRPr lang="en-US" smtClean="0"/>
          </a:p>
          <a:p>
            <a:r>
              <a:rPr lang="en-US" smtClean="0"/>
              <a:t>Buffer reuse</a:t>
            </a:r>
          </a:p>
          <a:p>
            <a:r>
              <a:rPr lang="en-US" smtClean="0"/>
              <a:t>Connection Management</a:t>
            </a:r>
          </a:p>
          <a:p>
            <a:r>
              <a:rPr lang="en-US" smtClean="0"/>
              <a:t>Event-driven programming paradigm</a:t>
            </a:r>
          </a:p>
          <a:p>
            <a:r>
              <a:rPr lang="en-US" smtClean="0"/>
              <a:t>Task scheduling</a:t>
            </a:r>
          </a:p>
          <a:p>
            <a:endParaRPr lang="en-US" smtClean="0"/>
          </a:p>
          <a:p>
            <a:r>
              <a:rPr lang="en-US" smtClean="0"/>
              <a:t>Multi-streams and </a:t>
            </a: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4602A355-9250-4350-8884-ADA6208578AE}" type="slidenum">
              <a:rPr lang="en-US" smtClean="0">
                <a:latin typeface="Times New Roman" pitchFamily="18" charset="0"/>
              </a:rPr>
              <a:pPr/>
              <a:t>11</a:t>
            </a:fld>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Resource abstraction: HCA and Memory</a:t>
            </a:r>
          </a:p>
          <a:p>
            <a:r>
              <a:rPr lang="en-US" smtClean="0"/>
              <a:t>And takes advantage of Multi-core environment with multi-threaded implementation</a:t>
            </a:r>
          </a:p>
          <a:p>
            <a:endParaRPr lang="en-US" smtClean="0"/>
          </a:p>
          <a:p>
            <a:r>
              <a:rPr lang="en-US" smtClean="0"/>
              <a:t>Take receive data as an example</a:t>
            </a:r>
          </a:p>
          <a:p>
            <a:endParaRPr lang="en-US" smtClean="0"/>
          </a:p>
          <a:p>
            <a:endParaRPr 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142D9F0A-2D9E-4452-8E43-B66FC7545CEE}" type="slidenum">
              <a:rPr lang="en-US" smtClean="0">
                <a:latin typeface="Times New Roman" pitchFamily="18" charset="0"/>
              </a:rPr>
              <a:pPr/>
              <a:t>12</a:t>
            </a:fld>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a:buFontTx/>
              <a:buAutoNum type="arabicPeriod"/>
            </a:pPr>
            <a:r>
              <a:rPr lang="en-US" smtClean="0"/>
              <a:t>Multi-tasks</a:t>
            </a:r>
          </a:p>
          <a:p>
            <a:pPr marL="231775" indent="-231775">
              <a:buFontTx/>
              <a:buAutoNum type="arabicPeriod"/>
            </a:pPr>
            <a:r>
              <a:rPr lang="en-US" smtClean="0"/>
              <a:t>Multi-streams</a:t>
            </a:r>
          </a:p>
          <a:p>
            <a:pPr marL="231775" indent="-231775">
              <a:buFontTx/>
              <a:buAutoNum type="arabicPeriod"/>
            </a:pPr>
            <a:r>
              <a:rPr lang="en-US" smtClean="0"/>
              <a:t>There are several control messages for data transfer.</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8C4EA67D-E483-491A-BFC8-5F02D0E456CB}" type="slidenum">
              <a:rPr lang="en-US" smtClean="0">
                <a:latin typeface="Times New Roman" pitchFamily="18" charset="0"/>
              </a:rPr>
              <a:pPr/>
              <a:t>13</a:t>
            </a:fld>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D1C45115-8A12-4CC2-A4D1-B4CADF000DE5}" type="slidenum">
              <a:rPr lang="en-US" smtClean="0">
                <a:latin typeface="Times New Roman" pitchFamily="18" charset="0"/>
              </a:rPr>
              <a:pPr/>
              <a:t>14</a:t>
            </a:fld>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8A5E8AC4-0B7F-4211-87A8-67F2F42D843D}" type="slidenum">
              <a:rPr lang="en-US" smtClean="0">
                <a:latin typeface="Times New Roman" pitchFamily="18" charset="0"/>
              </a:rPr>
              <a:pPr/>
              <a:t>15</a:t>
            </a:fld>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rfc959</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7ADFEEA2-6E40-434C-97EF-8E89311E3892}" type="slidenum">
              <a:rPr lang="en-US" smtClean="0">
                <a:latin typeface="Times New Roman" pitchFamily="18" charset="0"/>
              </a:rPr>
              <a:pPr/>
              <a:t>16</a:t>
            </a:fld>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C77A6BF5-E309-418A-8C81-803B3CC1961F}" type="slidenum">
              <a:rPr lang="en-US" smtClean="0">
                <a:latin typeface="Times New Roman" pitchFamily="18" charset="0"/>
              </a:rPr>
              <a:pPr/>
              <a:t>17</a:t>
            </a:fld>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8 lanes PCI Express 2.0 – 32Gbps</a:t>
            </a:r>
          </a:p>
          <a:p>
            <a:r>
              <a:rPr lang="en-US" smtClean="0"/>
              <a:t>32 * 80% = 25.6Gbps</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19F70BEC-D6CE-49A7-BB2E-15AC69F67623}" type="slidenum">
              <a:rPr lang="en-US" smtClean="0">
                <a:latin typeface="Times New Roman" pitchFamily="18" charset="0"/>
              </a:rPr>
              <a:pPr/>
              <a:t>18</a:t>
            </a:fld>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9878EE8A-809F-43E2-B039-61328DBB6DA8}" type="slidenum">
              <a:rPr lang="en-US" smtClean="0">
                <a:latin typeface="Times New Roman" pitchFamily="18" charset="0"/>
              </a:rPr>
              <a:pPr/>
              <a:t>19</a:t>
            </a:fld>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3F240AC7-4D7B-48F9-BC72-C368C9542B36}" type="slidenum">
              <a:rPr lang="en-US" smtClean="0">
                <a:latin typeface="Times New Roman" pitchFamily="18" charset="0"/>
              </a:rPr>
              <a:pPr/>
              <a:t>2</a:t>
            </a:fld>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First, RFTP utilizes the bare metal bandwidth better with few concurrent clients.</a:t>
            </a:r>
          </a:p>
          <a:p>
            <a:r>
              <a:rPr lang="en-US" smtClean="0"/>
              <a:t>Second, RFTP improves the bandwidth performance at significantly lower CPU consumption.</a:t>
            </a: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8B35D117-196B-43BF-8E49-D3B2F5087059}" type="slidenum">
              <a:rPr lang="en-US" smtClean="0">
                <a:latin typeface="Times New Roman" pitchFamily="18" charset="0"/>
              </a:rPr>
              <a:pPr/>
              <a:t>20</a:t>
            </a:fld>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RFTP and GridFTP comparison in iWARP LAN environment.</a:t>
            </a:r>
          </a:p>
          <a:p>
            <a:r>
              <a:rPr lang="en-US" smtClean="0"/>
              <a:t>First, with a small block size, both RFTP client and server run at higher CPU utilization, due to higher overhead for handling more control message and completion event.</a:t>
            </a:r>
          </a:p>
          <a:p>
            <a:r>
              <a:rPr lang="en-US" smtClean="0"/>
              <a:t>Second, because our middleware has a multi-threaded design, RFTP takes advantage of multi-core CPU resources efficiently. When the block size is larger enough, say 256KB, the CPU consumption of RFTP drops drastically, as much of the protocol processing and data copy has been offloaded.</a:t>
            </a:r>
          </a:p>
          <a:p>
            <a:r>
              <a:rPr lang="en-US" smtClean="0"/>
              <a:t>On the other hand, GridFTP requires almost a constant CPU consumption even when block size is large.</a:t>
            </a: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DB788AA4-57CA-4B44-8631-82AF785516EA}" type="slidenum">
              <a:rPr lang="en-US" smtClean="0">
                <a:latin typeface="Times New Roman" pitchFamily="18" charset="0"/>
              </a:rPr>
              <a:pPr/>
              <a:t>21</a:t>
            </a:fld>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This figure shows the bandwidth of the RFTP payload in the memory(/</a:t>
            </a:r>
            <a:r>
              <a:rPr lang="en-US" dirty="0" err="1" smtClean="0"/>
              <a:t>dev</a:t>
            </a:r>
            <a:r>
              <a:rPr lang="en-US" dirty="0" smtClean="0"/>
              <a:t>/zero) to memory(/</a:t>
            </a:r>
            <a:r>
              <a:rPr lang="en-US" dirty="0" err="1" smtClean="0"/>
              <a:t>dev</a:t>
            </a:r>
            <a:r>
              <a:rPr lang="en-US" dirty="0" smtClean="0"/>
              <a:t>/null) test.</a:t>
            </a:r>
          </a:p>
          <a:p>
            <a:pPr marL="232943" indent="-232943">
              <a:buFontTx/>
              <a:buAutoNum type="arabicPeriod"/>
              <a:defRPr/>
            </a:pPr>
            <a:r>
              <a:rPr lang="en-US" dirty="0" smtClean="0"/>
              <a:t>The throughput of the middleware increases as the size of each data block increases.</a:t>
            </a:r>
          </a:p>
          <a:p>
            <a:pPr marL="232943" indent="-232943">
              <a:buFontTx/>
              <a:buAutoNum type="arabicPeriod"/>
              <a:defRPr/>
            </a:pPr>
            <a:r>
              <a:rPr lang="en-US" dirty="0" smtClean="0"/>
              <a:t>2MB block size results in the same throughput as 1MB when I/O depth is greater than 16.</a:t>
            </a:r>
          </a:p>
          <a:p>
            <a:pPr>
              <a:defRPr/>
            </a:pPr>
            <a:r>
              <a:rPr lang="en-US" dirty="0" smtClean="0"/>
              <a:t>Our design supports multiple packets inflight in each transfer pipeline.</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59D75FCD-0D27-4FAC-A98B-EACB5F0A40BC}" type="slidenum">
              <a:rPr lang="en-US" smtClean="0">
                <a:latin typeface="Times New Roman" pitchFamily="18" charset="0"/>
              </a:rPr>
              <a:pPr/>
              <a:t>22</a:t>
            </a:fld>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AA7DA352-DC8F-4FD9-B512-0DBFF57969E0}" type="slidenum">
              <a:rPr lang="en-US" smtClean="0">
                <a:latin typeface="Times New Roman" pitchFamily="18" charset="0"/>
              </a:rPr>
              <a:pPr/>
              <a:t>23</a:t>
            </a:fld>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9984B7C7-062B-4533-8580-B989BD26A6A4}" type="slidenum">
              <a:rPr lang="en-US" smtClean="0">
                <a:latin typeface="Times New Roman" pitchFamily="18" charset="0"/>
              </a:rPr>
              <a:pPr/>
              <a:t>24</a:t>
            </a:fld>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7FF458C3-71FB-4E4E-85DC-047C9E1CFAC4}" type="slidenum">
              <a:rPr lang="en-US" smtClean="0">
                <a:latin typeface="Times New Roman" pitchFamily="18" charset="0"/>
              </a:rPr>
              <a:pPr/>
              <a:t>25</a:t>
            </a:fld>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992750A6-FFAE-40C5-8C8C-25CE117DA6F4}" type="slidenum">
              <a:rPr lang="en-US" smtClean="0">
                <a:latin typeface="Times New Roman" pitchFamily="18" charset="0"/>
              </a:rPr>
              <a:pPr/>
              <a:t>3</a:t>
            </a:fld>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Data copy vs. Zero copy</a:t>
            </a:r>
          </a:p>
          <a:p>
            <a:r>
              <a:rPr lang="en-US" smtClean="0"/>
              <a:t>High performance network application is required to transfer tera-scale even peta-scale data between data centers.</a:t>
            </a:r>
          </a:p>
          <a:p>
            <a:endParaRPr 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B9A24CF3-C24B-4825-9619-44AC9FB934A1}" type="slidenum">
              <a:rPr lang="en-US" smtClean="0">
                <a:latin typeface="Times New Roman" pitchFamily="18" charset="0"/>
              </a:rPr>
              <a:pPr/>
              <a:t>4</a:t>
            </a:fld>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Our project is running over ANI 100G testbed.</a:t>
            </a:r>
          </a:p>
          <a:p>
            <a:r>
              <a:rPr lang="en-US" smtClean="0"/>
              <a:t>Here is a real 100Gbps links between two data centers: NERSC near Berkerley and ANL near Chicago, apart from each other 2000 miles.</a:t>
            </a:r>
          </a:p>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1CE0E31E-437C-4B3F-B815-846B623534C4}" type="slidenum">
              <a:rPr lang="en-US" smtClean="0">
                <a:latin typeface="Times New Roman" pitchFamily="18" charset="0"/>
              </a:rPr>
              <a:pPr/>
              <a:t>5</a:t>
            </a:fld>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676CBBC1-EA3F-4042-A3B4-255A16BE59A5}" type="slidenum">
              <a:rPr lang="en-US" smtClean="0">
                <a:latin typeface="Times New Roman" pitchFamily="18" charset="0"/>
              </a:rPr>
              <a:pPr/>
              <a:t>6</a:t>
            </a:fld>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Since there are several data copies step in triditional TCP/IP stack, CPU is expected to be a bottleneck in high speed network. Several …</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6B46F968-13B7-4E67-9201-C5A4D6E8667A}" type="slidenum">
              <a:rPr lang="en-US" smtClean="0">
                <a:latin typeface="Times New Roman" pitchFamily="18" charset="0"/>
              </a:rPr>
              <a:pPr/>
              <a:t>7</a:t>
            </a:fld>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rgbClr val="FF0000"/>
                </a:solidFill>
              </a:rPr>
              <a:t>In our experience, iWARP performs good with multiple queue pairs, but not I/O depth, while IB and RoCE are much more sensitive to I/O depth rather than numbers of queue pairs.</a:t>
            </a:r>
          </a:p>
          <a:p>
            <a:r>
              <a:rPr lang="en-US" smtClean="0">
                <a:solidFill>
                  <a:srgbClr val="FF0000"/>
                </a:solidFill>
              </a:rPr>
              <a:t>RDMA is known as a promising high</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412AFA81-ADA0-466F-9F41-A683EB03DD52}" type="slidenum">
              <a:rPr lang="en-US" smtClean="0">
                <a:latin typeface="Times New Roman" pitchFamily="18" charset="0"/>
              </a:rPr>
              <a:pPr/>
              <a:t>8</a:t>
            </a:fld>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Memory Semantic achieves lower latency.</a:t>
            </a:r>
          </a:p>
          <a:p>
            <a:r>
              <a:rPr lang="en-US" smtClean="0"/>
              <a:t>D.K. Panda’s group has implemented FTP by SEND/RECV.</a:t>
            </a:r>
          </a:p>
          <a:p>
            <a:endParaRPr 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fld id="{FCC2B2C2-5E3A-469A-BE7E-092FBB159A20}" type="slidenum">
              <a:rPr lang="en-US" smtClean="0">
                <a:latin typeface="Times New Roman" pitchFamily="18" charset="0"/>
              </a:rPr>
              <a:pPr/>
              <a:t>9</a:t>
            </a:fld>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8300" y="5969000"/>
            <a:ext cx="12255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03938"/>
            <a:ext cx="20589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48132"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dirty="0"/>
              <a:t>Click to edit Master subtitle style</a:t>
            </a:r>
          </a:p>
        </p:txBody>
      </p:sp>
      <p:sp>
        <p:nvSpPr>
          <p:cNvPr id="6" name="Rectangle 5"/>
          <p:cNvSpPr>
            <a:spLocks noGrp="1" noChangeArrowheads="1"/>
          </p:cNvSpPr>
          <p:nvPr>
            <p:ph type="dt" sz="half" idx="10"/>
          </p:nvPr>
        </p:nvSpPr>
        <p:spPr bwMode="auto">
          <a:xfrm>
            <a:off x="3627438" y="62563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defRPr>
            </a:lvl1pPr>
          </a:lstStyle>
          <a:p>
            <a:pPr>
              <a:defRPr/>
            </a:pPr>
            <a:endParaRPr lang="en-US"/>
          </a:p>
        </p:txBody>
      </p:sp>
    </p:spTree>
    <p:extLst>
      <p:ext uri="{BB962C8B-B14F-4D97-AF65-F5344CB8AC3E}">
        <p14:creationId xmlns:p14="http://schemas.microsoft.com/office/powerpoint/2010/main" val="12191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408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19300" cy="5537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905500" cy="5537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124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1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03938"/>
            <a:ext cx="20589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88300" y="5969000"/>
            <a:ext cx="12255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62968" y="228599"/>
            <a:ext cx="8077200" cy="754039"/>
          </a:xfrm>
        </p:spPr>
        <p:txBody>
          <a:bodyPr/>
          <a:lstStyle>
            <a:lvl1pPr>
              <a:defRPr sz="3600">
                <a:latin typeface="Helvetica"/>
              </a:defRPr>
            </a:lvl1pPr>
          </a:lstStyle>
          <a:p>
            <a:r>
              <a:rPr lang="en-US" dirty="0" smtClean="0"/>
              <a:t>Click to edit Master title style</a:t>
            </a:r>
            <a:endParaRPr lang="en-US" dirty="0"/>
          </a:p>
        </p:txBody>
      </p:sp>
      <p:sp>
        <p:nvSpPr>
          <p:cNvPr id="3" name="Content Placeholder 2"/>
          <p:cNvSpPr>
            <a:spLocks noGrp="1"/>
          </p:cNvSpPr>
          <p:nvPr>
            <p:ph idx="1"/>
          </p:nvPr>
        </p:nvSpPr>
        <p:spPr>
          <a:xfrm>
            <a:off x="586858" y="1323832"/>
            <a:ext cx="8011230" cy="504967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6478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4523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922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832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636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65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11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266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08" name="Rectangle 4"/>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Freeform 5"/>
          <p:cNvSpPr>
            <a:spLocks/>
          </p:cNvSpPr>
          <p:nvPr/>
        </p:nvSpPr>
        <p:spPr bwMode="auto">
          <a:xfrm rot="8361210" flipV="1">
            <a:off x="1609725" y="4962525"/>
            <a:ext cx="9525" cy="1588"/>
          </a:xfrm>
          <a:custGeom>
            <a:avLst/>
            <a:gdLst>
              <a:gd name="T0" fmla="*/ 2147483647 w 20"/>
              <a:gd name="T1" fmla="*/ 2147483647 h 4"/>
              <a:gd name="T2" fmla="*/ 0 w 20"/>
              <a:gd name="T3" fmla="*/ 0 h 4"/>
              <a:gd name="T4" fmla="*/ 2147483647 w 20"/>
              <a:gd name="T5" fmla="*/ 0 h 4"/>
              <a:gd name="T6" fmla="*/ 2147483647 w 20"/>
              <a:gd name="T7" fmla="*/ 2147483647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 name="Freeform 6"/>
          <p:cNvSpPr>
            <a:spLocks/>
          </p:cNvSpPr>
          <p:nvPr/>
        </p:nvSpPr>
        <p:spPr bwMode="auto">
          <a:xfrm rot="10665470" flipV="1">
            <a:off x="1189038" y="4205288"/>
            <a:ext cx="4762" cy="1587"/>
          </a:xfrm>
          <a:custGeom>
            <a:avLst/>
            <a:gdLst>
              <a:gd name="T0" fmla="*/ 2147483647 w 12"/>
              <a:gd name="T1" fmla="*/ 2147483647 h 4"/>
              <a:gd name="T2" fmla="*/ 0 w 12"/>
              <a:gd name="T3" fmla="*/ 0 h 4"/>
              <a:gd name="T4" fmla="*/ 2147483647 w 12"/>
              <a:gd name="T5" fmla="*/ 0 h 4"/>
              <a:gd name="T6" fmla="*/ 2147483647 w 12"/>
              <a:gd name="T7" fmla="*/ 2147483647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 name="Freeform 7"/>
          <p:cNvSpPr>
            <a:spLocks/>
          </p:cNvSpPr>
          <p:nvPr/>
        </p:nvSpPr>
        <p:spPr bwMode="auto">
          <a:xfrm>
            <a:off x="5164138" y="4206875"/>
            <a:ext cx="7937" cy="9525"/>
          </a:xfrm>
          <a:custGeom>
            <a:avLst/>
            <a:gdLst>
              <a:gd name="T0" fmla="*/ 2147483647 w 12"/>
              <a:gd name="T1" fmla="*/ 2147483647 h 12"/>
              <a:gd name="T2" fmla="*/ 0 w 12"/>
              <a:gd name="T3" fmla="*/ 2147483647 h 12"/>
              <a:gd name="T4" fmla="*/ 2147483647 w 12"/>
              <a:gd name="T5" fmla="*/ 0 h 12"/>
              <a:gd name="T6" fmla="*/ 2147483647 w 12"/>
              <a:gd name="T7" fmla="*/ 2147483647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 name="Freeform 10"/>
          <p:cNvSpPr>
            <a:spLocks/>
          </p:cNvSpPr>
          <p:nvPr/>
        </p:nvSpPr>
        <p:spPr bwMode="auto">
          <a:xfrm>
            <a:off x="-1658938" y="1109663"/>
            <a:ext cx="4763" cy="1587"/>
          </a:xfrm>
          <a:custGeom>
            <a:avLst/>
            <a:gdLst>
              <a:gd name="T0" fmla="*/ 2147483647 w 13"/>
              <a:gd name="T1" fmla="*/ 0 h 1587"/>
              <a:gd name="T2" fmla="*/ 0 w 13"/>
              <a:gd name="T3" fmla="*/ 0 h 1587"/>
              <a:gd name="T4" fmla="*/ 2147483647 w 13"/>
              <a:gd name="T5" fmla="*/ 0 h 1587"/>
              <a:gd name="T6" fmla="*/ 2147483647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 name="Freeform 11"/>
          <p:cNvSpPr>
            <a:spLocks/>
          </p:cNvSpPr>
          <p:nvPr/>
        </p:nvSpPr>
        <p:spPr bwMode="auto">
          <a:xfrm>
            <a:off x="-898525" y="1169988"/>
            <a:ext cx="3175" cy="1587"/>
          </a:xfrm>
          <a:custGeom>
            <a:avLst/>
            <a:gdLst>
              <a:gd name="T0" fmla="*/ 0 w 10"/>
              <a:gd name="T1" fmla="*/ 0 h 1587"/>
              <a:gd name="T2" fmla="*/ 2147483647 w 10"/>
              <a:gd name="T3" fmla="*/ 0 h 1587"/>
              <a:gd name="T4" fmla="*/ 2147483647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Freeform 13"/>
          <p:cNvSpPr>
            <a:spLocks/>
          </p:cNvSpPr>
          <p:nvPr/>
        </p:nvSpPr>
        <p:spPr bwMode="auto">
          <a:xfrm>
            <a:off x="-1466850" y="889000"/>
            <a:ext cx="6350" cy="1588"/>
          </a:xfrm>
          <a:custGeom>
            <a:avLst/>
            <a:gdLst>
              <a:gd name="T0" fmla="*/ 0 w 18"/>
              <a:gd name="T1" fmla="*/ 2147483647 h 7"/>
              <a:gd name="T2" fmla="*/ 2147483647 w 18"/>
              <a:gd name="T3" fmla="*/ 0 h 7"/>
              <a:gd name="T4" fmla="*/ 2147483647 w 18"/>
              <a:gd name="T5" fmla="*/ 0 h 7"/>
              <a:gd name="T6" fmla="*/ 0 w 18"/>
              <a:gd name="T7" fmla="*/ 2147483647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14"/>
          <p:cNvSpPr>
            <a:spLocks/>
          </p:cNvSpPr>
          <p:nvPr/>
        </p:nvSpPr>
        <p:spPr bwMode="auto">
          <a:xfrm>
            <a:off x="-1639888" y="1144588"/>
            <a:ext cx="1588" cy="6350"/>
          </a:xfrm>
          <a:custGeom>
            <a:avLst/>
            <a:gdLst>
              <a:gd name="T0" fmla="*/ 0 w 6"/>
              <a:gd name="T1" fmla="*/ 2147483647 h 16"/>
              <a:gd name="T2" fmla="*/ 2147483647 w 6"/>
              <a:gd name="T3" fmla="*/ 0 h 16"/>
              <a:gd name="T4" fmla="*/ 2147483647 w 6"/>
              <a:gd name="T5" fmla="*/ 2147483647 h 16"/>
              <a:gd name="T6" fmla="*/ 0 w 6"/>
              <a:gd name="T7" fmla="*/ 214748364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15"/>
          <p:cNvSpPr>
            <a:spLocks/>
          </p:cNvSpPr>
          <p:nvPr/>
        </p:nvSpPr>
        <p:spPr bwMode="auto">
          <a:xfrm>
            <a:off x="-1247775" y="1146175"/>
            <a:ext cx="4762" cy="7938"/>
          </a:xfrm>
          <a:custGeom>
            <a:avLst/>
            <a:gdLst>
              <a:gd name="T0" fmla="*/ 2147483647 w 11"/>
              <a:gd name="T1" fmla="*/ 2147483647 h 20"/>
              <a:gd name="T2" fmla="*/ 0 w 11"/>
              <a:gd name="T3" fmla="*/ 0 h 20"/>
              <a:gd name="T4" fmla="*/ 2147483647 w 11"/>
              <a:gd name="T5" fmla="*/ 2147483647 h 20"/>
              <a:gd name="T6" fmla="*/ 2147483647 w 11"/>
              <a:gd name="T7" fmla="*/ 2147483647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16"/>
          <p:cNvSpPr>
            <a:spLocks/>
          </p:cNvSpPr>
          <p:nvPr/>
        </p:nvSpPr>
        <p:spPr bwMode="auto">
          <a:xfrm>
            <a:off x="-1101725" y="1228725"/>
            <a:ext cx="1587" cy="6350"/>
          </a:xfrm>
          <a:custGeom>
            <a:avLst/>
            <a:gdLst>
              <a:gd name="T0" fmla="*/ 0 w 7"/>
              <a:gd name="T1" fmla="*/ 2147483647 h 14"/>
              <a:gd name="T2" fmla="*/ 2147483647 w 7"/>
              <a:gd name="T3" fmla="*/ 0 h 14"/>
              <a:gd name="T4" fmla="*/ 2147483647 w 7"/>
              <a:gd name="T5" fmla="*/ 2147483647 h 14"/>
              <a:gd name="T6" fmla="*/ 0 w 7"/>
              <a:gd name="T7" fmla="*/ 2147483647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17"/>
          <p:cNvSpPr>
            <a:spLocks/>
          </p:cNvSpPr>
          <p:nvPr/>
        </p:nvSpPr>
        <p:spPr bwMode="auto">
          <a:xfrm>
            <a:off x="-1303338" y="1270000"/>
            <a:ext cx="12700" cy="1588"/>
          </a:xfrm>
          <a:custGeom>
            <a:avLst/>
            <a:gdLst>
              <a:gd name="T0" fmla="*/ 0 w 30"/>
              <a:gd name="T1" fmla="*/ 2147483647 h 3"/>
              <a:gd name="T2" fmla="*/ 2147483647 w 30"/>
              <a:gd name="T3" fmla="*/ 0 h 3"/>
              <a:gd name="T4" fmla="*/ 2147483647 w 30"/>
              <a:gd name="T5" fmla="*/ 0 h 3"/>
              <a:gd name="T6" fmla="*/ 0 w 30"/>
              <a:gd name="T7" fmla="*/ 2147483647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18"/>
          <p:cNvSpPr>
            <a:spLocks/>
          </p:cNvSpPr>
          <p:nvPr/>
        </p:nvSpPr>
        <p:spPr bwMode="auto">
          <a:xfrm>
            <a:off x="1176338" y="885825"/>
            <a:ext cx="4762" cy="9525"/>
          </a:xfrm>
          <a:custGeom>
            <a:avLst/>
            <a:gdLst>
              <a:gd name="T0" fmla="*/ 0 w 9"/>
              <a:gd name="T1" fmla="*/ 2147483647 h 24"/>
              <a:gd name="T2" fmla="*/ 2147483647 w 9"/>
              <a:gd name="T3" fmla="*/ 0 h 24"/>
              <a:gd name="T4" fmla="*/ 2147483647 w 9"/>
              <a:gd name="T5" fmla="*/ 2147483647 h 24"/>
              <a:gd name="T6" fmla="*/ 0 w 9"/>
              <a:gd name="T7" fmla="*/ 2147483647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40"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88300" y="5969000"/>
            <a:ext cx="12255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103938"/>
            <a:ext cx="20589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Lst>
  <p:hf sldNum="0" hdr="0" ftr="0" dt="0"/>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S PGothic" pitchFamily="34" charset="-128"/>
          <a:cs typeface="MS PGothic" charset="0"/>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Arial" charset="0"/>
          <a:ea typeface="MS PGothic" pitchFamily="34" charset="-128"/>
          <a:cs typeface="MS PGothic"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Arial" charset="0"/>
          <a:ea typeface="MS PGothic" pitchFamily="34" charset="-128"/>
          <a:cs typeface="MS PGothic"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Arial" charset="0"/>
          <a:ea typeface="MS PGothic" pitchFamily="34" charset="-128"/>
          <a:cs typeface="MS PGothic"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Arial" charset="0"/>
          <a:ea typeface="MS PGothic" pitchFamily="34" charset="-128"/>
          <a:cs typeface="MS PGothic"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sz="3200">
          <a:solidFill>
            <a:schemeClr val="tx1"/>
          </a:solidFill>
          <a:latin typeface="+mn-lt"/>
          <a:ea typeface="MS PGothic" pitchFamily="34" charset="-128"/>
          <a:cs typeface="MS PGothic" charset="0"/>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sz="2800">
          <a:solidFill>
            <a:schemeClr val="tx1"/>
          </a:solidFill>
          <a:latin typeface="+mn-lt"/>
          <a:ea typeface="MS PGothic" pitchFamily="34" charset="-128"/>
          <a:cs typeface="MS PGothic" charset="0"/>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400">
          <a:solidFill>
            <a:schemeClr val="tx1"/>
          </a:solidFill>
          <a:latin typeface="+mn-lt"/>
          <a:ea typeface="MS PGothic" pitchFamily="34" charset="-128"/>
          <a:cs typeface="MS PGothic" charset="0"/>
        </a:defRPr>
      </a:lvl3pPr>
      <a:lvl4pPr marL="1428750" indent="-228600" algn="l" rtl="0" eaLnBrk="0" fontAlgn="base" hangingPunct="0">
        <a:spcBef>
          <a:spcPct val="35000"/>
        </a:spcBef>
        <a:spcAft>
          <a:spcPct val="0"/>
        </a:spcAft>
        <a:buClr>
          <a:schemeClr val="hlink"/>
        </a:buClr>
        <a:buSzPct val="75000"/>
        <a:buChar char="–"/>
        <a:defRPr kumimoji="1" sz="2000">
          <a:solidFill>
            <a:schemeClr val="tx1"/>
          </a:solidFill>
          <a:latin typeface="+mn-lt"/>
          <a:ea typeface="MS PGothic" pitchFamily="34" charset="-128"/>
          <a:cs typeface="MS PGothic" charset="0"/>
        </a:defRPr>
      </a:lvl4pPr>
      <a:lvl5pPr marL="1771650" indent="-228600" algn="l" rtl="0" eaLnBrk="0" fontAlgn="base" hangingPunct="0">
        <a:spcBef>
          <a:spcPct val="35000"/>
        </a:spcBef>
        <a:spcAft>
          <a:spcPct val="0"/>
        </a:spcAft>
        <a:buClr>
          <a:srgbClr val="FF0066"/>
        </a:buClr>
        <a:buSzPct val="75000"/>
        <a:buChar char="»"/>
        <a:defRPr kumimoji="1" sz="2000">
          <a:solidFill>
            <a:schemeClr val="tx1"/>
          </a:solidFill>
          <a:latin typeface="+mn-lt"/>
          <a:ea typeface="MS PGothic" pitchFamily="34" charset="-128"/>
          <a:cs typeface="MS PGothic"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smtClean="0">
                <a:solidFill>
                  <a:srgbClr val="002060"/>
                </a:solidFill>
                <a:effectLst/>
              </a:rPr>
              <a:t>Middleware Support for RDMA-based Data Transfer in Cloud Computing</a:t>
            </a:r>
          </a:p>
        </p:txBody>
      </p:sp>
      <p:sp>
        <p:nvSpPr>
          <p:cNvPr id="13315" name="Subtitle 2"/>
          <p:cNvSpPr>
            <a:spLocks noGrp="1"/>
          </p:cNvSpPr>
          <p:nvPr>
            <p:ph type="subTitle" idx="1"/>
          </p:nvPr>
        </p:nvSpPr>
        <p:spPr>
          <a:xfrm>
            <a:off x="566738" y="3886200"/>
            <a:ext cx="8261350" cy="1752600"/>
          </a:xfrm>
        </p:spPr>
        <p:txBody>
          <a:bodyPr/>
          <a:lstStyle/>
          <a:p>
            <a:pPr>
              <a:buFont typeface="Monotype Sorts" charset="2"/>
              <a:buNone/>
              <a:defRPr/>
            </a:pPr>
            <a:r>
              <a:rPr lang="en-US" sz="2000" dirty="0" err="1" smtClean="0">
                <a:latin typeface="+mj-lt"/>
              </a:rPr>
              <a:t>Yufei</a:t>
            </a:r>
            <a:r>
              <a:rPr lang="en-US" sz="2000" dirty="0" smtClean="0">
                <a:latin typeface="+mj-lt"/>
              </a:rPr>
              <a:t> </a:t>
            </a:r>
            <a:r>
              <a:rPr lang="en-US" sz="2000" dirty="0" err="1" smtClean="0">
                <a:latin typeface="+mj-lt"/>
              </a:rPr>
              <a:t>Ren</a:t>
            </a:r>
            <a:r>
              <a:rPr lang="en-US" sz="2000" dirty="0" smtClean="0">
                <a:latin typeface="+mj-lt"/>
              </a:rPr>
              <a:t>, Tan Li, </a:t>
            </a:r>
            <a:r>
              <a:rPr lang="en-US" sz="2000" dirty="0" err="1" smtClean="0">
                <a:latin typeface="+mj-lt"/>
              </a:rPr>
              <a:t>Dantong</a:t>
            </a:r>
            <a:r>
              <a:rPr lang="en-US" sz="2000" dirty="0" smtClean="0">
                <a:latin typeface="+mj-lt"/>
              </a:rPr>
              <a:t> Yu, </a:t>
            </a:r>
            <a:r>
              <a:rPr lang="en-US" sz="2000" dirty="0" err="1" smtClean="0">
                <a:latin typeface="+mj-lt"/>
              </a:rPr>
              <a:t>Shudong</a:t>
            </a:r>
            <a:r>
              <a:rPr lang="en-US" sz="2000" dirty="0" smtClean="0">
                <a:latin typeface="+mj-lt"/>
              </a:rPr>
              <a:t> Jin, Thomas </a:t>
            </a:r>
            <a:r>
              <a:rPr lang="en-US" sz="2000" dirty="0" err="1" smtClean="0">
                <a:latin typeface="+mj-lt"/>
              </a:rPr>
              <a:t>Robertazzi</a:t>
            </a:r>
            <a:endParaRPr lang="en-US" sz="2000" dirty="0" smtClean="0">
              <a:latin typeface="+mj-lt"/>
            </a:endParaRPr>
          </a:p>
          <a:p>
            <a:pPr>
              <a:buFont typeface="Monotype Sorts" charset="2"/>
              <a:buNone/>
              <a:defRPr/>
            </a:pPr>
            <a:r>
              <a:rPr lang="en-US" sz="1800" i="1" dirty="0" smtClean="0">
                <a:latin typeface="+mj-lt"/>
              </a:rPr>
              <a:t>Department of Electrical and Computer Engineering</a:t>
            </a:r>
          </a:p>
          <a:p>
            <a:pPr>
              <a:buFont typeface="Monotype Sorts" charset="2"/>
              <a:buNone/>
              <a:defRPr/>
            </a:pPr>
            <a:r>
              <a:rPr lang="en-US" sz="1800" i="1" dirty="0" smtClean="0">
                <a:latin typeface="+mj-lt"/>
              </a:rPr>
              <a:t>Stony Brook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63563" y="228600"/>
            <a:ext cx="8077200" cy="754063"/>
          </a:xfrm>
        </p:spPr>
        <p:txBody>
          <a:bodyPr/>
          <a:lstStyle/>
          <a:p>
            <a:pPr eaLnBrk="1" hangingPunct="1">
              <a:defRPr/>
            </a:pPr>
            <a:r>
              <a:rPr lang="en-US" altLang="zh-CN" b="0" dirty="0" smtClean="0">
                <a:solidFill>
                  <a:srgbClr val="002060"/>
                </a:solidFill>
                <a:effectLst>
                  <a:outerShdw blurRad="38100" dist="38100" dir="2700000" algn="tl">
                    <a:srgbClr val="C0C0C0"/>
                  </a:outerShdw>
                </a:effectLst>
                <a:latin typeface="Helvetica" charset="0"/>
                <a:ea typeface="SimSun" pitchFamily="2" charset="-122"/>
              </a:rPr>
              <a:t>Outline</a:t>
            </a:r>
            <a:endParaRPr lang="zh-CN" altLang="en-US" b="0" dirty="0" smtClean="0">
              <a:solidFill>
                <a:srgbClr val="002060"/>
              </a:solidFill>
              <a:effectLst>
                <a:outerShdw blurRad="38100" dist="38100" dir="2700000" algn="tl">
                  <a:srgbClr val="C0C0C0"/>
                </a:outerShdw>
              </a:effectLst>
              <a:latin typeface="Helvetica" charset="0"/>
              <a:ea typeface="SimSun" pitchFamily="2" charset="-122"/>
            </a:endParaRPr>
          </a:p>
        </p:txBody>
      </p:sp>
      <p:sp>
        <p:nvSpPr>
          <p:cNvPr id="14339" name="Content Placeholder 2"/>
          <p:cNvSpPr>
            <a:spLocks noGrp="1"/>
          </p:cNvSpPr>
          <p:nvPr>
            <p:ph idx="1"/>
          </p:nvPr>
        </p:nvSpPr>
        <p:spPr>
          <a:xfrm>
            <a:off x="587375" y="1323975"/>
            <a:ext cx="8010525" cy="5049838"/>
          </a:xfrm>
        </p:spPr>
        <p:txBody>
          <a:bodyPr/>
          <a:lstStyle/>
          <a:p>
            <a:pPr eaLnBrk="1" hangingPunct="1">
              <a:buClr>
                <a:srgbClr val="002060"/>
              </a:buClr>
              <a:defRPr/>
            </a:pPr>
            <a:r>
              <a:rPr lang="en-US" altLang="zh-CN" sz="2400" dirty="0" smtClean="0">
                <a:latin typeface="+mj-lt"/>
                <a:ea typeface="SimSun" pitchFamily="2" charset="-122"/>
              </a:rPr>
              <a:t>Introduction and </a:t>
            </a:r>
            <a:r>
              <a:rPr lang="en-US" altLang="zh-CN" sz="2400" dirty="0" err="1" smtClean="0">
                <a:latin typeface="+mj-lt"/>
                <a:ea typeface="SimSun" pitchFamily="2" charset="-122"/>
              </a:rPr>
              <a:t>Backgroud</a:t>
            </a:r>
            <a:endParaRPr lang="en-US" altLang="zh-CN" sz="2400" dirty="0" smtClean="0">
              <a:latin typeface="+mj-lt"/>
              <a:ea typeface="SimSun" pitchFamily="2" charset="-122"/>
            </a:endParaRPr>
          </a:p>
          <a:p>
            <a:pPr eaLnBrk="1" hangingPunct="1">
              <a:buClr>
                <a:srgbClr val="002060"/>
              </a:buClr>
              <a:defRPr/>
            </a:pPr>
            <a:r>
              <a:rPr lang="en-US" altLang="zh-CN" sz="2400" b="1" dirty="0" smtClean="0">
                <a:latin typeface="+mj-lt"/>
                <a:ea typeface="SimSun" pitchFamily="2" charset="-122"/>
              </a:rPr>
              <a:t>Middleware Design and RFTP application</a:t>
            </a:r>
          </a:p>
          <a:p>
            <a:pPr lvl="1" eaLnBrk="1" hangingPunct="1">
              <a:buClr>
                <a:srgbClr val="0070C0"/>
              </a:buClr>
              <a:defRPr/>
            </a:pPr>
            <a:r>
              <a:rPr lang="en-US" altLang="zh-CN" sz="2000" b="1" dirty="0" smtClean="0">
                <a:latin typeface="Arial" pitchFamily="34" charset="0"/>
                <a:ea typeface="SimSun" pitchFamily="2" charset="-122"/>
                <a:cs typeface="Arial" pitchFamily="34" charset="0"/>
              </a:rPr>
              <a:t>Middleware Layer</a:t>
            </a:r>
          </a:p>
          <a:p>
            <a:pPr lvl="1" eaLnBrk="1" hangingPunct="1">
              <a:buClr>
                <a:srgbClr val="0070C0"/>
              </a:buClr>
              <a:defRPr/>
            </a:pPr>
            <a:r>
              <a:rPr lang="en-US" altLang="zh-CN" sz="2000" b="1" dirty="0" smtClean="0">
                <a:latin typeface="Arial" pitchFamily="34" charset="0"/>
                <a:ea typeface="SimSun" pitchFamily="2" charset="-122"/>
                <a:cs typeface="Arial" pitchFamily="34" charset="0"/>
              </a:rPr>
              <a:t>Middleware Software Architecture</a:t>
            </a:r>
            <a:endParaRPr lang="en-US" altLang="zh-CN" sz="2000" b="1" dirty="0">
              <a:latin typeface="Arial" pitchFamily="34" charset="0"/>
              <a:ea typeface="SimSun" pitchFamily="2" charset="-122"/>
              <a:cs typeface="Arial" pitchFamily="34" charset="0"/>
            </a:endParaRPr>
          </a:p>
          <a:p>
            <a:pPr lvl="1" eaLnBrk="1" hangingPunct="1">
              <a:buClr>
                <a:srgbClr val="0070C0"/>
              </a:buClr>
              <a:defRPr/>
            </a:pPr>
            <a:r>
              <a:rPr lang="en-US" altLang="zh-CN" sz="2000" b="1" dirty="0" smtClean="0">
                <a:latin typeface="Arial" pitchFamily="34" charset="0"/>
                <a:ea typeface="SimSun" pitchFamily="2" charset="-122"/>
                <a:cs typeface="Arial" pitchFamily="34" charset="0"/>
              </a:rPr>
              <a:t>Asynchronous Communication Events design</a:t>
            </a:r>
          </a:p>
          <a:p>
            <a:pPr lvl="1" eaLnBrk="1" hangingPunct="1">
              <a:buClr>
                <a:srgbClr val="0070C0"/>
              </a:buClr>
              <a:defRPr/>
            </a:pPr>
            <a:r>
              <a:rPr lang="en-US" altLang="zh-CN" sz="2000" b="1" dirty="0" smtClean="0">
                <a:latin typeface="Arial" pitchFamily="34" charset="0"/>
                <a:ea typeface="SimSun" pitchFamily="2" charset="-122"/>
                <a:cs typeface="Arial" pitchFamily="34" charset="0"/>
              </a:rPr>
              <a:t>RFTP Modules</a:t>
            </a:r>
          </a:p>
          <a:p>
            <a:pPr lvl="1" eaLnBrk="1" hangingPunct="1">
              <a:buClr>
                <a:srgbClr val="0070C0"/>
              </a:buClr>
              <a:defRPr/>
            </a:pPr>
            <a:r>
              <a:rPr lang="en-US" altLang="zh-CN" sz="2000" b="1" dirty="0" smtClean="0">
                <a:latin typeface="Arial" pitchFamily="34" charset="0"/>
                <a:ea typeface="SimSun" pitchFamily="2" charset="-122"/>
                <a:cs typeface="Arial" pitchFamily="34" charset="0"/>
              </a:rPr>
              <a:t>RDMA extension to standard FTP protocol</a:t>
            </a:r>
            <a:endParaRPr lang="en-US" altLang="zh-CN" b="1" dirty="0" smtClean="0">
              <a:latin typeface="Arial" pitchFamily="34" charset="0"/>
              <a:ea typeface="SimSun" pitchFamily="2" charset="-122"/>
              <a:cs typeface="Arial" pitchFamily="34" charset="0"/>
            </a:endParaRPr>
          </a:p>
          <a:p>
            <a:pPr eaLnBrk="1" hangingPunct="1">
              <a:buClr>
                <a:srgbClr val="002060"/>
              </a:buClr>
              <a:defRPr/>
            </a:pPr>
            <a:r>
              <a:rPr lang="en-US" altLang="zh-CN" sz="2400" dirty="0" smtClean="0">
                <a:latin typeface="+mj-lt"/>
                <a:ea typeface="SimSun" pitchFamily="2" charset="-122"/>
              </a:rPr>
              <a:t>Experimental Results</a:t>
            </a:r>
          </a:p>
          <a:p>
            <a:pPr eaLnBrk="1" hangingPunct="1">
              <a:buClr>
                <a:srgbClr val="002060"/>
              </a:buClr>
              <a:defRPr/>
            </a:pPr>
            <a:r>
              <a:rPr lang="en-US" altLang="zh-CN" sz="2400" dirty="0" smtClean="0">
                <a:latin typeface="+mj-lt"/>
                <a:ea typeface="SimSun" pitchFamily="2" charset="-122"/>
              </a:rPr>
              <a:t>Conclusion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563" y="228600"/>
            <a:ext cx="8077200" cy="754063"/>
          </a:xfrm>
        </p:spPr>
        <p:txBody>
          <a:bodyPr/>
          <a:lstStyle/>
          <a:p>
            <a:pPr>
              <a:defRPr/>
            </a:pPr>
            <a:r>
              <a:rPr lang="en-US" b="0" dirty="0" smtClean="0">
                <a:solidFill>
                  <a:srgbClr val="002060"/>
                </a:solidFill>
                <a:effectLst>
                  <a:outerShdw blurRad="38100" dist="38100" dir="2700000" algn="tl">
                    <a:srgbClr val="000000">
                      <a:alpha val="43137"/>
                    </a:srgbClr>
                  </a:outerShdw>
                </a:effectLst>
              </a:rPr>
              <a:t>Middleware Layer</a:t>
            </a:r>
            <a:endParaRPr lang="en-US" b="0" dirty="0">
              <a:solidFill>
                <a:srgbClr val="002060"/>
              </a:solidFill>
              <a:effectLst>
                <a:outerShdw blurRad="38100" dist="38100" dir="2700000" algn="tl">
                  <a:srgbClr val="000000">
                    <a:alpha val="43137"/>
                  </a:srgbClr>
                </a:outerShdw>
              </a:effectLst>
            </a:endParaRPr>
          </a:p>
        </p:txBody>
      </p:sp>
      <p:sp>
        <p:nvSpPr>
          <p:cNvPr id="23555" name="Rectangle 3"/>
          <p:cNvSpPr>
            <a:spLocks noChangeArrowheads="1"/>
          </p:cNvSpPr>
          <p:nvPr/>
        </p:nvSpPr>
        <p:spPr bwMode="auto">
          <a:xfrm>
            <a:off x="2016125" y="5792788"/>
            <a:ext cx="1712913" cy="358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InfiniBand</a:t>
            </a:r>
          </a:p>
        </p:txBody>
      </p:sp>
      <p:sp>
        <p:nvSpPr>
          <p:cNvPr id="23556" name="Rectangle 4"/>
          <p:cNvSpPr>
            <a:spLocks noChangeArrowheads="1"/>
          </p:cNvSpPr>
          <p:nvPr/>
        </p:nvSpPr>
        <p:spPr bwMode="auto">
          <a:xfrm>
            <a:off x="3835400" y="5792788"/>
            <a:ext cx="1690688" cy="358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RoCE</a:t>
            </a:r>
          </a:p>
        </p:txBody>
      </p:sp>
      <p:sp>
        <p:nvSpPr>
          <p:cNvPr id="23557" name="Rectangle 5"/>
          <p:cNvSpPr>
            <a:spLocks noChangeArrowheads="1"/>
          </p:cNvSpPr>
          <p:nvPr/>
        </p:nvSpPr>
        <p:spPr bwMode="auto">
          <a:xfrm>
            <a:off x="5641975" y="5792788"/>
            <a:ext cx="1689100" cy="358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iWARP</a:t>
            </a:r>
          </a:p>
        </p:txBody>
      </p:sp>
      <p:sp>
        <p:nvSpPr>
          <p:cNvPr id="23558" name="Rectangle 6"/>
          <p:cNvSpPr>
            <a:spLocks noChangeArrowheads="1"/>
          </p:cNvSpPr>
          <p:nvPr/>
        </p:nvSpPr>
        <p:spPr bwMode="auto">
          <a:xfrm>
            <a:off x="2016125" y="4902200"/>
            <a:ext cx="2211388" cy="7080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IB Verbs</a:t>
            </a:r>
          </a:p>
          <a:p>
            <a:pPr algn="ctr"/>
            <a:r>
              <a:rPr lang="en-US" b="1">
                <a:latin typeface="Courier New" pitchFamily="49" charset="0"/>
                <a:cs typeface="Courier New" pitchFamily="49" charset="0"/>
              </a:rPr>
              <a:t>libibverbs</a:t>
            </a:r>
          </a:p>
        </p:txBody>
      </p:sp>
      <p:sp>
        <p:nvSpPr>
          <p:cNvPr id="23559" name="Rectangle 7"/>
          <p:cNvSpPr>
            <a:spLocks noChangeArrowheads="1"/>
          </p:cNvSpPr>
          <p:nvPr/>
        </p:nvSpPr>
        <p:spPr bwMode="auto">
          <a:xfrm>
            <a:off x="4322763" y="4902200"/>
            <a:ext cx="3008312" cy="7080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RDMA CM</a:t>
            </a:r>
          </a:p>
          <a:p>
            <a:pPr algn="ctr"/>
            <a:r>
              <a:rPr lang="en-US" b="1">
                <a:latin typeface="Courier New" pitchFamily="49" charset="0"/>
                <a:cs typeface="Courier New" pitchFamily="49" charset="0"/>
              </a:rPr>
              <a:t>librdmacm</a:t>
            </a:r>
          </a:p>
        </p:txBody>
      </p:sp>
      <p:sp>
        <p:nvSpPr>
          <p:cNvPr id="9" name="Rectangle 8"/>
          <p:cNvSpPr>
            <a:spLocks noChangeArrowheads="1"/>
          </p:cNvSpPr>
          <p:nvPr/>
        </p:nvSpPr>
        <p:spPr bwMode="auto">
          <a:xfrm>
            <a:off x="2016125" y="1236663"/>
            <a:ext cx="5314950" cy="319246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Application</a:t>
            </a:r>
          </a:p>
        </p:txBody>
      </p:sp>
      <p:sp>
        <p:nvSpPr>
          <p:cNvPr id="11" name="Rectangle 10"/>
          <p:cNvSpPr>
            <a:spLocks noChangeArrowheads="1"/>
          </p:cNvSpPr>
          <p:nvPr/>
        </p:nvSpPr>
        <p:spPr bwMode="auto">
          <a:xfrm>
            <a:off x="2011363" y="1236663"/>
            <a:ext cx="5314950" cy="39846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Application</a:t>
            </a:r>
          </a:p>
        </p:txBody>
      </p:sp>
      <p:cxnSp>
        <p:nvCxnSpPr>
          <p:cNvPr id="23562" name="Straight Arrow Connector 12"/>
          <p:cNvCxnSpPr>
            <a:cxnSpLocks noChangeShapeType="1"/>
          </p:cNvCxnSpPr>
          <p:nvPr/>
        </p:nvCxnSpPr>
        <p:spPr bwMode="auto">
          <a:xfrm>
            <a:off x="3122613" y="4456113"/>
            <a:ext cx="0" cy="404812"/>
          </a:xfrm>
          <a:prstGeom prst="straightConnector1">
            <a:avLst/>
          </a:prstGeom>
          <a:noFill/>
          <a:ln w="9525" algn="ctr">
            <a:solidFill>
              <a:schemeClr val="tx1"/>
            </a:solidFill>
            <a:round/>
            <a:headEnd type="stealth" w="med" len="med"/>
            <a:tailEnd type="stealth" w="med" len="med"/>
          </a:ln>
          <a:extLst>
            <a:ext uri="{909E8E84-426E-40DD-AFC4-6F175D3DCCD1}">
              <a14:hiddenFill xmlns:a14="http://schemas.microsoft.com/office/drawing/2010/main">
                <a:noFill/>
              </a14:hiddenFill>
            </a:ext>
          </a:extLst>
        </p:spPr>
      </p:cxnSp>
      <p:sp>
        <p:nvSpPr>
          <p:cNvPr id="14" name="Rectangle 13"/>
          <p:cNvSpPr>
            <a:spLocks noChangeArrowheads="1"/>
          </p:cNvSpPr>
          <p:nvPr/>
        </p:nvSpPr>
        <p:spPr bwMode="auto">
          <a:xfrm>
            <a:off x="2259013" y="2547938"/>
            <a:ext cx="2144712" cy="6746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Buffer</a:t>
            </a:r>
          </a:p>
          <a:p>
            <a:pPr algn="ctr"/>
            <a:r>
              <a:rPr lang="en-US"/>
              <a:t>Management</a:t>
            </a:r>
          </a:p>
        </p:txBody>
      </p:sp>
      <p:sp>
        <p:nvSpPr>
          <p:cNvPr id="15" name="Rectangle 14"/>
          <p:cNvSpPr>
            <a:spLocks noChangeArrowheads="1"/>
          </p:cNvSpPr>
          <p:nvPr/>
        </p:nvSpPr>
        <p:spPr bwMode="auto">
          <a:xfrm>
            <a:off x="4679950" y="2547938"/>
            <a:ext cx="2144713" cy="6746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Connection</a:t>
            </a:r>
          </a:p>
          <a:p>
            <a:pPr algn="ctr"/>
            <a:r>
              <a:rPr lang="en-US"/>
              <a:t>Management</a:t>
            </a:r>
          </a:p>
        </p:txBody>
      </p:sp>
      <p:sp>
        <p:nvSpPr>
          <p:cNvPr id="16" name="Rectangle 15"/>
          <p:cNvSpPr>
            <a:spLocks noChangeArrowheads="1"/>
          </p:cNvSpPr>
          <p:nvPr/>
        </p:nvSpPr>
        <p:spPr bwMode="auto">
          <a:xfrm>
            <a:off x="2259013" y="3509963"/>
            <a:ext cx="2144712" cy="6762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Event</a:t>
            </a:r>
          </a:p>
          <a:p>
            <a:pPr algn="ctr"/>
            <a:r>
              <a:rPr lang="en-US"/>
              <a:t>Dispatch/Join</a:t>
            </a:r>
          </a:p>
        </p:txBody>
      </p:sp>
      <p:sp>
        <p:nvSpPr>
          <p:cNvPr id="17" name="Rectangle 16"/>
          <p:cNvSpPr>
            <a:spLocks noChangeArrowheads="1"/>
          </p:cNvSpPr>
          <p:nvPr/>
        </p:nvSpPr>
        <p:spPr bwMode="auto">
          <a:xfrm>
            <a:off x="4679950" y="3503613"/>
            <a:ext cx="2144713" cy="6746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t>Task</a:t>
            </a:r>
          </a:p>
          <a:p>
            <a:pPr algn="ctr"/>
            <a:r>
              <a:rPr lang="en-US"/>
              <a:t>Scheduling</a:t>
            </a:r>
          </a:p>
        </p:txBody>
      </p:sp>
      <p:sp>
        <p:nvSpPr>
          <p:cNvPr id="18" name="Rectangle 17"/>
          <p:cNvSpPr>
            <a:spLocks noChangeArrowheads="1"/>
          </p:cNvSpPr>
          <p:nvPr/>
        </p:nvSpPr>
        <p:spPr bwMode="auto">
          <a:xfrm>
            <a:off x="2016125" y="2174875"/>
            <a:ext cx="5314950" cy="225425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b="1"/>
              <a:t>Middleware</a:t>
            </a:r>
          </a:p>
        </p:txBody>
      </p:sp>
      <p:cxnSp>
        <p:nvCxnSpPr>
          <p:cNvPr id="23568" name="Straight Arrow Connector 22"/>
          <p:cNvCxnSpPr>
            <a:cxnSpLocks noChangeShapeType="1"/>
          </p:cNvCxnSpPr>
          <p:nvPr/>
        </p:nvCxnSpPr>
        <p:spPr bwMode="auto">
          <a:xfrm>
            <a:off x="5835650" y="4456113"/>
            <a:ext cx="0" cy="404812"/>
          </a:xfrm>
          <a:prstGeom prst="straightConnector1">
            <a:avLst/>
          </a:prstGeom>
          <a:noFill/>
          <a:ln w="9525" algn="ctr">
            <a:solidFill>
              <a:schemeClr val="tx1"/>
            </a:solidFill>
            <a:round/>
            <a:headEnd type="stealth" w="med" len="med"/>
            <a:tailEnd type="stealth" w="med" len="med"/>
          </a:ln>
          <a:extLst>
            <a:ext uri="{909E8E84-426E-40DD-AFC4-6F175D3DCCD1}">
              <a14:hiddenFill xmlns:a14="http://schemas.microsoft.com/office/drawing/2010/main">
                <a:noFill/>
              </a14:hiddenFill>
            </a:ext>
          </a:extLst>
        </p:spPr>
      </p:cxnSp>
      <p:cxnSp>
        <p:nvCxnSpPr>
          <p:cNvPr id="24" name="Straight Arrow Connector 23"/>
          <p:cNvCxnSpPr>
            <a:cxnSpLocks noChangeShapeType="1"/>
          </p:cNvCxnSpPr>
          <p:nvPr/>
        </p:nvCxnSpPr>
        <p:spPr bwMode="auto">
          <a:xfrm>
            <a:off x="4673600" y="1692275"/>
            <a:ext cx="0" cy="406400"/>
          </a:xfrm>
          <a:prstGeom prst="straightConnector1">
            <a:avLst/>
          </a:prstGeom>
          <a:noFill/>
          <a:ln w="9525" algn="ctr">
            <a:solidFill>
              <a:schemeClr val="tx1"/>
            </a:solidFill>
            <a:round/>
            <a:headEnd type="stealth" w="med" len="med"/>
            <a:tailEnd type="stealth" w="med" len="med"/>
          </a:ln>
          <a:extLst>
            <a:ext uri="{909E8E84-426E-40DD-AFC4-6F175D3DCCD1}">
              <a14:hiddenFill xmlns:a14="http://schemas.microsoft.com/office/drawing/2010/main">
                <a:noFill/>
              </a14:hiddenFill>
            </a:ext>
          </a:extLst>
        </p:spPr>
      </p:cxnSp>
      <p:sp>
        <p:nvSpPr>
          <p:cNvPr id="23570" name="TextBox 2"/>
          <p:cNvSpPr txBox="1">
            <a:spLocks noChangeArrowheads="1"/>
          </p:cNvSpPr>
          <p:nvPr/>
        </p:nvSpPr>
        <p:spPr bwMode="auto">
          <a:xfrm>
            <a:off x="7864475" y="5086350"/>
            <a:ext cx="90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r>
              <a:rPr lang="en-US" i="1"/>
              <a:t>OFED</a:t>
            </a:r>
          </a:p>
        </p:txBody>
      </p:sp>
      <p:sp>
        <p:nvSpPr>
          <p:cNvPr id="23571" name="TextBox 18"/>
          <p:cNvSpPr txBox="1">
            <a:spLocks noChangeArrowheads="1"/>
          </p:cNvSpPr>
          <p:nvPr/>
        </p:nvSpPr>
        <p:spPr bwMode="auto">
          <a:xfrm>
            <a:off x="7750175" y="5788025"/>
            <a:ext cx="1222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r>
              <a:rPr lang="en-US" i="1"/>
              <a:t>Hardware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par>
                                <p:cTn id="30" presetID="16" presetClass="entr" presetSubtype="21"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arn(inVertical)">
                                      <p:cBhvr>
                                        <p:cTn id="32" dur="500"/>
                                        <p:tgtEl>
                                          <p:spTgt spid="24"/>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par>
                                <p:cTn id="36" presetID="1" presetClass="exit"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5" grpId="0" animBg="1"/>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563" y="130175"/>
            <a:ext cx="8077200" cy="754063"/>
          </a:xfrm>
        </p:spPr>
        <p:txBody>
          <a:bodyPr/>
          <a:lstStyle/>
          <a:p>
            <a:pPr>
              <a:defRPr/>
            </a:pPr>
            <a:r>
              <a:rPr lang="en-US" sz="3200" b="0" dirty="0" smtClean="0">
                <a:solidFill>
                  <a:srgbClr val="002060"/>
                </a:solidFill>
                <a:effectLst>
                  <a:outerShdw blurRad="38100" dist="38100" dir="2700000" algn="tl">
                    <a:srgbClr val="000000">
                      <a:alpha val="43137"/>
                    </a:srgbClr>
                  </a:outerShdw>
                </a:effectLst>
              </a:rPr>
              <a:t>Middleware – Multi-threaded Architecture</a:t>
            </a:r>
            <a:endParaRPr lang="en-US" sz="3200" b="0" dirty="0">
              <a:solidFill>
                <a:srgbClr val="002060"/>
              </a:solidFill>
              <a:effectLst>
                <a:outerShdw blurRad="38100" dist="38100" dir="2700000" algn="tl">
                  <a:srgbClr val="000000">
                    <a:alpha val="43137"/>
                  </a:srgbClr>
                </a:outerShdw>
              </a:effectLst>
            </a:endParaRPr>
          </a:p>
        </p:txBody>
      </p:sp>
      <p:sp>
        <p:nvSpPr>
          <p:cNvPr id="24579" name="Rectangle 7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4580" name="Group 1"/>
          <p:cNvGrpSpPr>
            <a:grpSpLocks noChangeAspect="1"/>
          </p:cNvGrpSpPr>
          <p:nvPr/>
        </p:nvGrpSpPr>
        <p:grpSpPr bwMode="auto">
          <a:xfrm>
            <a:off x="1389063" y="895350"/>
            <a:ext cx="5943600" cy="5505450"/>
            <a:chOff x="1440" y="2660"/>
            <a:chExt cx="9360" cy="8671"/>
          </a:xfrm>
        </p:grpSpPr>
        <p:sp>
          <p:nvSpPr>
            <p:cNvPr id="24591" name="AutoShape 74"/>
            <p:cNvSpPr>
              <a:spLocks noChangeAspect="1" noChangeArrowheads="1" noTextEdit="1"/>
            </p:cNvSpPr>
            <p:nvPr/>
          </p:nvSpPr>
          <p:spPr bwMode="auto">
            <a:xfrm>
              <a:off x="1440" y="2660"/>
              <a:ext cx="9360" cy="8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92" name="Text Box 73"/>
            <p:cNvSpPr txBox="1">
              <a:spLocks noChangeArrowheads="1"/>
            </p:cNvSpPr>
            <p:nvPr/>
          </p:nvSpPr>
          <p:spPr bwMode="auto">
            <a:xfrm>
              <a:off x="8232" y="2660"/>
              <a:ext cx="1692" cy="3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000" i="1">
                  <a:latin typeface="Arial" pitchFamily="34" charset="0"/>
                  <a:cs typeface="Arial" pitchFamily="34" charset="0"/>
                </a:rPr>
                <a:t>Threads</a:t>
              </a:r>
              <a:endParaRPr lang="en-US"/>
            </a:p>
          </p:txBody>
        </p:sp>
        <p:sp>
          <p:nvSpPr>
            <p:cNvPr id="24593" name="Text Box 72"/>
            <p:cNvSpPr txBox="1">
              <a:spLocks noChangeArrowheads="1"/>
            </p:cNvSpPr>
            <p:nvPr/>
          </p:nvSpPr>
          <p:spPr bwMode="auto">
            <a:xfrm>
              <a:off x="4644" y="2660"/>
              <a:ext cx="1692" cy="3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000" i="1">
                  <a:latin typeface="Arial" pitchFamily="34" charset="0"/>
                  <a:cs typeface="Arial" pitchFamily="34" charset="0"/>
                </a:rPr>
                <a:t>Data Structure</a:t>
              </a:r>
              <a:endParaRPr lang="en-US"/>
            </a:p>
          </p:txBody>
        </p:sp>
        <p:sp>
          <p:nvSpPr>
            <p:cNvPr id="24594" name="Rectangle 71"/>
            <p:cNvSpPr>
              <a:spLocks noChangeArrowheads="1"/>
            </p:cNvSpPr>
            <p:nvPr/>
          </p:nvSpPr>
          <p:spPr bwMode="auto">
            <a:xfrm>
              <a:off x="7364" y="3000"/>
              <a:ext cx="3367" cy="5268"/>
            </a:xfrm>
            <a:prstGeom prst="rect">
              <a:avLst/>
            </a:prstGeom>
            <a:solidFill>
              <a:srgbClr val="FFFFFF"/>
            </a:solidFill>
            <a:ln w="9525">
              <a:solidFill>
                <a:srgbClr val="000000"/>
              </a:solidFill>
              <a:miter lim="800000"/>
              <a:headEnd/>
              <a:tailEnd/>
            </a:ln>
          </p:spPr>
          <p:txBody>
            <a:bodyPr/>
            <a:lstStyle/>
            <a:p>
              <a:endParaRPr lang="en-US"/>
            </a:p>
          </p:txBody>
        </p:sp>
        <p:sp>
          <p:nvSpPr>
            <p:cNvPr id="24595" name="Rectangle 70"/>
            <p:cNvSpPr>
              <a:spLocks noChangeArrowheads="1"/>
            </p:cNvSpPr>
            <p:nvPr/>
          </p:nvSpPr>
          <p:spPr bwMode="auto">
            <a:xfrm>
              <a:off x="3792" y="3000"/>
              <a:ext cx="3367" cy="5268"/>
            </a:xfrm>
            <a:prstGeom prst="rect">
              <a:avLst/>
            </a:prstGeom>
            <a:solidFill>
              <a:srgbClr val="FFFFFF"/>
            </a:solidFill>
            <a:ln w="9525">
              <a:solidFill>
                <a:srgbClr val="000000"/>
              </a:solidFill>
              <a:miter lim="800000"/>
              <a:headEnd/>
              <a:tailEnd/>
            </a:ln>
          </p:spPr>
          <p:txBody>
            <a:bodyPr/>
            <a:lstStyle/>
            <a:p>
              <a:endParaRPr lang="en-US"/>
            </a:p>
          </p:txBody>
        </p:sp>
        <p:sp>
          <p:nvSpPr>
            <p:cNvPr id="24596" name="Text Box 69"/>
            <p:cNvSpPr txBox="1">
              <a:spLocks noChangeArrowheads="1"/>
            </p:cNvSpPr>
            <p:nvPr/>
          </p:nvSpPr>
          <p:spPr bwMode="auto">
            <a:xfrm>
              <a:off x="8787" y="9832"/>
              <a:ext cx="909"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100">
                  <a:latin typeface="Arial" pitchFamily="34" charset="0"/>
                  <a:cs typeface="Arial" pitchFamily="34" charset="0"/>
                </a:rPr>
                <a:t>CQ</a:t>
              </a:r>
              <a:endParaRPr lang="en-US"/>
            </a:p>
          </p:txBody>
        </p:sp>
        <p:sp>
          <p:nvSpPr>
            <p:cNvPr id="24597" name="Text Box 68"/>
            <p:cNvSpPr txBox="1">
              <a:spLocks noChangeArrowheads="1"/>
            </p:cNvSpPr>
            <p:nvPr/>
          </p:nvSpPr>
          <p:spPr bwMode="auto">
            <a:xfrm>
              <a:off x="4271" y="9888"/>
              <a:ext cx="909"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100">
                  <a:latin typeface="Arial" pitchFamily="34" charset="0"/>
                  <a:cs typeface="Arial" pitchFamily="34" charset="0"/>
                </a:rPr>
                <a:t>QP-1</a:t>
              </a:r>
              <a:endParaRPr lang="en-US"/>
            </a:p>
          </p:txBody>
        </p:sp>
        <p:sp>
          <p:nvSpPr>
            <p:cNvPr id="24598" name="Text Box 67"/>
            <p:cNvSpPr txBox="1">
              <a:spLocks noChangeArrowheads="1"/>
            </p:cNvSpPr>
            <p:nvPr/>
          </p:nvSpPr>
          <p:spPr bwMode="auto">
            <a:xfrm>
              <a:off x="5777" y="9888"/>
              <a:ext cx="909"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100">
                  <a:latin typeface="Arial" pitchFamily="34" charset="0"/>
                  <a:cs typeface="Arial" pitchFamily="34" charset="0"/>
                </a:rPr>
                <a:t>QP-2</a:t>
              </a:r>
              <a:endParaRPr lang="en-US"/>
            </a:p>
          </p:txBody>
        </p:sp>
        <p:sp>
          <p:nvSpPr>
            <p:cNvPr id="24599" name="Text Box 66"/>
            <p:cNvSpPr txBox="1">
              <a:spLocks noChangeArrowheads="1"/>
            </p:cNvSpPr>
            <p:nvPr/>
          </p:nvSpPr>
          <p:spPr bwMode="auto">
            <a:xfrm>
              <a:off x="7159" y="9888"/>
              <a:ext cx="909"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100">
                  <a:latin typeface="Arial" pitchFamily="34" charset="0"/>
                  <a:cs typeface="Arial" pitchFamily="34" charset="0"/>
                </a:rPr>
                <a:t>QP-n</a:t>
              </a:r>
              <a:endParaRPr lang="en-US"/>
            </a:p>
          </p:txBody>
        </p:sp>
        <p:sp>
          <p:nvSpPr>
            <p:cNvPr id="24600" name="Rectangle 65"/>
            <p:cNvSpPr>
              <a:spLocks noChangeArrowheads="1"/>
            </p:cNvSpPr>
            <p:nvPr/>
          </p:nvSpPr>
          <p:spPr bwMode="auto">
            <a:xfrm>
              <a:off x="4015" y="3298"/>
              <a:ext cx="370" cy="370"/>
            </a:xfrm>
            <a:prstGeom prst="rect">
              <a:avLst/>
            </a:prstGeom>
            <a:solidFill>
              <a:srgbClr val="FFFFFF"/>
            </a:solidFill>
            <a:ln w="9525">
              <a:solidFill>
                <a:srgbClr val="000000"/>
              </a:solidFill>
              <a:miter lim="800000"/>
              <a:headEnd/>
              <a:tailEnd/>
            </a:ln>
          </p:spPr>
          <p:txBody>
            <a:bodyPr/>
            <a:lstStyle/>
            <a:p>
              <a:endParaRPr lang="en-US"/>
            </a:p>
          </p:txBody>
        </p:sp>
        <p:sp>
          <p:nvSpPr>
            <p:cNvPr id="24601" name="Rectangle 64"/>
            <p:cNvSpPr>
              <a:spLocks noChangeArrowheads="1"/>
            </p:cNvSpPr>
            <p:nvPr/>
          </p:nvSpPr>
          <p:spPr bwMode="auto">
            <a:xfrm>
              <a:off x="4385" y="3298"/>
              <a:ext cx="371" cy="370"/>
            </a:xfrm>
            <a:prstGeom prst="rect">
              <a:avLst/>
            </a:prstGeom>
            <a:solidFill>
              <a:srgbClr val="FFFFFF"/>
            </a:solidFill>
            <a:ln w="9525">
              <a:solidFill>
                <a:srgbClr val="000000"/>
              </a:solidFill>
              <a:miter lim="800000"/>
              <a:headEnd/>
              <a:tailEnd/>
            </a:ln>
          </p:spPr>
          <p:txBody>
            <a:bodyPr/>
            <a:lstStyle/>
            <a:p>
              <a:endParaRPr lang="en-US"/>
            </a:p>
          </p:txBody>
        </p:sp>
        <p:sp>
          <p:nvSpPr>
            <p:cNvPr id="24602" name="Rectangle 63"/>
            <p:cNvSpPr>
              <a:spLocks noChangeArrowheads="1"/>
            </p:cNvSpPr>
            <p:nvPr/>
          </p:nvSpPr>
          <p:spPr bwMode="auto">
            <a:xfrm>
              <a:off x="4756" y="3298"/>
              <a:ext cx="370" cy="370"/>
            </a:xfrm>
            <a:prstGeom prst="rect">
              <a:avLst/>
            </a:prstGeom>
            <a:solidFill>
              <a:srgbClr val="FFFFFF"/>
            </a:solidFill>
            <a:ln w="9525">
              <a:solidFill>
                <a:srgbClr val="000000"/>
              </a:solidFill>
              <a:miter lim="800000"/>
              <a:headEnd/>
              <a:tailEnd/>
            </a:ln>
          </p:spPr>
          <p:txBody>
            <a:bodyPr/>
            <a:lstStyle/>
            <a:p>
              <a:endParaRPr lang="en-US"/>
            </a:p>
          </p:txBody>
        </p:sp>
        <p:sp>
          <p:nvSpPr>
            <p:cNvPr id="24603" name="Text Box 62"/>
            <p:cNvSpPr txBox="1">
              <a:spLocks noChangeArrowheads="1"/>
            </p:cNvSpPr>
            <p:nvPr/>
          </p:nvSpPr>
          <p:spPr bwMode="auto">
            <a:xfrm>
              <a:off x="5173" y="3298"/>
              <a:ext cx="1851"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100">
                  <a:latin typeface="Arial" pitchFamily="34" charset="0"/>
                  <a:cs typeface="Arial" pitchFamily="34" charset="0"/>
                </a:rPr>
                <a:t>Data Block List</a:t>
              </a:r>
              <a:endParaRPr lang="en-US"/>
            </a:p>
          </p:txBody>
        </p:sp>
        <p:sp>
          <p:nvSpPr>
            <p:cNvPr id="24604" name="AutoShape 61"/>
            <p:cNvSpPr>
              <a:spLocks noChangeArrowheads="1"/>
            </p:cNvSpPr>
            <p:nvPr/>
          </p:nvSpPr>
          <p:spPr bwMode="auto">
            <a:xfrm>
              <a:off x="4038" y="4391"/>
              <a:ext cx="348" cy="302"/>
            </a:xfrm>
            <a:prstGeom prst="triangle">
              <a:avLst>
                <a:gd name="adj" fmla="val 50000"/>
              </a:avLst>
            </a:prstGeom>
            <a:solidFill>
              <a:srgbClr val="FFFFFF"/>
            </a:solidFill>
            <a:ln w="9525">
              <a:solidFill>
                <a:srgbClr val="000000"/>
              </a:solidFill>
              <a:miter lim="800000"/>
              <a:headEnd/>
              <a:tailEnd/>
            </a:ln>
          </p:spPr>
          <p:txBody>
            <a:bodyPr/>
            <a:lstStyle/>
            <a:p>
              <a:endParaRPr lang="en-US"/>
            </a:p>
          </p:txBody>
        </p:sp>
        <p:sp>
          <p:nvSpPr>
            <p:cNvPr id="24605" name="AutoShape 60"/>
            <p:cNvSpPr>
              <a:spLocks noChangeArrowheads="1"/>
            </p:cNvSpPr>
            <p:nvPr/>
          </p:nvSpPr>
          <p:spPr bwMode="auto">
            <a:xfrm>
              <a:off x="4386" y="4391"/>
              <a:ext cx="350" cy="303"/>
            </a:xfrm>
            <a:prstGeom prst="triangle">
              <a:avLst>
                <a:gd name="adj" fmla="val 50000"/>
              </a:avLst>
            </a:prstGeom>
            <a:solidFill>
              <a:srgbClr val="FFFFFF"/>
            </a:solidFill>
            <a:ln w="9525">
              <a:solidFill>
                <a:srgbClr val="000000"/>
              </a:solidFill>
              <a:miter lim="800000"/>
              <a:headEnd/>
              <a:tailEnd/>
            </a:ln>
          </p:spPr>
          <p:txBody>
            <a:bodyPr/>
            <a:lstStyle/>
            <a:p>
              <a:endParaRPr lang="en-US"/>
            </a:p>
          </p:txBody>
        </p:sp>
        <p:sp>
          <p:nvSpPr>
            <p:cNvPr id="24606" name="AutoShape 59"/>
            <p:cNvSpPr>
              <a:spLocks noChangeArrowheads="1"/>
            </p:cNvSpPr>
            <p:nvPr/>
          </p:nvSpPr>
          <p:spPr bwMode="auto">
            <a:xfrm>
              <a:off x="4736" y="4391"/>
              <a:ext cx="350" cy="303"/>
            </a:xfrm>
            <a:prstGeom prst="triangle">
              <a:avLst>
                <a:gd name="adj" fmla="val 50000"/>
              </a:avLst>
            </a:prstGeom>
            <a:solidFill>
              <a:srgbClr val="FFFFFF"/>
            </a:solidFill>
            <a:ln w="9525">
              <a:solidFill>
                <a:srgbClr val="000000"/>
              </a:solidFill>
              <a:miter lim="800000"/>
              <a:headEnd/>
              <a:tailEnd/>
            </a:ln>
          </p:spPr>
          <p:txBody>
            <a:bodyPr/>
            <a:lstStyle/>
            <a:p>
              <a:endParaRPr lang="en-US"/>
            </a:p>
          </p:txBody>
        </p:sp>
        <p:sp>
          <p:nvSpPr>
            <p:cNvPr id="24607" name="Text Box 58"/>
            <p:cNvSpPr txBox="1">
              <a:spLocks noChangeArrowheads="1"/>
            </p:cNvSpPr>
            <p:nvPr/>
          </p:nvSpPr>
          <p:spPr bwMode="auto">
            <a:xfrm>
              <a:off x="5143" y="4160"/>
              <a:ext cx="1881" cy="7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100">
                  <a:latin typeface="Arial" pitchFamily="34" charset="0"/>
                  <a:cs typeface="Arial" pitchFamily="34" charset="0"/>
                </a:rPr>
                <a:t>Receive Control Message List</a:t>
              </a:r>
              <a:endParaRPr lang="en-US"/>
            </a:p>
          </p:txBody>
        </p:sp>
        <p:sp>
          <p:nvSpPr>
            <p:cNvPr id="24608" name="Text Box 57"/>
            <p:cNvSpPr txBox="1">
              <a:spLocks noChangeArrowheads="1"/>
            </p:cNvSpPr>
            <p:nvPr/>
          </p:nvSpPr>
          <p:spPr bwMode="auto">
            <a:xfrm>
              <a:off x="5301" y="5487"/>
              <a:ext cx="1723" cy="7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100">
                  <a:latin typeface="Arial" pitchFamily="34" charset="0"/>
                  <a:cs typeface="Arial" pitchFamily="34" charset="0"/>
                </a:rPr>
                <a:t>Send Control Message List</a:t>
              </a:r>
              <a:endParaRPr lang="en-US"/>
            </a:p>
          </p:txBody>
        </p:sp>
        <p:sp>
          <p:nvSpPr>
            <p:cNvPr id="24609" name="Oval 56"/>
            <p:cNvSpPr>
              <a:spLocks noChangeArrowheads="1"/>
            </p:cNvSpPr>
            <p:nvPr/>
          </p:nvSpPr>
          <p:spPr bwMode="auto">
            <a:xfrm>
              <a:off x="4079" y="6707"/>
              <a:ext cx="360" cy="360"/>
            </a:xfrm>
            <a:prstGeom prst="ellipse">
              <a:avLst/>
            </a:prstGeom>
            <a:solidFill>
              <a:srgbClr val="FFFFFF"/>
            </a:solidFill>
            <a:ln w="9525">
              <a:solidFill>
                <a:srgbClr val="000000"/>
              </a:solidFill>
              <a:round/>
              <a:headEnd/>
              <a:tailEnd/>
            </a:ln>
          </p:spPr>
          <p:txBody>
            <a:bodyPr/>
            <a:lstStyle/>
            <a:p>
              <a:endParaRPr lang="en-US"/>
            </a:p>
          </p:txBody>
        </p:sp>
        <p:sp>
          <p:nvSpPr>
            <p:cNvPr id="24610" name="Oval 55"/>
            <p:cNvSpPr>
              <a:spLocks noChangeArrowheads="1"/>
            </p:cNvSpPr>
            <p:nvPr/>
          </p:nvSpPr>
          <p:spPr bwMode="auto">
            <a:xfrm>
              <a:off x="4439" y="6707"/>
              <a:ext cx="360" cy="360"/>
            </a:xfrm>
            <a:prstGeom prst="ellipse">
              <a:avLst/>
            </a:prstGeom>
            <a:solidFill>
              <a:srgbClr val="FFFFFF"/>
            </a:solidFill>
            <a:ln w="9525">
              <a:solidFill>
                <a:srgbClr val="000000"/>
              </a:solidFill>
              <a:round/>
              <a:headEnd/>
              <a:tailEnd/>
            </a:ln>
          </p:spPr>
          <p:txBody>
            <a:bodyPr/>
            <a:lstStyle/>
            <a:p>
              <a:endParaRPr lang="en-US"/>
            </a:p>
          </p:txBody>
        </p:sp>
        <p:sp>
          <p:nvSpPr>
            <p:cNvPr id="24611" name="Oval 54"/>
            <p:cNvSpPr>
              <a:spLocks noChangeArrowheads="1"/>
            </p:cNvSpPr>
            <p:nvPr/>
          </p:nvSpPr>
          <p:spPr bwMode="auto">
            <a:xfrm>
              <a:off x="4799" y="6707"/>
              <a:ext cx="360" cy="360"/>
            </a:xfrm>
            <a:prstGeom prst="ellipse">
              <a:avLst/>
            </a:prstGeom>
            <a:solidFill>
              <a:srgbClr val="FFFFFF"/>
            </a:solidFill>
            <a:ln w="9525">
              <a:solidFill>
                <a:srgbClr val="000000"/>
              </a:solidFill>
              <a:round/>
              <a:headEnd/>
              <a:tailEnd/>
            </a:ln>
          </p:spPr>
          <p:txBody>
            <a:bodyPr/>
            <a:lstStyle/>
            <a:p>
              <a:endParaRPr lang="en-US"/>
            </a:p>
          </p:txBody>
        </p:sp>
        <p:sp>
          <p:nvSpPr>
            <p:cNvPr id="24612" name="Text Box 53"/>
            <p:cNvSpPr txBox="1">
              <a:spLocks noChangeArrowheads="1"/>
            </p:cNvSpPr>
            <p:nvPr/>
          </p:nvSpPr>
          <p:spPr bwMode="auto">
            <a:xfrm>
              <a:off x="5255" y="6575"/>
              <a:ext cx="1633" cy="7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100">
                  <a:latin typeface="Arial" pitchFamily="34" charset="0"/>
                  <a:cs typeface="Arial" pitchFamily="34" charset="0"/>
                </a:rPr>
                <a:t>Remote MR Info List</a:t>
              </a:r>
              <a:endParaRPr lang="en-US"/>
            </a:p>
          </p:txBody>
        </p:sp>
        <p:sp>
          <p:nvSpPr>
            <p:cNvPr id="24613" name="Rectangle 52"/>
            <p:cNvSpPr>
              <a:spLocks noChangeArrowheads="1"/>
            </p:cNvSpPr>
            <p:nvPr/>
          </p:nvSpPr>
          <p:spPr bwMode="auto">
            <a:xfrm>
              <a:off x="8983" y="9204"/>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14" name="Rectangle 51"/>
            <p:cNvSpPr>
              <a:spLocks noChangeArrowheads="1"/>
            </p:cNvSpPr>
            <p:nvPr/>
          </p:nvSpPr>
          <p:spPr bwMode="auto">
            <a:xfrm>
              <a:off x="8983" y="9347"/>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15" name="Rectangle 50"/>
            <p:cNvSpPr>
              <a:spLocks noChangeArrowheads="1"/>
            </p:cNvSpPr>
            <p:nvPr/>
          </p:nvSpPr>
          <p:spPr bwMode="auto">
            <a:xfrm>
              <a:off x="8983" y="9490"/>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16" name="Rectangle 49"/>
            <p:cNvSpPr>
              <a:spLocks noChangeArrowheads="1"/>
            </p:cNvSpPr>
            <p:nvPr/>
          </p:nvSpPr>
          <p:spPr bwMode="auto">
            <a:xfrm>
              <a:off x="8983" y="9633"/>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17" name="Rectangle 48"/>
            <p:cNvSpPr>
              <a:spLocks noChangeArrowheads="1"/>
            </p:cNvSpPr>
            <p:nvPr/>
          </p:nvSpPr>
          <p:spPr bwMode="auto">
            <a:xfrm>
              <a:off x="4123" y="9260"/>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18" name="Rectangle 47"/>
            <p:cNvSpPr>
              <a:spLocks noChangeArrowheads="1"/>
            </p:cNvSpPr>
            <p:nvPr/>
          </p:nvSpPr>
          <p:spPr bwMode="auto">
            <a:xfrm>
              <a:off x="4123" y="9403"/>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19" name="Rectangle 46"/>
            <p:cNvSpPr>
              <a:spLocks noChangeArrowheads="1"/>
            </p:cNvSpPr>
            <p:nvPr/>
          </p:nvSpPr>
          <p:spPr bwMode="auto">
            <a:xfrm>
              <a:off x="4123" y="9546"/>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0" name="Rectangle 45"/>
            <p:cNvSpPr>
              <a:spLocks noChangeArrowheads="1"/>
            </p:cNvSpPr>
            <p:nvPr/>
          </p:nvSpPr>
          <p:spPr bwMode="auto">
            <a:xfrm>
              <a:off x="4123" y="9689"/>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1" name="Rectangle 44"/>
            <p:cNvSpPr>
              <a:spLocks noChangeArrowheads="1"/>
            </p:cNvSpPr>
            <p:nvPr/>
          </p:nvSpPr>
          <p:spPr bwMode="auto">
            <a:xfrm>
              <a:off x="4830" y="9260"/>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2" name="Rectangle 43"/>
            <p:cNvSpPr>
              <a:spLocks noChangeArrowheads="1"/>
            </p:cNvSpPr>
            <p:nvPr/>
          </p:nvSpPr>
          <p:spPr bwMode="auto">
            <a:xfrm>
              <a:off x="4830" y="9403"/>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3" name="Rectangle 42"/>
            <p:cNvSpPr>
              <a:spLocks noChangeArrowheads="1"/>
            </p:cNvSpPr>
            <p:nvPr/>
          </p:nvSpPr>
          <p:spPr bwMode="auto">
            <a:xfrm>
              <a:off x="4830" y="9546"/>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4" name="Rectangle 41"/>
            <p:cNvSpPr>
              <a:spLocks noChangeArrowheads="1"/>
            </p:cNvSpPr>
            <p:nvPr/>
          </p:nvSpPr>
          <p:spPr bwMode="auto">
            <a:xfrm>
              <a:off x="4830" y="9689"/>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5" name="Rectangle 40"/>
            <p:cNvSpPr>
              <a:spLocks noChangeArrowheads="1"/>
            </p:cNvSpPr>
            <p:nvPr/>
          </p:nvSpPr>
          <p:spPr bwMode="auto">
            <a:xfrm>
              <a:off x="5629" y="9260"/>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6" name="Rectangle 39"/>
            <p:cNvSpPr>
              <a:spLocks noChangeArrowheads="1"/>
            </p:cNvSpPr>
            <p:nvPr/>
          </p:nvSpPr>
          <p:spPr bwMode="auto">
            <a:xfrm>
              <a:off x="5629" y="9403"/>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7" name="Rectangle 38"/>
            <p:cNvSpPr>
              <a:spLocks noChangeArrowheads="1"/>
            </p:cNvSpPr>
            <p:nvPr/>
          </p:nvSpPr>
          <p:spPr bwMode="auto">
            <a:xfrm>
              <a:off x="5629" y="9546"/>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8" name="Rectangle 37"/>
            <p:cNvSpPr>
              <a:spLocks noChangeArrowheads="1"/>
            </p:cNvSpPr>
            <p:nvPr/>
          </p:nvSpPr>
          <p:spPr bwMode="auto">
            <a:xfrm>
              <a:off x="5629" y="9689"/>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29" name="Rectangle 36"/>
            <p:cNvSpPr>
              <a:spLocks noChangeArrowheads="1"/>
            </p:cNvSpPr>
            <p:nvPr/>
          </p:nvSpPr>
          <p:spPr bwMode="auto">
            <a:xfrm>
              <a:off x="6336" y="9260"/>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30" name="Rectangle 35"/>
            <p:cNvSpPr>
              <a:spLocks noChangeArrowheads="1"/>
            </p:cNvSpPr>
            <p:nvPr/>
          </p:nvSpPr>
          <p:spPr bwMode="auto">
            <a:xfrm>
              <a:off x="6336" y="9403"/>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31" name="Rectangle 34"/>
            <p:cNvSpPr>
              <a:spLocks noChangeArrowheads="1"/>
            </p:cNvSpPr>
            <p:nvPr/>
          </p:nvSpPr>
          <p:spPr bwMode="auto">
            <a:xfrm>
              <a:off x="6336" y="9546"/>
              <a:ext cx="521" cy="143"/>
            </a:xfrm>
            <a:prstGeom prst="rect">
              <a:avLst/>
            </a:prstGeom>
            <a:solidFill>
              <a:srgbClr val="FFFFFF"/>
            </a:solidFill>
            <a:ln w="9525">
              <a:solidFill>
                <a:srgbClr val="000000"/>
              </a:solidFill>
              <a:miter lim="800000"/>
              <a:headEnd/>
              <a:tailEnd/>
            </a:ln>
          </p:spPr>
          <p:txBody>
            <a:bodyPr/>
            <a:lstStyle/>
            <a:p>
              <a:endParaRPr lang="en-US"/>
            </a:p>
          </p:txBody>
        </p:sp>
        <p:sp>
          <p:nvSpPr>
            <p:cNvPr id="24632" name="Rectangle 33"/>
            <p:cNvSpPr>
              <a:spLocks noChangeArrowheads="1"/>
            </p:cNvSpPr>
            <p:nvPr/>
          </p:nvSpPr>
          <p:spPr bwMode="auto">
            <a:xfrm>
              <a:off x="6336" y="9689"/>
              <a:ext cx="521" cy="143"/>
            </a:xfrm>
            <a:prstGeom prst="rect">
              <a:avLst/>
            </a:prstGeom>
            <a:solidFill>
              <a:srgbClr val="FFFFFF"/>
            </a:solidFill>
            <a:ln w="9525">
              <a:solidFill>
                <a:srgbClr val="000000"/>
              </a:solidFill>
              <a:miter lim="800000"/>
              <a:headEnd/>
              <a:tailEnd/>
            </a:ln>
          </p:spPr>
          <p:txBody>
            <a:bodyPr/>
            <a:lstStyle/>
            <a:p>
              <a:endParaRPr lang="en-US"/>
            </a:p>
          </p:txBody>
        </p:sp>
        <p:cxnSp>
          <p:nvCxnSpPr>
            <p:cNvPr id="24633" name="AutoShape 32"/>
            <p:cNvCxnSpPr>
              <a:cxnSpLocks noChangeShapeType="1"/>
            </p:cNvCxnSpPr>
            <p:nvPr/>
          </p:nvCxnSpPr>
          <p:spPr bwMode="auto">
            <a:xfrm>
              <a:off x="4007" y="8818"/>
              <a:ext cx="6669" cy="1"/>
            </a:xfrm>
            <a:prstGeom prst="straightConnector1">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cxnSp>
        <p:sp>
          <p:nvSpPr>
            <p:cNvPr id="24634" name="Text Box 31"/>
            <p:cNvSpPr txBox="1">
              <a:spLocks noChangeArrowheads="1"/>
            </p:cNvSpPr>
            <p:nvPr/>
          </p:nvSpPr>
          <p:spPr bwMode="auto">
            <a:xfrm>
              <a:off x="9400" y="8284"/>
              <a:ext cx="1331" cy="4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r>
                <a:rPr lang="en-US" sz="1000" i="1">
                  <a:latin typeface="Arial" pitchFamily="34" charset="0"/>
                  <a:cs typeface="Arial" pitchFamily="34" charset="0"/>
                </a:rPr>
                <a:t>application</a:t>
              </a:r>
              <a:endParaRPr lang="en-US"/>
            </a:p>
          </p:txBody>
        </p:sp>
        <p:sp>
          <p:nvSpPr>
            <p:cNvPr id="24635" name="Text Box 30"/>
            <p:cNvSpPr txBox="1">
              <a:spLocks noChangeArrowheads="1"/>
            </p:cNvSpPr>
            <p:nvPr/>
          </p:nvSpPr>
          <p:spPr bwMode="auto">
            <a:xfrm>
              <a:off x="9560" y="8903"/>
              <a:ext cx="1240"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r>
                <a:rPr lang="en-US" sz="1000" i="1">
                  <a:latin typeface="Arial" pitchFamily="34" charset="0"/>
                  <a:cs typeface="Arial" pitchFamily="34" charset="0"/>
                </a:rPr>
                <a:t>system</a:t>
              </a:r>
              <a:endParaRPr lang="en-US"/>
            </a:p>
          </p:txBody>
        </p:sp>
        <p:sp>
          <p:nvSpPr>
            <p:cNvPr id="24636" name="Rectangle 29"/>
            <p:cNvSpPr>
              <a:spLocks noChangeArrowheads="1"/>
            </p:cNvSpPr>
            <p:nvPr/>
          </p:nvSpPr>
          <p:spPr bwMode="auto">
            <a:xfrm rot="2581504">
              <a:off x="4037" y="5676"/>
              <a:ext cx="294" cy="292"/>
            </a:xfrm>
            <a:prstGeom prst="rect">
              <a:avLst/>
            </a:prstGeom>
            <a:solidFill>
              <a:srgbClr val="FFFFFF"/>
            </a:solidFill>
            <a:ln w="9525">
              <a:solidFill>
                <a:srgbClr val="000000"/>
              </a:solidFill>
              <a:miter lim="800000"/>
              <a:headEnd/>
              <a:tailEnd/>
            </a:ln>
          </p:spPr>
          <p:txBody>
            <a:bodyPr/>
            <a:lstStyle/>
            <a:p>
              <a:endParaRPr lang="en-US"/>
            </a:p>
          </p:txBody>
        </p:sp>
        <p:sp>
          <p:nvSpPr>
            <p:cNvPr id="24637" name="Rectangle 28"/>
            <p:cNvSpPr>
              <a:spLocks noChangeArrowheads="1"/>
            </p:cNvSpPr>
            <p:nvPr/>
          </p:nvSpPr>
          <p:spPr bwMode="auto">
            <a:xfrm rot="2581504">
              <a:off x="4455" y="5666"/>
              <a:ext cx="301" cy="298"/>
            </a:xfrm>
            <a:prstGeom prst="rect">
              <a:avLst/>
            </a:prstGeom>
            <a:solidFill>
              <a:srgbClr val="FFFFFF"/>
            </a:solidFill>
            <a:ln w="9525">
              <a:solidFill>
                <a:srgbClr val="000000"/>
              </a:solidFill>
              <a:miter lim="800000"/>
              <a:headEnd/>
              <a:tailEnd/>
            </a:ln>
          </p:spPr>
          <p:txBody>
            <a:bodyPr/>
            <a:lstStyle/>
            <a:p>
              <a:endParaRPr lang="en-US"/>
            </a:p>
          </p:txBody>
        </p:sp>
        <p:sp>
          <p:nvSpPr>
            <p:cNvPr id="24638" name="Rectangle 27"/>
            <p:cNvSpPr>
              <a:spLocks noChangeArrowheads="1"/>
            </p:cNvSpPr>
            <p:nvPr/>
          </p:nvSpPr>
          <p:spPr bwMode="auto">
            <a:xfrm rot="2581504">
              <a:off x="4872" y="5653"/>
              <a:ext cx="301" cy="298"/>
            </a:xfrm>
            <a:prstGeom prst="rect">
              <a:avLst/>
            </a:prstGeom>
            <a:solidFill>
              <a:srgbClr val="FFFFFF"/>
            </a:solidFill>
            <a:ln w="9525">
              <a:solidFill>
                <a:srgbClr val="000000"/>
              </a:solidFill>
              <a:miter lim="800000"/>
              <a:headEnd/>
              <a:tailEnd/>
            </a:ln>
          </p:spPr>
          <p:txBody>
            <a:bodyPr/>
            <a:lstStyle/>
            <a:p>
              <a:endParaRPr lang="en-US"/>
            </a:p>
          </p:txBody>
        </p:sp>
        <p:sp>
          <p:nvSpPr>
            <p:cNvPr id="24639" name="AutoShape 26"/>
            <p:cNvSpPr>
              <a:spLocks noChangeArrowheads="1"/>
            </p:cNvSpPr>
            <p:nvPr/>
          </p:nvSpPr>
          <p:spPr bwMode="auto">
            <a:xfrm>
              <a:off x="4119" y="7668"/>
              <a:ext cx="328" cy="312"/>
            </a:xfrm>
            <a:prstGeom prst="pentagon">
              <a:avLst/>
            </a:prstGeom>
            <a:solidFill>
              <a:srgbClr val="FFFFFF"/>
            </a:solidFill>
            <a:ln w="9525">
              <a:solidFill>
                <a:srgbClr val="000000"/>
              </a:solidFill>
              <a:miter lim="800000"/>
              <a:headEnd/>
              <a:tailEnd/>
            </a:ln>
          </p:spPr>
          <p:txBody>
            <a:bodyPr/>
            <a:lstStyle/>
            <a:p>
              <a:endParaRPr lang="en-US"/>
            </a:p>
          </p:txBody>
        </p:sp>
        <p:sp>
          <p:nvSpPr>
            <p:cNvPr id="24640" name="AutoShape 25"/>
            <p:cNvSpPr>
              <a:spLocks noChangeArrowheads="1"/>
            </p:cNvSpPr>
            <p:nvPr/>
          </p:nvSpPr>
          <p:spPr bwMode="auto">
            <a:xfrm>
              <a:off x="4447" y="7668"/>
              <a:ext cx="328" cy="312"/>
            </a:xfrm>
            <a:prstGeom prst="pentagon">
              <a:avLst/>
            </a:prstGeom>
            <a:solidFill>
              <a:srgbClr val="FFFFFF"/>
            </a:solidFill>
            <a:ln w="9525">
              <a:solidFill>
                <a:srgbClr val="000000"/>
              </a:solidFill>
              <a:miter lim="800000"/>
              <a:headEnd/>
              <a:tailEnd/>
            </a:ln>
          </p:spPr>
          <p:txBody>
            <a:bodyPr/>
            <a:lstStyle/>
            <a:p>
              <a:endParaRPr lang="en-US"/>
            </a:p>
          </p:txBody>
        </p:sp>
        <p:sp>
          <p:nvSpPr>
            <p:cNvPr id="24641" name="AutoShape 24"/>
            <p:cNvSpPr>
              <a:spLocks noChangeArrowheads="1"/>
            </p:cNvSpPr>
            <p:nvPr/>
          </p:nvSpPr>
          <p:spPr bwMode="auto">
            <a:xfrm>
              <a:off x="4775" y="7668"/>
              <a:ext cx="328" cy="312"/>
            </a:xfrm>
            <a:prstGeom prst="pentagon">
              <a:avLst/>
            </a:prstGeom>
            <a:solidFill>
              <a:srgbClr val="FFFFFF"/>
            </a:solidFill>
            <a:ln w="9525">
              <a:solidFill>
                <a:srgbClr val="000000"/>
              </a:solidFill>
              <a:miter lim="800000"/>
              <a:headEnd/>
              <a:tailEnd/>
            </a:ln>
          </p:spPr>
          <p:txBody>
            <a:bodyPr/>
            <a:lstStyle/>
            <a:p>
              <a:endParaRPr lang="en-US"/>
            </a:p>
          </p:txBody>
        </p:sp>
        <p:sp>
          <p:nvSpPr>
            <p:cNvPr id="24642" name="Text Box 23"/>
            <p:cNvSpPr txBox="1">
              <a:spLocks noChangeArrowheads="1"/>
            </p:cNvSpPr>
            <p:nvPr/>
          </p:nvSpPr>
          <p:spPr bwMode="auto">
            <a:xfrm>
              <a:off x="5103" y="7668"/>
              <a:ext cx="1989" cy="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100">
                  <a:latin typeface="Arial" pitchFamily="34" charset="0"/>
                  <a:cs typeface="Arial" pitchFamily="34" charset="0"/>
                </a:rPr>
                <a:t> Queue Pair List</a:t>
              </a:r>
              <a:endParaRPr lang="en-US"/>
            </a:p>
          </p:txBody>
        </p:sp>
        <p:sp>
          <p:nvSpPr>
            <p:cNvPr id="24643" name="Rectangle 22"/>
            <p:cNvSpPr>
              <a:spLocks noChangeArrowheads="1"/>
            </p:cNvSpPr>
            <p:nvPr/>
          </p:nvSpPr>
          <p:spPr bwMode="auto">
            <a:xfrm>
              <a:off x="1896" y="3204"/>
              <a:ext cx="1356" cy="5268"/>
            </a:xfrm>
            <a:prstGeom prst="rect">
              <a:avLst/>
            </a:prstGeom>
            <a:solidFill>
              <a:srgbClr val="FFFFFF"/>
            </a:solidFill>
            <a:ln w="9525">
              <a:solidFill>
                <a:srgbClr val="000000"/>
              </a:solidFill>
              <a:miter lim="800000"/>
              <a:headEnd/>
              <a:tailEnd/>
            </a:ln>
          </p:spPr>
          <p:txBody>
            <a:bodyPr/>
            <a:lstStyle/>
            <a:p>
              <a:endParaRPr lang="en-US"/>
            </a:p>
          </p:txBody>
        </p:sp>
        <p:sp>
          <p:nvSpPr>
            <p:cNvPr id="24644" name="Rectangle 21"/>
            <p:cNvSpPr>
              <a:spLocks noChangeArrowheads="1"/>
            </p:cNvSpPr>
            <p:nvPr/>
          </p:nvSpPr>
          <p:spPr bwMode="auto">
            <a:xfrm>
              <a:off x="1896" y="4224"/>
              <a:ext cx="1356" cy="253"/>
            </a:xfrm>
            <a:prstGeom prst="rect">
              <a:avLst/>
            </a:prstGeom>
            <a:solidFill>
              <a:srgbClr val="BFBFBF"/>
            </a:solidFill>
            <a:ln w="9525">
              <a:solidFill>
                <a:srgbClr val="000000"/>
              </a:solidFill>
              <a:miter lim="800000"/>
              <a:headEnd/>
              <a:tailEnd/>
            </a:ln>
          </p:spPr>
          <p:txBody>
            <a:bodyPr/>
            <a:lstStyle/>
            <a:p>
              <a:endParaRPr lang="en-US"/>
            </a:p>
          </p:txBody>
        </p:sp>
        <p:sp>
          <p:nvSpPr>
            <p:cNvPr id="24645" name="Rectangle 20"/>
            <p:cNvSpPr>
              <a:spLocks noChangeArrowheads="1"/>
            </p:cNvSpPr>
            <p:nvPr/>
          </p:nvSpPr>
          <p:spPr bwMode="auto">
            <a:xfrm>
              <a:off x="1896" y="6435"/>
              <a:ext cx="1356" cy="674"/>
            </a:xfrm>
            <a:prstGeom prst="rect">
              <a:avLst/>
            </a:prstGeom>
            <a:solidFill>
              <a:srgbClr val="BFBFBF"/>
            </a:solidFill>
            <a:ln w="9525">
              <a:solidFill>
                <a:srgbClr val="000000"/>
              </a:solidFill>
              <a:miter lim="800000"/>
              <a:headEnd/>
              <a:tailEnd/>
            </a:ln>
          </p:spPr>
          <p:txBody>
            <a:bodyPr/>
            <a:lstStyle/>
            <a:p>
              <a:endParaRPr lang="en-US"/>
            </a:p>
          </p:txBody>
        </p:sp>
        <p:sp>
          <p:nvSpPr>
            <p:cNvPr id="24646" name="Rectangle 19"/>
            <p:cNvSpPr>
              <a:spLocks noChangeArrowheads="1"/>
            </p:cNvSpPr>
            <p:nvPr/>
          </p:nvSpPr>
          <p:spPr bwMode="auto">
            <a:xfrm>
              <a:off x="1896" y="4595"/>
              <a:ext cx="1356" cy="253"/>
            </a:xfrm>
            <a:prstGeom prst="rect">
              <a:avLst/>
            </a:prstGeom>
            <a:solidFill>
              <a:srgbClr val="BFBFBF"/>
            </a:solidFill>
            <a:ln w="9525">
              <a:solidFill>
                <a:srgbClr val="000000"/>
              </a:solidFill>
              <a:miter lim="800000"/>
              <a:headEnd/>
              <a:tailEnd/>
            </a:ln>
          </p:spPr>
          <p:txBody>
            <a:bodyPr/>
            <a:lstStyle/>
            <a:p>
              <a:endParaRPr lang="en-US"/>
            </a:p>
          </p:txBody>
        </p:sp>
        <p:sp>
          <p:nvSpPr>
            <p:cNvPr id="24647" name="Rectangle 18"/>
            <p:cNvSpPr>
              <a:spLocks noChangeArrowheads="1"/>
            </p:cNvSpPr>
            <p:nvPr/>
          </p:nvSpPr>
          <p:spPr bwMode="auto">
            <a:xfrm>
              <a:off x="1896" y="3668"/>
              <a:ext cx="1356" cy="264"/>
            </a:xfrm>
            <a:prstGeom prst="rect">
              <a:avLst/>
            </a:prstGeom>
            <a:solidFill>
              <a:srgbClr val="BFBFBF"/>
            </a:solidFill>
            <a:ln w="9525">
              <a:solidFill>
                <a:srgbClr val="000000"/>
              </a:solidFill>
              <a:miter lim="800000"/>
              <a:headEnd/>
              <a:tailEnd/>
            </a:ln>
          </p:spPr>
          <p:txBody>
            <a:bodyPr/>
            <a:lstStyle/>
            <a:p>
              <a:endParaRPr lang="en-US"/>
            </a:p>
          </p:txBody>
        </p:sp>
        <p:sp>
          <p:nvSpPr>
            <p:cNvPr id="24648" name="Rectangle 17"/>
            <p:cNvSpPr>
              <a:spLocks noChangeArrowheads="1"/>
            </p:cNvSpPr>
            <p:nvPr/>
          </p:nvSpPr>
          <p:spPr bwMode="auto">
            <a:xfrm>
              <a:off x="1896" y="8541"/>
              <a:ext cx="1356"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1100" b="1" i="1">
                  <a:latin typeface="Arial" pitchFamily="34" charset="0"/>
                  <a:cs typeface="Arial" pitchFamily="34" charset="0"/>
                </a:rPr>
                <a:t>Memory</a:t>
              </a:r>
              <a:endParaRPr lang="en-US" sz="600"/>
            </a:p>
            <a:p>
              <a:endParaRPr lang="en-US"/>
            </a:p>
          </p:txBody>
        </p:sp>
        <p:sp>
          <p:nvSpPr>
            <p:cNvPr id="24649" name="Oval 16"/>
            <p:cNvSpPr>
              <a:spLocks noChangeArrowheads="1"/>
            </p:cNvSpPr>
            <p:nvPr/>
          </p:nvSpPr>
          <p:spPr bwMode="auto">
            <a:xfrm>
              <a:off x="7804" y="3204"/>
              <a:ext cx="2336" cy="576"/>
            </a:xfrm>
            <a:prstGeom prst="ellipse">
              <a:avLst/>
            </a:prstGeom>
            <a:solidFill>
              <a:srgbClr val="FFFFFF"/>
            </a:solidFill>
            <a:ln w="9525">
              <a:solidFill>
                <a:srgbClr val="000000"/>
              </a:solidFill>
              <a:round/>
              <a:headEnd/>
              <a:tailEnd/>
            </a:ln>
          </p:spPr>
          <p:txBody>
            <a:bodyPr/>
            <a:lstStyle/>
            <a:p>
              <a:pPr algn="ctr"/>
              <a:r>
                <a:rPr lang="en-US" sz="1100">
                  <a:latin typeface="Arial" pitchFamily="34" charset="0"/>
                  <a:cs typeface="Arial" pitchFamily="34" charset="0"/>
                </a:rPr>
                <a:t>Sender</a:t>
              </a:r>
              <a:endParaRPr lang="en-US"/>
            </a:p>
          </p:txBody>
        </p:sp>
        <p:sp>
          <p:nvSpPr>
            <p:cNvPr id="24650" name="Oval 15"/>
            <p:cNvSpPr>
              <a:spLocks noChangeArrowheads="1"/>
            </p:cNvSpPr>
            <p:nvPr/>
          </p:nvSpPr>
          <p:spPr bwMode="auto">
            <a:xfrm>
              <a:off x="7804" y="4224"/>
              <a:ext cx="2336" cy="817"/>
            </a:xfrm>
            <a:prstGeom prst="ellipse">
              <a:avLst/>
            </a:prstGeom>
            <a:solidFill>
              <a:srgbClr val="FFFFFF"/>
            </a:solidFill>
            <a:ln w="9525">
              <a:solidFill>
                <a:srgbClr val="000000"/>
              </a:solidFill>
              <a:round/>
              <a:headEnd/>
              <a:tailEnd/>
            </a:ln>
          </p:spPr>
          <p:txBody>
            <a:bodyPr/>
            <a:lstStyle/>
            <a:p>
              <a:pPr algn="ctr"/>
              <a:r>
                <a:rPr lang="en-US" sz="1100">
                  <a:latin typeface="Arial" pitchFamily="34" charset="0"/>
                  <a:cs typeface="Arial" pitchFamily="34" charset="0"/>
                </a:rPr>
                <a:t>CE dispatcher</a:t>
              </a:r>
              <a:endParaRPr lang="en-US"/>
            </a:p>
          </p:txBody>
        </p:sp>
        <p:cxnSp>
          <p:nvCxnSpPr>
            <p:cNvPr id="24651" name="AutoShape 14"/>
            <p:cNvCxnSpPr>
              <a:cxnSpLocks noChangeShapeType="1"/>
            </p:cNvCxnSpPr>
            <p:nvPr/>
          </p:nvCxnSpPr>
          <p:spPr bwMode="auto">
            <a:xfrm flipH="1">
              <a:off x="3528" y="2844"/>
              <a:ext cx="12" cy="74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652" name="AutoShape 13"/>
            <p:cNvCxnSpPr>
              <a:cxnSpLocks noChangeShapeType="1"/>
            </p:cNvCxnSpPr>
            <p:nvPr/>
          </p:nvCxnSpPr>
          <p:spPr bwMode="auto">
            <a:xfrm flipH="1">
              <a:off x="3540" y="10296"/>
              <a:ext cx="702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4653" name="Oval 12"/>
            <p:cNvSpPr>
              <a:spLocks noChangeArrowheads="1"/>
            </p:cNvSpPr>
            <p:nvPr/>
          </p:nvSpPr>
          <p:spPr bwMode="auto">
            <a:xfrm>
              <a:off x="8395" y="6779"/>
              <a:ext cx="2336" cy="624"/>
            </a:xfrm>
            <a:prstGeom prst="ellipse">
              <a:avLst/>
            </a:prstGeom>
            <a:solidFill>
              <a:srgbClr val="FFFFFF"/>
            </a:solidFill>
            <a:ln w="9525">
              <a:solidFill>
                <a:srgbClr val="000000"/>
              </a:solidFill>
              <a:round/>
              <a:headEnd/>
              <a:tailEnd/>
            </a:ln>
          </p:spPr>
          <p:txBody>
            <a:bodyPr/>
            <a:lstStyle/>
            <a:p>
              <a:pPr algn="ctr"/>
              <a:r>
                <a:rPr lang="en-US" sz="1100">
                  <a:latin typeface="Arial" pitchFamily="34" charset="0"/>
                  <a:cs typeface="Arial" pitchFamily="34" charset="0"/>
                </a:rPr>
                <a:t>CE slave-n</a:t>
              </a:r>
              <a:endParaRPr lang="en-US"/>
            </a:p>
          </p:txBody>
        </p:sp>
        <p:sp>
          <p:nvSpPr>
            <p:cNvPr id="24654" name="Oval 11"/>
            <p:cNvSpPr>
              <a:spLocks noChangeArrowheads="1"/>
            </p:cNvSpPr>
            <p:nvPr/>
          </p:nvSpPr>
          <p:spPr bwMode="auto">
            <a:xfrm>
              <a:off x="8068" y="6287"/>
              <a:ext cx="2336" cy="624"/>
            </a:xfrm>
            <a:prstGeom prst="ellipse">
              <a:avLst/>
            </a:prstGeom>
            <a:solidFill>
              <a:srgbClr val="FFFFFF"/>
            </a:solidFill>
            <a:ln w="9525">
              <a:solidFill>
                <a:srgbClr val="000000"/>
              </a:solidFill>
              <a:round/>
              <a:headEnd/>
              <a:tailEnd/>
            </a:ln>
          </p:spPr>
          <p:txBody>
            <a:bodyPr/>
            <a:lstStyle/>
            <a:p>
              <a:pPr algn="ctr"/>
              <a:r>
                <a:rPr lang="en-US" sz="1200">
                  <a:latin typeface="Calibri" pitchFamily="34" charset="0"/>
                </a:rPr>
                <a:t>...</a:t>
              </a:r>
              <a:endParaRPr lang="en-US"/>
            </a:p>
          </p:txBody>
        </p:sp>
        <p:sp>
          <p:nvSpPr>
            <p:cNvPr id="24655" name="Oval 10"/>
            <p:cNvSpPr>
              <a:spLocks noChangeArrowheads="1"/>
            </p:cNvSpPr>
            <p:nvPr/>
          </p:nvSpPr>
          <p:spPr bwMode="auto">
            <a:xfrm>
              <a:off x="7713" y="5811"/>
              <a:ext cx="2336" cy="624"/>
            </a:xfrm>
            <a:prstGeom prst="ellipse">
              <a:avLst/>
            </a:prstGeom>
            <a:solidFill>
              <a:srgbClr val="FFFFFF"/>
            </a:solidFill>
            <a:ln w="9525">
              <a:solidFill>
                <a:srgbClr val="000000"/>
              </a:solidFill>
              <a:round/>
              <a:headEnd/>
              <a:tailEnd/>
            </a:ln>
          </p:spPr>
          <p:txBody>
            <a:bodyPr/>
            <a:lstStyle/>
            <a:p>
              <a:pPr algn="ctr"/>
              <a:r>
                <a:rPr lang="en-US" sz="1100">
                  <a:latin typeface="Arial" pitchFamily="34" charset="0"/>
                  <a:cs typeface="Arial" pitchFamily="34" charset="0"/>
                </a:rPr>
                <a:t>CE slave-2</a:t>
              </a:r>
              <a:endParaRPr lang="en-US"/>
            </a:p>
          </p:txBody>
        </p:sp>
        <p:sp>
          <p:nvSpPr>
            <p:cNvPr id="24656" name="Oval 9"/>
            <p:cNvSpPr>
              <a:spLocks noChangeArrowheads="1"/>
            </p:cNvSpPr>
            <p:nvPr/>
          </p:nvSpPr>
          <p:spPr bwMode="auto">
            <a:xfrm>
              <a:off x="7488" y="5324"/>
              <a:ext cx="2336" cy="624"/>
            </a:xfrm>
            <a:prstGeom prst="ellipse">
              <a:avLst/>
            </a:prstGeom>
            <a:solidFill>
              <a:srgbClr val="FFFFFF"/>
            </a:solidFill>
            <a:ln w="9525">
              <a:solidFill>
                <a:srgbClr val="000000"/>
              </a:solidFill>
              <a:round/>
              <a:headEnd/>
              <a:tailEnd/>
            </a:ln>
          </p:spPr>
          <p:txBody>
            <a:bodyPr/>
            <a:lstStyle/>
            <a:p>
              <a:pPr algn="ctr"/>
              <a:r>
                <a:rPr lang="en-US" sz="1100">
                  <a:latin typeface="Arial" pitchFamily="34" charset="0"/>
                  <a:cs typeface="Arial" pitchFamily="34" charset="0"/>
                </a:rPr>
                <a:t>CE slave-1</a:t>
              </a:r>
              <a:endParaRPr lang="en-US"/>
            </a:p>
          </p:txBody>
        </p:sp>
        <p:sp>
          <p:nvSpPr>
            <p:cNvPr id="24657" name="Oval 8"/>
            <p:cNvSpPr>
              <a:spLocks noChangeArrowheads="1"/>
            </p:cNvSpPr>
            <p:nvPr/>
          </p:nvSpPr>
          <p:spPr bwMode="auto">
            <a:xfrm>
              <a:off x="7804" y="7560"/>
              <a:ext cx="2336" cy="624"/>
            </a:xfrm>
            <a:prstGeom prst="ellipse">
              <a:avLst/>
            </a:prstGeom>
            <a:solidFill>
              <a:srgbClr val="FFFFFF"/>
            </a:solidFill>
            <a:ln w="9525">
              <a:solidFill>
                <a:srgbClr val="000000"/>
              </a:solidFill>
              <a:round/>
              <a:headEnd/>
              <a:tailEnd/>
            </a:ln>
          </p:spPr>
          <p:txBody>
            <a:bodyPr/>
            <a:lstStyle/>
            <a:p>
              <a:pPr algn="ctr"/>
              <a:r>
                <a:rPr lang="en-US" sz="1100">
                  <a:latin typeface="Arial" pitchFamily="34" charset="0"/>
                  <a:cs typeface="Arial" pitchFamily="34" charset="0"/>
                </a:rPr>
                <a:t>Logger</a:t>
              </a:r>
              <a:endParaRPr lang="en-US"/>
            </a:p>
          </p:txBody>
        </p:sp>
        <p:sp>
          <p:nvSpPr>
            <p:cNvPr id="24658" name="Text Box 7"/>
            <p:cNvSpPr txBox="1">
              <a:spLocks noChangeArrowheads="1"/>
            </p:cNvSpPr>
            <p:nvPr/>
          </p:nvSpPr>
          <p:spPr bwMode="auto">
            <a:xfrm>
              <a:off x="9504" y="10373"/>
              <a:ext cx="1240"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r>
                <a:rPr lang="en-US" sz="1000" i="1">
                  <a:latin typeface="Arial" pitchFamily="34" charset="0"/>
                  <a:cs typeface="Arial" pitchFamily="34" charset="0"/>
                </a:rPr>
                <a:t>Hardware</a:t>
              </a:r>
              <a:endParaRPr lang="en-US"/>
            </a:p>
          </p:txBody>
        </p:sp>
        <p:sp>
          <p:nvSpPr>
            <p:cNvPr id="24659" name="Rectangle 6"/>
            <p:cNvSpPr>
              <a:spLocks noChangeArrowheads="1"/>
            </p:cNvSpPr>
            <p:nvPr/>
          </p:nvSpPr>
          <p:spPr bwMode="auto">
            <a:xfrm>
              <a:off x="4007" y="10752"/>
              <a:ext cx="6282" cy="432"/>
            </a:xfrm>
            <a:prstGeom prst="rect">
              <a:avLst/>
            </a:prstGeom>
            <a:solidFill>
              <a:srgbClr val="FFFFFF"/>
            </a:solidFill>
            <a:ln w="9525">
              <a:solidFill>
                <a:srgbClr val="000000"/>
              </a:solidFill>
              <a:miter lim="800000"/>
              <a:headEnd/>
              <a:tailEnd/>
            </a:ln>
          </p:spPr>
          <p:txBody>
            <a:bodyPr/>
            <a:lstStyle/>
            <a:p>
              <a:pPr algn="ctr"/>
              <a:r>
                <a:rPr lang="en-US" sz="1100" b="1" i="1">
                  <a:latin typeface="Arial" pitchFamily="34" charset="0"/>
                  <a:cs typeface="Arial" pitchFamily="34" charset="0"/>
                </a:rPr>
                <a:t>HCA</a:t>
              </a:r>
              <a:endParaRPr lang="en-US"/>
            </a:p>
          </p:txBody>
        </p:sp>
        <p:cxnSp>
          <p:nvCxnSpPr>
            <p:cNvPr id="24660" name="AutoShape 5"/>
            <p:cNvCxnSpPr>
              <a:cxnSpLocks noChangeShapeType="1"/>
            </p:cNvCxnSpPr>
            <p:nvPr/>
          </p:nvCxnSpPr>
          <p:spPr bwMode="auto">
            <a:xfrm flipH="1">
              <a:off x="3252" y="3668"/>
              <a:ext cx="948" cy="13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661" name="AutoShape 4"/>
            <p:cNvCxnSpPr>
              <a:cxnSpLocks noChangeShapeType="1"/>
            </p:cNvCxnSpPr>
            <p:nvPr/>
          </p:nvCxnSpPr>
          <p:spPr bwMode="auto">
            <a:xfrm flipH="1">
              <a:off x="3252" y="3668"/>
              <a:ext cx="1319" cy="683"/>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662" name="AutoShape 3"/>
            <p:cNvCxnSpPr>
              <a:cxnSpLocks noChangeShapeType="1"/>
            </p:cNvCxnSpPr>
            <p:nvPr/>
          </p:nvCxnSpPr>
          <p:spPr bwMode="auto">
            <a:xfrm>
              <a:off x="4283" y="7980"/>
              <a:ext cx="492" cy="114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663" name="AutoShape 2"/>
            <p:cNvCxnSpPr>
              <a:cxnSpLocks noChangeShapeType="1"/>
            </p:cNvCxnSpPr>
            <p:nvPr/>
          </p:nvCxnSpPr>
          <p:spPr bwMode="auto">
            <a:xfrm>
              <a:off x="4611" y="7980"/>
              <a:ext cx="1539" cy="114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cxnSp>
        <p:nvCxnSpPr>
          <p:cNvPr id="4" name="Straight Arrow Connector 3"/>
          <p:cNvCxnSpPr>
            <a:cxnSpLocks noChangeShapeType="1"/>
            <a:stCxn id="24613" idx="0"/>
            <a:endCxn id="24650" idx="5"/>
          </p:cNvCxnSpPr>
          <p:nvPr/>
        </p:nvCxnSpPr>
        <p:spPr bwMode="auto">
          <a:xfrm flipV="1">
            <a:off x="6343650" y="2330450"/>
            <a:ext cx="352425" cy="2719388"/>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80" name="Rectangle 19"/>
          <p:cNvSpPr>
            <a:spLocks noChangeArrowheads="1"/>
          </p:cNvSpPr>
          <p:nvPr/>
        </p:nvSpPr>
        <p:spPr bwMode="auto">
          <a:xfrm>
            <a:off x="1677988" y="2120900"/>
            <a:ext cx="862012" cy="160338"/>
          </a:xfrm>
          <a:prstGeom prst="rect">
            <a:avLst/>
          </a:prstGeom>
          <a:solidFill>
            <a:srgbClr val="BFBFBF"/>
          </a:solidFill>
          <a:ln w="9525">
            <a:solidFill>
              <a:srgbClr val="000000"/>
            </a:solidFill>
            <a:miter lim="800000"/>
            <a:headEnd/>
            <a:tailEnd/>
          </a:ln>
        </p:spPr>
        <p:txBody>
          <a:bodyPr/>
          <a:lstStyle/>
          <a:p>
            <a:endParaRPr lang="en-US"/>
          </a:p>
        </p:txBody>
      </p:sp>
      <p:cxnSp>
        <p:nvCxnSpPr>
          <p:cNvPr id="8" name="Curved Connector 7"/>
          <p:cNvCxnSpPr>
            <a:cxnSpLocks noChangeShapeType="1"/>
            <a:stCxn id="24659" idx="0"/>
            <a:endCxn id="80" idx="2"/>
          </p:cNvCxnSpPr>
          <p:nvPr/>
        </p:nvCxnSpPr>
        <p:spPr bwMode="auto">
          <a:xfrm rot="16200000" flipV="1">
            <a:off x="1685926" y="2705100"/>
            <a:ext cx="3751262" cy="2903537"/>
          </a:xfrm>
          <a:prstGeom prst="curvedConnector3">
            <a:avLst>
              <a:gd name="adj1" fmla="val 2440"/>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0" name="Oval 9"/>
          <p:cNvSpPr>
            <a:spLocks noChangeArrowheads="1"/>
          </p:cNvSpPr>
          <p:nvPr/>
        </p:nvSpPr>
        <p:spPr bwMode="auto">
          <a:xfrm>
            <a:off x="2284413" y="4711700"/>
            <a:ext cx="430212" cy="428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p>
            <a:r>
              <a:rPr lang="en-US" altLang="zh-CN" sz="1600" b="1" i="1">
                <a:solidFill>
                  <a:srgbClr val="FF0000"/>
                </a:solidFill>
              </a:rPr>
              <a:t>1</a:t>
            </a:r>
            <a:endParaRPr lang="en-US" b="1" i="1">
              <a:solidFill>
                <a:srgbClr val="FF0000"/>
              </a:solidFill>
            </a:endParaRPr>
          </a:p>
        </p:txBody>
      </p:sp>
      <p:sp>
        <p:nvSpPr>
          <p:cNvPr id="88" name="Oval 87"/>
          <p:cNvSpPr>
            <a:spLocks noChangeArrowheads="1"/>
          </p:cNvSpPr>
          <p:nvPr/>
        </p:nvSpPr>
        <p:spPr bwMode="auto">
          <a:xfrm>
            <a:off x="6681788" y="2260600"/>
            <a:ext cx="431800" cy="4302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p>
            <a:r>
              <a:rPr lang="en-US" altLang="zh-CN" b="1" i="1">
                <a:solidFill>
                  <a:srgbClr val="FF0000"/>
                </a:solidFill>
              </a:rPr>
              <a:t>2</a:t>
            </a:r>
            <a:endParaRPr lang="en-US" b="1" i="1">
              <a:solidFill>
                <a:srgbClr val="FF0000"/>
              </a:solidFill>
            </a:endParaRPr>
          </a:p>
        </p:txBody>
      </p:sp>
      <p:cxnSp>
        <p:nvCxnSpPr>
          <p:cNvPr id="89" name="Straight Arrow Connector 88"/>
          <p:cNvCxnSpPr>
            <a:cxnSpLocks noChangeShapeType="1"/>
            <a:stCxn id="24650" idx="3"/>
            <a:endCxn id="24656" idx="1"/>
          </p:cNvCxnSpPr>
          <p:nvPr/>
        </p:nvCxnSpPr>
        <p:spPr bwMode="auto">
          <a:xfrm flipH="1">
            <a:off x="5446713" y="2330450"/>
            <a:ext cx="200025" cy="314325"/>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92" name="Oval 91"/>
          <p:cNvSpPr>
            <a:spLocks noChangeArrowheads="1"/>
          </p:cNvSpPr>
          <p:nvPr/>
        </p:nvSpPr>
        <p:spPr bwMode="auto">
          <a:xfrm>
            <a:off x="5116513" y="2144713"/>
            <a:ext cx="430212" cy="4286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p>
            <a:r>
              <a:rPr lang="en-US" altLang="zh-CN" b="1" i="1">
                <a:solidFill>
                  <a:srgbClr val="FF0000"/>
                </a:solidFill>
              </a:rPr>
              <a:t>3</a:t>
            </a:r>
            <a:endParaRPr lang="en-US" b="1" i="1">
              <a:solidFill>
                <a:srgbClr val="FF0000"/>
              </a:solidFill>
            </a:endParaRPr>
          </a:p>
        </p:txBody>
      </p:sp>
      <p:cxnSp>
        <p:nvCxnSpPr>
          <p:cNvPr id="93" name="Straight Arrow Connector 92"/>
          <p:cNvCxnSpPr>
            <a:cxnSpLocks noChangeShapeType="1"/>
            <a:stCxn id="24656" idx="2"/>
            <a:endCxn id="24605" idx="3"/>
          </p:cNvCxnSpPr>
          <p:nvPr/>
        </p:nvCxnSpPr>
        <p:spPr bwMode="auto">
          <a:xfrm flipH="1" flipV="1">
            <a:off x="3370263" y="2187575"/>
            <a:ext cx="1858962" cy="596900"/>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96" name="Oval 95"/>
          <p:cNvSpPr>
            <a:spLocks noChangeArrowheads="1"/>
          </p:cNvSpPr>
          <p:nvPr/>
        </p:nvSpPr>
        <p:spPr bwMode="auto">
          <a:xfrm>
            <a:off x="4379913" y="2260600"/>
            <a:ext cx="431800" cy="4302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p>
            <a:r>
              <a:rPr lang="en-US" altLang="zh-CN" b="1" i="1">
                <a:solidFill>
                  <a:srgbClr val="FF0000"/>
                </a:solidFill>
              </a:rPr>
              <a:t>4</a:t>
            </a:r>
            <a:endParaRPr lang="en-US" b="1" i="1">
              <a:solidFill>
                <a:srgbClr val="FF0000"/>
              </a:solidFill>
            </a:endParaRPr>
          </a:p>
        </p:txBody>
      </p:sp>
      <p:cxnSp>
        <p:nvCxnSpPr>
          <p:cNvPr id="97" name="Straight Arrow Connector 96"/>
          <p:cNvCxnSpPr>
            <a:cxnSpLocks noChangeShapeType="1"/>
            <a:stCxn id="24656" idx="2"/>
            <a:endCxn id="80" idx="3"/>
          </p:cNvCxnSpPr>
          <p:nvPr/>
        </p:nvCxnSpPr>
        <p:spPr bwMode="auto">
          <a:xfrm flipH="1" flipV="1">
            <a:off x="2540000" y="2201863"/>
            <a:ext cx="2689225" cy="582612"/>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nodeType="afterGroup">
                            <p:stCondLst>
                              <p:cond delay="500"/>
                            </p:stCondLst>
                            <p:childTnLst>
                              <p:par>
                                <p:cTn id="12" presetID="1" presetClass="emph" presetSubtype="2" fill="hold" nodeType="afterEffect">
                                  <p:stCondLst>
                                    <p:cond delay="0"/>
                                  </p:stCondLst>
                                  <p:childTnLst>
                                    <p:animClr clrSpc="rgb" dir="cw">
                                      <p:cBhvr>
                                        <p:cTn id="13" dur="500" fill="hold"/>
                                        <p:tgtEl>
                                          <p:spTgt spid="80"/>
                                        </p:tgtEl>
                                        <p:attrNameLst>
                                          <p:attrName>fillcolor</p:attrName>
                                        </p:attrNameLst>
                                      </p:cBhvr>
                                      <p:to>
                                        <a:srgbClr val="FF3300"/>
                                      </p:to>
                                    </p:animClr>
                                    <p:set>
                                      <p:cBhvr>
                                        <p:cTn id="14" dur="500" fill="hold"/>
                                        <p:tgtEl>
                                          <p:spTgt spid="80"/>
                                        </p:tgtEl>
                                        <p:attrNameLst>
                                          <p:attrName>fill.type</p:attrName>
                                        </p:attrNameLst>
                                      </p:cBhvr>
                                      <p:to>
                                        <p:strVal val="solid"/>
                                      </p:to>
                                    </p:set>
                                    <p:set>
                                      <p:cBhvr>
                                        <p:cTn id="15" dur="500" fill="hold"/>
                                        <p:tgtEl>
                                          <p:spTgt spid="80"/>
                                        </p:tgtEl>
                                        <p:attrNameLst>
                                          <p:attrName>fill.on</p:attrName>
                                        </p:attrNameLst>
                                      </p:cBhvr>
                                      <p:to>
                                        <p:strVal val="tru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barn(inVertical)">
                                      <p:cBhvr>
                                        <p:cTn id="20" dur="500"/>
                                        <p:tgtEl>
                                          <p:spTgt spid="88"/>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barn(inVertical)">
                                      <p:cBhvr>
                                        <p:cTn id="28" dur="500"/>
                                        <p:tgtEl>
                                          <p:spTgt spid="89"/>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barn(inVertical)">
                                      <p:cBhvr>
                                        <p:cTn id="31" dur="500"/>
                                        <p:tgtEl>
                                          <p:spTgt spid="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nodeType="click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barn(inVertical)">
                                      <p:cBhvr>
                                        <p:cTn id="36" dur="500"/>
                                        <p:tgtEl>
                                          <p:spTgt spid="97"/>
                                        </p:tgtEl>
                                      </p:cBhvr>
                                    </p:animEffect>
                                  </p:childTnLst>
                                </p:cTn>
                              </p:par>
                              <p:par>
                                <p:cTn id="37" presetID="16" presetClass="entr" presetSubtype="21" fill="hold" nodeType="with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barn(inVertical)">
                                      <p:cBhvr>
                                        <p:cTn id="39" dur="500"/>
                                        <p:tgtEl>
                                          <p:spTgt spid="9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barn(inVertical)">
                                      <p:cBhvr>
                                        <p:cTn id="4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8" grpId="0"/>
      <p:bldP spid="92" grpId="0"/>
      <p:bldP spid="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b="0" dirty="0">
                <a:solidFill>
                  <a:srgbClr val="002060"/>
                </a:solidFill>
                <a:effectLst>
                  <a:outerShdw blurRad="38100" dist="38100" dir="2700000" algn="tl">
                    <a:srgbClr val="C0C0C0"/>
                  </a:outerShdw>
                </a:effectLst>
                <a:latin typeface="Helvetica" charset="0"/>
              </a:rPr>
              <a:t>Communication Events</a:t>
            </a:r>
            <a:endParaRPr lang="en-US" b="0" dirty="0" smtClean="0">
              <a:solidFill>
                <a:srgbClr val="002060"/>
              </a:solidFill>
              <a:effectLst>
                <a:outerShdw blurRad="38100" dist="38100" dir="2700000" algn="tl">
                  <a:srgbClr val="C0C0C0"/>
                </a:outerShdw>
              </a:effectLst>
              <a:latin typeface="Helvetica" charset="0"/>
            </a:endParaRPr>
          </a:p>
        </p:txBody>
      </p:sp>
      <p:sp>
        <p:nvSpPr>
          <p:cNvPr id="25603" name="Content Placeholder 2"/>
          <p:cNvSpPr>
            <a:spLocks noGrp="1"/>
          </p:cNvSpPr>
          <p:nvPr>
            <p:ph idx="1"/>
          </p:nvPr>
        </p:nvSpPr>
        <p:spPr>
          <a:xfrm>
            <a:off x="660400" y="1190625"/>
            <a:ext cx="8010525" cy="4665663"/>
          </a:xfrm>
        </p:spPr>
        <p:txBody>
          <a:bodyPr/>
          <a:lstStyle/>
          <a:p>
            <a:pPr>
              <a:buClr>
                <a:srgbClr val="002060"/>
              </a:buClr>
            </a:pPr>
            <a:r>
              <a:rPr lang="en-US" sz="2400" smtClean="0">
                <a:latin typeface="Arial" pitchFamily="34" charset="0"/>
                <a:cs typeface="Arial" pitchFamily="34" charset="0"/>
              </a:rPr>
              <a:t>Session ID negotiation</a:t>
            </a:r>
          </a:p>
          <a:p>
            <a:pPr lvl="1">
              <a:buClr>
                <a:srgbClr val="0070C0"/>
              </a:buClr>
            </a:pPr>
            <a:r>
              <a:rPr lang="en-US" sz="2000" smtClean="0">
                <a:latin typeface="Arial" pitchFamily="34" charset="0"/>
                <a:cs typeface="Arial" pitchFamily="34" charset="0"/>
              </a:rPr>
              <a:t>Each data transfer task will be assigned a unique session ID</a:t>
            </a:r>
          </a:p>
          <a:p>
            <a:pPr>
              <a:buClr>
                <a:srgbClr val="002060"/>
              </a:buClr>
            </a:pPr>
            <a:r>
              <a:rPr lang="en-US" sz="2400" smtClean="0">
                <a:latin typeface="Arial" pitchFamily="34" charset="0"/>
                <a:cs typeface="Arial" pitchFamily="34" charset="0"/>
              </a:rPr>
              <a:t>Number of data connection negotiation</a:t>
            </a:r>
          </a:p>
          <a:p>
            <a:pPr lvl="1">
              <a:buClr>
                <a:srgbClr val="0070C0"/>
              </a:buClr>
            </a:pPr>
            <a:r>
              <a:rPr lang="en-US" sz="2000" smtClean="0">
                <a:latin typeface="Arial" pitchFamily="34" charset="0"/>
                <a:cs typeface="Arial" pitchFamily="34" charset="0"/>
              </a:rPr>
              <a:t>Establish several parallel connections</a:t>
            </a:r>
            <a:endParaRPr lang="en-US" sz="2400" smtClean="0">
              <a:latin typeface="Arial" pitchFamily="34" charset="0"/>
              <a:cs typeface="Arial" pitchFamily="34" charset="0"/>
            </a:endParaRPr>
          </a:p>
          <a:p>
            <a:pPr>
              <a:buClr>
                <a:srgbClr val="002060"/>
              </a:buClr>
            </a:pPr>
            <a:r>
              <a:rPr lang="en-US" sz="2400" smtClean="0">
                <a:latin typeface="Arial" pitchFamily="34" charset="0"/>
                <a:cs typeface="Arial" pitchFamily="34" charset="0"/>
              </a:rPr>
              <a:t>Memory region credit request and response</a:t>
            </a:r>
          </a:p>
          <a:p>
            <a:pPr lvl="1">
              <a:buClr>
                <a:srgbClr val="0070C0"/>
              </a:buClr>
            </a:pPr>
            <a:r>
              <a:rPr lang="en-US" sz="2000" smtClean="0">
                <a:latin typeface="Arial" pitchFamily="34" charset="0"/>
                <a:cs typeface="Arial" pitchFamily="34" charset="0"/>
              </a:rPr>
              <a:t>The source issues request of Memory regions’ information</a:t>
            </a:r>
          </a:p>
          <a:p>
            <a:pPr lvl="1">
              <a:buClr>
                <a:srgbClr val="0070C0"/>
              </a:buClr>
            </a:pPr>
            <a:r>
              <a:rPr lang="en-US" sz="2000" smtClean="0">
                <a:latin typeface="Arial" pitchFamily="34" charset="0"/>
                <a:cs typeface="Arial" pitchFamily="34" charset="0"/>
              </a:rPr>
              <a:t>The sink feedbacks several credit according to buffer status</a:t>
            </a:r>
          </a:p>
          <a:p>
            <a:pPr>
              <a:buClr>
                <a:srgbClr val="002060"/>
              </a:buClr>
            </a:pPr>
            <a:r>
              <a:rPr lang="en-US" sz="2400" smtClean="0">
                <a:latin typeface="Arial" pitchFamily="34" charset="0"/>
                <a:cs typeface="Arial" pitchFamily="34" charset="0"/>
              </a:rPr>
              <a:t>Block completion notification</a:t>
            </a:r>
          </a:p>
          <a:p>
            <a:pPr lvl="1">
              <a:buClr>
                <a:srgbClr val="0070C0"/>
              </a:buClr>
            </a:pPr>
            <a:r>
              <a:rPr lang="en-US" sz="2000" smtClean="0">
                <a:latin typeface="Arial" pitchFamily="34" charset="0"/>
                <a:cs typeface="Arial" pitchFamily="34" charset="0"/>
              </a:rPr>
              <a:t>The source issues a notification to the sink which block’s data is ready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b="0" dirty="0">
                <a:solidFill>
                  <a:srgbClr val="002060"/>
                </a:solidFill>
                <a:effectLst>
                  <a:outerShdw blurRad="38100" dist="38100" dir="2700000" algn="tl">
                    <a:srgbClr val="C0C0C0"/>
                  </a:outerShdw>
                </a:effectLst>
                <a:latin typeface="Helvetica" charset="0"/>
              </a:rPr>
              <a:t>Parallel and Pipelined Data Transfer</a:t>
            </a:r>
            <a:endParaRPr lang="en-US" b="0" dirty="0" smtClean="0">
              <a:solidFill>
                <a:srgbClr val="002060"/>
              </a:solidFill>
              <a:effectLst>
                <a:outerShdw blurRad="38100" dist="38100" dir="2700000" algn="tl">
                  <a:srgbClr val="C0C0C0"/>
                </a:outerShdw>
              </a:effectLst>
              <a:latin typeface="Helvetica" charset="0"/>
            </a:endParaRPr>
          </a:p>
        </p:txBody>
      </p:sp>
      <p:sp>
        <p:nvSpPr>
          <p:cNvPr id="26627" name="Content Placeholder 2"/>
          <p:cNvSpPr>
            <a:spLocks noGrp="1"/>
          </p:cNvSpPr>
          <p:nvPr>
            <p:ph idx="1"/>
          </p:nvPr>
        </p:nvSpPr>
        <p:spPr>
          <a:xfrm>
            <a:off x="660400" y="1190625"/>
            <a:ext cx="8010525" cy="4665663"/>
          </a:xfrm>
        </p:spPr>
        <p:txBody>
          <a:bodyPr/>
          <a:lstStyle/>
          <a:p>
            <a:pPr>
              <a:buClr>
                <a:srgbClr val="002060"/>
              </a:buClr>
            </a:pPr>
            <a:r>
              <a:rPr lang="en-US" sz="2400" smtClean="0">
                <a:latin typeface="Arial" pitchFamily="34" charset="0"/>
                <a:cs typeface="Arial" pitchFamily="34" charset="0"/>
              </a:rPr>
              <a:t>Explore parallelism of RDMA operations</a:t>
            </a:r>
          </a:p>
          <a:p>
            <a:pPr lvl="1">
              <a:buClr>
                <a:srgbClr val="0070C0"/>
              </a:buClr>
            </a:pPr>
            <a:r>
              <a:rPr lang="en-US" sz="2000" smtClean="0">
                <a:latin typeface="Arial" pitchFamily="34" charset="0"/>
                <a:cs typeface="Arial" pitchFamily="34" charset="0"/>
              </a:rPr>
              <a:t>Multiple active data streams</a:t>
            </a:r>
          </a:p>
          <a:p>
            <a:pPr lvl="1">
              <a:buClr>
                <a:srgbClr val="0070C0"/>
              </a:buClr>
            </a:pPr>
            <a:r>
              <a:rPr lang="en-US" sz="2000" smtClean="0">
                <a:latin typeface="Arial" pitchFamily="34" charset="0"/>
                <a:cs typeface="Arial" pitchFamily="34" charset="0"/>
              </a:rPr>
              <a:t>Each stream uses a pipelined execution</a:t>
            </a:r>
          </a:p>
          <a:p>
            <a:pPr>
              <a:buClr>
                <a:srgbClr val="002060"/>
              </a:buClr>
            </a:pPr>
            <a:r>
              <a:rPr lang="en-US" sz="2400" smtClean="0">
                <a:latin typeface="Arial" pitchFamily="34" charset="0"/>
                <a:cs typeface="Arial" pitchFamily="34" charset="0"/>
              </a:rPr>
              <a:t>Out-of-order blocks</a:t>
            </a:r>
          </a:p>
          <a:p>
            <a:pPr lvl="1">
              <a:buClr>
                <a:srgbClr val="0070C0"/>
              </a:buClr>
            </a:pPr>
            <a:r>
              <a:rPr lang="en-US" sz="2000" smtClean="0">
                <a:solidFill>
                  <a:srgbClr val="000000"/>
                </a:solidFill>
                <a:latin typeface="Arial" pitchFamily="34" charset="0"/>
                <a:cs typeface="Arial" pitchFamily="34" charset="0"/>
              </a:rPr>
              <a:t>Reorder</a:t>
            </a:r>
          </a:p>
          <a:p>
            <a:pPr lvl="1">
              <a:buClr>
                <a:srgbClr val="0070C0"/>
              </a:buClr>
            </a:pPr>
            <a:r>
              <a:rPr lang="en-US" sz="2000" smtClean="0">
                <a:solidFill>
                  <a:srgbClr val="000000"/>
                </a:solidFill>
                <a:latin typeface="Arial" pitchFamily="34" charset="0"/>
                <a:cs typeface="Arial" pitchFamily="34" charset="0"/>
              </a:rPr>
              <a:t>Deliver in-order blocks to application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b="0" dirty="0" smtClean="0">
                <a:solidFill>
                  <a:srgbClr val="002060"/>
                </a:solidFill>
                <a:effectLst>
                  <a:outerShdw blurRad="38100" dist="38100" dir="2700000" algn="tl">
                    <a:srgbClr val="C0C0C0"/>
                  </a:outerShdw>
                </a:effectLst>
                <a:latin typeface="Helvetica" charset="0"/>
              </a:rPr>
              <a:t>RDMA-enabled FTP - </a:t>
            </a:r>
            <a:r>
              <a:rPr lang="en-US" i="1" dirty="0" smtClean="0">
                <a:solidFill>
                  <a:srgbClr val="002060"/>
                </a:solidFill>
                <a:effectLst>
                  <a:outerShdw blurRad="38100" dist="38100" dir="2700000" algn="tl">
                    <a:srgbClr val="C0C0C0"/>
                  </a:outerShdw>
                </a:effectLst>
                <a:latin typeface="Helvetica" charset="0"/>
              </a:rPr>
              <a:t>RFTP</a:t>
            </a:r>
          </a:p>
        </p:txBody>
      </p:sp>
      <p:sp>
        <p:nvSpPr>
          <p:cNvPr id="27651"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7652" name="Group 1"/>
          <p:cNvGrpSpPr>
            <a:grpSpLocks noChangeAspect="1"/>
          </p:cNvGrpSpPr>
          <p:nvPr/>
        </p:nvGrpSpPr>
        <p:grpSpPr bwMode="auto">
          <a:xfrm>
            <a:off x="650875" y="1487488"/>
            <a:ext cx="7961313" cy="4306887"/>
            <a:chOff x="1440" y="10908"/>
            <a:chExt cx="9360" cy="5064"/>
          </a:xfrm>
        </p:grpSpPr>
        <p:sp>
          <p:nvSpPr>
            <p:cNvPr id="27653" name="AutoShape 33"/>
            <p:cNvSpPr>
              <a:spLocks noChangeAspect="1" noChangeArrowheads="1" noTextEdit="1"/>
            </p:cNvSpPr>
            <p:nvPr/>
          </p:nvSpPr>
          <p:spPr bwMode="auto">
            <a:xfrm>
              <a:off x="1440" y="10908"/>
              <a:ext cx="9360" cy="5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4" name="Rectangle 32"/>
            <p:cNvSpPr>
              <a:spLocks noChangeArrowheads="1"/>
            </p:cNvSpPr>
            <p:nvPr/>
          </p:nvSpPr>
          <p:spPr bwMode="auto">
            <a:xfrm>
              <a:off x="1794" y="12030"/>
              <a:ext cx="3037" cy="2487"/>
            </a:xfrm>
            <a:prstGeom prst="rect">
              <a:avLst/>
            </a:prstGeom>
            <a:solidFill>
              <a:srgbClr val="FFFFFF"/>
            </a:solidFill>
            <a:ln w="9525">
              <a:solidFill>
                <a:srgbClr val="000000"/>
              </a:solidFill>
              <a:prstDash val="dash"/>
              <a:miter lim="800000"/>
              <a:headEnd/>
              <a:tailEnd/>
            </a:ln>
          </p:spPr>
          <p:txBody>
            <a:bodyPr/>
            <a:lstStyle/>
            <a:p>
              <a:pPr algn="ctr"/>
              <a:r>
                <a:rPr lang="en-US" sz="1600">
                  <a:latin typeface="Arial" pitchFamily="34" charset="0"/>
                  <a:cs typeface="Arial" pitchFamily="34" charset="0"/>
                </a:rPr>
                <a:t>RDMA Middleware</a:t>
              </a:r>
              <a:endParaRPr lang="en-US" sz="2800"/>
            </a:p>
          </p:txBody>
        </p:sp>
        <p:sp>
          <p:nvSpPr>
            <p:cNvPr id="27655" name="Rectangle 31"/>
            <p:cNvSpPr>
              <a:spLocks noChangeArrowheads="1"/>
            </p:cNvSpPr>
            <p:nvPr/>
          </p:nvSpPr>
          <p:spPr bwMode="auto">
            <a:xfrm>
              <a:off x="2401" y="11017"/>
              <a:ext cx="1491" cy="432"/>
            </a:xfrm>
            <a:prstGeom prst="rect">
              <a:avLst/>
            </a:prstGeom>
            <a:solidFill>
              <a:srgbClr val="FFFFFF"/>
            </a:solidFill>
            <a:ln w="9525">
              <a:solidFill>
                <a:srgbClr val="000000"/>
              </a:solidFill>
              <a:miter lim="800000"/>
              <a:headEnd/>
              <a:tailEnd/>
            </a:ln>
          </p:spPr>
          <p:txBody>
            <a:bodyPr/>
            <a:lstStyle/>
            <a:p>
              <a:pPr algn="ctr"/>
              <a:r>
                <a:rPr lang="en-US" sz="1600">
                  <a:latin typeface="Arial" pitchFamily="34" charset="0"/>
                  <a:cs typeface="Arial" pitchFamily="34" charset="0"/>
                </a:rPr>
                <a:t>FTP</a:t>
              </a:r>
              <a:endParaRPr lang="en-US" sz="2800"/>
            </a:p>
          </p:txBody>
        </p:sp>
        <p:sp>
          <p:nvSpPr>
            <p:cNvPr id="27656" name="Rectangle 30"/>
            <p:cNvSpPr>
              <a:spLocks noChangeArrowheads="1"/>
            </p:cNvSpPr>
            <p:nvPr/>
          </p:nvSpPr>
          <p:spPr bwMode="auto">
            <a:xfrm>
              <a:off x="6198" y="11018"/>
              <a:ext cx="1491"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sz="1600"/>
                <a:t>…</a:t>
              </a:r>
              <a:endParaRPr lang="en-US" sz="2800"/>
            </a:p>
          </p:txBody>
        </p:sp>
        <p:sp>
          <p:nvSpPr>
            <p:cNvPr id="27657" name="Rectangle 29"/>
            <p:cNvSpPr>
              <a:spLocks noChangeArrowheads="1"/>
            </p:cNvSpPr>
            <p:nvPr/>
          </p:nvSpPr>
          <p:spPr bwMode="auto">
            <a:xfrm>
              <a:off x="6186" y="12030"/>
              <a:ext cx="2468" cy="2487"/>
            </a:xfrm>
            <a:prstGeom prst="rect">
              <a:avLst/>
            </a:prstGeom>
            <a:solidFill>
              <a:srgbClr val="FFFFFF"/>
            </a:solidFill>
            <a:ln w="9525">
              <a:solidFill>
                <a:srgbClr val="000000"/>
              </a:solidFill>
              <a:prstDash val="dash"/>
              <a:miter lim="800000"/>
              <a:headEnd/>
              <a:tailEnd/>
            </a:ln>
          </p:spPr>
          <p:txBody>
            <a:bodyPr/>
            <a:lstStyle/>
            <a:p>
              <a:pPr algn="ctr"/>
              <a:r>
                <a:rPr lang="en-US" sz="1600">
                  <a:latin typeface="Arial" pitchFamily="34" charset="0"/>
                  <a:cs typeface="Arial" pitchFamily="34" charset="0"/>
                </a:rPr>
                <a:t>Disk I/O Module</a:t>
              </a:r>
              <a:endParaRPr lang="en-US" sz="2800"/>
            </a:p>
          </p:txBody>
        </p:sp>
        <p:sp>
          <p:nvSpPr>
            <p:cNvPr id="27658" name="Rectangle 28"/>
            <p:cNvSpPr>
              <a:spLocks noChangeArrowheads="1"/>
            </p:cNvSpPr>
            <p:nvPr/>
          </p:nvSpPr>
          <p:spPr bwMode="auto">
            <a:xfrm>
              <a:off x="1728" y="15405"/>
              <a:ext cx="1327" cy="432"/>
            </a:xfrm>
            <a:prstGeom prst="rect">
              <a:avLst/>
            </a:prstGeom>
            <a:solidFill>
              <a:srgbClr val="FFFFFF"/>
            </a:solidFill>
            <a:ln w="9525">
              <a:solidFill>
                <a:srgbClr val="000000"/>
              </a:solidFill>
              <a:miter lim="800000"/>
              <a:headEnd/>
              <a:tailEnd/>
            </a:ln>
          </p:spPr>
          <p:txBody>
            <a:bodyPr/>
            <a:lstStyle/>
            <a:p>
              <a:pPr algn="ctr"/>
              <a:r>
                <a:rPr lang="en-US" sz="1600">
                  <a:latin typeface="Arial" pitchFamily="34" charset="0"/>
                  <a:cs typeface="Arial" pitchFamily="34" charset="0"/>
                </a:rPr>
                <a:t>InfiniBand</a:t>
              </a:r>
              <a:endParaRPr lang="en-US" sz="2800"/>
            </a:p>
          </p:txBody>
        </p:sp>
        <p:sp>
          <p:nvSpPr>
            <p:cNvPr id="27659" name="Rectangle 27"/>
            <p:cNvSpPr>
              <a:spLocks noChangeArrowheads="1"/>
            </p:cNvSpPr>
            <p:nvPr/>
          </p:nvSpPr>
          <p:spPr bwMode="auto">
            <a:xfrm>
              <a:off x="3146" y="15405"/>
              <a:ext cx="1261" cy="432"/>
            </a:xfrm>
            <a:prstGeom prst="rect">
              <a:avLst/>
            </a:prstGeom>
            <a:solidFill>
              <a:srgbClr val="FFFFFF"/>
            </a:solidFill>
            <a:ln w="9525">
              <a:solidFill>
                <a:srgbClr val="000000"/>
              </a:solidFill>
              <a:miter lim="800000"/>
              <a:headEnd/>
              <a:tailEnd/>
            </a:ln>
          </p:spPr>
          <p:txBody>
            <a:bodyPr/>
            <a:lstStyle/>
            <a:p>
              <a:pPr algn="ctr"/>
              <a:r>
                <a:rPr lang="en-US" sz="1600">
                  <a:latin typeface="Arial" pitchFamily="34" charset="0"/>
                  <a:cs typeface="Arial" pitchFamily="34" charset="0"/>
                </a:rPr>
                <a:t>iWARP</a:t>
              </a:r>
              <a:endParaRPr lang="en-US" sz="2800"/>
            </a:p>
          </p:txBody>
        </p:sp>
        <p:sp>
          <p:nvSpPr>
            <p:cNvPr id="27660" name="Rectangle 26"/>
            <p:cNvSpPr>
              <a:spLocks noChangeArrowheads="1"/>
            </p:cNvSpPr>
            <p:nvPr/>
          </p:nvSpPr>
          <p:spPr bwMode="auto">
            <a:xfrm>
              <a:off x="4485" y="15405"/>
              <a:ext cx="1261" cy="432"/>
            </a:xfrm>
            <a:prstGeom prst="rect">
              <a:avLst/>
            </a:prstGeom>
            <a:solidFill>
              <a:srgbClr val="FFFFFF"/>
            </a:solidFill>
            <a:ln w="9525">
              <a:solidFill>
                <a:srgbClr val="000000"/>
              </a:solidFill>
              <a:miter lim="800000"/>
              <a:headEnd/>
              <a:tailEnd/>
            </a:ln>
          </p:spPr>
          <p:txBody>
            <a:bodyPr/>
            <a:lstStyle/>
            <a:p>
              <a:pPr algn="ctr"/>
              <a:r>
                <a:rPr lang="en-US" sz="1600">
                  <a:latin typeface="Arial" pitchFamily="34" charset="0"/>
                  <a:cs typeface="Arial" pitchFamily="34" charset="0"/>
                </a:rPr>
                <a:t>RoCE</a:t>
              </a:r>
              <a:endParaRPr lang="en-US" sz="2800"/>
            </a:p>
          </p:txBody>
        </p:sp>
        <p:cxnSp>
          <p:nvCxnSpPr>
            <p:cNvPr id="27661" name="AutoShape 25"/>
            <p:cNvCxnSpPr>
              <a:cxnSpLocks noChangeShapeType="1"/>
            </p:cNvCxnSpPr>
            <p:nvPr/>
          </p:nvCxnSpPr>
          <p:spPr bwMode="auto">
            <a:xfrm>
              <a:off x="3391" y="14517"/>
              <a:ext cx="7" cy="88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27662" name="Text Box 24"/>
            <p:cNvSpPr txBox="1">
              <a:spLocks noChangeArrowheads="1"/>
            </p:cNvSpPr>
            <p:nvPr/>
          </p:nvSpPr>
          <p:spPr bwMode="auto">
            <a:xfrm>
              <a:off x="1912" y="14755"/>
              <a:ext cx="1388" cy="4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Verbs</a:t>
              </a:r>
              <a:endParaRPr lang="en-US" sz="2800"/>
            </a:p>
          </p:txBody>
        </p:sp>
        <p:sp>
          <p:nvSpPr>
            <p:cNvPr id="27663" name="Text Box 23"/>
            <p:cNvSpPr txBox="1">
              <a:spLocks noChangeArrowheads="1"/>
            </p:cNvSpPr>
            <p:nvPr/>
          </p:nvSpPr>
          <p:spPr bwMode="auto">
            <a:xfrm>
              <a:off x="3602" y="14626"/>
              <a:ext cx="2035"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Communication manager</a:t>
              </a:r>
              <a:endParaRPr lang="en-US" sz="2800"/>
            </a:p>
          </p:txBody>
        </p:sp>
        <p:sp>
          <p:nvSpPr>
            <p:cNvPr id="27664" name="Rectangle 22"/>
            <p:cNvSpPr>
              <a:spLocks noChangeArrowheads="1"/>
            </p:cNvSpPr>
            <p:nvPr/>
          </p:nvSpPr>
          <p:spPr bwMode="auto">
            <a:xfrm>
              <a:off x="6186" y="15405"/>
              <a:ext cx="894" cy="432"/>
            </a:xfrm>
            <a:prstGeom prst="rect">
              <a:avLst/>
            </a:prstGeom>
            <a:solidFill>
              <a:srgbClr val="FFFFFF"/>
            </a:solidFill>
            <a:ln w="9525">
              <a:solidFill>
                <a:srgbClr val="000000"/>
              </a:solidFill>
              <a:miter lim="800000"/>
              <a:headEnd/>
              <a:tailEnd/>
            </a:ln>
          </p:spPr>
          <p:txBody>
            <a:bodyPr/>
            <a:lstStyle/>
            <a:p>
              <a:pPr algn="ctr"/>
              <a:r>
                <a:rPr lang="en-US" sz="1600">
                  <a:latin typeface="Arial" pitchFamily="34" charset="0"/>
                  <a:cs typeface="Arial" pitchFamily="34" charset="0"/>
                </a:rPr>
                <a:t>SSD</a:t>
              </a:r>
              <a:endParaRPr lang="en-US" sz="2800"/>
            </a:p>
          </p:txBody>
        </p:sp>
        <p:sp>
          <p:nvSpPr>
            <p:cNvPr id="27665" name="Rectangle 21"/>
            <p:cNvSpPr>
              <a:spLocks noChangeArrowheads="1"/>
            </p:cNvSpPr>
            <p:nvPr/>
          </p:nvSpPr>
          <p:spPr bwMode="auto">
            <a:xfrm>
              <a:off x="7229" y="15405"/>
              <a:ext cx="1557" cy="432"/>
            </a:xfrm>
            <a:prstGeom prst="rect">
              <a:avLst/>
            </a:prstGeom>
            <a:solidFill>
              <a:srgbClr val="FFFFFF"/>
            </a:solidFill>
            <a:ln w="9525">
              <a:solidFill>
                <a:srgbClr val="000000"/>
              </a:solidFill>
              <a:miter lim="800000"/>
              <a:headEnd/>
              <a:tailEnd/>
            </a:ln>
          </p:spPr>
          <p:txBody>
            <a:bodyPr/>
            <a:lstStyle/>
            <a:p>
              <a:pPr algn="ctr"/>
              <a:r>
                <a:rPr lang="en-US" sz="1600">
                  <a:latin typeface="Arial" pitchFamily="34" charset="0"/>
                  <a:cs typeface="Arial" pitchFamily="34" charset="0"/>
                </a:rPr>
                <a:t>Magnetic</a:t>
              </a:r>
              <a:endParaRPr lang="en-US" sz="2800"/>
            </a:p>
          </p:txBody>
        </p:sp>
        <p:cxnSp>
          <p:nvCxnSpPr>
            <p:cNvPr id="27666" name="AutoShape 20"/>
            <p:cNvCxnSpPr>
              <a:cxnSpLocks noChangeShapeType="1"/>
            </p:cNvCxnSpPr>
            <p:nvPr/>
          </p:nvCxnSpPr>
          <p:spPr bwMode="auto">
            <a:xfrm>
              <a:off x="6777" y="14517"/>
              <a:ext cx="7" cy="88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27667" name="Text Box 19"/>
            <p:cNvSpPr txBox="1">
              <a:spLocks noChangeArrowheads="1"/>
            </p:cNvSpPr>
            <p:nvPr/>
          </p:nvSpPr>
          <p:spPr bwMode="auto">
            <a:xfrm>
              <a:off x="6906" y="14755"/>
              <a:ext cx="1525" cy="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Disk Driver</a:t>
              </a:r>
              <a:endParaRPr lang="en-US" sz="2800"/>
            </a:p>
          </p:txBody>
        </p:sp>
        <p:cxnSp>
          <p:nvCxnSpPr>
            <p:cNvPr id="27668" name="AutoShape 18"/>
            <p:cNvCxnSpPr>
              <a:cxnSpLocks noChangeShapeType="1"/>
            </p:cNvCxnSpPr>
            <p:nvPr/>
          </p:nvCxnSpPr>
          <p:spPr bwMode="auto">
            <a:xfrm>
              <a:off x="3133" y="11449"/>
              <a:ext cx="1" cy="59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27669" name="Text Box 17"/>
            <p:cNvSpPr txBox="1">
              <a:spLocks noChangeArrowheads="1"/>
            </p:cNvSpPr>
            <p:nvPr/>
          </p:nvSpPr>
          <p:spPr bwMode="auto">
            <a:xfrm>
              <a:off x="3252" y="11539"/>
              <a:ext cx="681" cy="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API</a:t>
              </a:r>
              <a:endParaRPr lang="en-US" sz="2800"/>
            </a:p>
          </p:txBody>
        </p:sp>
        <p:cxnSp>
          <p:nvCxnSpPr>
            <p:cNvPr id="27670" name="AutoShape 16"/>
            <p:cNvCxnSpPr>
              <a:cxnSpLocks noChangeShapeType="1"/>
            </p:cNvCxnSpPr>
            <p:nvPr/>
          </p:nvCxnSpPr>
          <p:spPr bwMode="auto">
            <a:xfrm>
              <a:off x="4831" y="13274"/>
              <a:ext cx="1355" cy="1"/>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27671" name="Text Box 15"/>
            <p:cNvSpPr txBox="1">
              <a:spLocks noChangeArrowheads="1"/>
            </p:cNvSpPr>
            <p:nvPr/>
          </p:nvSpPr>
          <p:spPr bwMode="auto">
            <a:xfrm>
              <a:off x="5017" y="12723"/>
              <a:ext cx="978" cy="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API</a:t>
              </a:r>
              <a:endParaRPr lang="en-US" sz="2800"/>
            </a:p>
          </p:txBody>
        </p:sp>
        <p:sp>
          <p:nvSpPr>
            <p:cNvPr id="27672" name="Text Box 14"/>
            <p:cNvSpPr txBox="1">
              <a:spLocks noChangeArrowheads="1"/>
            </p:cNvSpPr>
            <p:nvPr/>
          </p:nvSpPr>
          <p:spPr bwMode="auto">
            <a:xfrm>
              <a:off x="9084" y="15405"/>
              <a:ext cx="1402" cy="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Hardware</a:t>
              </a:r>
              <a:endParaRPr lang="en-US" sz="3200"/>
            </a:p>
          </p:txBody>
        </p:sp>
        <p:sp>
          <p:nvSpPr>
            <p:cNvPr id="27673" name="Text Box 13"/>
            <p:cNvSpPr txBox="1">
              <a:spLocks noChangeArrowheads="1"/>
            </p:cNvSpPr>
            <p:nvPr/>
          </p:nvSpPr>
          <p:spPr bwMode="auto">
            <a:xfrm>
              <a:off x="9072" y="14517"/>
              <a:ext cx="1402" cy="6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Operating</a:t>
              </a:r>
              <a:endParaRPr lang="en-US" sz="1000"/>
            </a:p>
            <a:p>
              <a:pPr algn="ctr"/>
              <a:r>
                <a:rPr lang="en-US" sz="1200" i="1">
                  <a:latin typeface="Arial" pitchFamily="34" charset="0"/>
                  <a:cs typeface="Arial" pitchFamily="34" charset="0"/>
                </a:rPr>
                <a:t>System</a:t>
              </a:r>
              <a:endParaRPr lang="en-US" sz="3200"/>
            </a:p>
          </p:txBody>
        </p:sp>
        <p:sp>
          <p:nvSpPr>
            <p:cNvPr id="27674" name="Text Box 12"/>
            <p:cNvSpPr txBox="1">
              <a:spLocks noChangeArrowheads="1"/>
            </p:cNvSpPr>
            <p:nvPr/>
          </p:nvSpPr>
          <p:spPr bwMode="auto">
            <a:xfrm>
              <a:off x="9024" y="12601"/>
              <a:ext cx="1474" cy="4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Middleware</a:t>
              </a:r>
              <a:endParaRPr lang="en-US" sz="3200"/>
            </a:p>
          </p:txBody>
        </p:sp>
        <p:sp>
          <p:nvSpPr>
            <p:cNvPr id="27675" name="Text Box 11"/>
            <p:cNvSpPr txBox="1">
              <a:spLocks noChangeArrowheads="1"/>
            </p:cNvSpPr>
            <p:nvPr/>
          </p:nvSpPr>
          <p:spPr bwMode="auto">
            <a:xfrm>
              <a:off x="9012" y="11033"/>
              <a:ext cx="1474" cy="4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Application</a:t>
              </a:r>
              <a:endParaRPr lang="en-US" sz="3200"/>
            </a:p>
          </p:txBody>
        </p:sp>
        <p:sp>
          <p:nvSpPr>
            <p:cNvPr id="27676" name="Rectangle 10"/>
            <p:cNvSpPr>
              <a:spLocks noChangeArrowheads="1"/>
            </p:cNvSpPr>
            <p:nvPr/>
          </p:nvSpPr>
          <p:spPr bwMode="auto">
            <a:xfrm>
              <a:off x="1912" y="12527"/>
              <a:ext cx="1234" cy="747"/>
            </a:xfrm>
            <a:prstGeom prst="rect">
              <a:avLst/>
            </a:prstGeom>
            <a:solidFill>
              <a:srgbClr val="FFFFFF"/>
            </a:solidFill>
            <a:ln w="9525">
              <a:solidFill>
                <a:srgbClr val="000000"/>
              </a:solidFill>
              <a:miter lim="800000"/>
              <a:headEnd/>
              <a:tailEnd/>
            </a:ln>
          </p:spPr>
          <p:txBody>
            <a:bodyPr/>
            <a:lstStyle/>
            <a:p>
              <a:pPr algn="ctr"/>
              <a:r>
                <a:rPr lang="en-US" sz="1200">
                  <a:latin typeface="Arial" pitchFamily="34" charset="0"/>
                  <a:cs typeface="Arial" pitchFamily="34" charset="0"/>
                </a:rPr>
                <a:t>Buffer Manage</a:t>
              </a:r>
              <a:endParaRPr lang="en-US" sz="3200"/>
            </a:p>
          </p:txBody>
        </p:sp>
        <p:sp>
          <p:nvSpPr>
            <p:cNvPr id="27677" name="Rectangle 9"/>
            <p:cNvSpPr>
              <a:spLocks noChangeArrowheads="1"/>
            </p:cNvSpPr>
            <p:nvPr/>
          </p:nvSpPr>
          <p:spPr bwMode="auto">
            <a:xfrm>
              <a:off x="6636" y="12527"/>
              <a:ext cx="1431" cy="747"/>
            </a:xfrm>
            <a:prstGeom prst="rect">
              <a:avLst/>
            </a:prstGeom>
            <a:solidFill>
              <a:srgbClr val="FFFFFF"/>
            </a:solidFill>
            <a:ln w="9525">
              <a:solidFill>
                <a:srgbClr val="000000"/>
              </a:solidFill>
              <a:miter lim="800000"/>
              <a:headEnd/>
              <a:tailEnd/>
            </a:ln>
          </p:spPr>
          <p:txBody>
            <a:bodyPr/>
            <a:lstStyle/>
            <a:p>
              <a:pPr algn="ctr"/>
              <a:r>
                <a:rPr lang="en-US" sz="1400">
                  <a:latin typeface="Arial" pitchFamily="34" charset="0"/>
                  <a:cs typeface="Arial" pitchFamily="34" charset="0"/>
                </a:rPr>
                <a:t>I/O Scheduling</a:t>
              </a:r>
              <a:endParaRPr lang="en-US" sz="3200"/>
            </a:p>
          </p:txBody>
        </p:sp>
        <p:sp>
          <p:nvSpPr>
            <p:cNvPr id="27678" name="Rectangle 8"/>
            <p:cNvSpPr>
              <a:spLocks noChangeArrowheads="1"/>
            </p:cNvSpPr>
            <p:nvPr/>
          </p:nvSpPr>
          <p:spPr bwMode="auto">
            <a:xfrm>
              <a:off x="3300" y="12528"/>
              <a:ext cx="1380" cy="747"/>
            </a:xfrm>
            <a:prstGeom prst="rect">
              <a:avLst/>
            </a:prstGeom>
            <a:solidFill>
              <a:srgbClr val="FFFFFF"/>
            </a:solidFill>
            <a:ln w="9525">
              <a:solidFill>
                <a:srgbClr val="000000"/>
              </a:solidFill>
              <a:miter lim="800000"/>
              <a:headEnd/>
              <a:tailEnd/>
            </a:ln>
          </p:spPr>
          <p:txBody>
            <a:bodyPr/>
            <a:lstStyle/>
            <a:p>
              <a:pPr algn="ctr"/>
              <a:r>
                <a:rPr lang="en-US" sz="1200">
                  <a:latin typeface="Arial" pitchFamily="34" charset="0"/>
                  <a:cs typeface="Arial" pitchFamily="34" charset="0"/>
                </a:rPr>
                <a:t>Connection Manage</a:t>
              </a:r>
              <a:endParaRPr lang="en-US" sz="3200"/>
            </a:p>
          </p:txBody>
        </p:sp>
        <p:sp>
          <p:nvSpPr>
            <p:cNvPr id="27679" name="Rectangle 7"/>
            <p:cNvSpPr>
              <a:spLocks noChangeArrowheads="1"/>
            </p:cNvSpPr>
            <p:nvPr/>
          </p:nvSpPr>
          <p:spPr bwMode="auto">
            <a:xfrm>
              <a:off x="1885" y="13473"/>
              <a:ext cx="1415" cy="747"/>
            </a:xfrm>
            <a:prstGeom prst="rect">
              <a:avLst/>
            </a:prstGeom>
            <a:solidFill>
              <a:srgbClr val="FFFFFF"/>
            </a:solidFill>
            <a:ln w="9525">
              <a:solidFill>
                <a:srgbClr val="000000"/>
              </a:solidFill>
              <a:miter lim="800000"/>
              <a:headEnd/>
              <a:tailEnd/>
            </a:ln>
          </p:spPr>
          <p:txBody>
            <a:bodyPr/>
            <a:lstStyle/>
            <a:p>
              <a:pPr algn="ctr"/>
              <a:r>
                <a:rPr lang="en-US" sz="1200">
                  <a:latin typeface="Arial" pitchFamily="34" charset="0"/>
                  <a:cs typeface="Arial" pitchFamily="34" charset="0"/>
                </a:rPr>
                <a:t>Event Dispatch</a:t>
              </a:r>
              <a:endParaRPr lang="en-US" sz="3200"/>
            </a:p>
          </p:txBody>
        </p:sp>
        <p:sp>
          <p:nvSpPr>
            <p:cNvPr id="27680" name="Rectangle 6"/>
            <p:cNvSpPr>
              <a:spLocks noChangeArrowheads="1"/>
            </p:cNvSpPr>
            <p:nvPr/>
          </p:nvSpPr>
          <p:spPr bwMode="auto">
            <a:xfrm>
              <a:off x="3391" y="13473"/>
              <a:ext cx="1289" cy="747"/>
            </a:xfrm>
            <a:prstGeom prst="rect">
              <a:avLst/>
            </a:prstGeom>
            <a:solidFill>
              <a:srgbClr val="FFFFFF"/>
            </a:solidFill>
            <a:ln w="9525">
              <a:solidFill>
                <a:srgbClr val="000000"/>
              </a:solidFill>
              <a:miter lim="800000"/>
              <a:headEnd/>
              <a:tailEnd/>
            </a:ln>
          </p:spPr>
          <p:txBody>
            <a:bodyPr/>
            <a:lstStyle/>
            <a:p>
              <a:pPr algn="ctr"/>
              <a:r>
                <a:rPr lang="en-US" sz="1200">
                  <a:latin typeface="Arial" pitchFamily="34" charset="0"/>
                  <a:cs typeface="Arial" pitchFamily="34" charset="0"/>
                </a:rPr>
                <a:t>Task Scheduling</a:t>
              </a:r>
              <a:endParaRPr lang="en-US" sz="3200"/>
            </a:p>
          </p:txBody>
        </p:sp>
        <p:sp>
          <p:nvSpPr>
            <p:cNvPr id="27681" name="Rectangle 5"/>
            <p:cNvSpPr>
              <a:spLocks noChangeArrowheads="1"/>
            </p:cNvSpPr>
            <p:nvPr/>
          </p:nvSpPr>
          <p:spPr bwMode="auto">
            <a:xfrm>
              <a:off x="6636" y="13797"/>
              <a:ext cx="1431" cy="423"/>
            </a:xfrm>
            <a:prstGeom prst="rect">
              <a:avLst/>
            </a:prstGeom>
            <a:solidFill>
              <a:srgbClr val="FFFFFF"/>
            </a:solidFill>
            <a:ln w="9525">
              <a:solidFill>
                <a:srgbClr val="000000"/>
              </a:solidFill>
              <a:miter lim="800000"/>
              <a:headEnd/>
              <a:tailEnd/>
            </a:ln>
          </p:spPr>
          <p:txBody>
            <a:bodyPr/>
            <a:lstStyle/>
            <a:p>
              <a:pPr algn="ctr"/>
              <a:r>
                <a:rPr lang="en-US" sz="1400">
                  <a:latin typeface="Arial" pitchFamily="34" charset="0"/>
                  <a:cs typeface="Arial" pitchFamily="34" charset="0"/>
                </a:rPr>
                <a:t>Direct I/O</a:t>
              </a:r>
              <a:endParaRPr lang="en-US" sz="3200"/>
            </a:p>
          </p:txBody>
        </p:sp>
        <p:cxnSp>
          <p:nvCxnSpPr>
            <p:cNvPr id="27682" name="AutoShape 4"/>
            <p:cNvCxnSpPr>
              <a:cxnSpLocks noChangeShapeType="1"/>
            </p:cNvCxnSpPr>
            <p:nvPr/>
          </p:nvCxnSpPr>
          <p:spPr bwMode="auto">
            <a:xfrm flipH="1">
              <a:off x="1794" y="11449"/>
              <a:ext cx="687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683" name="AutoShape 3"/>
            <p:cNvCxnSpPr>
              <a:cxnSpLocks noChangeShapeType="1"/>
            </p:cNvCxnSpPr>
            <p:nvPr/>
          </p:nvCxnSpPr>
          <p:spPr bwMode="auto">
            <a:xfrm>
              <a:off x="7297" y="11449"/>
              <a:ext cx="1" cy="59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27684" name="Text Box 2"/>
            <p:cNvSpPr txBox="1">
              <a:spLocks noChangeArrowheads="1"/>
            </p:cNvSpPr>
            <p:nvPr/>
          </p:nvSpPr>
          <p:spPr bwMode="auto">
            <a:xfrm>
              <a:off x="7416" y="11539"/>
              <a:ext cx="681" cy="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sz="1200" i="1">
                  <a:latin typeface="Arial" pitchFamily="34" charset="0"/>
                  <a:cs typeface="Arial" pitchFamily="34" charset="0"/>
                </a:rPr>
                <a:t>API</a:t>
              </a:r>
              <a:endParaRPr lang="en-US" sz="2800"/>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sz="3200" b="0" dirty="0" smtClean="0">
                <a:solidFill>
                  <a:srgbClr val="002060"/>
                </a:solidFill>
                <a:effectLst>
                  <a:outerShdw blurRad="38100" dist="38100" dir="2700000" algn="tl">
                    <a:srgbClr val="C0C0C0"/>
                  </a:outerShdw>
                </a:effectLst>
                <a:latin typeface="Helvetica" charset="0"/>
              </a:rPr>
              <a:t>RDMA extension to standard FTP protocol</a:t>
            </a:r>
            <a:endParaRPr lang="en-US" sz="3200" i="1" dirty="0" smtClean="0">
              <a:solidFill>
                <a:srgbClr val="002060"/>
              </a:solidFill>
              <a:effectLst>
                <a:outerShdw blurRad="38100" dist="38100" dir="2700000" algn="tl">
                  <a:srgbClr val="C0C0C0"/>
                </a:outerShdw>
              </a:effectLst>
              <a:latin typeface="Helvetica" charset="0"/>
            </a:endParaRPr>
          </a:p>
        </p:txBody>
      </p:sp>
      <p:sp>
        <p:nvSpPr>
          <p:cNvPr id="28675"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720850"/>
            <a:ext cx="76485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63563" y="228600"/>
            <a:ext cx="8077200" cy="754063"/>
          </a:xfrm>
        </p:spPr>
        <p:txBody>
          <a:bodyPr/>
          <a:lstStyle/>
          <a:p>
            <a:pPr eaLnBrk="1" hangingPunct="1">
              <a:defRPr/>
            </a:pPr>
            <a:r>
              <a:rPr lang="en-US" altLang="zh-CN" b="0" dirty="0" smtClean="0">
                <a:solidFill>
                  <a:srgbClr val="002060"/>
                </a:solidFill>
                <a:effectLst>
                  <a:outerShdw blurRad="38100" dist="38100" dir="2700000" algn="tl">
                    <a:srgbClr val="C0C0C0"/>
                  </a:outerShdw>
                </a:effectLst>
                <a:latin typeface="Helvetica" charset="0"/>
                <a:ea typeface="SimSun" pitchFamily="2" charset="-122"/>
              </a:rPr>
              <a:t>Outline</a:t>
            </a:r>
            <a:endParaRPr lang="zh-CN" altLang="en-US" b="0" dirty="0" smtClean="0">
              <a:solidFill>
                <a:srgbClr val="002060"/>
              </a:solidFill>
              <a:effectLst>
                <a:outerShdw blurRad="38100" dist="38100" dir="2700000" algn="tl">
                  <a:srgbClr val="C0C0C0"/>
                </a:outerShdw>
              </a:effectLst>
              <a:latin typeface="Helvetica" charset="0"/>
              <a:ea typeface="SimSun" pitchFamily="2" charset="-122"/>
            </a:endParaRPr>
          </a:p>
        </p:txBody>
      </p:sp>
      <p:sp>
        <p:nvSpPr>
          <p:cNvPr id="14339" name="Content Placeholder 2"/>
          <p:cNvSpPr>
            <a:spLocks noGrp="1"/>
          </p:cNvSpPr>
          <p:nvPr>
            <p:ph idx="1"/>
          </p:nvPr>
        </p:nvSpPr>
        <p:spPr>
          <a:xfrm>
            <a:off x="587375" y="1323975"/>
            <a:ext cx="8010525" cy="5049838"/>
          </a:xfrm>
        </p:spPr>
        <p:txBody>
          <a:bodyPr/>
          <a:lstStyle/>
          <a:p>
            <a:pPr eaLnBrk="1" hangingPunct="1">
              <a:buClr>
                <a:srgbClr val="002060"/>
              </a:buClr>
              <a:defRPr/>
            </a:pPr>
            <a:r>
              <a:rPr lang="en-US" altLang="zh-CN" sz="2400" dirty="0" smtClean="0">
                <a:latin typeface="+mj-lt"/>
                <a:ea typeface="SimSun" pitchFamily="2" charset="-122"/>
              </a:rPr>
              <a:t>Introduction and </a:t>
            </a:r>
            <a:r>
              <a:rPr lang="en-US" altLang="zh-CN" sz="2400" dirty="0" err="1" smtClean="0">
                <a:latin typeface="+mj-lt"/>
                <a:ea typeface="SimSun" pitchFamily="2" charset="-122"/>
              </a:rPr>
              <a:t>Backgroud</a:t>
            </a:r>
            <a:endParaRPr lang="en-US" altLang="zh-CN" sz="2400" dirty="0" smtClean="0">
              <a:latin typeface="+mj-lt"/>
              <a:ea typeface="SimSun" pitchFamily="2" charset="-122"/>
            </a:endParaRPr>
          </a:p>
          <a:p>
            <a:pPr eaLnBrk="1" hangingPunct="1">
              <a:buClr>
                <a:srgbClr val="002060"/>
              </a:buClr>
              <a:defRPr/>
            </a:pPr>
            <a:r>
              <a:rPr lang="en-US" altLang="zh-CN" sz="2400" dirty="0" smtClean="0">
                <a:latin typeface="+mj-lt"/>
                <a:ea typeface="SimSun" pitchFamily="2" charset="-122"/>
              </a:rPr>
              <a:t>Middleware Design and RFTP application</a:t>
            </a:r>
          </a:p>
          <a:p>
            <a:pPr eaLnBrk="1" hangingPunct="1">
              <a:buClr>
                <a:srgbClr val="002060"/>
              </a:buClr>
              <a:defRPr/>
            </a:pPr>
            <a:r>
              <a:rPr lang="en-US" altLang="zh-CN" sz="2400" b="1" dirty="0" smtClean="0">
                <a:latin typeface="+mj-lt"/>
                <a:ea typeface="SimSun" pitchFamily="2" charset="-122"/>
              </a:rPr>
              <a:t>Experimental Results</a:t>
            </a:r>
          </a:p>
          <a:p>
            <a:pPr lvl="1" eaLnBrk="1" hangingPunct="1">
              <a:buClr>
                <a:srgbClr val="002060"/>
              </a:buClr>
              <a:defRPr/>
            </a:pPr>
            <a:r>
              <a:rPr lang="en-US" altLang="zh-CN" sz="2000" b="1" dirty="0" err="1" smtClean="0">
                <a:latin typeface="+mj-lt"/>
                <a:ea typeface="SimSun" pitchFamily="2" charset="-122"/>
              </a:rPr>
              <a:t>Testbed</a:t>
            </a:r>
            <a:r>
              <a:rPr lang="en-US" altLang="zh-CN" sz="2000" b="1" dirty="0" smtClean="0">
                <a:latin typeface="+mj-lt"/>
                <a:ea typeface="SimSun" pitchFamily="2" charset="-122"/>
              </a:rPr>
              <a:t> Setup</a:t>
            </a:r>
          </a:p>
          <a:p>
            <a:pPr lvl="1" eaLnBrk="1" hangingPunct="1">
              <a:buClr>
                <a:srgbClr val="002060"/>
              </a:buClr>
              <a:defRPr/>
            </a:pPr>
            <a:r>
              <a:rPr lang="en-US" altLang="zh-CN" sz="2000" b="1" dirty="0" smtClean="0">
                <a:latin typeface="+mj-lt"/>
                <a:ea typeface="SimSun" pitchFamily="2" charset="-122"/>
              </a:rPr>
              <a:t>LAN results</a:t>
            </a:r>
          </a:p>
          <a:p>
            <a:pPr lvl="1" eaLnBrk="1" hangingPunct="1">
              <a:buClr>
                <a:srgbClr val="002060"/>
              </a:buClr>
              <a:defRPr/>
            </a:pPr>
            <a:r>
              <a:rPr lang="en-US" altLang="zh-CN" sz="2000" b="1" dirty="0" smtClean="0">
                <a:latin typeface="+mj-lt"/>
                <a:ea typeface="SimSun" pitchFamily="2" charset="-122"/>
              </a:rPr>
              <a:t>MAN results</a:t>
            </a:r>
          </a:p>
          <a:p>
            <a:pPr eaLnBrk="1" hangingPunct="1">
              <a:buClr>
                <a:srgbClr val="002060"/>
              </a:buClr>
              <a:defRPr/>
            </a:pPr>
            <a:r>
              <a:rPr lang="en-US" altLang="zh-CN" sz="2400" dirty="0" smtClean="0">
                <a:latin typeface="+mj-lt"/>
                <a:ea typeface="SimSun" pitchFamily="2" charset="-122"/>
              </a:rPr>
              <a:t>Conclusion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sz="3200" b="0" dirty="0" err="1" smtClean="0">
                <a:solidFill>
                  <a:srgbClr val="002060"/>
                </a:solidFill>
                <a:effectLst>
                  <a:outerShdw blurRad="38100" dist="38100" dir="2700000" algn="tl">
                    <a:srgbClr val="C0C0C0"/>
                  </a:outerShdw>
                </a:effectLst>
                <a:latin typeface="Helvetica" charset="0"/>
              </a:rPr>
              <a:t>Testbed</a:t>
            </a:r>
            <a:r>
              <a:rPr lang="en-US" sz="3200" b="0" dirty="0" smtClean="0">
                <a:solidFill>
                  <a:srgbClr val="002060"/>
                </a:solidFill>
                <a:effectLst>
                  <a:outerShdw blurRad="38100" dist="38100" dir="2700000" algn="tl">
                    <a:srgbClr val="C0C0C0"/>
                  </a:outerShdw>
                </a:effectLst>
                <a:latin typeface="Helvetica" charset="0"/>
              </a:rPr>
              <a:t> Setup - LAN</a:t>
            </a:r>
            <a:endParaRPr lang="en-US" sz="3200" i="1" dirty="0" smtClean="0">
              <a:solidFill>
                <a:srgbClr val="002060"/>
              </a:solidFill>
              <a:effectLst>
                <a:outerShdw blurRad="38100" dist="38100" dir="2700000" algn="tl">
                  <a:srgbClr val="C0C0C0"/>
                </a:outerShdw>
              </a:effectLst>
              <a:latin typeface="Helvetica" charset="0"/>
            </a:endParaRPr>
          </a:p>
        </p:txBody>
      </p:sp>
      <p:sp>
        <p:nvSpPr>
          <p:cNvPr id="30723"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25" y="1123950"/>
            <a:ext cx="6635750" cy="479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 name="TextBox 2"/>
          <p:cNvSpPr txBox="1">
            <a:spLocks noChangeArrowheads="1"/>
          </p:cNvSpPr>
          <p:nvPr/>
        </p:nvSpPr>
        <p:spPr bwMode="auto">
          <a:xfrm>
            <a:off x="5381625" y="1296988"/>
            <a:ext cx="1065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r>
              <a:rPr lang="en-US"/>
              <a:t>10Gbps</a:t>
            </a:r>
          </a:p>
        </p:txBody>
      </p:sp>
      <p:sp>
        <p:nvSpPr>
          <p:cNvPr id="30726" name="TextBox 6"/>
          <p:cNvSpPr txBox="1">
            <a:spLocks noChangeArrowheads="1"/>
          </p:cNvSpPr>
          <p:nvPr/>
        </p:nvSpPr>
        <p:spPr bwMode="auto">
          <a:xfrm>
            <a:off x="5381625" y="3046413"/>
            <a:ext cx="1065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r>
              <a:rPr lang="en-US"/>
              <a:t>40Gbps</a:t>
            </a:r>
          </a:p>
        </p:txBody>
      </p:sp>
      <p:sp>
        <p:nvSpPr>
          <p:cNvPr id="30727" name="TextBox 7"/>
          <p:cNvSpPr txBox="1">
            <a:spLocks noChangeArrowheads="1"/>
          </p:cNvSpPr>
          <p:nvPr/>
        </p:nvSpPr>
        <p:spPr bwMode="auto">
          <a:xfrm>
            <a:off x="5381625" y="4725988"/>
            <a:ext cx="1065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r>
              <a:rPr lang="en-US"/>
              <a:t>40Gbps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sz="3200" b="0" dirty="0" err="1" smtClean="0">
                <a:solidFill>
                  <a:srgbClr val="002060"/>
                </a:solidFill>
                <a:effectLst>
                  <a:outerShdw blurRad="38100" dist="38100" dir="2700000" algn="tl">
                    <a:srgbClr val="C0C0C0"/>
                  </a:outerShdw>
                </a:effectLst>
                <a:latin typeface="Helvetica" charset="0"/>
              </a:rPr>
              <a:t>Testbed</a:t>
            </a:r>
            <a:r>
              <a:rPr lang="en-US" sz="3200" b="0" dirty="0" smtClean="0">
                <a:solidFill>
                  <a:srgbClr val="002060"/>
                </a:solidFill>
                <a:effectLst>
                  <a:outerShdw blurRad="38100" dist="38100" dir="2700000" algn="tl">
                    <a:srgbClr val="C0C0C0"/>
                  </a:outerShdw>
                </a:effectLst>
                <a:latin typeface="Helvetica" charset="0"/>
              </a:rPr>
              <a:t> Setup - MAN</a:t>
            </a:r>
            <a:endParaRPr lang="en-US" sz="3200" i="1" dirty="0" smtClean="0">
              <a:solidFill>
                <a:srgbClr val="002060"/>
              </a:solidFill>
              <a:effectLst>
                <a:outerShdw blurRad="38100" dist="38100" dir="2700000" algn="tl">
                  <a:srgbClr val="C0C0C0"/>
                </a:outerShdw>
              </a:effectLst>
              <a:latin typeface="Helvetica" charset="0"/>
            </a:endParaRPr>
          </a:p>
        </p:txBody>
      </p:sp>
      <p:sp>
        <p:nvSpPr>
          <p:cNvPr id="31747"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33550"/>
            <a:ext cx="76200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TextBox 2"/>
          <p:cNvSpPr txBox="1">
            <a:spLocks noChangeArrowheads="1"/>
          </p:cNvSpPr>
          <p:nvPr/>
        </p:nvSpPr>
        <p:spPr bwMode="auto">
          <a:xfrm>
            <a:off x="3327400" y="5335588"/>
            <a:ext cx="2489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a:t>40Gbps RoCE link</a:t>
            </a:r>
          </a:p>
          <a:p>
            <a:pPr algn="ctr"/>
            <a:r>
              <a:rPr lang="en-US"/>
              <a:t>RTT = 3.6ms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63563" y="228600"/>
            <a:ext cx="8077200" cy="754063"/>
          </a:xfrm>
        </p:spPr>
        <p:txBody>
          <a:bodyPr/>
          <a:lstStyle/>
          <a:p>
            <a:pPr eaLnBrk="1" hangingPunct="1">
              <a:defRPr/>
            </a:pPr>
            <a:r>
              <a:rPr lang="en-US" altLang="zh-CN" b="0" dirty="0" smtClean="0">
                <a:solidFill>
                  <a:srgbClr val="002060"/>
                </a:solidFill>
                <a:effectLst>
                  <a:outerShdw blurRad="38100" dist="38100" dir="2700000" algn="tl">
                    <a:srgbClr val="C0C0C0"/>
                  </a:outerShdw>
                </a:effectLst>
                <a:latin typeface="Helvetica" charset="0"/>
                <a:ea typeface="SimSun" pitchFamily="2" charset="-122"/>
              </a:rPr>
              <a:t>Outline</a:t>
            </a:r>
            <a:endParaRPr lang="zh-CN" altLang="en-US" b="0" dirty="0" smtClean="0">
              <a:solidFill>
                <a:srgbClr val="002060"/>
              </a:solidFill>
              <a:effectLst>
                <a:outerShdw blurRad="38100" dist="38100" dir="2700000" algn="tl">
                  <a:srgbClr val="C0C0C0"/>
                </a:outerShdw>
              </a:effectLst>
              <a:latin typeface="Helvetica" charset="0"/>
              <a:ea typeface="SimSun" pitchFamily="2" charset="-122"/>
            </a:endParaRPr>
          </a:p>
        </p:txBody>
      </p:sp>
      <p:sp>
        <p:nvSpPr>
          <p:cNvPr id="14339" name="Content Placeholder 2"/>
          <p:cNvSpPr>
            <a:spLocks noGrp="1"/>
          </p:cNvSpPr>
          <p:nvPr>
            <p:ph idx="1"/>
          </p:nvPr>
        </p:nvSpPr>
        <p:spPr>
          <a:xfrm>
            <a:off x="587375" y="1323975"/>
            <a:ext cx="8010525" cy="5049838"/>
          </a:xfrm>
        </p:spPr>
        <p:txBody>
          <a:bodyPr/>
          <a:lstStyle/>
          <a:p>
            <a:pPr eaLnBrk="1" hangingPunct="1">
              <a:buClr>
                <a:srgbClr val="002060"/>
              </a:buClr>
              <a:defRPr/>
            </a:pPr>
            <a:r>
              <a:rPr lang="en-US" altLang="zh-CN" sz="2400" dirty="0" smtClean="0">
                <a:latin typeface="+mj-lt"/>
                <a:ea typeface="SimSun" pitchFamily="2" charset="-122"/>
              </a:rPr>
              <a:t>Introduction and Background</a:t>
            </a:r>
          </a:p>
          <a:p>
            <a:pPr eaLnBrk="1" hangingPunct="1">
              <a:buClr>
                <a:srgbClr val="002060"/>
              </a:buClr>
              <a:defRPr/>
            </a:pPr>
            <a:r>
              <a:rPr lang="en-US" altLang="zh-CN" sz="2400" dirty="0" smtClean="0">
                <a:latin typeface="+mj-lt"/>
                <a:ea typeface="SimSun" pitchFamily="2" charset="-122"/>
              </a:rPr>
              <a:t>Middleware Design and RFTP application</a:t>
            </a:r>
          </a:p>
          <a:p>
            <a:pPr eaLnBrk="1" hangingPunct="1">
              <a:buClr>
                <a:srgbClr val="002060"/>
              </a:buClr>
              <a:defRPr/>
            </a:pPr>
            <a:r>
              <a:rPr lang="en-US" altLang="zh-CN" sz="2400" dirty="0" smtClean="0">
                <a:latin typeface="+mj-lt"/>
                <a:ea typeface="SimSun" pitchFamily="2" charset="-122"/>
              </a:rPr>
              <a:t>Experimental Results</a:t>
            </a:r>
          </a:p>
          <a:p>
            <a:pPr eaLnBrk="1" hangingPunct="1">
              <a:buClr>
                <a:srgbClr val="002060"/>
              </a:buClr>
              <a:defRPr/>
            </a:pPr>
            <a:r>
              <a:rPr lang="en-US" altLang="zh-CN" sz="2400" dirty="0" smtClean="0">
                <a:latin typeface="+mj-lt"/>
                <a:ea typeface="SimSun" pitchFamily="2" charset="-122"/>
              </a:rPr>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95300"/>
            <a:ext cx="8505825" cy="754063"/>
          </a:xfrm>
        </p:spPr>
        <p:txBody>
          <a:bodyPr/>
          <a:lstStyle/>
          <a:p>
            <a:pPr>
              <a:defRPr/>
            </a:pPr>
            <a:r>
              <a:rPr lang="en-US" sz="3200" b="0" dirty="0" smtClean="0">
                <a:solidFill>
                  <a:srgbClr val="002060"/>
                </a:solidFill>
                <a:effectLst>
                  <a:outerShdw blurRad="38100" dist="38100" dir="2700000" algn="tl">
                    <a:srgbClr val="C0C0C0"/>
                  </a:outerShdw>
                </a:effectLst>
                <a:latin typeface="Helvetica" charset="0"/>
              </a:rPr>
              <a:t>LAN – Bandwidth and CPU Usage Comparison</a:t>
            </a:r>
            <a:endParaRPr lang="en-US" sz="3200" i="1" dirty="0" smtClean="0">
              <a:solidFill>
                <a:srgbClr val="002060"/>
              </a:solidFill>
              <a:effectLst>
                <a:outerShdw blurRad="38100" dist="38100" dir="2700000" algn="tl">
                  <a:srgbClr val="C0C0C0"/>
                </a:outerShdw>
              </a:effectLst>
              <a:latin typeface="Helvetica" charset="0"/>
            </a:endParaRPr>
          </a:p>
        </p:txBody>
      </p:sp>
      <p:sp>
        <p:nvSpPr>
          <p:cNvPr id="32771"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876425"/>
            <a:ext cx="89154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sz="3200" b="0" dirty="0" smtClean="0">
                <a:solidFill>
                  <a:srgbClr val="002060"/>
                </a:solidFill>
                <a:effectLst>
                  <a:outerShdw blurRad="38100" dist="38100" dir="2700000" algn="tl">
                    <a:srgbClr val="C0C0C0"/>
                  </a:outerShdw>
                </a:effectLst>
                <a:latin typeface="Helvetica" charset="0"/>
              </a:rPr>
              <a:t>LAN – Bandwidth and CPU Usage Comparison</a:t>
            </a:r>
            <a:endParaRPr lang="en-US" sz="3200" i="1" dirty="0" smtClean="0">
              <a:solidFill>
                <a:srgbClr val="002060"/>
              </a:solidFill>
              <a:effectLst>
                <a:outerShdw blurRad="38100" dist="38100" dir="2700000" algn="tl">
                  <a:srgbClr val="C0C0C0"/>
                </a:outerShdw>
              </a:effectLst>
              <a:latin typeface="Helvetica" charset="0"/>
            </a:endParaRPr>
          </a:p>
        </p:txBody>
      </p:sp>
      <p:sp>
        <p:nvSpPr>
          <p:cNvPr id="33795"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337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60438"/>
            <a:ext cx="8877300"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sz="3200" b="0" dirty="0" smtClean="0">
                <a:solidFill>
                  <a:srgbClr val="002060"/>
                </a:solidFill>
                <a:effectLst>
                  <a:outerShdw blurRad="38100" dist="38100" dir="2700000" algn="tl">
                    <a:srgbClr val="C0C0C0"/>
                  </a:outerShdw>
                </a:effectLst>
                <a:latin typeface="Helvetica" charset="0"/>
              </a:rPr>
              <a:t>MAN – RFTP evaluation</a:t>
            </a:r>
            <a:endParaRPr lang="en-US" sz="3200" i="1" dirty="0" smtClean="0">
              <a:solidFill>
                <a:srgbClr val="002060"/>
              </a:solidFill>
              <a:effectLst>
                <a:outerShdw blurRad="38100" dist="38100" dir="2700000" algn="tl">
                  <a:srgbClr val="C0C0C0"/>
                </a:outerShdw>
              </a:effectLst>
              <a:latin typeface="Helvetica" charset="0"/>
            </a:endParaRPr>
          </a:p>
        </p:txBody>
      </p:sp>
      <p:sp>
        <p:nvSpPr>
          <p:cNvPr id="34819" name="Rectangle 3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911225"/>
            <a:ext cx="824865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63563" y="228600"/>
            <a:ext cx="8077200" cy="754063"/>
          </a:xfrm>
        </p:spPr>
        <p:txBody>
          <a:bodyPr/>
          <a:lstStyle/>
          <a:p>
            <a:pPr eaLnBrk="1" hangingPunct="1">
              <a:defRPr/>
            </a:pPr>
            <a:r>
              <a:rPr lang="en-US" altLang="zh-CN" b="0" dirty="0" smtClean="0">
                <a:solidFill>
                  <a:srgbClr val="002060"/>
                </a:solidFill>
                <a:effectLst>
                  <a:outerShdw blurRad="38100" dist="38100" dir="2700000" algn="tl">
                    <a:srgbClr val="C0C0C0"/>
                  </a:outerShdw>
                </a:effectLst>
                <a:latin typeface="Helvetica" charset="0"/>
                <a:ea typeface="SimSun" pitchFamily="2" charset="-122"/>
              </a:rPr>
              <a:t>Outline</a:t>
            </a:r>
            <a:endParaRPr lang="zh-CN" altLang="en-US" b="0" dirty="0" smtClean="0">
              <a:solidFill>
                <a:srgbClr val="002060"/>
              </a:solidFill>
              <a:effectLst>
                <a:outerShdw blurRad="38100" dist="38100" dir="2700000" algn="tl">
                  <a:srgbClr val="C0C0C0"/>
                </a:outerShdw>
              </a:effectLst>
              <a:latin typeface="Helvetica" charset="0"/>
              <a:ea typeface="SimSun" pitchFamily="2" charset="-122"/>
            </a:endParaRPr>
          </a:p>
        </p:txBody>
      </p:sp>
      <p:sp>
        <p:nvSpPr>
          <p:cNvPr id="14339" name="Content Placeholder 2"/>
          <p:cNvSpPr>
            <a:spLocks noGrp="1"/>
          </p:cNvSpPr>
          <p:nvPr>
            <p:ph idx="1"/>
          </p:nvPr>
        </p:nvSpPr>
        <p:spPr>
          <a:xfrm>
            <a:off x="587375" y="1323975"/>
            <a:ext cx="8010525" cy="5049838"/>
          </a:xfrm>
        </p:spPr>
        <p:txBody>
          <a:bodyPr/>
          <a:lstStyle/>
          <a:p>
            <a:pPr eaLnBrk="1" hangingPunct="1">
              <a:buClr>
                <a:srgbClr val="002060"/>
              </a:buClr>
              <a:defRPr/>
            </a:pPr>
            <a:r>
              <a:rPr lang="en-US" altLang="zh-CN" sz="2400" dirty="0" smtClean="0">
                <a:latin typeface="+mj-lt"/>
                <a:ea typeface="SimSun" pitchFamily="2" charset="-122"/>
              </a:rPr>
              <a:t>Introduction and Background</a:t>
            </a:r>
          </a:p>
          <a:p>
            <a:pPr eaLnBrk="1" hangingPunct="1">
              <a:buClr>
                <a:srgbClr val="002060"/>
              </a:buClr>
              <a:defRPr/>
            </a:pPr>
            <a:r>
              <a:rPr lang="en-US" altLang="zh-CN" sz="2400" dirty="0" smtClean="0">
                <a:latin typeface="+mj-lt"/>
                <a:ea typeface="SimSun" pitchFamily="2" charset="-122"/>
              </a:rPr>
              <a:t>Middleware Design and RFTP application</a:t>
            </a:r>
          </a:p>
          <a:p>
            <a:pPr eaLnBrk="1" hangingPunct="1">
              <a:buClr>
                <a:srgbClr val="002060"/>
              </a:buClr>
              <a:defRPr/>
            </a:pPr>
            <a:r>
              <a:rPr lang="en-US" altLang="zh-CN" sz="2400" dirty="0" smtClean="0">
                <a:latin typeface="+mj-lt"/>
                <a:ea typeface="SimSun" pitchFamily="2" charset="-122"/>
              </a:rPr>
              <a:t>Experimental Results</a:t>
            </a:r>
          </a:p>
          <a:p>
            <a:pPr eaLnBrk="1" hangingPunct="1">
              <a:buClr>
                <a:srgbClr val="002060"/>
              </a:buClr>
              <a:defRPr/>
            </a:pPr>
            <a:r>
              <a:rPr lang="en-US" altLang="zh-CN" sz="2400" b="1" dirty="0" smtClean="0">
                <a:latin typeface="+mj-lt"/>
                <a:ea typeface="SimSun" pitchFamily="2" charset="-122"/>
              </a:rPr>
              <a:t>Conclusion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b="0" dirty="0" smtClean="0">
                <a:solidFill>
                  <a:srgbClr val="002060"/>
                </a:solidFill>
                <a:effectLst>
                  <a:outerShdw blurRad="38100" dist="38100" dir="2700000" algn="tl">
                    <a:srgbClr val="C0C0C0"/>
                  </a:outerShdw>
                </a:effectLst>
                <a:latin typeface="Helvetica" charset="0"/>
              </a:rPr>
              <a:t>Conclusion</a:t>
            </a:r>
          </a:p>
        </p:txBody>
      </p:sp>
      <p:sp>
        <p:nvSpPr>
          <p:cNvPr id="36867" name="Content Placeholder 2"/>
          <p:cNvSpPr>
            <a:spLocks noGrp="1"/>
          </p:cNvSpPr>
          <p:nvPr>
            <p:ph idx="1"/>
          </p:nvPr>
        </p:nvSpPr>
        <p:spPr>
          <a:xfrm>
            <a:off x="660400" y="1190625"/>
            <a:ext cx="8010525" cy="4665663"/>
          </a:xfrm>
        </p:spPr>
        <p:txBody>
          <a:bodyPr/>
          <a:lstStyle/>
          <a:p>
            <a:pPr>
              <a:buClr>
                <a:srgbClr val="002060"/>
              </a:buClr>
            </a:pPr>
            <a:r>
              <a:rPr lang="en-US" sz="2400" smtClean="0">
                <a:latin typeface="Arial" pitchFamily="34" charset="0"/>
                <a:cs typeface="Arial" pitchFamily="34" charset="0"/>
              </a:rPr>
              <a:t>Data-intensive application in cloud computing require efficient data transfer protocols to fully utilize the capacity of advanced network infrastructure</a:t>
            </a:r>
          </a:p>
          <a:p>
            <a:pPr>
              <a:buClr>
                <a:srgbClr val="002060"/>
              </a:buClr>
            </a:pPr>
            <a:r>
              <a:rPr lang="en-US" sz="2400" smtClean="0">
                <a:latin typeface="Arial" pitchFamily="34" charset="0"/>
                <a:cs typeface="Arial" pitchFamily="34" charset="0"/>
              </a:rPr>
              <a:t>Designed and implemented a RDMA-based middleware layer</a:t>
            </a:r>
          </a:p>
          <a:p>
            <a:pPr>
              <a:buClr>
                <a:srgbClr val="002060"/>
              </a:buClr>
            </a:pPr>
            <a:r>
              <a:rPr lang="en-US" sz="2400" smtClean="0">
                <a:latin typeface="Arial" pitchFamily="34" charset="0"/>
                <a:cs typeface="Arial" pitchFamily="34" charset="0"/>
              </a:rPr>
              <a:t>Developed a FTP application based on this middleware layer</a:t>
            </a:r>
          </a:p>
          <a:p>
            <a:pPr>
              <a:buClr>
                <a:srgbClr val="002060"/>
              </a:buClr>
            </a:pPr>
            <a:r>
              <a:rPr lang="en-US" sz="2400" smtClean="0">
                <a:latin typeface="Arial" pitchFamily="34" charset="0"/>
                <a:cs typeface="Arial" pitchFamily="34" charset="0"/>
              </a:rPr>
              <a:t>Tested the performance of our design and implementation on both LAN and long-haul MAN links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ctrTitle"/>
          </p:nvPr>
        </p:nvSpPr>
        <p:spPr/>
        <p:txBody>
          <a:bodyPr/>
          <a:lstStyle/>
          <a:p>
            <a:r>
              <a:rPr lang="en-US" i="1" smtClean="0">
                <a:solidFill>
                  <a:srgbClr val="002060"/>
                </a:solidFill>
                <a:effectLst/>
              </a:rPr>
              <a:t>Thank you</a:t>
            </a:r>
          </a:p>
        </p:txBody>
      </p:sp>
      <p:sp>
        <p:nvSpPr>
          <p:cNvPr id="13315" name="Subtitle 2"/>
          <p:cNvSpPr>
            <a:spLocks noGrp="1"/>
          </p:cNvSpPr>
          <p:nvPr>
            <p:ph type="subTitle" idx="1"/>
          </p:nvPr>
        </p:nvSpPr>
        <p:spPr>
          <a:xfrm>
            <a:off x="566738" y="3886200"/>
            <a:ext cx="8261350" cy="1752600"/>
          </a:xfrm>
        </p:spPr>
        <p:txBody>
          <a:bodyPr/>
          <a:lstStyle/>
          <a:p>
            <a:pPr>
              <a:buFont typeface="Monotype Sorts" charset="2"/>
              <a:buNone/>
              <a:defRPr/>
            </a:pPr>
            <a:endParaRPr lang="en-US" sz="1800" i="1" dirty="0" smtClean="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itle 1"/>
          <p:cNvSpPr>
            <a:spLocks noGrp="1"/>
          </p:cNvSpPr>
          <p:nvPr>
            <p:ph type="title"/>
          </p:nvPr>
        </p:nvSpPr>
        <p:spPr>
          <a:xfrm>
            <a:off x="563563" y="228600"/>
            <a:ext cx="8077200" cy="754063"/>
          </a:xfrm>
        </p:spPr>
        <p:txBody>
          <a:bodyPr/>
          <a:lstStyle/>
          <a:p>
            <a:pPr eaLnBrk="1" hangingPunct="1">
              <a:defRPr/>
            </a:pPr>
            <a:r>
              <a:rPr lang="en-US" altLang="zh-CN" b="0" dirty="0" smtClean="0">
                <a:solidFill>
                  <a:srgbClr val="002060"/>
                </a:solidFill>
                <a:effectLst>
                  <a:outerShdw blurRad="38100" dist="38100" dir="2700000" algn="tl">
                    <a:srgbClr val="C0C0C0"/>
                  </a:outerShdw>
                </a:effectLst>
                <a:latin typeface="Helvetica" charset="0"/>
                <a:ea typeface="SimSun" pitchFamily="2" charset="-122"/>
              </a:rPr>
              <a:t>Outline</a:t>
            </a:r>
            <a:endParaRPr lang="zh-CN" altLang="en-US" b="0" dirty="0" smtClean="0">
              <a:solidFill>
                <a:srgbClr val="002060"/>
              </a:solidFill>
              <a:effectLst>
                <a:outerShdw blurRad="38100" dist="38100" dir="2700000" algn="tl">
                  <a:srgbClr val="C0C0C0"/>
                </a:outerShdw>
              </a:effectLst>
              <a:latin typeface="Helvetica" charset="0"/>
              <a:ea typeface="SimSun" pitchFamily="2" charset="-122"/>
            </a:endParaRPr>
          </a:p>
        </p:txBody>
      </p:sp>
      <p:sp>
        <p:nvSpPr>
          <p:cNvPr id="14339" name="Content Placeholder 2"/>
          <p:cNvSpPr>
            <a:spLocks noGrp="1"/>
          </p:cNvSpPr>
          <p:nvPr>
            <p:ph idx="1"/>
          </p:nvPr>
        </p:nvSpPr>
        <p:spPr>
          <a:xfrm>
            <a:off x="587375" y="1323975"/>
            <a:ext cx="8010525" cy="5049838"/>
          </a:xfrm>
        </p:spPr>
        <p:txBody>
          <a:bodyPr/>
          <a:lstStyle/>
          <a:p>
            <a:pPr eaLnBrk="1" hangingPunct="1">
              <a:buClr>
                <a:srgbClr val="002060"/>
              </a:buClr>
              <a:defRPr/>
            </a:pPr>
            <a:r>
              <a:rPr lang="en-US" altLang="zh-CN" sz="2400" b="1" dirty="0" smtClean="0">
                <a:latin typeface="+mj-lt"/>
                <a:ea typeface="SimSun" pitchFamily="2" charset="-122"/>
              </a:rPr>
              <a:t>Introduction and Background</a:t>
            </a:r>
          </a:p>
          <a:p>
            <a:pPr lvl="1" eaLnBrk="1" hangingPunct="1">
              <a:buClr>
                <a:srgbClr val="0070C0"/>
              </a:buClr>
              <a:defRPr/>
            </a:pPr>
            <a:r>
              <a:rPr lang="en-US" altLang="zh-CN" sz="2000" b="1" dirty="0" smtClean="0">
                <a:latin typeface="+mj-lt"/>
                <a:ea typeface="SimSun" pitchFamily="2" charset="-122"/>
              </a:rPr>
              <a:t>Overview</a:t>
            </a:r>
          </a:p>
          <a:p>
            <a:pPr lvl="1" eaLnBrk="1" hangingPunct="1">
              <a:buClr>
                <a:srgbClr val="0070C0"/>
              </a:buClr>
              <a:defRPr/>
            </a:pPr>
            <a:r>
              <a:rPr lang="en-US" altLang="zh-CN" sz="2000" b="1" dirty="0" smtClean="0">
                <a:latin typeface="+mj-lt"/>
                <a:ea typeface="SimSun" pitchFamily="2" charset="-122"/>
              </a:rPr>
              <a:t>RDMA Semantics</a:t>
            </a:r>
          </a:p>
          <a:p>
            <a:pPr eaLnBrk="1" hangingPunct="1">
              <a:buClr>
                <a:srgbClr val="002060"/>
              </a:buClr>
              <a:defRPr/>
            </a:pPr>
            <a:r>
              <a:rPr lang="en-US" altLang="zh-CN" sz="2400" dirty="0" smtClean="0">
                <a:latin typeface="+mj-lt"/>
                <a:ea typeface="SimSun" pitchFamily="2" charset="-122"/>
              </a:rPr>
              <a:t>Middleware Design and RFTP application</a:t>
            </a:r>
          </a:p>
          <a:p>
            <a:pPr eaLnBrk="1" hangingPunct="1">
              <a:buClr>
                <a:srgbClr val="002060"/>
              </a:buClr>
              <a:defRPr/>
            </a:pPr>
            <a:r>
              <a:rPr lang="en-US" altLang="zh-CN" sz="2400" dirty="0" smtClean="0">
                <a:latin typeface="+mj-lt"/>
                <a:ea typeface="SimSun" pitchFamily="2" charset="-122"/>
              </a:rPr>
              <a:t>Experimental Results</a:t>
            </a:r>
          </a:p>
          <a:p>
            <a:pPr eaLnBrk="1" hangingPunct="1">
              <a:buClr>
                <a:srgbClr val="002060"/>
              </a:buClr>
              <a:defRPr/>
            </a:pPr>
            <a:r>
              <a:rPr lang="en-US" altLang="zh-CN" sz="2400" dirty="0" smtClean="0">
                <a:latin typeface="+mj-lt"/>
                <a:ea typeface="SimSun" pitchFamily="2" charset="-122"/>
              </a:rPr>
              <a:t>Conclusion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b="0" dirty="0" smtClean="0">
                <a:solidFill>
                  <a:srgbClr val="002060"/>
                </a:solidFill>
                <a:effectLst>
                  <a:outerShdw blurRad="38100" dist="38100" dir="2700000" algn="tl">
                    <a:srgbClr val="C0C0C0"/>
                  </a:outerShdw>
                </a:effectLst>
                <a:latin typeface="Helvetica" charset="0"/>
              </a:rPr>
              <a:t>Today</a:t>
            </a:r>
            <a:r>
              <a:rPr lang="ja-JP" altLang="en-US" b="0" dirty="0" smtClean="0">
                <a:solidFill>
                  <a:srgbClr val="002060"/>
                </a:solidFill>
                <a:effectLst>
                  <a:outerShdw blurRad="38100" dist="38100" dir="2700000" algn="tl">
                    <a:srgbClr val="C0C0C0"/>
                  </a:outerShdw>
                </a:effectLst>
                <a:latin typeface="Helvetica" charset="0"/>
              </a:rPr>
              <a:t>’</a:t>
            </a:r>
            <a:r>
              <a:rPr lang="en-US" altLang="ja-JP" b="0" dirty="0" smtClean="0">
                <a:solidFill>
                  <a:srgbClr val="002060"/>
                </a:solidFill>
                <a:effectLst>
                  <a:outerShdw blurRad="38100" dist="38100" dir="2700000" algn="tl">
                    <a:srgbClr val="C0C0C0"/>
                  </a:outerShdw>
                </a:effectLst>
                <a:latin typeface="Helvetica" charset="0"/>
              </a:rPr>
              <a:t>s Data-intensive Applications</a:t>
            </a:r>
            <a:endParaRPr lang="en-US" b="0" dirty="0" smtClean="0">
              <a:solidFill>
                <a:srgbClr val="002060"/>
              </a:solidFill>
              <a:effectLst>
                <a:outerShdw blurRad="38100" dist="38100" dir="2700000" algn="tl">
                  <a:srgbClr val="C0C0C0"/>
                </a:outerShdw>
              </a:effectLst>
              <a:latin typeface="Helvetica" charset="0"/>
            </a:endParaRPr>
          </a:p>
        </p:txBody>
      </p:sp>
      <p:sp>
        <p:nvSpPr>
          <p:cNvPr id="17411" name="Content Placeholder 2"/>
          <p:cNvSpPr>
            <a:spLocks noGrp="1"/>
          </p:cNvSpPr>
          <p:nvPr>
            <p:ph idx="1"/>
          </p:nvPr>
        </p:nvSpPr>
        <p:spPr>
          <a:xfrm>
            <a:off x="660400" y="1190625"/>
            <a:ext cx="8010525" cy="4802188"/>
          </a:xfrm>
        </p:spPr>
        <p:txBody>
          <a:bodyPr/>
          <a:lstStyle/>
          <a:p>
            <a:pPr>
              <a:buClr>
                <a:srgbClr val="002060"/>
              </a:buClr>
              <a:defRPr/>
            </a:pPr>
            <a:r>
              <a:rPr lang="en-US" sz="2400" dirty="0" smtClean="0">
                <a:latin typeface="+mj-lt"/>
              </a:rPr>
              <a:t>Explosion of data, and massive data processing</a:t>
            </a:r>
          </a:p>
          <a:p>
            <a:pPr>
              <a:buClr>
                <a:srgbClr val="002060"/>
              </a:buClr>
              <a:defRPr/>
            </a:pPr>
            <a:r>
              <a:rPr lang="en-US" sz="2400" dirty="0" smtClean="0">
                <a:latin typeface="+mj-lt"/>
              </a:rPr>
              <a:t>Scalable storage systems</a:t>
            </a:r>
          </a:p>
          <a:p>
            <a:pPr>
              <a:buClr>
                <a:srgbClr val="002060"/>
              </a:buClr>
              <a:defRPr/>
            </a:pPr>
            <a:r>
              <a:rPr lang="en-US" sz="2400" dirty="0" smtClean="0">
                <a:latin typeface="+mj-lt"/>
              </a:rPr>
              <a:t>Ultra-high speed network for data transfer: 40/100Gbps networks</a:t>
            </a:r>
          </a:p>
          <a:p>
            <a:pPr>
              <a:buClr>
                <a:srgbClr val="002060"/>
              </a:buClr>
              <a:defRPr/>
            </a:pPr>
            <a:r>
              <a:rPr lang="en-US" sz="2400" dirty="0" smtClean="0">
                <a:latin typeface="+mj-lt"/>
              </a:rPr>
              <a:t>Reliable Transfer (error checking and recovery) at 40/100G speed, burden on processing power</a:t>
            </a:r>
          </a:p>
          <a:p>
            <a:pPr>
              <a:defRPr/>
            </a:pPr>
            <a:endParaRPr lang="en-US" sz="2400" dirty="0" smtClean="0"/>
          </a:p>
          <a:p>
            <a:pPr>
              <a:buFont typeface="Monotype Sorts" charset="2"/>
              <a:buNone/>
              <a:defRPr/>
            </a:pPr>
            <a:endParaRPr lang="en-US"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27000"/>
            <a:ext cx="8505825" cy="754063"/>
          </a:xfrm>
        </p:spPr>
        <p:txBody>
          <a:bodyPr/>
          <a:lstStyle/>
          <a:p>
            <a:pPr>
              <a:defRPr/>
            </a:pPr>
            <a:r>
              <a:rPr lang="en-US" sz="3200" b="0" dirty="0" smtClean="0">
                <a:solidFill>
                  <a:srgbClr val="002060"/>
                </a:solidFill>
                <a:effectLst>
                  <a:outerShdw blurRad="38100" dist="38100" dir="2700000" algn="tl">
                    <a:srgbClr val="C0C0C0"/>
                  </a:outerShdw>
                </a:effectLst>
                <a:latin typeface="Helvetica" charset="0"/>
              </a:rPr>
              <a:t>ANI Ultra-high Speed </a:t>
            </a:r>
            <a:r>
              <a:rPr lang="en-US" sz="3200" b="0" dirty="0">
                <a:solidFill>
                  <a:srgbClr val="002060"/>
                </a:solidFill>
                <a:effectLst>
                  <a:outerShdw blurRad="38100" dist="38100" dir="2700000" algn="tl">
                    <a:srgbClr val="C0C0C0"/>
                  </a:outerShdw>
                </a:effectLst>
                <a:latin typeface="Helvetica" charset="0"/>
              </a:rPr>
              <a:t>N</a:t>
            </a:r>
            <a:r>
              <a:rPr lang="en-US" sz="3200" b="0" dirty="0" smtClean="0">
                <a:solidFill>
                  <a:srgbClr val="002060"/>
                </a:solidFill>
                <a:effectLst>
                  <a:outerShdw blurRad="38100" dist="38100" dir="2700000" algn="tl">
                    <a:srgbClr val="C0C0C0"/>
                  </a:outerShdw>
                </a:effectLst>
                <a:latin typeface="Helvetica" charset="0"/>
              </a:rPr>
              <a:t>etwork</a:t>
            </a:r>
          </a:p>
        </p:txBody>
      </p:sp>
      <p:pic>
        <p:nvPicPr>
          <p:cNvPr id="17411" name="Picture 3" descr="middleware-testb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938213"/>
            <a:ext cx="9144000" cy="591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Shape 31"/>
          <p:cNvCxnSpPr>
            <a:cxnSpLocks noChangeShapeType="1"/>
          </p:cNvCxnSpPr>
          <p:nvPr/>
        </p:nvCxnSpPr>
        <p:spPr bwMode="auto">
          <a:xfrm rot="10800000">
            <a:off x="1168400" y="2540000"/>
            <a:ext cx="1181100" cy="3162300"/>
          </a:xfrm>
          <a:prstGeom prst="bentConnector2">
            <a:avLst/>
          </a:prstGeom>
          <a:noFill/>
          <a:ln w="38100">
            <a:solidFill>
              <a:schemeClr val="accent2"/>
            </a:solidFill>
            <a:miter lim="800000"/>
            <a:headEnd/>
            <a:tailEn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18435" name="Shape 22"/>
          <p:cNvCxnSpPr>
            <a:cxnSpLocks noChangeShapeType="1"/>
          </p:cNvCxnSpPr>
          <p:nvPr/>
        </p:nvCxnSpPr>
        <p:spPr bwMode="auto">
          <a:xfrm rot="5400000">
            <a:off x="5626100" y="3340100"/>
            <a:ext cx="3225800" cy="1422400"/>
          </a:xfrm>
          <a:prstGeom prst="bentConnector2">
            <a:avLst/>
          </a:prstGeom>
          <a:noFill/>
          <a:ln w="38100">
            <a:solidFill>
              <a:schemeClr val="accent2"/>
            </a:solidFill>
            <a:miter lim="800000"/>
            <a:headEnd/>
            <a:tailEn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sp>
        <p:nvSpPr>
          <p:cNvPr id="4100" name="Title 4"/>
          <p:cNvSpPr>
            <a:spLocks noGrp="1"/>
          </p:cNvSpPr>
          <p:nvPr>
            <p:ph type="title"/>
          </p:nvPr>
        </p:nvSpPr>
        <p:spPr>
          <a:xfrm>
            <a:off x="457200" y="274638"/>
            <a:ext cx="8229600" cy="804862"/>
          </a:xfrm>
        </p:spPr>
        <p:txBody>
          <a:bodyPr/>
          <a:lstStyle/>
          <a:p>
            <a:pPr>
              <a:defRPr/>
            </a:pPr>
            <a:r>
              <a:rPr lang="en-US" b="0" dirty="0" smtClean="0">
                <a:solidFill>
                  <a:srgbClr val="002060"/>
                </a:solidFill>
                <a:effectLst>
                  <a:outerShdw blurRad="38100" dist="38100" dir="2700000" algn="tl">
                    <a:srgbClr val="C0C0C0"/>
                  </a:outerShdw>
                </a:effectLst>
                <a:latin typeface="Helvetica" charset="0"/>
              </a:rPr>
              <a:t>End-to-End 40/100G Networking</a:t>
            </a:r>
            <a:endParaRPr lang="en-US" sz="4400" b="0" dirty="0" smtClean="0">
              <a:solidFill>
                <a:srgbClr val="002060"/>
              </a:solidFill>
              <a:effectLst>
                <a:outerShdw blurRad="38100" dist="38100" dir="2700000" algn="tl">
                  <a:srgbClr val="C0C0C0"/>
                </a:outerShdw>
              </a:effectLst>
              <a:latin typeface="Helvetica" charset="0"/>
            </a:endParaRPr>
          </a:p>
        </p:txBody>
      </p:sp>
      <p:sp>
        <p:nvSpPr>
          <p:cNvPr id="18437" name="TextBox 6"/>
          <p:cNvSpPr txBox="1">
            <a:spLocks noChangeArrowheads="1"/>
          </p:cNvSpPr>
          <p:nvPr/>
        </p:nvSpPr>
        <p:spPr bwMode="auto">
          <a:xfrm>
            <a:off x="393700" y="2286000"/>
            <a:ext cx="1511300" cy="923925"/>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endParaRPr lang="en-US">
              <a:solidFill>
                <a:srgbClr val="FFFFFF"/>
              </a:solidFill>
            </a:endParaRPr>
          </a:p>
          <a:p>
            <a:r>
              <a:rPr lang="en-US">
                <a:solidFill>
                  <a:srgbClr val="FFFFFF"/>
                </a:solidFill>
              </a:rPr>
              <a:t>100G APPS </a:t>
            </a:r>
          </a:p>
          <a:p>
            <a:endParaRPr lang="en-US">
              <a:solidFill>
                <a:srgbClr val="FFFFFF"/>
              </a:solidFill>
            </a:endParaRPr>
          </a:p>
        </p:txBody>
      </p:sp>
      <p:sp>
        <p:nvSpPr>
          <p:cNvPr id="18438" name="TextBox 7"/>
          <p:cNvSpPr txBox="1">
            <a:spLocks noChangeArrowheads="1"/>
          </p:cNvSpPr>
          <p:nvPr/>
        </p:nvSpPr>
        <p:spPr bwMode="auto">
          <a:xfrm>
            <a:off x="381000" y="3505200"/>
            <a:ext cx="1511300" cy="923925"/>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endParaRPr lang="en-US">
              <a:solidFill>
                <a:srgbClr val="FFFFFF"/>
              </a:solidFill>
            </a:endParaRPr>
          </a:p>
          <a:p>
            <a:r>
              <a:rPr lang="en-US">
                <a:solidFill>
                  <a:srgbClr val="FFFFFF"/>
                </a:solidFill>
              </a:rPr>
              <a:t>FTP 100</a:t>
            </a:r>
          </a:p>
          <a:p>
            <a:endParaRPr lang="en-US">
              <a:solidFill>
                <a:srgbClr val="FFFFFF"/>
              </a:solidFill>
            </a:endParaRPr>
          </a:p>
        </p:txBody>
      </p:sp>
      <p:sp>
        <p:nvSpPr>
          <p:cNvPr id="18439" name="TextBox 8"/>
          <p:cNvSpPr txBox="1">
            <a:spLocks noChangeArrowheads="1"/>
          </p:cNvSpPr>
          <p:nvPr/>
        </p:nvSpPr>
        <p:spPr bwMode="auto">
          <a:xfrm>
            <a:off x="368300" y="4622800"/>
            <a:ext cx="1511300" cy="120015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endParaRPr lang="en-US">
              <a:solidFill>
                <a:srgbClr val="FFFFFF"/>
              </a:solidFill>
            </a:endParaRPr>
          </a:p>
          <a:p>
            <a:r>
              <a:rPr lang="en-US">
                <a:solidFill>
                  <a:srgbClr val="FFFFFF"/>
                </a:solidFill>
                <a:latin typeface="Arial" pitchFamily="34" charset="0"/>
              </a:rPr>
              <a:t>40/</a:t>
            </a:r>
            <a:r>
              <a:rPr lang="en-US">
                <a:solidFill>
                  <a:srgbClr val="FFFFFF"/>
                </a:solidFill>
              </a:rPr>
              <a:t>100G  NIC </a:t>
            </a:r>
          </a:p>
          <a:p>
            <a:endParaRPr lang="en-US">
              <a:solidFill>
                <a:srgbClr val="FFFFFF"/>
              </a:solidFill>
            </a:endParaRPr>
          </a:p>
        </p:txBody>
      </p:sp>
      <p:sp>
        <p:nvSpPr>
          <p:cNvPr id="10" name="Oval 9"/>
          <p:cNvSpPr>
            <a:spLocks noChangeArrowheads="1"/>
          </p:cNvSpPr>
          <p:nvPr/>
        </p:nvSpPr>
        <p:spPr bwMode="auto">
          <a:xfrm>
            <a:off x="3213100" y="4965700"/>
            <a:ext cx="2425700" cy="1524000"/>
          </a:xfrm>
          <a:prstGeom prst="ellipse">
            <a:avLst/>
          </a:prstGeom>
          <a:gradFill rotWithShape="1">
            <a:gsLst>
              <a:gs pos="0">
                <a:srgbClr val="7B57A8"/>
              </a:gs>
              <a:gs pos="20000">
                <a:srgbClr val="7B58A6"/>
              </a:gs>
              <a:gs pos="100000">
                <a:srgbClr val="5D417E"/>
              </a:gs>
            </a:gsLst>
            <a:lin ang="5400000"/>
          </a:gradFill>
          <a:ln w="9525">
            <a:solidFill>
              <a:srgbClr val="7D60A0"/>
            </a:solidFill>
            <a:round/>
            <a:headEnd/>
            <a:tailEnd/>
          </a:ln>
          <a:effectLst>
            <a:outerShdw dist="23000" dir="5400000" rotWithShape="0">
              <a:srgbClr val="808080">
                <a:alpha val="34998"/>
              </a:srgbClr>
            </a:outerShdw>
          </a:effectLst>
        </p:spPr>
        <p:txBody>
          <a:bodyPr anchor="ctr"/>
          <a:lstStyle/>
          <a:p>
            <a:pPr>
              <a:defRPr/>
            </a:pPr>
            <a:r>
              <a:rPr lang="en-US" dirty="0">
                <a:solidFill>
                  <a:srgbClr val="FFFFFF"/>
                </a:solidFill>
                <a:latin typeface="Arial" charset="0"/>
                <a:ea typeface="+mn-ea"/>
              </a:rPr>
              <a:t>40/100 </a:t>
            </a:r>
            <a:r>
              <a:rPr lang="en-US" dirty="0" err="1">
                <a:solidFill>
                  <a:srgbClr val="FFFFFF"/>
                </a:solidFill>
                <a:latin typeface="Arial" charset="0"/>
                <a:ea typeface="+mn-ea"/>
              </a:rPr>
              <a:t>Gbps</a:t>
            </a:r>
            <a:endParaRPr lang="en-US" dirty="0">
              <a:solidFill>
                <a:srgbClr val="FFFFFF"/>
              </a:solidFill>
              <a:latin typeface="Arial" charset="0"/>
              <a:ea typeface="+mn-ea"/>
            </a:endParaRPr>
          </a:p>
          <a:p>
            <a:pPr>
              <a:defRPr/>
            </a:pPr>
            <a:r>
              <a:rPr lang="en-US" dirty="0">
                <a:solidFill>
                  <a:srgbClr val="FFFFFF"/>
                </a:solidFill>
                <a:latin typeface="Arial" charset="0"/>
                <a:ea typeface="+mn-ea"/>
              </a:rPr>
              <a:t>Backbone</a:t>
            </a:r>
          </a:p>
        </p:txBody>
      </p:sp>
      <p:pic>
        <p:nvPicPr>
          <p:cNvPr id="184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0" y="5245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00" y="52070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TextBox 17"/>
          <p:cNvSpPr txBox="1">
            <a:spLocks noChangeArrowheads="1"/>
          </p:cNvSpPr>
          <p:nvPr/>
        </p:nvSpPr>
        <p:spPr bwMode="auto">
          <a:xfrm>
            <a:off x="7175500" y="2222500"/>
            <a:ext cx="1511300" cy="923925"/>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endParaRPr lang="en-US">
              <a:solidFill>
                <a:srgbClr val="FFFFFF"/>
              </a:solidFill>
            </a:endParaRPr>
          </a:p>
          <a:p>
            <a:r>
              <a:rPr lang="en-US">
                <a:solidFill>
                  <a:srgbClr val="FFFFFF"/>
                </a:solidFill>
              </a:rPr>
              <a:t>100 G APPS </a:t>
            </a:r>
          </a:p>
          <a:p>
            <a:endParaRPr lang="en-US">
              <a:solidFill>
                <a:srgbClr val="FFFFFF"/>
              </a:solidFill>
            </a:endParaRPr>
          </a:p>
        </p:txBody>
      </p:sp>
      <p:sp>
        <p:nvSpPr>
          <p:cNvPr id="18444" name="TextBox 18"/>
          <p:cNvSpPr txBox="1">
            <a:spLocks noChangeArrowheads="1"/>
          </p:cNvSpPr>
          <p:nvPr/>
        </p:nvSpPr>
        <p:spPr bwMode="auto">
          <a:xfrm>
            <a:off x="7213600" y="3378200"/>
            <a:ext cx="1511300" cy="923925"/>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endParaRPr lang="en-US">
              <a:solidFill>
                <a:srgbClr val="FFFFFF"/>
              </a:solidFill>
            </a:endParaRPr>
          </a:p>
          <a:p>
            <a:r>
              <a:rPr lang="en-US">
                <a:solidFill>
                  <a:srgbClr val="FFFFFF"/>
                </a:solidFill>
              </a:rPr>
              <a:t>FTP 100</a:t>
            </a:r>
          </a:p>
          <a:p>
            <a:endParaRPr lang="en-US">
              <a:solidFill>
                <a:srgbClr val="FFFFFF"/>
              </a:solidFill>
            </a:endParaRPr>
          </a:p>
        </p:txBody>
      </p:sp>
      <p:sp>
        <p:nvSpPr>
          <p:cNvPr id="18445" name="TextBox 19"/>
          <p:cNvSpPr txBox="1">
            <a:spLocks noChangeArrowheads="1"/>
          </p:cNvSpPr>
          <p:nvPr/>
        </p:nvSpPr>
        <p:spPr bwMode="auto">
          <a:xfrm>
            <a:off x="7175500" y="4495800"/>
            <a:ext cx="1511300" cy="1200150"/>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endParaRPr lang="en-US">
              <a:solidFill>
                <a:srgbClr val="FFFFFF"/>
              </a:solidFill>
            </a:endParaRPr>
          </a:p>
          <a:p>
            <a:r>
              <a:rPr lang="en-US">
                <a:solidFill>
                  <a:srgbClr val="FFFFFF"/>
                </a:solidFill>
                <a:latin typeface="Arial" pitchFamily="34" charset="0"/>
              </a:rPr>
              <a:t>40/</a:t>
            </a:r>
            <a:r>
              <a:rPr lang="en-US">
                <a:solidFill>
                  <a:srgbClr val="FFFFFF"/>
                </a:solidFill>
              </a:rPr>
              <a:t>100G  NIC </a:t>
            </a:r>
          </a:p>
          <a:p>
            <a:endParaRPr lang="en-US">
              <a:solidFill>
                <a:srgbClr val="FFFFFF"/>
              </a:solidFill>
            </a:endParaRPr>
          </a:p>
        </p:txBody>
      </p:sp>
      <p:cxnSp>
        <p:nvCxnSpPr>
          <p:cNvPr id="18446" name="Elbow Connector 27"/>
          <p:cNvCxnSpPr>
            <a:cxnSpLocks noChangeShapeType="1"/>
          </p:cNvCxnSpPr>
          <p:nvPr/>
        </p:nvCxnSpPr>
        <p:spPr bwMode="auto">
          <a:xfrm rot="16200000" flipH="1">
            <a:off x="0" y="3581400"/>
            <a:ext cx="3568700" cy="1282700"/>
          </a:xfrm>
          <a:prstGeom prst="bentConnector3">
            <a:avLst>
              <a:gd name="adj1" fmla="val 50000"/>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headEnd/>
                <a:tailEnd/>
              </a14:hiddenLine>
            </a:ext>
          </a:extLst>
        </p:spPr>
      </p:cxnSp>
      <p:sp>
        <p:nvSpPr>
          <p:cNvPr id="102" name="Rectangle 101"/>
          <p:cNvSpPr/>
          <p:nvPr/>
        </p:nvSpPr>
        <p:spPr bwMode="auto">
          <a:xfrm>
            <a:off x="5295900" y="2260600"/>
            <a:ext cx="1600200" cy="1079500"/>
          </a:xfrm>
          <a:prstGeom prst="rect">
            <a:avLst/>
          </a:prstGeom>
          <a:solidFill>
            <a:schemeClr val="accent4">
              <a:lumMod val="90000"/>
            </a:schemeClr>
          </a:solidFill>
          <a:ln w="28575" cap="flat" cmpd="sng" algn="ctr">
            <a:solidFill>
              <a:schemeClr val="bg2"/>
            </a:solidFill>
            <a:prstDash val="solid"/>
            <a:round/>
            <a:headEnd type="none" w="med" len="med"/>
            <a:tailEnd type="none" w="med" len="med"/>
          </a:ln>
          <a:effectLst/>
        </p:spPr>
        <p:txBody>
          <a:bodyPr anchor="ctr"/>
          <a:lstStyle/>
          <a:p>
            <a:pPr>
              <a:defRPr/>
            </a:pPr>
            <a:endParaRPr lang="en-US">
              <a:solidFill>
                <a:srgbClr val="FFFFFF"/>
              </a:solidFill>
              <a:latin typeface="Helvetica" charset="0"/>
            </a:endParaRPr>
          </a:p>
        </p:txBody>
      </p:sp>
      <p:grpSp>
        <p:nvGrpSpPr>
          <p:cNvPr id="2" name="Group 79"/>
          <p:cNvGrpSpPr/>
          <p:nvPr/>
        </p:nvGrpSpPr>
        <p:grpSpPr>
          <a:xfrm>
            <a:off x="5491843" y="2356556"/>
            <a:ext cx="1240971" cy="863600"/>
            <a:chOff x="2705100" y="1828800"/>
            <a:chExt cx="1447800" cy="914400"/>
          </a:xfrm>
          <a:solidFill>
            <a:schemeClr val="tx2">
              <a:lumMod val="95000"/>
            </a:schemeClr>
          </a:solidFill>
        </p:grpSpPr>
        <p:grpSp>
          <p:nvGrpSpPr>
            <p:cNvPr id="3" name="Group 72"/>
            <p:cNvGrpSpPr/>
            <p:nvPr/>
          </p:nvGrpSpPr>
          <p:grpSpPr>
            <a:xfrm>
              <a:off x="2705100" y="1828800"/>
              <a:ext cx="1193800" cy="850900"/>
              <a:chOff x="2705100" y="1828800"/>
              <a:chExt cx="1193800" cy="850900"/>
            </a:xfrm>
            <a:grpFill/>
          </p:grpSpPr>
          <p:grpSp>
            <p:nvGrpSpPr>
              <p:cNvPr id="4" name="Group 52"/>
              <p:cNvGrpSpPr/>
              <p:nvPr/>
            </p:nvGrpSpPr>
            <p:grpSpPr>
              <a:xfrm flipH="1">
                <a:off x="2705100" y="1828800"/>
                <a:ext cx="787400" cy="647700"/>
                <a:chOff x="3289300" y="2362200"/>
                <a:chExt cx="635000" cy="863600"/>
              </a:xfrm>
              <a:grpFill/>
            </p:grpSpPr>
            <p:sp>
              <p:nvSpPr>
                <p:cNvPr id="98" name="Flowchart: Magnetic Disk 97"/>
                <p:cNvSpPr/>
                <p:nvPr/>
              </p:nvSpPr>
              <p:spPr bwMode="auto">
                <a:xfrm>
                  <a:off x="3289300" y="23622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99" name="Flowchart: Magnetic Disk 98"/>
                <p:cNvSpPr/>
                <p:nvPr/>
              </p:nvSpPr>
              <p:spPr bwMode="auto">
                <a:xfrm>
                  <a:off x="3441700" y="25146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00" name="Flowchart: Magnetic Disk 99"/>
                <p:cNvSpPr/>
                <p:nvPr/>
              </p:nvSpPr>
              <p:spPr bwMode="auto">
                <a:xfrm>
                  <a:off x="3594100" y="26670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01" name="Flowchart: Magnetic Disk 100"/>
                <p:cNvSpPr/>
                <p:nvPr/>
              </p:nvSpPr>
              <p:spPr bwMode="auto">
                <a:xfrm>
                  <a:off x="3746500" y="28194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grpSp>
          <p:grpSp>
            <p:nvGrpSpPr>
              <p:cNvPr id="5" name="Group 57"/>
              <p:cNvGrpSpPr/>
              <p:nvPr/>
            </p:nvGrpSpPr>
            <p:grpSpPr>
              <a:xfrm flipH="1">
                <a:off x="2933700" y="1930400"/>
                <a:ext cx="787400" cy="647700"/>
                <a:chOff x="3289300" y="2362200"/>
                <a:chExt cx="635000" cy="863600"/>
              </a:xfrm>
              <a:grpFill/>
            </p:grpSpPr>
            <p:sp>
              <p:nvSpPr>
                <p:cNvPr id="94" name="Flowchart: Magnetic Disk 93"/>
                <p:cNvSpPr/>
                <p:nvPr/>
              </p:nvSpPr>
              <p:spPr bwMode="auto">
                <a:xfrm>
                  <a:off x="3289300" y="23622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95" name="Flowchart: Magnetic Disk 94"/>
                <p:cNvSpPr/>
                <p:nvPr/>
              </p:nvSpPr>
              <p:spPr bwMode="auto">
                <a:xfrm>
                  <a:off x="3441700" y="25146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96" name="Flowchart: Magnetic Disk 95"/>
                <p:cNvSpPr/>
                <p:nvPr/>
              </p:nvSpPr>
              <p:spPr bwMode="auto">
                <a:xfrm>
                  <a:off x="3594100" y="26670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97" name="Flowchart: Magnetic Disk 96"/>
                <p:cNvSpPr/>
                <p:nvPr/>
              </p:nvSpPr>
              <p:spPr bwMode="auto">
                <a:xfrm>
                  <a:off x="3746500" y="28194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grpSp>
          <p:grpSp>
            <p:nvGrpSpPr>
              <p:cNvPr id="6" name="Group 62"/>
              <p:cNvGrpSpPr/>
              <p:nvPr/>
            </p:nvGrpSpPr>
            <p:grpSpPr>
              <a:xfrm flipH="1">
                <a:off x="3111500" y="2032000"/>
                <a:ext cx="787400" cy="647700"/>
                <a:chOff x="3289300" y="2362200"/>
                <a:chExt cx="635000" cy="863600"/>
              </a:xfrm>
              <a:grpFill/>
            </p:grpSpPr>
            <p:sp>
              <p:nvSpPr>
                <p:cNvPr id="90" name="Flowchart: Magnetic Disk 89"/>
                <p:cNvSpPr/>
                <p:nvPr/>
              </p:nvSpPr>
              <p:spPr bwMode="auto">
                <a:xfrm>
                  <a:off x="3289300" y="23622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91" name="Flowchart: Magnetic Disk 90"/>
                <p:cNvSpPr/>
                <p:nvPr/>
              </p:nvSpPr>
              <p:spPr bwMode="auto">
                <a:xfrm>
                  <a:off x="3441700" y="25146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92" name="Flowchart: Magnetic Disk 91"/>
                <p:cNvSpPr/>
                <p:nvPr/>
              </p:nvSpPr>
              <p:spPr bwMode="auto">
                <a:xfrm>
                  <a:off x="3594100" y="26670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93" name="Flowchart: Magnetic Disk 92"/>
                <p:cNvSpPr/>
                <p:nvPr/>
              </p:nvSpPr>
              <p:spPr bwMode="auto">
                <a:xfrm>
                  <a:off x="3746500" y="28194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grpSp>
        </p:grpSp>
        <p:grpSp>
          <p:nvGrpSpPr>
            <p:cNvPr id="7" name="Group 67"/>
            <p:cNvGrpSpPr/>
            <p:nvPr/>
          </p:nvGrpSpPr>
          <p:grpSpPr>
            <a:xfrm flipH="1">
              <a:off x="3365500" y="2095500"/>
              <a:ext cx="787400" cy="647700"/>
              <a:chOff x="3289300" y="2362200"/>
              <a:chExt cx="635000" cy="863600"/>
            </a:xfrm>
            <a:grpFill/>
          </p:grpSpPr>
          <p:sp>
            <p:nvSpPr>
              <p:cNvPr id="83" name="Flowchart: Magnetic Disk 82"/>
              <p:cNvSpPr/>
              <p:nvPr/>
            </p:nvSpPr>
            <p:spPr bwMode="auto">
              <a:xfrm>
                <a:off x="3289300" y="23622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84" name="Flowchart: Magnetic Disk 83"/>
              <p:cNvSpPr/>
              <p:nvPr/>
            </p:nvSpPr>
            <p:spPr bwMode="auto">
              <a:xfrm>
                <a:off x="3441700" y="25146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85" name="Flowchart: Magnetic Disk 84"/>
              <p:cNvSpPr/>
              <p:nvPr/>
            </p:nvSpPr>
            <p:spPr bwMode="auto">
              <a:xfrm>
                <a:off x="3594100" y="26670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86" name="Flowchart: Magnetic Disk 85"/>
              <p:cNvSpPr/>
              <p:nvPr/>
            </p:nvSpPr>
            <p:spPr bwMode="auto">
              <a:xfrm>
                <a:off x="3746500" y="28194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grpSp>
      </p:grpSp>
      <p:sp>
        <p:nvSpPr>
          <p:cNvPr id="127" name="Rectangle 126"/>
          <p:cNvSpPr/>
          <p:nvPr/>
        </p:nvSpPr>
        <p:spPr bwMode="auto">
          <a:xfrm>
            <a:off x="2260600" y="2286000"/>
            <a:ext cx="1524000" cy="1079500"/>
          </a:xfrm>
          <a:prstGeom prst="rect">
            <a:avLst/>
          </a:prstGeom>
          <a:solidFill>
            <a:schemeClr val="accent4">
              <a:lumMod val="90000"/>
            </a:schemeClr>
          </a:solidFill>
          <a:ln w="28575" cap="flat" cmpd="sng" algn="ctr">
            <a:solidFill>
              <a:schemeClr val="bg2"/>
            </a:solidFill>
            <a:prstDash val="solid"/>
            <a:round/>
            <a:headEnd type="none" w="med" len="med"/>
            <a:tailEnd type="none" w="med" len="med"/>
          </a:ln>
          <a:effectLst/>
        </p:spPr>
        <p:txBody>
          <a:bodyPr anchor="ctr"/>
          <a:lstStyle/>
          <a:p>
            <a:pPr>
              <a:defRPr/>
            </a:pPr>
            <a:endParaRPr lang="en-US">
              <a:solidFill>
                <a:srgbClr val="FFFFFF"/>
              </a:solidFill>
              <a:latin typeface="Helvetica" charset="0"/>
            </a:endParaRPr>
          </a:p>
        </p:txBody>
      </p:sp>
      <p:grpSp>
        <p:nvGrpSpPr>
          <p:cNvPr id="8" name="Group 79"/>
          <p:cNvGrpSpPr/>
          <p:nvPr/>
        </p:nvGrpSpPr>
        <p:grpSpPr>
          <a:xfrm>
            <a:off x="2447212" y="2381956"/>
            <a:ext cx="1181878" cy="863600"/>
            <a:chOff x="2705100" y="1828800"/>
            <a:chExt cx="1447800" cy="914400"/>
          </a:xfrm>
          <a:solidFill>
            <a:schemeClr val="tx2">
              <a:lumMod val="95000"/>
            </a:schemeClr>
          </a:solidFill>
        </p:grpSpPr>
        <p:grpSp>
          <p:nvGrpSpPr>
            <p:cNvPr id="9" name="Group 72"/>
            <p:cNvGrpSpPr/>
            <p:nvPr/>
          </p:nvGrpSpPr>
          <p:grpSpPr>
            <a:xfrm>
              <a:off x="2705100" y="1828800"/>
              <a:ext cx="1193800" cy="850900"/>
              <a:chOff x="2705100" y="1828800"/>
              <a:chExt cx="1193800" cy="850900"/>
            </a:xfrm>
            <a:grpFill/>
          </p:grpSpPr>
          <p:grpSp>
            <p:nvGrpSpPr>
              <p:cNvPr id="11" name="Group 52"/>
              <p:cNvGrpSpPr/>
              <p:nvPr/>
            </p:nvGrpSpPr>
            <p:grpSpPr>
              <a:xfrm flipH="1">
                <a:off x="2705100" y="1828800"/>
                <a:ext cx="787400" cy="647700"/>
                <a:chOff x="3289300" y="2362200"/>
                <a:chExt cx="635000" cy="863600"/>
              </a:xfrm>
              <a:grpFill/>
            </p:grpSpPr>
            <p:sp>
              <p:nvSpPr>
                <p:cNvPr id="146" name="Flowchart: Magnetic Disk 145"/>
                <p:cNvSpPr/>
                <p:nvPr/>
              </p:nvSpPr>
              <p:spPr bwMode="auto">
                <a:xfrm>
                  <a:off x="3289300" y="23622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47" name="Flowchart: Magnetic Disk 146"/>
                <p:cNvSpPr/>
                <p:nvPr/>
              </p:nvSpPr>
              <p:spPr bwMode="auto">
                <a:xfrm>
                  <a:off x="3441700" y="25146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48" name="Flowchart: Magnetic Disk 147"/>
                <p:cNvSpPr/>
                <p:nvPr/>
              </p:nvSpPr>
              <p:spPr bwMode="auto">
                <a:xfrm>
                  <a:off x="3594100" y="26670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49" name="Flowchart: Magnetic Disk 148"/>
                <p:cNvSpPr/>
                <p:nvPr/>
              </p:nvSpPr>
              <p:spPr bwMode="auto">
                <a:xfrm>
                  <a:off x="3746500" y="28194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grpSp>
          <p:grpSp>
            <p:nvGrpSpPr>
              <p:cNvPr id="12" name="Group 57"/>
              <p:cNvGrpSpPr/>
              <p:nvPr/>
            </p:nvGrpSpPr>
            <p:grpSpPr>
              <a:xfrm flipH="1">
                <a:off x="2933700" y="1930400"/>
                <a:ext cx="787400" cy="647700"/>
                <a:chOff x="3289300" y="2362200"/>
                <a:chExt cx="635000" cy="863600"/>
              </a:xfrm>
              <a:grpFill/>
            </p:grpSpPr>
            <p:sp>
              <p:nvSpPr>
                <p:cNvPr id="142" name="Flowchart: Magnetic Disk 141"/>
                <p:cNvSpPr/>
                <p:nvPr/>
              </p:nvSpPr>
              <p:spPr bwMode="auto">
                <a:xfrm>
                  <a:off x="3289300" y="23622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43" name="Flowchart: Magnetic Disk 142"/>
                <p:cNvSpPr/>
                <p:nvPr/>
              </p:nvSpPr>
              <p:spPr bwMode="auto">
                <a:xfrm>
                  <a:off x="3441700" y="25146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44" name="Flowchart: Magnetic Disk 143"/>
                <p:cNvSpPr/>
                <p:nvPr/>
              </p:nvSpPr>
              <p:spPr bwMode="auto">
                <a:xfrm>
                  <a:off x="3594100" y="26670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45" name="Flowchart: Magnetic Disk 144"/>
                <p:cNvSpPr/>
                <p:nvPr/>
              </p:nvSpPr>
              <p:spPr bwMode="auto">
                <a:xfrm>
                  <a:off x="3746500" y="28194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grpSp>
          <p:grpSp>
            <p:nvGrpSpPr>
              <p:cNvPr id="13" name="Group 62"/>
              <p:cNvGrpSpPr/>
              <p:nvPr/>
            </p:nvGrpSpPr>
            <p:grpSpPr>
              <a:xfrm flipH="1">
                <a:off x="3111500" y="2032000"/>
                <a:ext cx="787400" cy="647700"/>
                <a:chOff x="3289300" y="2362200"/>
                <a:chExt cx="635000" cy="863600"/>
              </a:xfrm>
              <a:grpFill/>
            </p:grpSpPr>
            <p:sp>
              <p:nvSpPr>
                <p:cNvPr id="138" name="Flowchart: Magnetic Disk 137"/>
                <p:cNvSpPr/>
                <p:nvPr/>
              </p:nvSpPr>
              <p:spPr bwMode="auto">
                <a:xfrm>
                  <a:off x="3289300" y="23622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39" name="Flowchart: Magnetic Disk 138"/>
                <p:cNvSpPr/>
                <p:nvPr/>
              </p:nvSpPr>
              <p:spPr bwMode="auto">
                <a:xfrm>
                  <a:off x="3441700" y="25146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40" name="Flowchart: Magnetic Disk 139"/>
                <p:cNvSpPr/>
                <p:nvPr/>
              </p:nvSpPr>
              <p:spPr bwMode="auto">
                <a:xfrm>
                  <a:off x="3594100" y="26670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41" name="Flowchart: Magnetic Disk 140"/>
                <p:cNvSpPr/>
                <p:nvPr/>
              </p:nvSpPr>
              <p:spPr bwMode="auto">
                <a:xfrm>
                  <a:off x="3746500" y="28194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grpSp>
        </p:grpSp>
        <p:grpSp>
          <p:nvGrpSpPr>
            <p:cNvPr id="14" name="Group 67"/>
            <p:cNvGrpSpPr/>
            <p:nvPr/>
          </p:nvGrpSpPr>
          <p:grpSpPr>
            <a:xfrm flipH="1">
              <a:off x="3365500" y="2095500"/>
              <a:ext cx="787400" cy="647700"/>
              <a:chOff x="3289300" y="2362200"/>
              <a:chExt cx="635000" cy="863600"/>
            </a:xfrm>
            <a:grpFill/>
          </p:grpSpPr>
          <p:sp>
            <p:nvSpPr>
              <p:cNvPr id="131" name="Flowchart: Magnetic Disk 130"/>
              <p:cNvSpPr/>
              <p:nvPr/>
            </p:nvSpPr>
            <p:spPr bwMode="auto">
              <a:xfrm>
                <a:off x="3289300" y="23622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32" name="Flowchart: Magnetic Disk 131"/>
              <p:cNvSpPr/>
              <p:nvPr/>
            </p:nvSpPr>
            <p:spPr bwMode="auto">
              <a:xfrm>
                <a:off x="3441700" y="25146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33" name="Flowchart: Magnetic Disk 132"/>
              <p:cNvSpPr/>
              <p:nvPr/>
            </p:nvSpPr>
            <p:spPr bwMode="auto">
              <a:xfrm>
                <a:off x="3594100" y="26670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sp>
            <p:nvSpPr>
              <p:cNvPr id="134" name="Flowchart: Magnetic Disk 133"/>
              <p:cNvSpPr/>
              <p:nvPr/>
            </p:nvSpPr>
            <p:spPr bwMode="auto">
              <a:xfrm>
                <a:off x="3746500" y="2819400"/>
                <a:ext cx="177800" cy="406400"/>
              </a:xfrm>
              <a:prstGeom prst="flowChartMagneticDisk">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defRPr/>
                </a:pPr>
                <a:endParaRPr lang="en-US">
                  <a:solidFill>
                    <a:srgbClr val="FFFFFF"/>
                  </a:solidFill>
                </a:endParaRPr>
              </a:p>
            </p:txBody>
          </p:sp>
        </p:grpSp>
      </p:grpSp>
      <p:cxnSp>
        <p:nvCxnSpPr>
          <p:cNvPr id="18451" name="Straight Connector 154"/>
          <p:cNvCxnSpPr>
            <a:cxnSpLocks noChangeShapeType="1"/>
          </p:cNvCxnSpPr>
          <p:nvPr/>
        </p:nvCxnSpPr>
        <p:spPr bwMode="auto">
          <a:xfrm>
            <a:off x="6896100" y="2679700"/>
            <a:ext cx="279400" cy="4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headEnd/>
                <a:tailEnd/>
              </a14:hiddenLine>
            </a:ext>
          </a:extLst>
        </p:spPr>
      </p:cxnSp>
      <p:cxnSp>
        <p:nvCxnSpPr>
          <p:cNvPr id="18452" name="Straight Connector 157"/>
          <p:cNvCxnSpPr>
            <a:cxnSpLocks noChangeShapeType="1"/>
          </p:cNvCxnSpPr>
          <p:nvPr/>
        </p:nvCxnSpPr>
        <p:spPr bwMode="auto">
          <a:xfrm flipV="1">
            <a:off x="6870700" y="2671763"/>
            <a:ext cx="330200" cy="1587"/>
          </a:xfrm>
          <a:prstGeom prst="line">
            <a:avLst/>
          </a:prstGeom>
          <a:noFill/>
          <a:ln w="38100">
            <a:solidFill>
              <a:schemeClr val="accent2"/>
            </a:solidFill>
            <a:round/>
            <a:headEnd/>
            <a:tailEn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18453" name="Straight Connector 158"/>
          <p:cNvCxnSpPr>
            <a:cxnSpLocks noChangeShapeType="1"/>
          </p:cNvCxnSpPr>
          <p:nvPr/>
        </p:nvCxnSpPr>
        <p:spPr bwMode="auto">
          <a:xfrm flipV="1">
            <a:off x="1905000" y="2633663"/>
            <a:ext cx="330200" cy="1587"/>
          </a:xfrm>
          <a:prstGeom prst="line">
            <a:avLst/>
          </a:prstGeom>
          <a:noFill/>
          <a:ln w="38100">
            <a:solidFill>
              <a:schemeClr val="accent2"/>
            </a:solidFill>
            <a:round/>
            <a:headEnd/>
            <a:tailEn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sp>
        <p:nvSpPr>
          <p:cNvPr id="18466" name="TextBox 159"/>
          <p:cNvSpPr txBox="1">
            <a:spLocks noChangeArrowheads="1"/>
          </p:cNvSpPr>
          <p:nvPr/>
        </p:nvSpPr>
        <p:spPr bwMode="auto">
          <a:xfrm>
            <a:off x="2392363" y="1852613"/>
            <a:ext cx="4378325" cy="369887"/>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dist="23000" dir="5400000" rotWithShape="0">
              <a:srgbClr val="808080">
                <a:alpha val="34998"/>
              </a:srgbClr>
            </a:outerShdw>
          </a:effectLst>
        </p:spPr>
        <p:txBody>
          <a:bodyPr wrap="none">
            <a:spAutoFit/>
          </a:bodyPr>
          <a:lstStyle/>
          <a:p>
            <a:pPr>
              <a:defRPr/>
            </a:pPr>
            <a:r>
              <a:rPr lang="en-US" dirty="0">
                <a:solidFill>
                  <a:srgbClr val="FFFFFF"/>
                </a:solidFill>
                <a:latin typeface="Arial" pitchFamily="34" charset="0"/>
                <a:ea typeface="+mn-ea"/>
                <a:cs typeface="Arial" pitchFamily="34" charset="0"/>
              </a:rPr>
              <a:t>End-to-End Networking at 40/100 </a:t>
            </a:r>
            <a:r>
              <a:rPr lang="en-US" dirty="0" err="1">
                <a:solidFill>
                  <a:srgbClr val="FFFFFF"/>
                </a:solidFill>
                <a:latin typeface="Arial" pitchFamily="34" charset="0"/>
                <a:ea typeface="+mn-ea"/>
                <a:cs typeface="Arial" pitchFamily="34" charset="0"/>
              </a:rPr>
              <a:t>Gbits</a:t>
            </a:r>
            <a:r>
              <a:rPr lang="en-US" dirty="0">
                <a:solidFill>
                  <a:srgbClr val="FFFFFF"/>
                </a:solidFill>
                <a:latin typeface="Arial" pitchFamily="34" charset="0"/>
                <a:ea typeface="+mn-ea"/>
                <a:cs typeface="Arial" pitchFamily="34" charset="0"/>
              </a:rPr>
              <a:t>/s</a:t>
            </a:r>
          </a:p>
        </p:txBody>
      </p:sp>
      <p:sp>
        <p:nvSpPr>
          <p:cNvPr id="18455" name="TextBox 66"/>
          <p:cNvSpPr txBox="1">
            <a:spLocks noChangeArrowheads="1"/>
          </p:cNvSpPr>
          <p:nvPr/>
        </p:nvSpPr>
        <p:spPr bwMode="auto">
          <a:xfrm>
            <a:off x="3149600" y="4267200"/>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r>
              <a:rPr lang="en-US" sz="2000" b="1">
                <a:solidFill>
                  <a:srgbClr val="FF3300"/>
                </a:solidFill>
                <a:latin typeface="Arial Narrow" pitchFamily="34" charset="0"/>
              </a:rPr>
              <a:t>Our project and its role</a:t>
            </a:r>
          </a:p>
        </p:txBody>
      </p:sp>
      <p:cxnSp>
        <p:nvCxnSpPr>
          <p:cNvPr id="18456" name="Elbow Connector 68"/>
          <p:cNvCxnSpPr>
            <a:cxnSpLocks noChangeShapeType="1"/>
          </p:cNvCxnSpPr>
          <p:nvPr/>
        </p:nvCxnSpPr>
        <p:spPr bwMode="auto">
          <a:xfrm rot="10800000">
            <a:off x="1879600" y="3967163"/>
            <a:ext cx="1384300" cy="484187"/>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457" name="Elbow Connector 69"/>
          <p:cNvCxnSpPr>
            <a:cxnSpLocks noChangeShapeType="1"/>
          </p:cNvCxnSpPr>
          <p:nvPr/>
        </p:nvCxnSpPr>
        <p:spPr bwMode="auto">
          <a:xfrm flipV="1">
            <a:off x="5524500" y="3840163"/>
            <a:ext cx="1689100" cy="655637"/>
          </a:xfrm>
          <a:prstGeom prst="bentConnector3">
            <a:avLst>
              <a:gd name="adj1" fmla="val 50000"/>
            </a:avLst>
          </a:prstGeom>
          <a:noFill/>
          <a:ln w="25400">
            <a:solidFill>
              <a:schemeClr val="accent1"/>
            </a:solidFill>
            <a:miter lim="800000"/>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88" y="325438"/>
            <a:ext cx="8505825" cy="754062"/>
          </a:xfrm>
        </p:spPr>
        <p:txBody>
          <a:bodyPr/>
          <a:lstStyle/>
          <a:p>
            <a:pPr>
              <a:defRPr/>
            </a:pPr>
            <a:r>
              <a:rPr lang="en-US" sz="3200" b="0" dirty="0" smtClean="0">
                <a:solidFill>
                  <a:srgbClr val="002060"/>
                </a:solidFill>
                <a:effectLst>
                  <a:outerShdw blurRad="38100" dist="38100" dir="2700000" algn="tl">
                    <a:srgbClr val="C0C0C0"/>
                  </a:outerShdw>
                </a:effectLst>
                <a:latin typeface="Helvetica" charset="0"/>
              </a:rPr>
              <a:t>Protocol Offload and Hardware Acceleration</a:t>
            </a:r>
          </a:p>
        </p:txBody>
      </p:sp>
      <p:sp>
        <p:nvSpPr>
          <p:cNvPr id="17411" name="Content Placeholder 2"/>
          <p:cNvSpPr>
            <a:spLocks noGrp="1"/>
          </p:cNvSpPr>
          <p:nvPr>
            <p:ph idx="1"/>
          </p:nvPr>
        </p:nvSpPr>
        <p:spPr>
          <a:xfrm>
            <a:off x="660400" y="1190625"/>
            <a:ext cx="8010525" cy="4802188"/>
          </a:xfrm>
        </p:spPr>
        <p:txBody>
          <a:bodyPr/>
          <a:lstStyle/>
          <a:p>
            <a:pPr>
              <a:buClr>
                <a:srgbClr val="002060"/>
              </a:buClr>
              <a:defRPr/>
            </a:pPr>
            <a:r>
              <a:rPr lang="en-US" sz="2400" dirty="0" smtClean="0">
                <a:latin typeface="+mj-lt"/>
              </a:rPr>
              <a:t>TCP/IP Offload Engine (TOE)</a:t>
            </a:r>
          </a:p>
          <a:p>
            <a:pPr>
              <a:buClr>
                <a:srgbClr val="002060"/>
              </a:buClr>
              <a:defRPr/>
            </a:pPr>
            <a:r>
              <a:rPr lang="en-US" sz="2400" dirty="0" smtClean="0">
                <a:latin typeface="+mj-lt"/>
              </a:rPr>
              <a:t>Protocol Offload Engine (POE)</a:t>
            </a:r>
          </a:p>
          <a:p>
            <a:pPr>
              <a:buClr>
                <a:srgbClr val="002060"/>
              </a:buClr>
              <a:defRPr/>
            </a:pPr>
            <a:r>
              <a:rPr lang="en-US" sz="2400" dirty="0" smtClean="0">
                <a:latin typeface="+mj-lt"/>
              </a:rPr>
              <a:t>Remote Directory Memory Access (RDMA)</a:t>
            </a:r>
          </a:p>
          <a:p>
            <a:pPr lvl="1">
              <a:buClr>
                <a:srgbClr val="0070C0"/>
              </a:buClr>
              <a:defRPr/>
            </a:pPr>
            <a:r>
              <a:rPr lang="en-US" sz="2000" dirty="0" smtClean="0">
                <a:latin typeface="+mj-lt"/>
              </a:rPr>
              <a:t>Kernel by pass</a:t>
            </a:r>
          </a:p>
          <a:p>
            <a:pPr lvl="1">
              <a:buClr>
                <a:srgbClr val="0070C0"/>
              </a:buClr>
              <a:defRPr/>
            </a:pPr>
            <a:r>
              <a:rPr lang="en-US" sz="2000" dirty="0" smtClean="0">
                <a:latin typeface="+mj-lt"/>
              </a:rPr>
              <a:t>Zero-copy</a:t>
            </a:r>
            <a:endParaRPr lang="en-US" sz="2000" dirty="0">
              <a:latin typeface="+mj-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563" y="228600"/>
            <a:ext cx="8077200" cy="754063"/>
          </a:xfrm>
        </p:spPr>
        <p:txBody>
          <a:bodyPr/>
          <a:lstStyle/>
          <a:p>
            <a:pPr>
              <a:defRPr/>
            </a:pPr>
            <a:endParaRPr lang="en-US" dirty="0"/>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306388"/>
            <a:ext cx="7048500"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TextBox 3"/>
          <p:cNvSpPr txBox="1">
            <a:spLocks noChangeArrowheads="1"/>
          </p:cNvSpPr>
          <p:nvPr/>
        </p:nvSpPr>
        <p:spPr bwMode="auto">
          <a:xfrm>
            <a:off x="1795463" y="5430838"/>
            <a:ext cx="5759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34" charset="0"/>
                <a:ea typeface="MS PGothic" pitchFamily="34" charset="-128"/>
              </a:defRPr>
            </a:lvl1pPr>
            <a:lvl2pPr marL="742950" indent="-285750">
              <a:defRPr>
                <a:solidFill>
                  <a:schemeClr val="tx1"/>
                </a:solidFill>
                <a:latin typeface="Helvetica" pitchFamily="34" charset="0"/>
                <a:ea typeface="MS PGothic" pitchFamily="34" charset="-128"/>
              </a:defRPr>
            </a:lvl2pPr>
            <a:lvl3pPr marL="1143000" indent="-228600">
              <a:defRPr>
                <a:solidFill>
                  <a:schemeClr val="tx1"/>
                </a:solidFill>
                <a:latin typeface="Helvetica" pitchFamily="34" charset="0"/>
                <a:ea typeface="MS PGothic" pitchFamily="34" charset="-128"/>
              </a:defRPr>
            </a:lvl3pPr>
            <a:lvl4pPr marL="1600200" indent="-228600">
              <a:defRPr>
                <a:solidFill>
                  <a:schemeClr val="tx1"/>
                </a:solidFill>
                <a:latin typeface="Helvetica" pitchFamily="34" charset="0"/>
                <a:ea typeface="MS PGothic" pitchFamily="34" charset="-128"/>
              </a:defRPr>
            </a:lvl4pPr>
            <a:lvl5pPr marL="2057400" indent="-228600">
              <a:defRPr>
                <a:solidFill>
                  <a:schemeClr val="tx1"/>
                </a:solidFill>
                <a:latin typeface="Helvetic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Helvetic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Helvetic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Helvetic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Helvetica" pitchFamily="34" charset="0"/>
                <a:ea typeface="MS PGothic" pitchFamily="34" charset="-128"/>
              </a:defRPr>
            </a:lvl9pPr>
          </a:lstStyle>
          <a:p>
            <a:pPr algn="ctr"/>
            <a:r>
              <a:rPr lang="en-US"/>
              <a:t>Applications over different RDMA implementations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38" y="228600"/>
            <a:ext cx="8505825" cy="754063"/>
          </a:xfrm>
        </p:spPr>
        <p:txBody>
          <a:bodyPr/>
          <a:lstStyle/>
          <a:p>
            <a:pPr>
              <a:defRPr/>
            </a:pPr>
            <a:r>
              <a:rPr lang="en-US" b="0" dirty="0" smtClean="0">
                <a:solidFill>
                  <a:srgbClr val="002060"/>
                </a:solidFill>
                <a:effectLst>
                  <a:outerShdw blurRad="38100" dist="38100" dir="2700000" algn="tl">
                    <a:srgbClr val="C0C0C0"/>
                  </a:outerShdw>
                </a:effectLst>
                <a:latin typeface="Helvetica" charset="0"/>
              </a:rPr>
              <a:t>RDMA Semantics</a:t>
            </a:r>
          </a:p>
        </p:txBody>
      </p:sp>
      <p:sp>
        <p:nvSpPr>
          <p:cNvPr id="19459" name="Content Placeholder 2"/>
          <p:cNvSpPr>
            <a:spLocks noGrp="1"/>
          </p:cNvSpPr>
          <p:nvPr>
            <p:ph idx="1"/>
          </p:nvPr>
        </p:nvSpPr>
        <p:spPr>
          <a:xfrm>
            <a:off x="660400" y="1190625"/>
            <a:ext cx="8010525" cy="4665663"/>
          </a:xfrm>
        </p:spPr>
        <p:txBody>
          <a:bodyPr/>
          <a:lstStyle/>
          <a:p>
            <a:pPr>
              <a:buClr>
                <a:srgbClr val="002060"/>
              </a:buClr>
            </a:pPr>
            <a:r>
              <a:rPr lang="en-US" sz="2400" smtClean="0">
                <a:latin typeface="Arial" pitchFamily="34" charset="0"/>
                <a:cs typeface="Arial" pitchFamily="34" charset="0"/>
              </a:rPr>
              <a:t>Channel Semantic – SEND/RECV</a:t>
            </a:r>
          </a:p>
          <a:p>
            <a:pPr lvl="1">
              <a:buClr>
                <a:srgbClr val="0070C0"/>
              </a:buClr>
            </a:pPr>
            <a:r>
              <a:rPr lang="en-US" sz="2000" smtClean="0">
                <a:latin typeface="Arial" pitchFamily="34" charset="0"/>
                <a:cs typeface="Arial" pitchFamily="34" charset="0"/>
              </a:rPr>
              <a:t>Two-side operation</a:t>
            </a:r>
          </a:p>
          <a:p>
            <a:pPr lvl="1">
              <a:buClr>
                <a:srgbClr val="0070C0"/>
              </a:buClr>
            </a:pPr>
            <a:r>
              <a:rPr lang="en-US" sz="2000" smtClean="0">
                <a:latin typeface="Arial" pitchFamily="34" charset="0"/>
                <a:cs typeface="Arial" pitchFamily="34" charset="0"/>
              </a:rPr>
              <a:t>Both data source and data sink are involved. The sink pre-posts a list of buffers into receive queue.</a:t>
            </a:r>
          </a:p>
          <a:p>
            <a:pPr>
              <a:buClr>
                <a:srgbClr val="002060"/>
              </a:buClr>
            </a:pPr>
            <a:r>
              <a:rPr lang="en-US" sz="2400" smtClean="0">
                <a:latin typeface="Arial" pitchFamily="34" charset="0"/>
                <a:cs typeface="Arial" pitchFamily="34" charset="0"/>
              </a:rPr>
              <a:t>Memory Semantic – RDMA WRITE/RDMA READ</a:t>
            </a:r>
          </a:p>
          <a:p>
            <a:pPr lvl="1">
              <a:buClr>
                <a:srgbClr val="0070C0"/>
              </a:buClr>
            </a:pPr>
            <a:r>
              <a:rPr lang="en-US" sz="2000" smtClean="0">
                <a:latin typeface="Arial" pitchFamily="34" charset="0"/>
                <a:cs typeface="Arial" pitchFamily="34" charset="0"/>
              </a:rPr>
              <a:t>One-side operation</a:t>
            </a:r>
          </a:p>
          <a:p>
            <a:pPr lvl="1">
              <a:buClr>
                <a:srgbClr val="0070C0"/>
              </a:buClr>
            </a:pPr>
            <a:r>
              <a:rPr lang="en-US" sz="2000" smtClean="0">
                <a:latin typeface="Arial" pitchFamily="34" charset="0"/>
                <a:cs typeface="Arial" pitchFamily="34" charset="0"/>
              </a:rPr>
              <a:t>Credit-based. The sink advertises its available registered memory to the source for RDMA_WRITE operation.</a:t>
            </a:r>
            <a:endParaRPr lang="en-US" sz="2400" smtClean="0">
              <a:latin typeface="Arial" pitchFamily="34" charset="0"/>
              <a:cs typeface="Arial" pitchFamily="34" charset="0"/>
            </a:endParaRPr>
          </a:p>
          <a:p>
            <a:pPr>
              <a:buClr>
                <a:srgbClr val="002060"/>
              </a:buClr>
            </a:pPr>
            <a:r>
              <a:rPr lang="en-US" sz="2400" smtClean="0">
                <a:latin typeface="Arial" pitchFamily="34" charset="0"/>
                <a:cs typeface="Arial" pitchFamily="34" charset="0"/>
              </a:rPr>
              <a:t>We use RDMA WRITE operation to deliver </a:t>
            </a:r>
            <a:r>
              <a:rPr lang="en-US" sz="2400" b="1" i="1" smtClean="0">
                <a:latin typeface="Arial" pitchFamily="34" charset="0"/>
                <a:cs typeface="Arial" pitchFamily="34" charset="0"/>
              </a:rPr>
              <a:t>user payload(128KB ~ 4MB per block)</a:t>
            </a:r>
            <a:r>
              <a:rPr lang="en-US" sz="2400" smtClean="0">
                <a:latin typeface="Arial" pitchFamily="34" charset="0"/>
                <a:cs typeface="Arial" pitchFamily="34" charset="0"/>
              </a:rPr>
              <a:t>, while use SEND/RECV to exchange </a:t>
            </a:r>
            <a:r>
              <a:rPr lang="en-US" sz="2400" b="1" i="1" smtClean="0">
                <a:latin typeface="Arial" pitchFamily="34" charset="0"/>
                <a:cs typeface="Arial" pitchFamily="34" charset="0"/>
              </a:rPr>
              <a:t>control messages( ~2KB)</a:t>
            </a:r>
            <a:r>
              <a:rPr lang="en-US" sz="2400" smtClean="0">
                <a:latin typeface="Arial" pitchFamily="34" charset="0"/>
                <a:cs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459">
                                            <p:txEl>
                                              <p:pRg st="6" end="6"/>
                                            </p:txEl>
                                          </p:spTgt>
                                        </p:tgtEl>
                                        <p:attrNameLst>
                                          <p:attrName>style.visibility</p:attrName>
                                        </p:attrNameLst>
                                      </p:cBhvr>
                                      <p:to>
                                        <p:strVal val="visible"/>
                                      </p:to>
                                    </p:set>
                                    <p:animEffect transition="in" filter="fade">
                                      <p:cBhvr>
                                        <p:cTn id="7"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14495</TotalTime>
  <Words>1063</Words>
  <Application>Microsoft Office PowerPoint</Application>
  <PresentationFormat>On-screen Show (4:3)</PresentationFormat>
  <Paragraphs>250</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Helvetica</vt:lpstr>
      <vt:lpstr>MS PGothic</vt:lpstr>
      <vt:lpstr>Arial</vt:lpstr>
      <vt:lpstr>Times New Roman</vt:lpstr>
      <vt:lpstr>Monotype Sorts</vt:lpstr>
      <vt:lpstr>Webdings</vt:lpstr>
      <vt:lpstr>SimSun</vt:lpstr>
      <vt:lpstr>Arial Narrow</vt:lpstr>
      <vt:lpstr>Courier New</vt:lpstr>
      <vt:lpstr>Calibri</vt:lpstr>
      <vt:lpstr>os-w-java</vt:lpstr>
      <vt:lpstr>Middleware Support for RDMA-based Data Transfer in Cloud Computing</vt:lpstr>
      <vt:lpstr>Outline</vt:lpstr>
      <vt:lpstr>Outline</vt:lpstr>
      <vt:lpstr>Today’s Data-intensive Applications</vt:lpstr>
      <vt:lpstr>ANI Ultra-high Speed Network</vt:lpstr>
      <vt:lpstr>End-to-End 40/100G Networking</vt:lpstr>
      <vt:lpstr>Protocol Offload and Hardware Acceleration</vt:lpstr>
      <vt:lpstr>PowerPoint Presentation</vt:lpstr>
      <vt:lpstr>RDMA Semantics</vt:lpstr>
      <vt:lpstr>Outline</vt:lpstr>
      <vt:lpstr>Middleware Layer</vt:lpstr>
      <vt:lpstr>Middleware – Multi-threaded Architecture</vt:lpstr>
      <vt:lpstr>Communication Events</vt:lpstr>
      <vt:lpstr>Parallel and Pipelined Data Transfer</vt:lpstr>
      <vt:lpstr>RDMA-enabled FTP - RFTP</vt:lpstr>
      <vt:lpstr>RDMA extension to standard FTP protocol</vt:lpstr>
      <vt:lpstr>Outline</vt:lpstr>
      <vt:lpstr>Testbed Setup - LAN</vt:lpstr>
      <vt:lpstr>Testbed Setup - MAN</vt:lpstr>
      <vt:lpstr>LAN – Bandwidth and CPU Usage Comparison</vt:lpstr>
      <vt:lpstr>LAN – Bandwidth and CPU Usage Comparison</vt:lpstr>
      <vt:lpstr>MAN – RFTP evaluation</vt:lpstr>
      <vt:lpstr>Outline</vt:lpstr>
      <vt:lpstr>Conclusion</vt:lpstr>
      <vt:lpstr>Thank you</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ren</cp:lastModifiedBy>
  <cp:revision>600</cp:revision>
  <cp:lastPrinted>2012-05-21T02:34:44Z</cp:lastPrinted>
  <dcterms:created xsi:type="dcterms:W3CDTF">2004-10-07T18:29:30Z</dcterms:created>
  <dcterms:modified xsi:type="dcterms:W3CDTF">2013-04-21T20:24:40Z</dcterms:modified>
</cp:coreProperties>
</file>