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6.xml" ContentType="application/vnd.openxmlformats-officedocument.presentationml.notesSlide+xml"/>
  <Override PartName="/ppt/charts/chart15.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256" r:id="rId2"/>
    <p:sldId id="258" r:id="rId3"/>
    <p:sldId id="262" r:id="rId4"/>
    <p:sldId id="359" r:id="rId5"/>
    <p:sldId id="363" r:id="rId6"/>
    <p:sldId id="361" r:id="rId7"/>
    <p:sldId id="362" r:id="rId8"/>
    <p:sldId id="327" r:id="rId9"/>
    <p:sldId id="326" r:id="rId10"/>
    <p:sldId id="265" r:id="rId11"/>
    <p:sldId id="266" r:id="rId12"/>
    <p:sldId id="328" r:id="rId13"/>
    <p:sldId id="332" r:id="rId14"/>
    <p:sldId id="334" r:id="rId15"/>
    <p:sldId id="333" r:id="rId16"/>
    <p:sldId id="346" r:id="rId17"/>
    <p:sldId id="347" r:id="rId18"/>
    <p:sldId id="348" r:id="rId19"/>
    <p:sldId id="306" r:id="rId20"/>
    <p:sldId id="278" r:id="rId21"/>
    <p:sldId id="279" r:id="rId22"/>
    <p:sldId id="281" r:id="rId23"/>
    <p:sldId id="282" r:id="rId24"/>
    <p:sldId id="378" r:id="rId25"/>
    <p:sldId id="369" r:id="rId26"/>
    <p:sldId id="368" r:id="rId27"/>
    <p:sldId id="374" r:id="rId28"/>
    <p:sldId id="375" r:id="rId29"/>
    <p:sldId id="376" r:id="rId30"/>
    <p:sldId id="283" r:id="rId31"/>
    <p:sldId id="349" r:id="rId32"/>
    <p:sldId id="377" r:id="rId33"/>
    <p:sldId id="284" r:id="rId34"/>
    <p:sldId id="380" r:id="rId35"/>
    <p:sldId id="358" r:id="rId36"/>
    <p:sldId id="310" r:id="rId37"/>
    <p:sldId id="289" r:id="rId38"/>
    <p:sldId id="290" r:id="rId39"/>
    <p:sldId id="385" r:id="rId40"/>
    <p:sldId id="386" r:id="rId41"/>
    <p:sldId id="294" r:id="rId42"/>
    <p:sldId id="382" r:id="rId43"/>
    <p:sldId id="293" r:id="rId44"/>
    <p:sldId id="295" r:id="rId45"/>
    <p:sldId id="296" r:id="rId46"/>
    <p:sldId id="352" r:id="rId47"/>
    <p:sldId id="297" r:id="rId48"/>
    <p:sldId id="30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1AA2C37F-9C68-4BE0-ABE3-EAB4DB5F5048}">
          <p14:sldIdLst>
            <p14:sldId id="256"/>
          </p14:sldIdLst>
        </p14:section>
        <p14:section name="Introduction" id="{C340F8B6-F1A8-4880-94A6-62FF3019717A}">
          <p14:sldIdLst>
            <p14:sldId id="258"/>
            <p14:sldId id="262"/>
            <p14:sldId id="359"/>
            <p14:sldId id="363"/>
            <p14:sldId id="361"/>
            <p14:sldId id="362"/>
            <p14:sldId id="327"/>
            <p14:sldId id="326"/>
            <p14:sldId id="265"/>
          </p14:sldIdLst>
        </p14:section>
        <p14:section name="Background" id="{65937926-90FB-4D0F-8FE1-C92FF8C8D458}">
          <p14:sldIdLst>
            <p14:sldId id="266"/>
            <p14:sldId id="328"/>
            <p14:sldId id="332"/>
            <p14:sldId id="334"/>
            <p14:sldId id="333"/>
            <p14:sldId id="346"/>
            <p14:sldId id="347"/>
            <p14:sldId id="348"/>
            <p14:sldId id="306"/>
            <p14:sldId id="278"/>
            <p14:sldId id="279"/>
            <p14:sldId id="281"/>
            <p14:sldId id="282"/>
          </p14:sldIdLst>
        </p14:section>
        <p14:section name="Design" id="{981BEF4A-2036-47F5-A32D-767DE713404F}">
          <p14:sldIdLst>
            <p14:sldId id="378"/>
            <p14:sldId id="369"/>
            <p14:sldId id="368"/>
            <p14:sldId id="374"/>
            <p14:sldId id="375"/>
            <p14:sldId id="376"/>
            <p14:sldId id="283"/>
            <p14:sldId id="349"/>
            <p14:sldId id="377"/>
            <p14:sldId id="284"/>
          </p14:sldIdLst>
        </p14:section>
        <p14:section name="Evaluation" id="{3182F6C8-E9E6-4B09-9325-1574E908CCBC}">
          <p14:sldIdLst>
            <p14:sldId id="380"/>
            <p14:sldId id="358"/>
            <p14:sldId id="310"/>
            <p14:sldId id="289"/>
            <p14:sldId id="290"/>
            <p14:sldId id="385"/>
            <p14:sldId id="386"/>
            <p14:sldId id="294"/>
            <p14:sldId id="382"/>
            <p14:sldId id="293"/>
            <p14:sldId id="295"/>
            <p14:sldId id="296"/>
            <p14:sldId id="352"/>
            <p14:sldId id="297"/>
            <p14:sldId id="3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3" autoAdjust="0"/>
    <p:restoredTop sz="59876" autoAdjust="0"/>
  </p:normalViewPr>
  <p:slideViewPr>
    <p:cSldViewPr snapToGrid="0">
      <p:cViewPr varScale="1">
        <p:scale>
          <a:sx n="51" d="100"/>
          <a:sy n="51" d="100"/>
        </p:scale>
        <p:origin x="1522"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1" Type="http://schemas.openxmlformats.org/officeDocument/2006/relationships/oleObject" Target="https://d.docs.live.net/3fe096a2e5861aca/SC13/slides-plo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fe096a2e5861aca/SC13/slides-plo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paper!$B$133</c:f>
              <c:strCache>
                <c:ptCount val="1"/>
                <c:pt idx="0">
                  <c:v>BW (Gbps)</c:v>
                </c:pt>
              </c:strCache>
            </c:strRef>
          </c:tx>
          <c:spPr>
            <a:solidFill>
              <a:schemeClr val="accent1"/>
            </a:solidFill>
            <a:ln>
              <a:noFill/>
            </a:ln>
            <a:effectLst/>
          </c:spPr>
          <c:invertIfNegative val="0"/>
          <c:dPt>
            <c:idx val="0"/>
            <c:invertIfNegative val="0"/>
            <c:bubble3D val="0"/>
            <c:spPr>
              <a:solidFill>
                <a:schemeClr val="accent2"/>
              </a:solidFill>
              <a:ln>
                <a:noFill/>
              </a:ln>
              <a:effectLst/>
            </c:spPr>
          </c:dPt>
          <c:cat>
            <c:strRef>
              <c:f>paper!$C$132:$D$132</c:f>
              <c:strCache>
                <c:ptCount val="2"/>
                <c:pt idx="0">
                  <c:v>TCP</c:v>
                </c:pt>
                <c:pt idx="1">
                  <c:v>RDMA</c:v>
                </c:pt>
              </c:strCache>
            </c:strRef>
          </c:cat>
          <c:val>
            <c:numRef>
              <c:f>paper!$C$133:$D$133</c:f>
              <c:numCache>
                <c:formatCode>General</c:formatCode>
                <c:ptCount val="2"/>
                <c:pt idx="0">
                  <c:v>91.8</c:v>
                </c:pt>
                <c:pt idx="1">
                  <c:v>117.6</c:v>
                </c:pt>
              </c:numCache>
            </c:numRef>
          </c:val>
        </c:ser>
        <c:dLbls>
          <c:showLegendKey val="0"/>
          <c:showVal val="0"/>
          <c:showCatName val="0"/>
          <c:showSerName val="0"/>
          <c:showPercent val="0"/>
          <c:showBubbleSize val="0"/>
        </c:dLbls>
        <c:gapWidth val="219"/>
        <c:overlap val="-27"/>
        <c:axId val="122805728"/>
        <c:axId val="122805168"/>
      </c:barChart>
      <c:catAx>
        <c:axId val="12280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2805168"/>
        <c:crosses val="autoZero"/>
        <c:auto val="1"/>
        <c:lblAlgn val="ctr"/>
        <c:lblOffset val="100"/>
        <c:noMultiLvlLbl val="0"/>
      </c:catAx>
      <c:valAx>
        <c:axId val="122805168"/>
        <c:scaling>
          <c:orientation val="minMax"/>
          <c:max val="1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a:latin typeface="Arial" panose="020B0604020202020204" pitchFamily="34" charset="0"/>
                    <a:cs typeface="Arial" panose="020B0604020202020204" pitchFamily="34" charset="0"/>
                  </a:rPr>
                  <a:t>Throughput</a:t>
                </a:r>
                <a:r>
                  <a:rPr lang="en-US" sz="1600" baseline="0">
                    <a:latin typeface="Arial" panose="020B0604020202020204" pitchFamily="34" charset="0"/>
                    <a:cs typeface="Arial" panose="020B0604020202020204" pitchFamily="34" charset="0"/>
                  </a:rPr>
                  <a:t> (Gbps)</a:t>
                </a:r>
                <a:endParaRPr lang="en-US" sz="1600">
                  <a:latin typeface="Arial" panose="020B0604020202020204" pitchFamily="34" charset="0"/>
                  <a:cs typeface="Arial" panose="020B0604020202020204" pitchFamily="34" charset="0"/>
                </a:endParaRP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2805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CPU Comparison</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barChart>
        <c:barDir val="col"/>
        <c:grouping val="stacked"/>
        <c:varyColors val="0"/>
        <c:ser>
          <c:idx val="0"/>
          <c:order val="0"/>
          <c:tx>
            <c:strRef>
              <c:f>paper!$B$91</c:f>
              <c:strCache>
                <c:ptCount val="1"/>
                <c:pt idx="0">
                  <c:v>user</c:v>
                </c:pt>
              </c:strCache>
            </c:strRef>
          </c:tx>
          <c:spPr>
            <a:solidFill>
              <a:schemeClr val="accent1"/>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paper!$C$91:$F$91</c:f>
              <c:numCache>
                <c:formatCode>General</c:formatCode>
                <c:ptCount val="4"/>
                <c:pt idx="0">
                  <c:v>6.3701333330000001</c:v>
                </c:pt>
                <c:pt idx="1">
                  <c:v>21.557333329999999</c:v>
                </c:pt>
                <c:pt idx="2">
                  <c:v>4.5632000000000001</c:v>
                </c:pt>
                <c:pt idx="3">
                  <c:v>23.797333330000001</c:v>
                </c:pt>
              </c:numCache>
            </c:numRef>
          </c:val>
        </c:ser>
        <c:ser>
          <c:idx val="1"/>
          <c:order val="1"/>
          <c:tx>
            <c:strRef>
              <c:f>paper!$B$92</c:f>
              <c:strCache>
                <c:ptCount val="1"/>
                <c:pt idx="0">
                  <c:v>sys</c:v>
                </c:pt>
              </c:strCache>
            </c:strRef>
          </c:tx>
          <c:spPr>
            <a:solidFill>
              <a:schemeClr val="accent2"/>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paper!$C$92:$F$92</c:f>
              <c:numCache>
                <c:formatCode>General</c:formatCode>
                <c:ptCount val="4"/>
                <c:pt idx="0">
                  <c:v>154.7936</c:v>
                </c:pt>
                <c:pt idx="1">
                  <c:v>501.53173329999998</c:v>
                </c:pt>
                <c:pt idx="2">
                  <c:v>120.304</c:v>
                </c:pt>
                <c:pt idx="3">
                  <c:v>827.12</c:v>
                </c:pt>
              </c:numCache>
            </c:numRef>
          </c:val>
        </c:ser>
        <c:ser>
          <c:idx val="2"/>
          <c:order val="2"/>
          <c:tx>
            <c:strRef>
              <c:f>paper!$B$93</c:f>
              <c:strCache>
                <c:ptCount val="1"/>
                <c:pt idx="0">
                  <c:v>wait</c:v>
                </c:pt>
              </c:strCache>
            </c:strRef>
          </c:tx>
          <c:spPr>
            <a:solidFill>
              <a:schemeClr val="accent3"/>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paper!$C$93:$F$93</c:f>
              <c:numCache>
                <c:formatCode>General</c:formatCode>
                <c:ptCount val="4"/>
                <c:pt idx="0">
                  <c:v>234.67946670000001</c:v>
                </c:pt>
                <c:pt idx="1">
                  <c:v>11.50933333</c:v>
                </c:pt>
                <c:pt idx="2">
                  <c:v>331.16906669999997</c:v>
                </c:pt>
                <c:pt idx="3">
                  <c:v>301.20960000000002</c:v>
                </c:pt>
              </c:numCache>
            </c:numRef>
          </c:val>
        </c:ser>
        <c:dLbls>
          <c:showLegendKey val="0"/>
          <c:showVal val="0"/>
          <c:showCatName val="0"/>
          <c:showSerName val="0"/>
          <c:showPercent val="0"/>
          <c:showBubbleSize val="0"/>
        </c:dLbls>
        <c:gapWidth val="150"/>
        <c:overlap val="100"/>
        <c:axId val="179571232"/>
        <c:axId val="179571792"/>
      </c:barChart>
      <c:catAx>
        <c:axId val="17957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571792"/>
        <c:crosses val="autoZero"/>
        <c:auto val="1"/>
        <c:lblAlgn val="ctr"/>
        <c:lblOffset val="100"/>
        <c:noMultiLvlLbl val="0"/>
      </c:catAx>
      <c:valAx>
        <c:axId val="179571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CPU Utilization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571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Bandwidth Comparison</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lineChart>
        <c:grouping val="standard"/>
        <c:varyColors val="0"/>
        <c:ser>
          <c:idx val="0"/>
          <c:order val="0"/>
          <c:tx>
            <c:strRef>
              <c:f>single!$B$1</c:f>
              <c:strCache>
                <c:ptCount val="1"/>
                <c:pt idx="0">
                  <c:v>RFTP</c:v>
                </c:pt>
              </c:strCache>
            </c:strRef>
          </c:tx>
          <c:spPr>
            <a:ln w="28575" cap="rnd">
              <a:solidFill>
                <a:schemeClr val="accent1"/>
              </a:solidFill>
              <a:round/>
            </a:ln>
            <a:effectLst/>
          </c:spPr>
          <c:marker>
            <c:symbol val="none"/>
          </c:marker>
          <c:val>
            <c:numRef>
              <c:f>single!$B$2:$B$101</c:f>
              <c:numCache>
                <c:formatCode>General</c:formatCode>
                <c:ptCount val="100"/>
                <c:pt idx="0">
                  <c:v>7.2342668630000002</c:v>
                </c:pt>
                <c:pt idx="1">
                  <c:v>18.085658840000001</c:v>
                </c:pt>
                <c:pt idx="2">
                  <c:v>18.085658840000001</c:v>
                </c:pt>
                <c:pt idx="3">
                  <c:v>38.272813390000003</c:v>
                </c:pt>
                <c:pt idx="4">
                  <c:v>78.647122499999995</c:v>
                </c:pt>
                <c:pt idx="5">
                  <c:v>78.647122499999995</c:v>
                </c:pt>
                <c:pt idx="6">
                  <c:v>82.138162949999995</c:v>
                </c:pt>
                <c:pt idx="7">
                  <c:v>89.120243840000001</c:v>
                </c:pt>
                <c:pt idx="8">
                  <c:v>89.927263670000002</c:v>
                </c:pt>
                <c:pt idx="9">
                  <c:v>91.541303330000005</c:v>
                </c:pt>
                <c:pt idx="10">
                  <c:v>91.541303330000005</c:v>
                </c:pt>
                <c:pt idx="11">
                  <c:v>91.425673470000007</c:v>
                </c:pt>
                <c:pt idx="12">
                  <c:v>91.194413760000003</c:v>
                </c:pt>
                <c:pt idx="13">
                  <c:v>91.194413760000003</c:v>
                </c:pt>
                <c:pt idx="14">
                  <c:v>90.798148909999995</c:v>
                </c:pt>
                <c:pt idx="15">
                  <c:v>89.708420559999993</c:v>
                </c:pt>
                <c:pt idx="16">
                  <c:v>89.612875520000003</c:v>
                </c:pt>
                <c:pt idx="17">
                  <c:v>89.42178543</c:v>
                </c:pt>
                <c:pt idx="18">
                  <c:v>89.42178543</c:v>
                </c:pt>
                <c:pt idx="19">
                  <c:v>90.524447949999995</c:v>
                </c:pt>
                <c:pt idx="20">
                  <c:v>93.556769869999997</c:v>
                </c:pt>
                <c:pt idx="21">
                  <c:v>93.556769869999997</c:v>
                </c:pt>
                <c:pt idx="22">
                  <c:v>92.346902720000003</c:v>
                </c:pt>
                <c:pt idx="23">
                  <c:v>89.019768069999998</c:v>
                </c:pt>
                <c:pt idx="24">
                  <c:v>89.146949210000002</c:v>
                </c:pt>
                <c:pt idx="25">
                  <c:v>89.401311489999998</c:v>
                </c:pt>
                <c:pt idx="26">
                  <c:v>89.401311489999998</c:v>
                </c:pt>
                <c:pt idx="27">
                  <c:v>89.537606310000001</c:v>
                </c:pt>
                <c:pt idx="28">
                  <c:v>89.912417070000004</c:v>
                </c:pt>
                <c:pt idx="29">
                  <c:v>89.912417070000004</c:v>
                </c:pt>
                <c:pt idx="30">
                  <c:v>90.666666169999999</c:v>
                </c:pt>
                <c:pt idx="31">
                  <c:v>93.683662569999996</c:v>
                </c:pt>
                <c:pt idx="32">
                  <c:v>92.888658250000006</c:v>
                </c:pt>
                <c:pt idx="33">
                  <c:v>89.708640979999998</c:v>
                </c:pt>
                <c:pt idx="34">
                  <c:v>89.708640979999998</c:v>
                </c:pt>
                <c:pt idx="35">
                  <c:v>89.703863720000001</c:v>
                </c:pt>
                <c:pt idx="36">
                  <c:v>89.684754710000007</c:v>
                </c:pt>
                <c:pt idx="37">
                  <c:v>89.684754710000007</c:v>
                </c:pt>
                <c:pt idx="38">
                  <c:v>89.93806773</c:v>
                </c:pt>
                <c:pt idx="39">
                  <c:v>90.634678500000007</c:v>
                </c:pt>
                <c:pt idx="40">
                  <c:v>90.966113019999995</c:v>
                </c:pt>
                <c:pt idx="41">
                  <c:v>92.291851120000004</c:v>
                </c:pt>
                <c:pt idx="42">
                  <c:v>92.291851120000004</c:v>
                </c:pt>
                <c:pt idx="43">
                  <c:v>91.957665509999998</c:v>
                </c:pt>
                <c:pt idx="44">
                  <c:v>89.785459059999994</c:v>
                </c:pt>
                <c:pt idx="45">
                  <c:v>89.773845190000003</c:v>
                </c:pt>
                <c:pt idx="46">
                  <c:v>89.698355030000002</c:v>
                </c:pt>
                <c:pt idx="47">
                  <c:v>89.698355030000002</c:v>
                </c:pt>
                <c:pt idx="48">
                  <c:v>89.774232139999995</c:v>
                </c:pt>
                <c:pt idx="49">
                  <c:v>90.836511689999995</c:v>
                </c:pt>
                <c:pt idx="50">
                  <c:v>90.836511689999995</c:v>
                </c:pt>
                <c:pt idx="51">
                  <c:v>91.92548137</c:v>
                </c:pt>
                <c:pt idx="52">
                  <c:v>91.92548137</c:v>
                </c:pt>
                <c:pt idx="53">
                  <c:v>92.87832985</c:v>
                </c:pt>
                <c:pt idx="54">
                  <c:v>89.764854510000006</c:v>
                </c:pt>
                <c:pt idx="55">
                  <c:v>89.764854510000006</c:v>
                </c:pt>
                <c:pt idx="56">
                  <c:v>89.764854510000006</c:v>
                </c:pt>
                <c:pt idx="57">
                  <c:v>90.581918110000004</c:v>
                </c:pt>
                <c:pt idx="58">
                  <c:v>90.581918110000004</c:v>
                </c:pt>
                <c:pt idx="59">
                  <c:v>90.616241610000003</c:v>
                </c:pt>
                <c:pt idx="60">
                  <c:v>91.096770710000001</c:v>
                </c:pt>
                <c:pt idx="61">
                  <c:v>91.107026719999993</c:v>
                </c:pt>
                <c:pt idx="62">
                  <c:v>91.250610960000003</c:v>
                </c:pt>
                <c:pt idx="63">
                  <c:v>91.250610960000003</c:v>
                </c:pt>
                <c:pt idx="64">
                  <c:v>90.376390139999998</c:v>
                </c:pt>
                <c:pt idx="65">
                  <c:v>90.376390139999998</c:v>
                </c:pt>
                <c:pt idx="66">
                  <c:v>89.611446909999998</c:v>
                </c:pt>
                <c:pt idx="67">
                  <c:v>89.611446909999998</c:v>
                </c:pt>
                <c:pt idx="68">
                  <c:v>90.992735670000002</c:v>
                </c:pt>
                <c:pt idx="69">
                  <c:v>91.102755060000007</c:v>
                </c:pt>
                <c:pt idx="70">
                  <c:v>92.643026500000005</c:v>
                </c:pt>
                <c:pt idx="71">
                  <c:v>92.643026500000005</c:v>
                </c:pt>
                <c:pt idx="72">
                  <c:v>92.242234749999994</c:v>
                </c:pt>
                <c:pt idx="73">
                  <c:v>89.637088320000004</c:v>
                </c:pt>
                <c:pt idx="74">
                  <c:v>89.637088320000004</c:v>
                </c:pt>
                <c:pt idx="75">
                  <c:v>89.69993384</c:v>
                </c:pt>
                <c:pt idx="76">
                  <c:v>90.579771120000004</c:v>
                </c:pt>
                <c:pt idx="77">
                  <c:v>90.579771120000004</c:v>
                </c:pt>
                <c:pt idx="78">
                  <c:v>90.475371449999997</c:v>
                </c:pt>
                <c:pt idx="79">
                  <c:v>89.796773610000002</c:v>
                </c:pt>
                <c:pt idx="80">
                  <c:v>90.333318129999995</c:v>
                </c:pt>
                <c:pt idx="81">
                  <c:v>92.479496229999995</c:v>
                </c:pt>
                <c:pt idx="82">
                  <c:v>92.479496229999995</c:v>
                </c:pt>
                <c:pt idx="83">
                  <c:v>92.272627279999995</c:v>
                </c:pt>
                <c:pt idx="84">
                  <c:v>89.376461939999999</c:v>
                </c:pt>
                <c:pt idx="85">
                  <c:v>89.475820949999999</c:v>
                </c:pt>
                <c:pt idx="86">
                  <c:v>90.866847079999999</c:v>
                </c:pt>
                <c:pt idx="87">
                  <c:v>90.866847079999999</c:v>
                </c:pt>
                <c:pt idx="88">
                  <c:v>90.654598949999993</c:v>
                </c:pt>
                <c:pt idx="89">
                  <c:v>89.805606460000007</c:v>
                </c:pt>
                <c:pt idx="90">
                  <c:v>89.805606460000007</c:v>
                </c:pt>
                <c:pt idx="91">
                  <c:v>90.172014849999996</c:v>
                </c:pt>
                <c:pt idx="92">
                  <c:v>92.553669360000001</c:v>
                </c:pt>
                <c:pt idx="93">
                  <c:v>92.553669360000001</c:v>
                </c:pt>
                <c:pt idx="94">
                  <c:v>92.169800980000005</c:v>
                </c:pt>
                <c:pt idx="95">
                  <c:v>90.634327470000002</c:v>
                </c:pt>
                <c:pt idx="96">
                  <c:v>90.438594010000003</c:v>
                </c:pt>
                <c:pt idx="97">
                  <c:v>89.655660170000004</c:v>
                </c:pt>
                <c:pt idx="98">
                  <c:v>89.655660170000004</c:v>
                </c:pt>
                <c:pt idx="99">
                  <c:v>89.67131114</c:v>
                </c:pt>
              </c:numCache>
            </c:numRef>
          </c:val>
          <c:smooth val="0"/>
        </c:ser>
        <c:ser>
          <c:idx val="1"/>
          <c:order val="1"/>
          <c:tx>
            <c:strRef>
              <c:f>single!$C$1</c:f>
              <c:strCache>
                <c:ptCount val="1"/>
                <c:pt idx="0">
                  <c:v>GridFTP</c:v>
                </c:pt>
              </c:strCache>
            </c:strRef>
          </c:tx>
          <c:spPr>
            <a:ln w="28575" cap="rnd">
              <a:solidFill>
                <a:schemeClr val="accent2"/>
              </a:solidFill>
              <a:round/>
            </a:ln>
            <a:effectLst/>
          </c:spPr>
          <c:marker>
            <c:symbol val="none"/>
          </c:marker>
          <c:val>
            <c:numRef>
              <c:f>single!$C$2:$C$101</c:f>
              <c:numCache>
                <c:formatCode>General</c:formatCode>
                <c:ptCount val="100"/>
                <c:pt idx="0">
                  <c:v>3.5154377590000001</c:v>
                </c:pt>
                <c:pt idx="1">
                  <c:v>3.7665400340000001</c:v>
                </c:pt>
                <c:pt idx="2">
                  <c:v>3.7665400340000001</c:v>
                </c:pt>
                <c:pt idx="3">
                  <c:v>30.340884469999999</c:v>
                </c:pt>
                <c:pt idx="4">
                  <c:v>34.42924515</c:v>
                </c:pt>
                <c:pt idx="5">
                  <c:v>34.119474250000003</c:v>
                </c:pt>
                <c:pt idx="6">
                  <c:v>34.097347759999998</c:v>
                </c:pt>
                <c:pt idx="7">
                  <c:v>34.097347759999998</c:v>
                </c:pt>
                <c:pt idx="8">
                  <c:v>32.486025159999997</c:v>
                </c:pt>
                <c:pt idx="9">
                  <c:v>32.370930690000002</c:v>
                </c:pt>
                <c:pt idx="10">
                  <c:v>32.370930690000002</c:v>
                </c:pt>
                <c:pt idx="11">
                  <c:v>33.995181199999998</c:v>
                </c:pt>
                <c:pt idx="12">
                  <c:v>34.11119909</c:v>
                </c:pt>
                <c:pt idx="13">
                  <c:v>28.871454409999998</c:v>
                </c:pt>
                <c:pt idx="14">
                  <c:v>28.497186930000002</c:v>
                </c:pt>
                <c:pt idx="15">
                  <c:v>28.497186930000002</c:v>
                </c:pt>
                <c:pt idx="16">
                  <c:v>31.550081559999999</c:v>
                </c:pt>
                <c:pt idx="17">
                  <c:v>31.76814547</c:v>
                </c:pt>
                <c:pt idx="18">
                  <c:v>31.76814547</c:v>
                </c:pt>
                <c:pt idx="19">
                  <c:v>28.75971539</c:v>
                </c:pt>
                <c:pt idx="20">
                  <c:v>28.75971539</c:v>
                </c:pt>
                <c:pt idx="21">
                  <c:v>30.329355119999999</c:v>
                </c:pt>
                <c:pt idx="22">
                  <c:v>30.44147224</c:v>
                </c:pt>
                <c:pt idx="23">
                  <c:v>30.44147224</c:v>
                </c:pt>
                <c:pt idx="24">
                  <c:v>29.04462191</c:v>
                </c:pt>
                <c:pt idx="25">
                  <c:v>29.04462191</c:v>
                </c:pt>
                <c:pt idx="26">
                  <c:v>29.04462191</c:v>
                </c:pt>
                <c:pt idx="27">
                  <c:v>29.20156631</c:v>
                </c:pt>
                <c:pt idx="28">
                  <c:v>29.20156631</c:v>
                </c:pt>
                <c:pt idx="29">
                  <c:v>29.20156631</c:v>
                </c:pt>
                <c:pt idx="30">
                  <c:v>29.20156631</c:v>
                </c:pt>
                <c:pt idx="31">
                  <c:v>29.20156631</c:v>
                </c:pt>
                <c:pt idx="32">
                  <c:v>29.22551584</c:v>
                </c:pt>
                <c:pt idx="33">
                  <c:v>29.22551584</c:v>
                </c:pt>
                <c:pt idx="34">
                  <c:v>29.22551584</c:v>
                </c:pt>
                <c:pt idx="35">
                  <c:v>29.373374330000001</c:v>
                </c:pt>
                <c:pt idx="36">
                  <c:v>29.373374330000001</c:v>
                </c:pt>
                <c:pt idx="37">
                  <c:v>28.857947289999998</c:v>
                </c:pt>
                <c:pt idx="38">
                  <c:v>28.821131080000001</c:v>
                </c:pt>
                <c:pt idx="39">
                  <c:v>28.821131080000001</c:v>
                </c:pt>
                <c:pt idx="40">
                  <c:v>29.011468090000001</c:v>
                </c:pt>
                <c:pt idx="41">
                  <c:v>29.011468090000001</c:v>
                </c:pt>
                <c:pt idx="42">
                  <c:v>29.011468090000001</c:v>
                </c:pt>
                <c:pt idx="43">
                  <c:v>26.633655569999998</c:v>
                </c:pt>
                <c:pt idx="44">
                  <c:v>28.447795190000001</c:v>
                </c:pt>
                <c:pt idx="45">
                  <c:v>28.447795190000001</c:v>
                </c:pt>
                <c:pt idx="46">
                  <c:v>30.183780630000001</c:v>
                </c:pt>
                <c:pt idx="47">
                  <c:v>30.183780630000001</c:v>
                </c:pt>
                <c:pt idx="48">
                  <c:v>27.94283751</c:v>
                </c:pt>
                <c:pt idx="49">
                  <c:v>27.94283751</c:v>
                </c:pt>
                <c:pt idx="50">
                  <c:v>27.970569699999999</c:v>
                </c:pt>
                <c:pt idx="51">
                  <c:v>28.3588205</c:v>
                </c:pt>
                <c:pt idx="52">
                  <c:v>28.3588205</c:v>
                </c:pt>
                <c:pt idx="53">
                  <c:v>28.47113994</c:v>
                </c:pt>
                <c:pt idx="54">
                  <c:v>30.043612119999999</c:v>
                </c:pt>
                <c:pt idx="55">
                  <c:v>30.00527791</c:v>
                </c:pt>
                <c:pt idx="56">
                  <c:v>29.468598960000001</c:v>
                </c:pt>
                <c:pt idx="57">
                  <c:v>29.468598960000001</c:v>
                </c:pt>
                <c:pt idx="58">
                  <c:v>29.468598960000001</c:v>
                </c:pt>
                <c:pt idx="59">
                  <c:v>29.843085080000002</c:v>
                </c:pt>
                <c:pt idx="60">
                  <c:v>29.843085080000002</c:v>
                </c:pt>
                <c:pt idx="61">
                  <c:v>29.067561210000001</c:v>
                </c:pt>
                <c:pt idx="62">
                  <c:v>29.067561210000001</c:v>
                </c:pt>
                <c:pt idx="63">
                  <c:v>29.067561210000001</c:v>
                </c:pt>
                <c:pt idx="64">
                  <c:v>28.402409250000002</c:v>
                </c:pt>
                <c:pt idx="65">
                  <c:v>28.402409250000002</c:v>
                </c:pt>
                <c:pt idx="66">
                  <c:v>28.402409250000002</c:v>
                </c:pt>
                <c:pt idx="67">
                  <c:v>28.952209589999999</c:v>
                </c:pt>
                <c:pt idx="68">
                  <c:v>28.952209589999999</c:v>
                </c:pt>
                <c:pt idx="69">
                  <c:v>31.251115259999999</c:v>
                </c:pt>
                <c:pt idx="70">
                  <c:v>31.251115259999999</c:v>
                </c:pt>
                <c:pt idx="71">
                  <c:v>31.251115259999999</c:v>
                </c:pt>
                <c:pt idx="72">
                  <c:v>30.79865539</c:v>
                </c:pt>
                <c:pt idx="73">
                  <c:v>30.766336819999999</c:v>
                </c:pt>
                <c:pt idx="74">
                  <c:v>30.766336819999999</c:v>
                </c:pt>
                <c:pt idx="75">
                  <c:v>30.11624235</c:v>
                </c:pt>
                <c:pt idx="76">
                  <c:v>30.016227820000001</c:v>
                </c:pt>
                <c:pt idx="77">
                  <c:v>30.256280929999999</c:v>
                </c:pt>
                <c:pt idx="78">
                  <c:v>30.27342758</c:v>
                </c:pt>
                <c:pt idx="79">
                  <c:v>30.27342758</c:v>
                </c:pt>
                <c:pt idx="80">
                  <c:v>28.919170059999999</c:v>
                </c:pt>
                <c:pt idx="81">
                  <c:v>28.919170059999999</c:v>
                </c:pt>
                <c:pt idx="82">
                  <c:v>28.465095989999998</c:v>
                </c:pt>
                <c:pt idx="83">
                  <c:v>28.465095989999998</c:v>
                </c:pt>
                <c:pt idx="84">
                  <c:v>28.067781180000001</c:v>
                </c:pt>
                <c:pt idx="85">
                  <c:v>28.01374144</c:v>
                </c:pt>
                <c:pt idx="86">
                  <c:v>27.257185079999999</c:v>
                </c:pt>
                <c:pt idx="87">
                  <c:v>27.45678543</c:v>
                </c:pt>
                <c:pt idx="88">
                  <c:v>30.251190340000001</c:v>
                </c:pt>
                <c:pt idx="89">
                  <c:v>30.251190340000001</c:v>
                </c:pt>
                <c:pt idx="90">
                  <c:v>30.15001986</c:v>
                </c:pt>
                <c:pt idx="91">
                  <c:v>28.73363316</c:v>
                </c:pt>
                <c:pt idx="92">
                  <c:v>28.73363316</c:v>
                </c:pt>
                <c:pt idx="93">
                  <c:v>28.692452620000001</c:v>
                </c:pt>
                <c:pt idx="94">
                  <c:v>28.424779149999999</c:v>
                </c:pt>
                <c:pt idx="95">
                  <c:v>28.455706249999999</c:v>
                </c:pt>
                <c:pt idx="96">
                  <c:v>28.888685679999998</c:v>
                </c:pt>
                <c:pt idx="97">
                  <c:v>28.888685679999998</c:v>
                </c:pt>
                <c:pt idx="98">
                  <c:v>28.97974301</c:v>
                </c:pt>
                <c:pt idx="99">
                  <c:v>28.97974301</c:v>
                </c:pt>
              </c:numCache>
            </c:numRef>
          </c:val>
          <c:smooth val="0"/>
        </c:ser>
        <c:dLbls>
          <c:showLegendKey val="0"/>
          <c:showVal val="0"/>
          <c:showCatName val="0"/>
          <c:showSerName val="0"/>
          <c:showPercent val="0"/>
          <c:showBubbleSize val="0"/>
        </c:dLbls>
        <c:smooth val="0"/>
        <c:axId val="179574592"/>
        <c:axId val="180388608"/>
      </c:lineChart>
      <c:catAx>
        <c:axId val="179574592"/>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25 Minutes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majorTickMark val="none"/>
        <c:minorTickMark val="none"/>
        <c:tickLblPos val="nextTo"/>
        <c:crossAx val="180388608"/>
        <c:crosses val="autoZero"/>
        <c:auto val="1"/>
        <c:lblAlgn val="ctr"/>
        <c:lblOffset val="100"/>
        <c:noMultiLvlLbl val="0"/>
      </c:catAx>
      <c:valAx>
        <c:axId val="18038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Bandwidth</a:t>
                </a:r>
                <a:r>
                  <a:rPr lang="en-US" sz="1400" baseline="0">
                    <a:latin typeface="Segoe UI" panose="020B0502040204020203" pitchFamily="34" charset="0"/>
                    <a:ea typeface="Segoe UI" panose="020B0502040204020203" pitchFamily="34" charset="0"/>
                    <a:cs typeface="Segoe UI" panose="020B0502040204020203" pitchFamily="34" charset="0"/>
                  </a:rPr>
                  <a:t> (Gbps)</a:t>
                </a:r>
                <a:endParaRPr lang="en-US" sz="140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574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CPU Comparison</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barChart>
        <c:barDir val="col"/>
        <c:grouping val="stacked"/>
        <c:varyColors val="0"/>
        <c:ser>
          <c:idx val="0"/>
          <c:order val="0"/>
          <c:tx>
            <c:strRef>
              <c:f>paper!$B$91</c:f>
              <c:strCache>
                <c:ptCount val="1"/>
                <c:pt idx="0">
                  <c:v>user</c:v>
                </c:pt>
              </c:strCache>
            </c:strRef>
          </c:tx>
          <c:spPr>
            <a:solidFill>
              <a:schemeClr val="accent1"/>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paper!$C$91:$F$91</c:f>
              <c:numCache>
                <c:formatCode>General</c:formatCode>
                <c:ptCount val="4"/>
                <c:pt idx="0">
                  <c:v>6.3701333330000001</c:v>
                </c:pt>
                <c:pt idx="1">
                  <c:v>21.557333329999999</c:v>
                </c:pt>
                <c:pt idx="2">
                  <c:v>4.5632000000000001</c:v>
                </c:pt>
                <c:pt idx="3">
                  <c:v>23.797333330000001</c:v>
                </c:pt>
              </c:numCache>
            </c:numRef>
          </c:val>
        </c:ser>
        <c:ser>
          <c:idx val="1"/>
          <c:order val="1"/>
          <c:tx>
            <c:strRef>
              <c:f>paper!$B$92</c:f>
              <c:strCache>
                <c:ptCount val="1"/>
                <c:pt idx="0">
                  <c:v>sys</c:v>
                </c:pt>
              </c:strCache>
            </c:strRef>
          </c:tx>
          <c:spPr>
            <a:solidFill>
              <a:schemeClr val="accent2"/>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paper!$C$92:$F$92</c:f>
              <c:numCache>
                <c:formatCode>General</c:formatCode>
                <c:ptCount val="4"/>
                <c:pt idx="0">
                  <c:v>154.7936</c:v>
                </c:pt>
                <c:pt idx="1">
                  <c:v>501.53173329999998</c:v>
                </c:pt>
                <c:pt idx="2">
                  <c:v>120.304</c:v>
                </c:pt>
                <c:pt idx="3">
                  <c:v>827.12</c:v>
                </c:pt>
              </c:numCache>
            </c:numRef>
          </c:val>
        </c:ser>
        <c:ser>
          <c:idx val="2"/>
          <c:order val="2"/>
          <c:tx>
            <c:strRef>
              <c:f>paper!$B$93</c:f>
              <c:strCache>
                <c:ptCount val="1"/>
                <c:pt idx="0">
                  <c:v>wait</c:v>
                </c:pt>
              </c:strCache>
            </c:strRef>
          </c:tx>
          <c:spPr>
            <a:solidFill>
              <a:schemeClr val="accent3"/>
            </a:solidFill>
            <a:ln>
              <a:noFill/>
            </a:ln>
            <a:effectLst/>
          </c:spPr>
          <c:invertIfNegative val="0"/>
          <c:cat>
            <c:strRef>
              <c:f>paper!$C$90:$F$90</c:f>
              <c:strCache>
                <c:ptCount val="4"/>
                <c:pt idx="0">
                  <c:v>RFTP source</c:v>
                </c:pt>
                <c:pt idx="1">
                  <c:v>GridFTP source</c:v>
                </c:pt>
                <c:pt idx="2">
                  <c:v>RFTP sink</c:v>
                </c:pt>
                <c:pt idx="3">
                  <c:v>GridFTP sink</c:v>
                </c:pt>
              </c:strCache>
            </c:strRef>
          </c:cat>
          <c:val>
            <c:numRef>
              <c:f>paper!$C$93:$F$93</c:f>
              <c:numCache>
                <c:formatCode>General</c:formatCode>
                <c:ptCount val="4"/>
                <c:pt idx="0">
                  <c:v>234.67946670000001</c:v>
                </c:pt>
                <c:pt idx="1">
                  <c:v>11.50933333</c:v>
                </c:pt>
                <c:pt idx="2">
                  <c:v>331.16906669999997</c:v>
                </c:pt>
                <c:pt idx="3">
                  <c:v>301.20960000000002</c:v>
                </c:pt>
              </c:numCache>
            </c:numRef>
          </c:val>
        </c:ser>
        <c:dLbls>
          <c:showLegendKey val="0"/>
          <c:showVal val="0"/>
          <c:showCatName val="0"/>
          <c:showSerName val="0"/>
          <c:showPercent val="0"/>
          <c:showBubbleSize val="0"/>
        </c:dLbls>
        <c:gapWidth val="150"/>
        <c:overlap val="100"/>
        <c:axId val="180391968"/>
        <c:axId val="180392528"/>
      </c:barChart>
      <c:catAx>
        <c:axId val="18039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80392528"/>
        <c:crosses val="autoZero"/>
        <c:auto val="1"/>
        <c:lblAlgn val="ctr"/>
        <c:lblOffset val="100"/>
        <c:noMultiLvlLbl val="0"/>
      </c:catAx>
      <c:valAx>
        <c:axId val="18039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CPU Utilization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80391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smtClean="0">
                <a:latin typeface="Segoe UI" panose="020B0502040204020203" pitchFamily="34" charset="0"/>
                <a:ea typeface="Segoe UI" panose="020B0502040204020203" pitchFamily="34" charset="0"/>
                <a:cs typeface="Segoe UI" panose="020B0502040204020203" pitchFamily="34" charset="0"/>
              </a:rPr>
              <a:t>Bi-directional</a:t>
            </a:r>
            <a:r>
              <a:rPr lang="en-US" sz="1800" baseline="0" dirty="0" smtClean="0">
                <a:latin typeface="Segoe UI" panose="020B0502040204020203" pitchFamily="34" charset="0"/>
                <a:ea typeface="Segoe UI" panose="020B0502040204020203" pitchFamily="34" charset="0"/>
                <a:cs typeface="Segoe UI" panose="020B0502040204020203" pitchFamily="34" charset="0"/>
              </a:rPr>
              <a:t> Bandwidth</a:t>
            </a:r>
            <a:endParaRPr lang="en-US" sz="1800" dirty="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dual!$A$1</c:f>
              <c:strCache>
                <c:ptCount val="1"/>
                <c:pt idx="0">
                  <c:v>RFTP</c:v>
                </c:pt>
              </c:strCache>
            </c:strRef>
          </c:tx>
          <c:spPr>
            <a:ln w="28575" cap="rnd">
              <a:solidFill>
                <a:schemeClr val="accent1"/>
              </a:solidFill>
              <a:round/>
            </a:ln>
            <a:effectLst/>
          </c:spPr>
          <c:marker>
            <c:symbol val="none"/>
          </c:marker>
          <c:val>
            <c:numRef>
              <c:f>dual!$A$2:$A$199</c:f>
              <c:numCache>
                <c:formatCode>General</c:formatCode>
                <c:ptCount val="198"/>
                <c:pt idx="0">
                  <c:v>5.5123385559999996</c:v>
                </c:pt>
                <c:pt idx="1">
                  <c:v>11.81214196</c:v>
                </c:pt>
                <c:pt idx="2">
                  <c:v>10.38686395</c:v>
                </c:pt>
                <c:pt idx="3">
                  <c:v>8.2489469419999999</c:v>
                </c:pt>
                <c:pt idx="4">
                  <c:v>8.2489469419999999</c:v>
                </c:pt>
                <c:pt idx="5">
                  <c:v>12.185312959999999</c:v>
                </c:pt>
                <c:pt idx="6">
                  <c:v>20.058044989999999</c:v>
                </c:pt>
                <c:pt idx="7">
                  <c:v>20.058044989999999</c:v>
                </c:pt>
                <c:pt idx="8">
                  <c:v>49.127810259999997</c:v>
                </c:pt>
                <c:pt idx="9">
                  <c:v>107.2673408</c:v>
                </c:pt>
                <c:pt idx="10">
                  <c:v>117.4904461</c:v>
                </c:pt>
                <c:pt idx="11">
                  <c:v>145.60398559999999</c:v>
                </c:pt>
                <c:pt idx="12">
                  <c:v>145.60398559999999</c:v>
                </c:pt>
                <c:pt idx="13">
                  <c:v>146.98926030000001</c:v>
                </c:pt>
                <c:pt idx="14">
                  <c:v>150.79876569999999</c:v>
                </c:pt>
                <c:pt idx="15">
                  <c:v>150.79876569999999</c:v>
                </c:pt>
                <c:pt idx="16">
                  <c:v>150.09077669999999</c:v>
                </c:pt>
                <c:pt idx="17">
                  <c:v>148.14380700000001</c:v>
                </c:pt>
                <c:pt idx="18">
                  <c:v>148.81394589999999</c:v>
                </c:pt>
                <c:pt idx="19">
                  <c:v>150.6568278</c:v>
                </c:pt>
                <c:pt idx="20">
                  <c:v>150.6568278</c:v>
                </c:pt>
                <c:pt idx="21">
                  <c:v>149.74531300000001</c:v>
                </c:pt>
                <c:pt idx="22">
                  <c:v>148.3780409</c:v>
                </c:pt>
                <c:pt idx="23">
                  <c:v>148.3780409</c:v>
                </c:pt>
                <c:pt idx="24">
                  <c:v>148.29541370000001</c:v>
                </c:pt>
                <c:pt idx="25">
                  <c:v>148.1714729</c:v>
                </c:pt>
                <c:pt idx="26">
                  <c:v>148.7666212</c:v>
                </c:pt>
                <c:pt idx="27">
                  <c:v>149.95691790000001</c:v>
                </c:pt>
                <c:pt idx="28">
                  <c:v>149.95691790000001</c:v>
                </c:pt>
                <c:pt idx="29">
                  <c:v>149.17939150000001</c:v>
                </c:pt>
                <c:pt idx="30">
                  <c:v>148.013102</c:v>
                </c:pt>
                <c:pt idx="31">
                  <c:v>148.013102</c:v>
                </c:pt>
                <c:pt idx="32">
                  <c:v>149.18756149999999</c:v>
                </c:pt>
                <c:pt idx="33">
                  <c:v>150.94925079999999</c:v>
                </c:pt>
                <c:pt idx="34">
                  <c:v>150.94925079999999</c:v>
                </c:pt>
                <c:pt idx="35">
                  <c:v>149.2469686</c:v>
                </c:pt>
                <c:pt idx="36">
                  <c:v>146.69354519999999</c:v>
                </c:pt>
                <c:pt idx="37">
                  <c:v>146.97204629999999</c:v>
                </c:pt>
                <c:pt idx="38">
                  <c:v>147.38979789999999</c:v>
                </c:pt>
                <c:pt idx="39">
                  <c:v>147.38979789999999</c:v>
                </c:pt>
                <c:pt idx="40">
                  <c:v>149.49951799999999</c:v>
                </c:pt>
                <c:pt idx="41">
                  <c:v>152.66409820000001</c:v>
                </c:pt>
                <c:pt idx="42">
                  <c:v>150.70483160000001</c:v>
                </c:pt>
                <c:pt idx="43">
                  <c:v>146.78629839999999</c:v>
                </c:pt>
                <c:pt idx="44">
                  <c:v>146.78629839999999</c:v>
                </c:pt>
                <c:pt idx="45">
                  <c:v>147.9638382</c:v>
                </c:pt>
                <c:pt idx="46">
                  <c:v>151.20207289999999</c:v>
                </c:pt>
                <c:pt idx="47">
                  <c:v>151.20207289999999</c:v>
                </c:pt>
                <c:pt idx="48">
                  <c:v>150.43597539999999</c:v>
                </c:pt>
                <c:pt idx="49">
                  <c:v>148.32920720000001</c:v>
                </c:pt>
                <c:pt idx="50">
                  <c:v>147.54739169999999</c:v>
                </c:pt>
                <c:pt idx="51">
                  <c:v>144.42012990000001</c:v>
                </c:pt>
                <c:pt idx="52">
                  <c:v>144.42012990000001</c:v>
                </c:pt>
                <c:pt idx="53">
                  <c:v>146.29048779999999</c:v>
                </c:pt>
                <c:pt idx="54">
                  <c:v>151.43397210000001</c:v>
                </c:pt>
                <c:pt idx="55">
                  <c:v>151.43397210000001</c:v>
                </c:pt>
                <c:pt idx="56">
                  <c:v>150.63089740000001</c:v>
                </c:pt>
                <c:pt idx="57">
                  <c:v>148.4224419</c:v>
                </c:pt>
                <c:pt idx="58">
                  <c:v>149.13796959999999</c:v>
                </c:pt>
                <c:pt idx="59">
                  <c:v>151.10567069999999</c:v>
                </c:pt>
                <c:pt idx="60">
                  <c:v>151.10567069999999</c:v>
                </c:pt>
                <c:pt idx="61">
                  <c:v>149.9845675</c:v>
                </c:pt>
                <c:pt idx="62">
                  <c:v>147.74236110000001</c:v>
                </c:pt>
                <c:pt idx="63">
                  <c:v>147.74236110000001</c:v>
                </c:pt>
                <c:pt idx="64">
                  <c:v>147.8143235</c:v>
                </c:pt>
                <c:pt idx="65">
                  <c:v>147.92226719999999</c:v>
                </c:pt>
                <c:pt idx="66">
                  <c:v>148.9925121</c:v>
                </c:pt>
                <c:pt idx="67">
                  <c:v>151.13300190000001</c:v>
                </c:pt>
                <c:pt idx="68">
                  <c:v>151.13300190000001</c:v>
                </c:pt>
                <c:pt idx="69">
                  <c:v>149.6484265</c:v>
                </c:pt>
                <c:pt idx="70">
                  <c:v>146.67927549999999</c:v>
                </c:pt>
                <c:pt idx="71">
                  <c:v>146.67927549999999</c:v>
                </c:pt>
                <c:pt idx="72">
                  <c:v>147.1210652</c:v>
                </c:pt>
                <c:pt idx="73">
                  <c:v>148.00464460000001</c:v>
                </c:pt>
                <c:pt idx="74">
                  <c:v>148.82897370000001</c:v>
                </c:pt>
                <c:pt idx="75">
                  <c:v>150.47763180000001</c:v>
                </c:pt>
                <c:pt idx="76">
                  <c:v>150.47763180000001</c:v>
                </c:pt>
                <c:pt idx="77">
                  <c:v>149.65300339999999</c:v>
                </c:pt>
                <c:pt idx="78">
                  <c:v>148.0037466</c:v>
                </c:pt>
                <c:pt idx="79">
                  <c:v>148.0037466</c:v>
                </c:pt>
                <c:pt idx="80">
                  <c:v>149.05034689999999</c:v>
                </c:pt>
                <c:pt idx="81">
                  <c:v>150.62024729999999</c:v>
                </c:pt>
                <c:pt idx="82">
                  <c:v>150.62024729999999</c:v>
                </c:pt>
                <c:pt idx="83">
                  <c:v>149.98203459999999</c:v>
                </c:pt>
                <c:pt idx="84">
                  <c:v>149.25264870000001</c:v>
                </c:pt>
                <c:pt idx="85">
                  <c:v>148.98577890000001</c:v>
                </c:pt>
                <c:pt idx="86">
                  <c:v>148.58547419999999</c:v>
                </c:pt>
                <c:pt idx="87">
                  <c:v>148.58547419999999</c:v>
                </c:pt>
                <c:pt idx="88">
                  <c:v>148.37874619999999</c:v>
                </c:pt>
                <c:pt idx="89">
                  <c:v>148.06865429999999</c:v>
                </c:pt>
                <c:pt idx="90">
                  <c:v>148.06865429999999</c:v>
                </c:pt>
                <c:pt idx="91">
                  <c:v>148.3647106</c:v>
                </c:pt>
                <c:pt idx="92">
                  <c:v>148.70306059999999</c:v>
                </c:pt>
                <c:pt idx="93">
                  <c:v>149.86780239999999</c:v>
                </c:pt>
                <c:pt idx="94">
                  <c:v>151.614915</c:v>
                </c:pt>
                <c:pt idx="95">
                  <c:v>151.614915</c:v>
                </c:pt>
                <c:pt idx="96">
                  <c:v>149.40524540000001</c:v>
                </c:pt>
                <c:pt idx="97">
                  <c:v>146.87990869999999</c:v>
                </c:pt>
                <c:pt idx="98">
                  <c:v>146.87990869999999</c:v>
                </c:pt>
                <c:pt idx="99">
                  <c:v>147.96464209999999</c:v>
                </c:pt>
                <c:pt idx="100">
                  <c:v>149.20433739999999</c:v>
                </c:pt>
                <c:pt idx="101">
                  <c:v>150.7471515</c:v>
                </c:pt>
                <c:pt idx="102">
                  <c:v>152.09711379999999</c:v>
                </c:pt>
                <c:pt idx="103">
                  <c:v>152.09711379999999</c:v>
                </c:pt>
                <c:pt idx="104">
                  <c:v>149.7269785</c:v>
                </c:pt>
                <c:pt idx="105">
                  <c:v>147.65311</c:v>
                </c:pt>
                <c:pt idx="106">
                  <c:v>147.65311</c:v>
                </c:pt>
                <c:pt idx="107">
                  <c:v>149.90977989999999</c:v>
                </c:pt>
                <c:pt idx="108">
                  <c:v>151.88436609999999</c:v>
                </c:pt>
                <c:pt idx="109">
                  <c:v>149.85572859999999</c:v>
                </c:pt>
                <c:pt idx="110">
                  <c:v>148.0806709</c:v>
                </c:pt>
                <c:pt idx="111">
                  <c:v>148.0806709</c:v>
                </c:pt>
                <c:pt idx="112">
                  <c:v>146.95464999999999</c:v>
                </c:pt>
                <c:pt idx="113">
                  <c:v>145.96938170000001</c:v>
                </c:pt>
                <c:pt idx="114">
                  <c:v>145.96938170000001</c:v>
                </c:pt>
                <c:pt idx="115">
                  <c:v>145.96938170000001</c:v>
                </c:pt>
                <c:pt idx="116">
                  <c:v>145.96938170000001</c:v>
                </c:pt>
                <c:pt idx="117">
                  <c:v>148.57035769999999</c:v>
                </c:pt>
                <c:pt idx="118">
                  <c:v>150.8462117</c:v>
                </c:pt>
                <c:pt idx="119">
                  <c:v>150.8462117</c:v>
                </c:pt>
                <c:pt idx="120">
                  <c:v>150.475751</c:v>
                </c:pt>
                <c:pt idx="121">
                  <c:v>150.2287772</c:v>
                </c:pt>
                <c:pt idx="122">
                  <c:v>150.2287772</c:v>
                </c:pt>
                <c:pt idx="123">
                  <c:v>149.0580032</c:v>
                </c:pt>
                <c:pt idx="124">
                  <c:v>148.03357589999999</c:v>
                </c:pt>
                <c:pt idx="125">
                  <c:v>148.48527820000001</c:v>
                </c:pt>
                <c:pt idx="126">
                  <c:v>148.88051770000001</c:v>
                </c:pt>
                <c:pt idx="127">
                  <c:v>148.88051770000001</c:v>
                </c:pt>
                <c:pt idx="128">
                  <c:v>150.0606612</c:v>
                </c:pt>
                <c:pt idx="129">
                  <c:v>151.09328669999999</c:v>
                </c:pt>
                <c:pt idx="130">
                  <c:v>151.09328669999999</c:v>
                </c:pt>
                <c:pt idx="131">
                  <c:v>149.49155210000001</c:v>
                </c:pt>
                <c:pt idx="132">
                  <c:v>148.09003430000001</c:v>
                </c:pt>
                <c:pt idx="133">
                  <c:v>149.78035220000001</c:v>
                </c:pt>
                <c:pt idx="134">
                  <c:v>151.2593803</c:v>
                </c:pt>
                <c:pt idx="135">
                  <c:v>151.2593803</c:v>
                </c:pt>
                <c:pt idx="136">
                  <c:v>150.30426130000001</c:v>
                </c:pt>
                <c:pt idx="137">
                  <c:v>149.2126968</c:v>
                </c:pt>
                <c:pt idx="138">
                  <c:v>149.2126968</c:v>
                </c:pt>
                <c:pt idx="139">
                  <c:v>148.66496230000001</c:v>
                </c:pt>
                <c:pt idx="140">
                  <c:v>148.0389801</c:v>
                </c:pt>
                <c:pt idx="141">
                  <c:v>149.5243931</c:v>
                </c:pt>
                <c:pt idx="142">
                  <c:v>151.22200810000001</c:v>
                </c:pt>
                <c:pt idx="143">
                  <c:v>151.22200810000001</c:v>
                </c:pt>
                <c:pt idx="144">
                  <c:v>150.25736499999999</c:v>
                </c:pt>
                <c:pt idx="145">
                  <c:v>149.1549158</c:v>
                </c:pt>
                <c:pt idx="146">
                  <c:v>149.587704</c:v>
                </c:pt>
                <c:pt idx="147">
                  <c:v>150.45328029999999</c:v>
                </c:pt>
                <c:pt idx="148">
                  <c:v>150.45328029999999</c:v>
                </c:pt>
                <c:pt idx="149">
                  <c:v>149.5913367</c:v>
                </c:pt>
                <c:pt idx="150">
                  <c:v>147.86744959999999</c:v>
                </c:pt>
                <c:pt idx="151">
                  <c:v>147.86744959999999</c:v>
                </c:pt>
                <c:pt idx="152">
                  <c:v>147.88517250000001</c:v>
                </c:pt>
                <c:pt idx="153">
                  <c:v>147.92061820000001</c:v>
                </c:pt>
                <c:pt idx="154">
                  <c:v>148.73380470000001</c:v>
                </c:pt>
                <c:pt idx="155">
                  <c:v>150.97006759999999</c:v>
                </c:pt>
                <c:pt idx="156">
                  <c:v>150.97006759999999</c:v>
                </c:pt>
                <c:pt idx="157">
                  <c:v>149.90509410000001</c:v>
                </c:pt>
                <c:pt idx="158">
                  <c:v>146.976417</c:v>
                </c:pt>
                <c:pt idx="159">
                  <c:v>146.976417</c:v>
                </c:pt>
                <c:pt idx="160">
                  <c:v>147.79081389999999</c:v>
                </c:pt>
                <c:pt idx="161">
                  <c:v>149.41960760000001</c:v>
                </c:pt>
                <c:pt idx="162">
                  <c:v>149.97514140000001</c:v>
                </c:pt>
                <c:pt idx="163">
                  <c:v>151.086209</c:v>
                </c:pt>
                <c:pt idx="164">
                  <c:v>151.086209</c:v>
                </c:pt>
                <c:pt idx="165">
                  <c:v>149.60972079999999</c:v>
                </c:pt>
                <c:pt idx="166">
                  <c:v>146.65674440000001</c:v>
                </c:pt>
                <c:pt idx="167">
                  <c:v>146.65674440000001</c:v>
                </c:pt>
                <c:pt idx="168">
                  <c:v>148.51848770000001</c:v>
                </c:pt>
                <c:pt idx="169">
                  <c:v>152.24197430000001</c:v>
                </c:pt>
                <c:pt idx="170">
                  <c:v>150.8974776</c:v>
                </c:pt>
                <c:pt idx="171">
                  <c:v>147.2001119</c:v>
                </c:pt>
                <c:pt idx="172">
                  <c:v>147.2001119</c:v>
                </c:pt>
                <c:pt idx="173">
                  <c:v>146.2257549</c:v>
                </c:pt>
                <c:pt idx="174">
                  <c:v>144.2770409</c:v>
                </c:pt>
                <c:pt idx="175">
                  <c:v>144.2770409</c:v>
                </c:pt>
                <c:pt idx="176">
                  <c:v>146.9773667</c:v>
                </c:pt>
                <c:pt idx="177">
                  <c:v>152.37801820000001</c:v>
                </c:pt>
                <c:pt idx="178">
                  <c:v>150.78819680000001</c:v>
                </c:pt>
                <c:pt idx="179">
                  <c:v>147.6085539</c:v>
                </c:pt>
                <c:pt idx="180">
                  <c:v>147.6085539</c:v>
                </c:pt>
                <c:pt idx="181">
                  <c:v>148.35896840000001</c:v>
                </c:pt>
                <c:pt idx="182">
                  <c:v>149.8597973</c:v>
                </c:pt>
                <c:pt idx="183">
                  <c:v>149.8597973</c:v>
                </c:pt>
                <c:pt idx="184">
                  <c:v>149.64967659999999</c:v>
                </c:pt>
                <c:pt idx="185">
                  <c:v>149.3344955</c:v>
                </c:pt>
                <c:pt idx="186">
                  <c:v>148.7817427</c:v>
                </c:pt>
                <c:pt idx="187">
                  <c:v>147.67623710000001</c:v>
                </c:pt>
                <c:pt idx="188">
                  <c:v>147.67623710000001</c:v>
                </c:pt>
                <c:pt idx="189">
                  <c:v>148.37885180000001</c:v>
                </c:pt>
                <c:pt idx="190">
                  <c:v>149.7840813</c:v>
                </c:pt>
                <c:pt idx="191">
                  <c:v>149.7840813</c:v>
                </c:pt>
                <c:pt idx="192">
                  <c:v>149.07398069999999</c:v>
                </c:pt>
                <c:pt idx="193">
                  <c:v>147.65377939999999</c:v>
                </c:pt>
                <c:pt idx="194">
                  <c:v>149.03232259999999</c:v>
                </c:pt>
                <c:pt idx="195">
                  <c:v>151.78940879999999</c:v>
                </c:pt>
                <c:pt idx="196">
                  <c:v>151.78940879999999</c:v>
                </c:pt>
                <c:pt idx="197">
                  <c:v>150.24403190000001</c:v>
                </c:pt>
              </c:numCache>
            </c:numRef>
          </c:val>
          <c:smooth val="0"/>
        </c:ser>
        <c:ser>
          <c:idx val="1"/>
          <c:order val="1"/>
          <c:tx>
            <c:strRef>
              <c:f>dual!$B$1</c:f>
              <c:strCache>
                <c:ptCount val="1"/>
                <c:pt idx="0">
                  <c:v>GridFTP</c:v>
                </c:pt>
              </c:strCache>
            </c:strRef>
          </c:tx>
          <c:spPr>
            <a:ln w="28575" cap="rnd">
              <a:solidFill>
                <a:schemeClr val="accent2"/>
              </a:solidFill>
              <a:round/>
            </a:ln>
            <a:effectLst/>
          </c:spPr>
          <c:marker>
            <c:symbol val="none"/>
          </c:marker>
          <c:val>
            <c:numRef>
              <c:f>dual!$B$2:$B$199</c:f>
              <c:numCache>
                <c:formatCode>General</c:formatCode>
                <c:ptCount val="198"/>
                <c:pt idx="0">
                  <c:v>36.062509730000002</c:v>
                </c:pt>
                <c:pt idx="1">
                  <c:v>38.638402710000001</c:v>
                </c:pt>
                <c:pt idx="2">
                  <c:v>38.638402710000001</c:v>
                </c:pt>
                <c:pt idx="3">
                  <c:v>39.515462579999998</c:v>
                </c:pt>
                <c:pt idx="4">
                  <c:v>39.515462579999998</c:v>
                </c:pt>
                <c:pt idx="5">
                  <c:v>39.515462579999998</c:v>
                </c:pt>
                <c:pt idx="6">
                  <c:v>39.374154650000001</c:v>
                </c:pt>
                <c:pt idx="7">
                  <c:v>39.352414969999998</c:v>
                </c:pt>
                <c:pt idx="8">
                  <c:v>39.278044420000001</c:v>
                </c:pt>
                <c:pt idx="9">
                  <c:v>39.266602800000001</c:v>
                </c:pt>
                <c:pt idx="10">
                  <c:v>39.266602800000001</c:v>
                </c:pt>
                <c:pt idx="11">
                  <c:v>39.266602800000001</c:v>
                </c:pt>
                <c:pt idx="12">
                  <c:v>39.266602800000001</c:v>
                </c:pt>
                <c:pt idx="13">
                  <c:v>39.266602800000001</c:v>
                </c:pt>
                <c:pt idx="14">
                  <c:v>38.408686019999998</c:v>
                </c:pt>
                <c:pt idx="15">
                  <c:v>38.347406249999999</c:v>
                </c:pt>
                <c:pt idx="16">
                  <c:v>38.938412159999999</c:v>
                </c:pt>
                <c:pt idx="17">
                  <c:v>39.029336149999999</c:v>
                </c:pt>
                <c:pt idx="18">
                  <c:v>39.029336149999999</c:v>
                </c:pt>
                <c:pt idx="19">
                  <c:v>39.260234769999997</c:v>
                </c:pt>
                <c:pt idx="20">
                  <c:v>39.276727520000001</c:v>
                </c:pt>
                <c:pt idx="21">
                  <c:v>39.276727520000001</c:v>
                </c:pt>
                <c:pt idx="22">
                  <c:v>40.570618090000004</c:v>
                </c:pt>
                <c:pt idx="23">
                  <c:v>40.66303885</c:v>
                </c:pt>
                <c:pt idx="24">
                  <c:v>38.047311630000003</c:v>
                </c:pt>
                <c:pt idx="25">
                  <c:v>38.047311630000003</c:v>
                </c:pt>
                <c:pt idx="26">
                  <c:v>38.047311630000003</c:v>
                </c:pt>
                <c:pt idx="27">
                  <c:v>36.674700620000003</c:v>
                </c:pt>
                <c:pt idx="28">
                  <c:v>36.674700620000003</c:v>
                </c:pt>
                <c:pt idx="29">
                  <c:v>36.674700620000003</c:v>
                </c:pt>
                <c:pt idx="30">
                  <c:v>38.365117410000003</c:v>
                </c:pt>
                <c:pt idx="31">
                  <c:v>38.485861460000002</c:v>
                </c:pt>
                <c:pt idx="32">
                  <c:v>37.198695809999997</c:v>
                </c:pt>
                <c:pt idx="33">
                  <c:v>37.000670329999998</c:v>
                </c:pt>
                <c:pt idx="34">
                  <c:v>37.000670329999998</c:v>
                </c:pt>
                <c:pt idx="35">
                  <c:v>38.631294109999999</c:v>
                </c:pt>
                <c:pt idx="36">
                  <c:v>38.882159309999999</c:v>
                </c:pt>
                <c:pt idx="37">
                  <c:v>38.882159309999999</c:v>
                </c:pt>
                <c:pt idx="38">
                  <c:v>34.536969040000002</c:v>
                </c:pt>
                <c:pt idx="39">
                  <c:v>33.868478230000001</c:v>
                </c:pt>
                <c:pt idx="40">
                  <c:v>36.227096979999999</c:v>
                </c:pt>
                <c:pt idx="41">
                  <c:v>36.395569739999999</c:v>
                </c:pt>
                <c:pt idx="42">
                  <c:v>36.395569739999999</c:v>
                </c:pt>
                <c:pt idx="43">
                  <c:v>36.952633919999997</c:v>
                </c:pt>
                <c:pt idx="44">
                  <c:v>36.992424219999997</c:v>
                </c:pt>
                <c:pt idx="45">
                  <c:v>37.535619240000003</c:v>
                </c:pt>
                <c:pt idx="46">
                  <c:v>37.535619240000003</c:v>
                </c:pt>
                <c:pt idx="47">
                  <c:v>38.010914880000001</c:v>
                </c:pt>
                <c:pt idx="48">
                  <c:v>38.032794289999998</c:v>
                </c:pt>
                <c:pt idx="49">
                  <c:v>38.339106059999999</c:v>
                </c:pt>
                <c:pt idx="50">
                  <c:v>38.339106059999999</c:v>
                </c:pt>
                <c:pt idx="51">
                  <c:v>37.628316329999997</c:v>
                </c:pt>
                <c:pt idx="52">
                  <c:v>37.628316329999997</c:v>
                </c:pt>
                <c:pt idx="53">
                  <c:v>37.628316329999997</c:v>
                </c:pt>
                <c:pt idx="54">
                  <c:v>39.2422349</c:v>
                </c:pt>
                <c:pt idx="55">
                  <c:v>39.2422349</c:v>
                </c:pt>
                <c:pt idx="56">
                  <c:v>38.960483549999999</c:v>
                </c:pt>
                <c:pt idx="57">
                  <c:v>38.960483549999999</c:v>
                </c:pt>
                <c:pt idx="58">
                  <c:v>38.960483549999999</c:v>
                </c:pt>
                <c:pt idx="59">
                  <c:v>37.93298248</c:v>
                </c:pt>
                <c:pt idx="60">
                  <c:v>37.774905400000002</c:v>
                </c:pt>
                <c:pt idx="61">
                  <c:v>37.774905400000002</c:v>
                </c:pt>
                <c:pt idx="62">
                  <c:v>37.470023320000003</c:v>
                </c:pt>
                <c:pt idx="63">
                  <c:v>37.393802800000003</c:v>
                </c:pt>
                <c:pt idx="64">
                  <c:v>36.329160469999998</c:v>
                </c:pt>
                <c:pt idx="65">
                  <c:v>36.06299989</c:v>
                </c:pt>
                <c:pt idx="66">
                  <c:v>36.06299989</c:v>
                </c:pt>
                <c:pt idx="67">
                  <c:v>38.605945640000002</c:v>
                </c:pt>
                <c:pt idx="68">
                  <c:v>38.99716806</c:v>
                </c:pt>
                <c:pt idx="69">
                  <c:v>38.99716806</c:v>
                </c:pt>
                <c:pt idx="70">
                  <c:v>37.346163879999999</c:v>
                </c:pt>
                <c:pt idx="71">
                  <c:v>37.092163239999998</c:v>
                </c:pt>
                <c:pt idx="72">
                  <c:v>35.721955690000001</c:v>
                </c:pt>
                <c:pt idx="73">
                  <c:v>35.624083720000002</c:v>
                </c:pt>
                <c:pt idx="74">
                  <c:v>35.624083720000002</c:v>
                </c:pt>
                <c:pt idx="75">
                  <c:v>39.482336789999998</c:v>
                </c:pt>
                <c:pt idx="76">
                  <c:v>39.75792629</c:v>
                </c:pt>
                <c:pt idx="77">
                  <c:v>39.75792629</c:v>
                </c:pt>
                <c:pt idx="78">
                  <c:v>39.220241059999999</c:v>
                </c:pt>
                <c:pt idx="79">
                  <c:v>39.137520260000002</c:v>
                </c:pt>
                <c:pt idx="80">
                  <c:v>38.063143830000001</c:v>
                </c:pt>
                <c:pt idx="81">
                  <c:v>37.897855149999998</c:v>
                </c:pt>
                <c:pt idx="82">
                  <c:v>37.897855149999998</c:v>
                </c:pt>
                <c:pt idx="83">
                  <c:v>35.25496201</c:v>
                </c:pt>
                <c:pt idx="84">
                  <c:v>34.59423872</c:v>
                </c:pt>
                <c:pt idx="85">
                  <c:v>34.59423872</c:v>
                </c:pt>
                <c:pt idx="86">
                  <c:v>36.781640619999997</c:v>
                </c:pt>
                <c:pt idx="87">
                  <c:v>37.328491100000001</c:v>
                </c:pt>
                <c:pt idx="88">
                  <c:v>37.890600970000001</c:v>
                </c:pt>
                <c:pt idx="89">
                  <c:v>38.09500456</c:v>
                </c:pt>
                <c:pt idx="90">
                  <c:v>38.09500456</c:v>
                </c:pt>
                <c:pt idx="91">
                  <c:v>36.524201599999998</c:v>
                </c:pt>
                <c:pt idx="92">
                  <c:v>36.282539610000001</c:v>
                </c:pt>
                <c:pt idx="93">
                  <c:v>36.282539610000001</c:v>
                </c:pt>
                <c:pt idx="94">
                  <c:v>36.54549909</c:v>
                </c:pt>
                <c:pt idx="95">
                  <c:v>36.611238970000002</c:v>
                </c:pt>
                <c:pt idx="96">
                  <c:v>36.88821265</c:v>
                </c:pt>
                <c:pt idx="97">
                  <c:v>36.957456069999999</c:v>
                </c:pt>
                <c:pt idx="98">
                  <c:v>36.957456069999999</c:v>
                </c:pt>
                <c:pt idx="99">
                  <c:v>36.831637139999998</c:v>
                </c:pt>
                <c:pt idx="100">
                  <c:v>36.785884799999998</c:v>
                </c:pt>
                <c:pt idx="101">
                  <c:v>36.785884799999998</c:v>
                </c:pt>
                <c:pt idx="102">
                  <c:v>37.720416800000002</c:v>
                </c:pt>
                <c:pt idx="103">
                  <c:v>38.060246620000001</c:v>
                </c:pt>
                <c:pt idx="104">
                  <c:v>38.370206090000003</c:v>
                </c:pt>
                <c:pt idx="105">
                  <c:v>38.525185829999998</c:v>
                </c:pt>
                <c:pt idx="106">
                  <c:v>38.525185829999998</c:v>
                </c:pt>
                <c:pt idx="107">
                  <c:v>38.052234869999999</c:v>
                </c:pt>
                <c:pt idx="108">
                  <c:v>37.815759389999997</c:v>
                </c:pt>
                <c:pt idx="109">
                  <c:v>37.797054199999998</c:v>
                </c:pt>
                <c:pt idx="110">
                  <c:v>37.787701609999999</c:v>
                </c:pt>
                <c:pt idx="111">
                  <c:v>37.787701609999999</c:v>
                </c:pt>
                <c:pt idx="112">
                  <c:v>36.94972052</c:v>
                </c:pt>
                <c:pt idx="113">
                  <c:v>36.530729979999997</c:v>
                </c:pt>
                <c:pt idx="114">
                  <c:v>36.530729979999997</c:v>
                </c:pt>
                <c:pt idx="115">
                  <c:v>37.256767549999999</c:v>
                </c:pt>
                <c:pt idx="116">
                  <c:v>37.520781210000003</c:v>
                </c:pt>
                <c:pt idx="117">
                  <c:v>37.520781210000003</c:v>
                </c:pt>
                <c:pt idx="118">
                  <c:v>37.623267910000003</c:v>
                </c:pt>
                <c:pt idx="119">
                  <c:v>37.674511260000003</c:v>
                </c:pt>
                <c:pt idx="120">
                  <c:v>37.926271450000002</c:v>
                </c:pt>
                <c:pt idx="121">
                  <c:v>38.052151539999997</c:v>
                </c:pt>
                <c:pt idx="122">
                  <c:v>38.052151539999997</c:v>
                </c:pt>
                <c:pt idx="123">
                  <c:v>37.520006700000003</c:v>
                </c:pt>
                <c:pt idx="124">
                  <c:v>37.253934289999997</c:v>
                </c:pt>
                <c:pt idx="125">
                  <c:v>37.253934289999997</c:v>
                </c:pt>
                <c:pt idx="126">
                  <c:v>37.99925897</c:v>
                </c:pt>
                <c:pt idx="127">
                  <c:v>38.270286120000002</c:v>
                </c:pt>
                <c:pt idx="128">
                  <c:v>38.523944989999997</c:v>
                </c:pt>
                <c:pt idx="129">
                  <c:v>38.650774419999998</c:v>
                </c:pt>
                <c:pt idx="130">
                  <c:v>38.650774419999998</c:v>
                </c:pt>
                <c:pt idx="131">
                  <c:v>38.322427310000002</c:v>
                </c:pt>
                <c:pt idx="132">
                  <c:v>38.035123599999999</c:v>
                </c:pt>
                <c:pt idx="133">
                  <c:v>38.084756300000002</c:v>
                </c:pt>
                <c:pt idx="134">
                  <c:v>38.128184910000002</c:v>
                </c:pt>
                <c:pt idx="135">
                  <c:v>38.128184910000002</c:v>
                </c:pt>
                <c:pt idx="136">
                  <c:v>37.59298647</c:v>
                </c:pt>
                <c:pt idx="137">
                  <c:v>36.981331109999999</c:v>
                </c:pt>
                <c:pt idx="138">
                  <c:v>36.981331109999999</c:v>
                </c:pt>
                <c:pt idx="139">
                  <c:v>38.176893579999998</c:v>
                </c:pt>
                <c:pt idx="140">
                  <c:v>39.970237269999998</c:v>
                </c:pt>
                <c:pt idx="141">
                  <c:v>38.634754870000002</c:v>
                </c:pt>
                <c:pt idx="142">
                  <c:v>36.631531270000004</c:v>
                </c:pt>
                <c:pt idx="143">
                  <c:v>36.631531270000004</c:v>
                </c:pt>
                <c:pt idx="144">
                  <c:v>36.603013949999998</c:v>
                </c:pt>
                <c:pt idx="145">
                  <c:v>36.54597931</c:v>
                </c:pt>
                <c:pt idx="146">
                  <c:v>36.453092150000003</c:v>
                </c:pt>
                <c:pt idx="147">
                  <c:v>36.267317830000003</c:v>
                </c:pt>
                <c:pt idx="148">
                  <c:v>36.267317830000003</c:v>
                </c:pt>
                <c:pt idx="149">
                  <c:v>36.73756152</c:v>
                </c:pt>
                <c:pt idx="150">
                  <c:v>38.030731660000001</c:v>
                </c:pt>
                <c:pt idx="151">
                  <c:v>38.030731660000001</c:v>
                </c:pt>
                <c:pt idx="152">
                  <c:v>38.076959930000001</c:v>
                </c:pt>
                <c:pt idx="153">
                  <c:v>38.20408767</c:v>
                </c:pt>
                <c:pt idx="154">
                  <c:v>38.21419212</c:v>
                </c:pt>
                <c:pt idx="155">
                  <c:v>38.241979350000001</c:v>
                </c:pt>
                <c:pt idx="156">
                  <c:v>38.241979350000001</c:v>
                </c:pt>
                <c:pt idx="157">
                  <c:v>37.729272379999998</c:v>
                </c:pt>
                <c:pt idx="158">
                  <c:v>36.703858429999997</c:v>
                </c:pt>
                <c:pt idx="159">
                  <c:v>36.703858429999997</c:v>
                </c:pt>
                <c:pt idx="160">
                  <c:v>37.198882419999997</c:v>
                </c:pt>
                <c:pt idx="161">
                  <c:v>39.178978350000001</c:v>
                </c:pt>
                <c:pt idx="162">
                  <c:v>38.56489354</c:v>
                </c:pt>
                <c:pt idx="163">
                  <c:v>36.876160339999998</c:v>
                </c:pt>
                <c:pt idx="164">
                  <c:v>36.876160339999998</c:v>
                </c:pt>
                <c:pt idx="165">
                  <c:v>36.86835499</c:v>
                </c:pt>
                <c:pt idx="166">
                  <c:v>36.846890279999997</c:v>
                </c:pt>
                <c:pt idx="167">
                  <c:v>36.846890279999997</c:v>
                </c:pt>
                <c:pt idx="168">
                  <c:v>36.955364600000003</c:v>
                </c:pt>
                <c:pt idx="169">
                  <c:v>37.25366898</c:v>
                </c:pt>
                <c:pt idx="170">
                  <c:v>37.25366898</c:v>
                </c:pt>
                <c:pt idx="171">
                  <c:v>37.667829480000002</c:v>
                </c:pt>
                <c:pt idx="172">
                  <c:v>38.289070219999999</c:v>
                </c:pt>
                <c:pt idx="173">
                  <c:v>37.793865009999998</c:v>
                </c:pt>
                <c:pt idx="174">
                  <c:v>37.051057200000002</c:v>
                </c:pt>
                <c:pt idx="175">
                  <c:v>37.051057200000002</c:v>
                </c:pt>
                <c:pt idx="176">
                  <c:v>38.055032079999997</c:v>
                </c:pt>
                <c:pt idx="177">
                  <c:v>39.202431949999998</c:v>
                </c:pt>
                <c:pt idx="178">
                  <c:v>39.202431949999998</c:v>
                </c:pt>
                <c:pt idx="179">
                  <c:v>38.148441159999997</c:v>
                </c:pt>
                <c:pt idx="180">
                  <c:v>36.943880249999999</c:v>
                </c:pt>
                <c:pt idx="181">
                  <c:v>37.655773689999997</c:v>
                </c:pt>
                <c:pt idx="182">
                  <c:v>38.469366190000002</c:v>
                </c:pt>
                <c:pt idx="183">
                  <c:v>38.469366190000002</c:v>
                </c:pt>
                <c:pt idx="184">
                  <c:v>37.880633940000003</c:v>
                </c:pt>
                <c:pt idx="185">
                  <c:v>37.488145770000003</c:v>
                </c:pt>
                <c:pt idx="186">
                  <c:v>37.488145770000003</c:v>
                </c:pt>
                <c:pt idx="187">
                  <c:v>38.267970149999996</c:v>
                </c:pt>
                <c:pt idx="188">
                  <c:v>38.787853069999997</c:v>
                </c:pt>
                <c:pt idx="189">
                  <c:v>38.835450350000002</c:v>
                </c:pt>
                <c:pt idx="190">
                  <c:v>38.877097970000001</c:v>
                </c:pt>
                <c:pt idx="191">
                  <c:v>38.877097970000001</c:v>
                </c:pt>
                <c:pt idx="192">
                  <c:v>38.765283709999999</c:v>
                </c:pt>
                <c:pt idx="193">
                  <c:v>38.667446230000003</c:v>
                </c:pt>
                <c:pt idx="194">
                  <c:v>38.667446230000003</c:v>
                </c:pt>
                <c:pt idx="195">
                  <c:v>38.104574849999999</c:v>
                </c:pt>
                <c:pt idx="196">
                  <c:v>37.823139150000003</c:v>
                </c:pt>
                <c:pt idx="197">
                  <c:v>37.277425979999997</c:v>
                </c:pt>
              </c:numCache>
            </c:numRef>
          </c:val>
          <c:smooth val="0"/>
        </c:ser>
        <c:dLbls>
          <c:showLegendKey val="0"/>
          <c:showVal val="0"/>
          <c:showCatName val="0"/>
          <c:showSerName val="0"/>
          <c:showPercent val="0"/>
          <c:showBubbleSize val="0"/>
        </c:dLbls>
        <c:smooth val="0"/>
        <c:axId val="180395328"/>
        <c:axId val="180395888"/>
      </c:lineChart>
      <c:catAx>
        <c:axId val="180395328"/>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30 Minutes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majorTickMark val="none"/>
        <c:minorTickMark val="none"/>
        <c:tickLblPos val="nextTo"/>
        <c:crossAx val="180395888"/>
        <c:crosses val="autoZero"/>
        <c:auto val="1"/>
        <c:lblAlgn val="ctr"/>
        <c:lblOffset val="100"/>
        <c:noMultiLvlLbl val="0"/>
      </c:catAx>
      <c:valAx>
        <c:axId val="180395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Bandwidth (Gbps)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80395328"/>
        <c:crosses val="autoZero"/>
        <c:crossBetween val="between"/>
      </c:valAx>
      <c:spPr>
        <a:noFill/>
        <a:ln>
          <a:noFill/>
        </a:ln>
        <a:effectLst/>
      </c:spPr>
    </c:plotArea>
    <c:legend>
      <c:legendPos val="b"/>
      <c:layout>
        <c:manualLayout>
          <c:xMode val="edge"/>
          <c:yMode val="edge"/>
          <c:x val="0.37536676199183205"/>
          <c:y val="0.89179522251041121"/>
          <c:w val="0.41499129261556861"/>
          <c:h val="9.1333234495317675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paper!$C$119</c:f>
              <c:strCache>
                <c:ptCount val="1"/>
                <c:pt idx="0">
                  <c:v>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paper!$B$120:$B$124</c:f>
              <c:strCache>
                <c:ptCount val="5"/>
                <c:pt idx="0">
                  <c:v>1M</c:v>
                </c:pt>
                <c:pt idx="1">
                  <c:v>2M</c:v>
                </c:pt>
                <c:pt idx="2">
                  <c:v>4M</c:v>
                </c:pt>
                <c:pt idx="3">
                  <c:v>8M</c:v>
                </c:pt>
                <c:pt idx="4">
                  <c:v>16M</c:v>
                </c:pt>
              </c:strCache>
            </c:strRef>
          </c:cat>
          <c:val>
            <c:numRef>
              <c:f>paper!$C$120:$C$124</c:f>
              <c:numCache>
                <c:formatCode>General</c:formatCode>
                <c:ptCount val="5"/>
                <c:pt idx="0">
                  <c:v>38.416388230000003</c:v>
                </c:pt>
                <c:pt idx="1">
                  <c:v>38.663269579999998</c:v>
                </c:pt>
                <c:pt idx="2">
                  <c:v>38.66325715</c:v>
                </c:pt>
                <c:pt idx="3">
                  <c:v>38.787785169999999</c:v>
                </c:pt>
                <c:pt idx="4">
                  <c:v>38.913168319999997</c:v>
                </c:pt>
              </c:numCache>
            </c:numRef>
          </c:val>
          <c:smooth val="0"/>
        </c:ser>
        <c:ser>
          <c:idx val="1"/>
          <c:order val="1"/>
          <c:tx>
            <c:strRef>
              <c:f>paper!$D$119</c:f>
              <c:strCache>
                <c:ptCount val="1"/>
                <c:pt idx="0">
                  <c:v>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paper!$B$120:$B$124</c:f>
              <c:strCache>
                <c:ptCount val="5"/>
                <c:pt idx="0">
                  <c:v>1M</c:v>
                </c:pt>
                <c:pt idx="1">
                  <c:v>2M</c:v>
                </c:pt>
                <c:pt idx="2">
                  <c:v>4M</c:v>
                </c:pt>
                <c:pt idx="3">
                  <c:v>8M</c:v>
                </c:pt>
                <c:pt idx="4">
                  <c:v>16M</c:v>
                </c:pt>
              </c:strCache>
            </c:strRef>
          </c:cat>
          <c:val>
            <c:numRef>
              <c:f>paper!$D$120:$D$124</c:f>
              <c:numCache>
                <c:formatCode>General</c:formatCode>
                <c:ptCount val="5"/>
                <c:pt idx="0">
                  <c:v>38.41604461</c:v>
                </c:pt>
                <c:pt idx="1">
                  <c:v>38.663269579999998</c:v>
                </c:pt>
                <c:pt idx="2">
                  <c:v>38.787972830000001</c:v>
                </c:pt>
                <c:pt idx="3">
                  <c:v>38.787409859999997</c:v>
                </c:pt>
                <c:pt idx="4">
                  <c:v>38.912878720000002</c:v>
                </c:pt>
              </c:numCache>
            </c:numRef>
          </c:val>
          <c:smooth val="0"/>
        </c:ser>
        <c:ser>
          <c:idx val="2"/>
          <c:order val="2"/>
          <c:tx>
            <c:strRef>
              <c:f>paper!$E$119</c:f>
              <c:strCache>
                <c:ptCount val="1"/>
                <c:pt idx="0">
                  <c:v>4</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paper!$B$120:$B$124</c:f>
              <c:strCache>
                <c:ptCount val="5"/>
                <c:pt idx="0">
                  <c:v>1M</c:v>
                </c:pt>
                <c:pt idx="1">
                  <c:v>2M</c:v>
                </c:pt>
                <c:pt idx="2">
                  <c:v>4M</c:v>
                </c:pt>
                <c:pt idx="3">
                  <c:v>8M</c:v>
                </c:pt>
                <c:pt idx="4">
                  <c:v>16M</c:v>
                </c:pt>
              </c:strCache>
            </c:strRef>
          </c:cat>
          <c:val>
            <c:numRef>
              <c:f>paper!$E$120:$E$124</c:f>
              <c:numCache>
                <c:formatCode>General</c:formatCode>
                <c:ptCount val="5"/>
                <c:pt idx="0">
                  <c:v>38.416253240000003</c:v>
                </c:pt>
                <c:pt idx="1">
                  <c:v>38.5392668</c:v>
                </c:pt>
                <c:pt idx="2">
                  <c:v>38.787610020000002</c:v>
                </c:pt>
                <c:pt idx="3">
                  <c:v>38.912992039999999</c:v>
                </c:pt>
                <c:pt idx="4">
                  <c:v>39.039111239999997</c:v>
                </c:pt>
              </c:numCache>
            </c:numRef>
          </c:val>
          <c:smooth val="0"/>
        </c:ser>
        <c:ser>
          <c:idx val="3"/>
          <c:order val="3"/>
          <c:tx>
            <c:strRef>
              <c:f>paper!$F$119</c:f>
              <c:strCache>
                <c:ptCount val="1"/>
                <c:pt idx="0">
                  <c:v>8</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paper!$B$120:$B$124</c:f>
              <c:strCache>
                <c:ptCount val="5"/>
                <c:pt idx="0">
                  <c:v>1M</c:v>
                </c:pt>
                <c:pt idx="1">
                  <c:v>2M</c:v>
                </c:pt>
                <c:pt idx="2">
                  <c:v>4M</c:v>
                </c:pt>
                <c:pt idx="3">
                  <c:v>8M</c:v>
                </c:pt>
                <c:pt idx="4">
                  <c:v>16M</c:v>
                </c:pt>
              </c:strCache>
            </c:strRef>
          </c:cat>
          <c:val>
            <c:numRef>
              <c:f>paper!$F$120:$F$124</c:f>
              <c:numCache>
                <c:formatCode>General</c:formatCode>
                <c:ptCount val="5"/>
                <c:pt idx="0">
                  <c:v>38.416105969999997</c:v>
                </c:pt>
                <c:pt idx="1">
                  <c:v>38.662884239999997</c:v>
                </c:pt>
                <c:pt idx="2">
                  <c:v>38.912828349999998</c:v>
                </c:pt>
                <c:pt idx="3">
                  <c:v>38.912840940000002</c:v>
                </c:pt>
                <c:pt idx="4">
                  <c:v>39.039174610000003</c:v>
                </c:pt>
              </c:numCache>
            </c:numRef>
          </c:val>
          <c:smooth val="0"/>
        </c:ser>
        <c:ser>
          <c:idx val="4"/>
          <c:order val="4"/>
          <c:tx>
            <c:strRef>
              <c:f>paper!$G$119</c:f>
              <c:strCache>
                <c:ptCount val="1"/>
                <c:pt idx="0">
                  <c:v>16</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paper!$B$120:$B$124</c:f>
              <c:strCache>
                <c:ptCount val="5"/>
                <c:pt idx="0">
                  <c:v>1M</c:v>
                </c:pt>
                <c:pt idx="1">
                  <c:v>2M</c:v>
                </c:pt>
                <c:pt idx="2">
                  <c:v>4M</c:v>
                </c:pt>
                <c:pt idx="3">
                  <c:v>8M</c:v>
                </c:pt>
                <c:pt idx="4">
                  <c:v>16M</c:v>
                </c:pt>
              </c:strCache>
            </c:strRef>
          </c:cat>
          <c:val>
            <c:numRef>
              <c:f>paper!$G$120:$G$124</c:f>
              <c:numCache>
                <c:formatCode>General</c:formatCode>
                <c:ptCount val="5"/>
                <c:pt idx="0">
                  <c:v>38.41604461</c:v>
                </c:pt>
                <c:pt idx="1">
                  <c:v>38.539180340000001</c:v>
                </c:pt>
                <c:pt idx="2">
                  <c:v>38.78754747</c:v>
                </c:pt>
                <c:pt idx="3">
                  <c:v>38.912727619999998</c:v>
                </c:pt>
                <c:pt idx="4">
                  <c:v>38.912664669999998</c:v>
                </c:pt>
              </c:numCache>
            </c:numRef>
          </c:val>
          <c:smooth val="0"/>
        </c:ser>
        <c:dLbls>
          <c:showLegendKey val="0"/>
          <c:showVal val="0"/>
          <c:showCatName val="0"/>
          <c:showSerName val="0"/>
          <c:showPercent val="0"/>
          <c:showBubbleSize val="0"/>
        </c:dLbls>
        <c:marker val="1"/>
        <c:smooth val="0"/>
        <c:axId val="197240384"/>
        <c:axId val="197240944"/>
      </c:lineChart>
      <c:catAx>
        <c:axId val="19724038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600">
                    <a:latin typeface="Segoe UI" panose="020B0502040204020203" pitchFamily="34" charset="0"/>
                    <a:ea typeface="Segoe UI" panose="020B0502040204020203" pitchFamily="34" charset="0"/>
                    <a:cs typeface="Segoe UI" panose="020B0502040204020203" pitchFamily="34" charset="0"/>
                  </a:rPr>
                  <a:t>Block</a:t>
                </a:r>
                <a:r>
                  <a:rPr lang="en-US" sz="1600" baseline="0">
                    <a:latin typeface="Segoe UI" panose="020B0502040204020203" pitchFamily="34" charset="0"/>
                    <a:ea typeface="Segoe UI" panose="020B0502040204020203" pitchFamily="34" charset="0"/>
                    <a:cs typeface="Segoe UI" panose="020B0502040204020203" pitchFamily="34" charset="0"/>
                  </a:rPr>
                  <a:t> Size</a:t>
                </a:r>
                <a:endParaRPr lang="en-US" sz="160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97240944"/>
        <c:crosses val="autoZero"/>
        <c:auto val="1"/>
        <c:lblAlgn val="ctr"/>
        <c:lblOffset val="100"/>
        <c:noMultiLvlLbl val="0"/>
      </c:catAx>
      <c:valAx>
        <c:axId val="197240944"/>
        <c:scaling>
          <c:orientation val="minMax"/>
          <c:max val="40"/>
          <c:min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600">
                    <a:latin typeface="Segoe UI" panose="020B0502040204020203" pitchFamily="34" charset="0"/>
                    <a:ea typeface="Segoe UI" panose="020B0502040204020203" pitchFamily="34" charset="0"/>
                    <a:cs typeface="Segoe UI" panose="020B0502040204020203" pitchFamily="34" charset="0"/>
                  </a:rPr>
                  <a:t>Bandwidth (Gbps)</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97240384"/>
        <c:crosses val="autoZero"/>
        <c:crossBetween val="between"/>
        <c:majorUnit val="1"/>
      </c:valAx>
      <c:spPr>
        <a:noFill/>
        <a:ln>
          <a:noFill/>
        </a:ln>
        <a:effectLst/>
      </c:spPr>
    </c:plotArea>
    <c:legend>
      <c:legendPos val="b"/>
      <c:layout>
        <c:manualLayout>
          <c:xMode val="edge"/>
          <c:yMode val="edge"/>
          <c:x val="0.31939313686249893"/>
          <c:y val="0.87153926060209008"/>
          <c:w val="0.50955560452704185"/>
          <c:h val="9.640543038809640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End-to-End Performance over </a:t>
            </a:r>
            <a:r>
              <a:rPr lang="en-US" sz="2000" b="0" i="0" u="none" strike="noStrike" baseline="0" dirty="0">
                <a:effectLst/>
              </a:rPr>
              <a:t>40 </a:t>
            </a:r>
            <a:r>
              <a:rPr lang="en-US" sz="2000" b="0" i="0" u="none" strike="noStrike" baseline="0" dirty="0" err="1">
                <a:effectLst/>
              </a:rPr>
              <a:t>Gbps</a:t>
            </a:r>
            <a:r>
              <a:rPr lang="en-US" sz="2000" b="0" i="0" u="none" strike="noStrike" baseline="0" dirty="0">
                <a:effectLst/>
              </a:rPr>
              <a:t> </a:t>
            </a:r>
            <a:r>
              <a:rPr lang="en-US" sz="2000" b="0" i="0" u="none" strike="noStrike" baseline="0" dirty="0" err="1">
                <a:effectLst/>
              </a:rPr>
              <a:t>iWARP</a:t>
            </a:r>
            <a:r>
              <a:rPr lang="en-US" sz="2000" b="0" i="0" u="none" strike="noStrike" baseline="0" dirty="0">
                <a:effectLst/>
              </a:rPr>
              <a:t> </a:t>
            </a:r>
            <a:r>
              <a:rPr lang="en-US" sz="2000" b="0" i="0" u="none" strike="noStrike" baseline="0" dirty="0" smtClean="0">
                <a:effectLst/>
              </a:rPr>
              <a:t>in LAN</a:t>
            </a:r>
            <a:endParaRPr lang="en-US" sz="2000" dirty="0"/>
          </a:p>
        </c:rich>
      </c:tx>
      <c:layout>
        <c:manualLayout>
          <c:xMode val="edge"/>
          <c:yMode val="edge"/>
          <c:x val="0.14785902031475706"/>
          <c:y val="3.1111110022358356E-2"/>
        </c:manualLayout>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val>
            <c:numRef>
              <c:f>iwarp!$B$1:$B$104</c:f>
              <c:numCache>
                <c:formatCode>General</c:formatCode>
                <c:ptCount val="104"/>
                <c:pt idx="0">
                  <c:v>1.853685793876648</c:v>
                </c:pt>
                <c:pt idx="1">
                  <c:v>1.853685793876648</c:v>
                </c:pt>
                <c:pt idx="2">
                  <c:v>1.853685793876648</c:v>
                </c:pt>
                <c:pt idx="3">
                  <c:v>38.392176666259765</c:v>
                </c:pt>
                <c:pt idx="4">
                  <c:v>38.392176666259765</c:v>
                </c:pt>
                <c:pt idx="5">
                  <c:v>38.103316721864047</c:v>
                </c:pt>
                <c:pt idx="6">
                  <c:v>38.082683868408203</c:v>
                </c:pt>
                <c:pt idx="7">
                  <c:v>38.082683868408203</c:v>
                </c:pt>
                <c:pt idx="8">
                  <c:v>38.753021659851079</c:v>
                </c:pt>
                <c:pt idx="9">
                  <c:v>38.753021659851079</c:v>
                </c:pt>
                <c:pt idx="10">
                  <c:v>38.753021659851079</c:v>
                </c:pt>
                <c:pt idx="11">
                  <c:v>38.47794488806278</c:v>
                </c:pt>
                <c:pt idx="12">
                  <c:v>38.45829654693604</c:v>
                </c:pt>
                <c:pt idx="13">
                  <c:v>38.349585487365729</c:v>
                </c:pt>
                <c:pt idx="14">
                  <c:v>38.341820411682129</c:v>
                </c:pt>
                <c:pt idx="15">
                  <c:v>38.341820411682129</c:v>
                </c:pt>
                <c:pt idx="16">
                  <c:v>38.079147189088168</c:v>
                </c:pt>
                <c:pt idx="17">
                  <c:v>38.038735923767092</c:v>
                </c:pt>
                <c:pt idx="18">
                  <c:v>38.038735923767092</c:v>
                </c:pt>
                <c:pt idx="19">
                  <c:v>38.695457893371582</c:v>
                </c:pt>
                <c:pt idx="20">
                  <c:v>38.796492042541509</c:v>
                </c:pt>
                <c:pt idx="21">
                  <c:v>38.393960380554205</c:v>
                </c:pt>
                <c:pt idx="22">
                  <c:v>38.332032432556154</c:v>
                </c:pt>
                <c:pt idx="23">
                  <c:v>38.332032432556154</c:v>
                </c:pt>
                <c:pt idx="24">
                  <c:v>38.910770304627725</c:v>
                </c:pt>
                <c:pt idx="25">
                  <c:v>38.999806900024417</c:v>
                </c:pt>
                <c:pt idx="26">
                  <c:v>38.999806900024417</c:v>
                </c:pt>
                <c:pt idx="27">
                  <c:v>38.417708407349892</c:v>
                </c:pt>
                <c:pt idx="28">
                  <c:v>38.328154792785647</c:v>
                </c:pt>
                <c:pt idx="29">
                  <c:v>38.4487746963501</c:v>
                </c:pt>
                <c:pt idx="30">
                  <c:v>38.45739040374756</c:v>
                </c:pt>
                <c:pt idx="31">
                  <c:v>38.45739040374756</c:v>
                </c:pt>
                <c:pt idx="32">
                  <c:v>38.705255668640135</c:v>
                </c:pt>
                <c:pt idx="33">
                  <c:v>38.767221984863284</c:v>
                </c:pt>
                <c:pt idx="34">
                  <c:v>38.767221984863284</c:v>
                </c:pt>
                <c:pt idx="35">
                  <c:v>38.252689663939179</c:v>
                </c:pt>
                <c:pt idx="36">
                  <c:v>38.173530845642091</c:v>
                </c:pt>
                <c:pt idx="37">
                  <c:v>38.55637634277344</c:v>
                </c:pt>
                <c:pt idx="38">
                  <c:v>38.615275650024415</c:v>
                </c:pt>
                <c:pt idx="39">
                  <c:v>38.615275650024415</c:v>
                </c:pt>
                <c:pt idx="40">
                  <c:v>37.907412101745606</c:v>
                </c:pt>
                <c:pt idx="41">
                  <c:v>37.798510017395024</c:v>
                </c:pt>
                <c:pt idx="42">
                  <c:v>37.798510017395024</c:v>
                </c:pt>
                <c:pt idx="43">
                  <c:v>38.651149124145512</c:v>
                </c:pt>
                <c:pt idx="44">
                  <c:v>38.782324371337893</c:v>
                </c:pt>
                <c:pt idx="45">
                  <c:v>38.670630386352542</c:v>
                </c:pt>
                <c:pt idx="46">
                  <c:v>38.662652244567873</c:v>
                </c:pt>
                <c:pt idx="47">
                  <c:v>38.662652244567873</c:v>
                </c:pt>
                <c:pt idx="48">
                  <c:v>38.673218745179476</c:v>
                </c:pt>
                <c:pt idx="49">
                  <c:v>38.674844360351564</c:v>
                </c:pt>
                <c:pt idx="50">
                  <c:v>38.674844360351564</c:v>
                </c:pt>
                <c:pt idx="51">
                  <c:v>38.692029515318573</c:v>
                </c:pt>
                <c:pt idx="52">
                  <c:v>38.693257026672363</c:v>
                </c:pt>
                <c:pt idx="53">
                  <c:v>38.256199404664336</c:v>
                </c:pt>
                <c:pt idx="54">
                  <c:v>38.224981002807617</c:v>
                </c:pt>
                <c:pt idx="55">
                  <c:v>38.224981002807617</c:v>
                </c:pt>
                <c:pt idx="56">
                  <c:v>38.341226656861608</c:v>
                </c:pt>
                <c:pt idx="57">
                  <c:v>38.359110603332525</c:v>
                </c:pt>
                <c:pt idx="58">
                  <c:v>38.854851745605473</c:v>
                </c:pt>
                <c:pt idx="59">
                  <c:v>38.931119613647461</c:v>
                </c:pt>
                <c:pt idx="60">
                  <c:v>38.931119613647461</c:v>
                </c:pt>
                <c:pt idx="61">
                  <c:v>38.636879409790048</c:v>
                </c:pt>
                <c:pt idx="62">
                  <c:v>38.563319358825687</c:v>
                </c:pt>
                <c:pt idx="63">
                  <c:v>38.563319358825687</c:v>
                </c:pt>
                <c:pt idx="64">
                  <c:v>38.626548561096193</c:v>
                </c:pt>
                <c:pt idx="65">
                  <c:v>38.636276130676272</c:v>
                </c:pt>
                <c:pt idx="66">
                  <c:v>38.577564582824706</c:v>
                </c:pt>
                <c:pt idx="67">
                  <c:v>38.56288669586182</c:v>
                </c:pt>
                <c:pt idx="68">
                  <c:v>38.56288669586182</c:v>
                </c:pt>
                <c:pt idx="69">
                  <c:v>38.184683753967292</c:v>
                </c:pt>
                <c:pt idx="70">
                  <c:v>38.090133018493653</c:v>
                </c:pt>
                <c:pt idx="71">
                  <c:v>38.090133018493653</c:v>
                </c:pt>
                <c:pt idx="72">
                  <c:v>38.4216821032092</c:v>
                </c:pt>
                <c:pt idx="73">
                  <c:v>38.542245407104495</c:v>
                </c:pt>
                <c:pt idx="74">
                  <c:v>38.545812835693361</c:v>
                </c:pt>
                <c:pt idx="75">
                  <c:v>38.547596549987794</c:v>
                </c:pt>
                <c:pt idx="76">
                  <c:v>38.547596549987794</c:v>
                </c:pt>
                <c:pt idx="77">
                  <c:v>38.313657862611116</c:v>
                </c:pt>
                <c:pt idx="78">
                  <c:v>38.228589248657229</c:v>
                </c:pt>
                <c:pt idx="79">
                  <c:v>38.228589248657229</c:v>
                </c:pt>
                <c:pt idx="80">
                  <c:v>38.508481369018554</c:v>
                </c:pt>
                <c:pt idx="81">
                  <c:v>38.578454399108892</c:v>
                </c:pt>
                <c:pt idx="82">
                  <c:v>38.338589317321784</c:v>
                </c:pt>
                <c:pt idx="83">
                  <c:v>38.278623046875005</c:v>
                </c:pt>
                <c:pt idx="84">
                  <c:v>38.278623046875005</c:v>
                </c:pt>
                <c:pt idx="85">
                  <c:v>38.312545727781952</c:v>
                </c:pt>
                <c:pt idx="86">
                  <c:v>38.324881248474121</c:v>
                </c:pt>
                <c:pt idx="87">
                  <c:v>38.324881248474121</c:v>
                </c:pt>
                <c:pt idx="88">
                  <c:v>38.368003868103031</c:v>
                </c:pt>
                <c:pt idx="89">
                  <c:v>38.378784523010253</c:v>
                </c:pt>
                <c:pt idx="90">
                  <c:v>38.378784523010253</c:v>
                </c:pt>
                <c:pt idx="91">
                  <c:v>38.181024350218479</c:v>
                </c:pt>
                <c:pt idx="92">
                  <c:v>38.150599708557131</c:v>
                </c:pt>
                <c:pt idx="93">
                  <c:v>38.176027229309085</c:v>
                </c:pt>
                <c:pt idx="94">
                  <c:v>38.179939155578616</c:v>
                </c:pt>
                <c:pt idx="95">
                  <c:v>38.179939155578616</c:v>
                </c:pt>
                <c:pt idx="96">
                  <c:v>38.033723835997286</c:v>
                </c:pt>
                <c:pt idx="97">
                  <c:v>38.01122917175293</c:v>
                </c:pt>
                <c:pt idx="98">
                  <c:v>38.01122917175293</c:v>
                </c:pt>
                <c:pt idx="99">
                  <c:v>38.967837733216584</c:v>
                </c:pt>
                <c:pt idx="100">
                  <c:v>39.03616691589356</c:v>
                </c:pt>
                <c:pt idx="101">
                  <c:v>38.322199554443358</c:v>
                </c:pt>
                <c:pt idx="102">
                  <c:v>38.322199554443358</c:v>
                </c:pt>
                <c:pt idx="103">
                  <c:v>38.322199554443358</c:v>
                </c:pt>
              </c:numCache>
            </c:numRef>
          </c:val>
          <c:smooth val="0"/>
        </c:ser>
        <c:dLbls>
          <c:showLegendKey val="0"/>
          <c:showVal val="0"/>
          <c:showCatName val="0"/>
          <c:showSerName val="0"/>
          <c:showPercent val="0"/>
          <c:showBubbleSize val="0"/>
        </c:dLbls>
        <c:smooth val="0"/>
        <c:axId val="197243184"/>
        <c:axId val="197243744"/>
      </c:lineChart>
      <c:catAx>
        <c:axId val="197243184"/>
        <c:scaling>
          <c:orientation val="minMax"/>
        </c:scaling>
        <c:delete val="1"/>
        <c:axPos val="b"/>
        <c:majorTickMark val="none"/>
        <c:minorTickMark val="none"/>
        <c:tickLblPos val="nextTo"/>
        <c:crossAx val="197243744"/>
        <c:crosses val="autoZero"/>
        <c:auto val="1"/>
        <c:lblAlgn val="ctr"/>
        <c:lblOffset val="100"/>
        <c:noMultiLvlLbl val="0"/>
      </c:catAx>
      <c:valAx>
        <c:axId val="197243744"/>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smtClean="0">
                    <a:latin typeface="Segoe UI" panose="020B0502040204020203" pitchFamily="34" charset="0"/>
                    <a:ea typeface="Segoe UI" panose="020B0502040204020203" pitchFamily="34" charset="0"/>
                    <a:cs typeface="Segoe UI" panose="020B0502040204020203" pitchFamily="34" charset="0"/>
                  </a:rPr>
                  <a:t>Bandwidth (</a:t>
                </a:r>
                <a:r>
                  <a:rPr lang="en-US" sz="1800" dirty="0" err="1" smtClean="0">
                    <a:latin typeface="Segoe UI" panose="020B0502040204020203" pitchFamily="34" charset="0"/>
                    <a:ea typeface="Segoe UI" panose="020B0502040204020203" pitchFamily="34" charset="0"/>
                    <a:cs typeface="Segoe UI" panose="020B0502040204020203" pitchFamily="34" charset="0"/>
                  </a:rPr>
                  <a:t>Gbps</a:t>
                </a:r>
                <a:r>
                  <a:rPr lang="en-US" sz="1800" dirty="0" smtClean="0">
                    <a:latin typeface="Segoe UI" panose="020B0502040204020203" pitchFamily="34" charset="0"/>
                    <a:ea typeface="Segoe UI" panose="020B0502040204020203" pitchFamily="34" charset="0"/>
                    <a:cs typeface="Segoe UI" panose="020B0502040204020203" pitchFamily="34" charset="0"/>
                  </a:rPr>
                  <a:t>)</a:t>
                </a:r>
                <a:endParaRPr lang="en-US" sz="1800" dirty="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9724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paper!$B$3</c:f>
              <c:strCache>
                <c:ptCount val="1"/>
                <c:pt idx="0">
                  <c:v>loading</c:v>
                </c:pt>
              </c:strCache>
            </c:strRef>
          </c:tx>
          <c:spPr>
            <a:solidFill>
              <a:schemeClr val="accent1"/>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paper!$C$3:$F$3</c:f>
              <c:numCache>
                <c:formatCode>0%</c:formatCode>
                <c:ptCount val="4"/>
                <c:pt idx="0">
                  <c:v>0.66</c:v>
                </c:pt>
                <c:pt idx="1">
                  <c:v>0</c:v>
                </c:pt>
                <c:pt idx="2" formatCode="0.00%">
                  <c:v>0.74409999999999998</c:v>
                </c:pt>
                <c:pt idx="3">
                  <c:v>0</c:v>
                </c:pt>
              </c:numCache>
            </c:numRef>
          </c:val>
        </c:ser>
        <c:dLbls>
          <c:showLegendKey val="0"/>
          <c:showVal val="0"/>
          <c:showCatName val="0"/>
          <c:showSerName val="0"/>
          <c:showPercent val="0"/>
          <c:showBubbleSize val="0"/>
        </c:dLbls>
        <c:gapWidth val="150"/>
        <c:overlap val="100"/>
        <c:axId val="122643504"/>
        <c:axId val="122648544"/>
      </c:barChart>
      <c:catAx>
        <c:axId val="12264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22648544"/>
        <c:crosses val="autoZero"/>
        <c:auto val="1"/>
        <c:lblAlgn val="ctr"/>
        <c:lblOffset val="100"/>
        <c:noMultiLvlLbl val="0"/>
      </c:catAx>
      <c:valAx>
        <c:axId val="122648544"/>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22643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paper!$B$3</c:f>
              <c:strCache>
                <c:ptCount val="1"/>
                <c:pt idx="0">
                  <c:v>loading</c:v>
                </c:pt>
              </c:strCache>
            </c:strRef>
          </c:tx>
          <c:spPr>
            <a:solidFill>
              <a:schemeClr val="accent1"/>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paper!$C$3:$F$3</c:f>
              <c:numCache>
                <c:formatCode>0%</c:formatCode>
                <c:ptCount val="4"/>
                <c:pt idx="0">
                  <c:v>0.66</c:v>
                </c:pt>
                <c:pt idx="1">
                  <c:v>0</c:v>
                </c:pt>
                <c:pt idx="2" formatCode="0.00%">
                  <c:v>0.74409999999999998</c:v>
                </c:pt>
                <c:pt idx="3">
                  <c:v>0</c:v>
                </c:pt>
              </c:numCache>
            </c:numRef>
          </c:val>
        </c:ser>
        <c:ser>
          <c:idx val="1"/>
          <c:order val="1"/>
          <c:tx>
            <c:strRef>
              <c:f>paper!$B$4</c:f>
              <c:strCache>
                <c:ptCount val="1"/>
                <c:pt idx="0">
                  <c:v>protocol processing</c:v>
                </c:pt>
              </c:strCache>
            </c:strRef>
          </c:tx>
          <c:spPr>
            <a:solidFill>
              <a:schemeClr val="accent2"/>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paper!$C$4:$F$4</c:f>
              <c:numCache>
                <c:formatCode>0.00%</c:formatCode>
                <c:ptCount val="4"/>
                <c:pt idx="0">
                  <c:v>0.311</c:v>
                </c:pt>
                <c:pt idx="1">
                  <c:v>0.2495</c:v>
                </c:pt>
                <c:pt idx="2">
                  <c:v>1.5258</c:v>
                </c:pt>
                <c:pt idx="3">
                  <c:v>1.5860000000000001</c:v>
                </c:pt>
              </c:numCache>
            </c:numRef>
          </c:val>
        </c:ser>
        <c:ser>
          <c:idx val="2"/>
          <c:order val="2"/>
          <c:tx>
            <c:strRef>
              <c:f>paper!$B$5</c:f>
              <c:strCache>
                <c:ptCount val="1"/>
                <c:pt idx="0">
                  <c:v>data copy</c:v>
                </c:pt>
              </c:strCache>
            </c:strRef>
          </c:tx>
          <c:spPr>
            <a:solidFill>
              <a:schemeClr val="accent3"/>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paper!$C$5:$F$5</c:f>
              <c:numCache>
                <c:formatCode>0%</c:formatCode>
                <c:ptCount val="4"/>
                <c:pt idx="0">
                  <c:v>0</c:v>
                </c:pt>
                <c:pt idx="1">
                  <c:v>0</c:v>
                </c:pt>
                <c:pt idx="2" formatCode="0.00%">
                  <c:v>1.1152</c:v>
                </c:pt>
                <c:pt idx="3" formatCode="0.00%">
                  <c:v>1.014</c:v>
                </c:pt>
              </c:numCache>
            </c:numRef>
          </c:val>
        </c:ser>
        <c:dLbls>
          <c:showLegendKey val="0"/>
          <c:showVal val="0"/>
          <c:showCatName val="0"/>
          <c:showSerName val="0"/>
          <c:showPercent val="0"/>
          <c:showBubbleSize val="0"/>
        </c:dLbls>
        <c:gapWidth val="150"/>
        <c:overlap val="100"/>
        <c:axId val="176550272"/>
        <c:axId val="176550832"/>
      </c:barChart>
      <c:catAx>
        <c:axId val="17655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6550832"/>
        <c:crosses val="autoZero"/>
        <c:auto val="1"/>
        <c:lblAlgn val="ctr"/>
        <c:lblOffset val="100"/>
        <c:noMultiLvlLbl val="0"/>
      </c:catAx>
      <c:valAx>
        <c:axId val="1765508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6550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paper!$B$3</c:f>
              <c:strCache>
                <c:ptCount val="1"/>
                <c:pt idx="0">
                  <c:v>loading</c:v>
                </c:pt>
              </c:strCache>
            </c:strRef>
          </c:tx>
          <c:spPr>
            <a:solidFill>
              <a:schemeClr val="accent1"/>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paper!$C$3:$F$3</c:f>
              <c:numCache>
                <c:formatCode>0%</c:formatCode>
                <c:ptCount val="4"/>
                <c:pt idx="0">
                  <c:v>0.66</c:v>
                </c:pt>
                <c:pt idx="1">
                  <c:v>0</c:v>
                </c:pt>
                <c:pt idx="2" formatCode="0.00%">
                  <c:v>0.74409999999999998</c:v>
                </c:pt>
                <c:pt idx="3">
                  <c:v>0</c:v>
                </c:pt>
              </c:numCache>
            </c:numRef>
          </c:val>
        </c:ser>
        <c:ser>
          <c:idx val="1"/>
          <c:order val="1"/>
          <c:tx>
            <c:strRef>
              <c:f>paper!$B$4</c:f>
              <c:strCache>
                <c:ptCount val="1"/>
                <c:pt idx="0">
                  <c:v>protocol processing</c:v>
                </c:pt>
              </c:strCache>
            </c:strRef>
          </c:tx>
          <c:spPr>
            <a:solidFill>
              <a:schemeClr val="accent2"/>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paper!$C$4:$F$4</c:f>
              <c:numCache>
                <c:formatCode>0.00%</c:formatCode>
                <c:ptCount val="4"/>
                <c:pt idx="0">
                  <c:v>0.311</c:v>
                </c:pt>
                <c:pt idx="1">
                  <c:v>0.2495</c:v>
                </c:pt>
                <c:pt idx="2">
                  <c:v>1.5258</c:v>
                </c:pt>
                <c:pt idx="3">
                  <c:v>1.5860000000000001</c:v>
                </c:pt>
              </c:numCache>
            </c:numRef>
          </c:val>
        </c:ser>
        <c:ser>
          <c:idx val="2"/>
          <c:order val="2"/>
          <c:tx>
            <c:strRef>
              <c:f>paper!$B$5</c:f>
              <c:strCache>
                <c:ptCount val="1"/>
                <c:pt idx="0">
                  <c:v>data copy</c:v>
                </c:pt>
              </c:strCache>
            </c:strRef>
          </c:tx>
          <c:spPr>
            <a:solidFill>
              <a:schemeClr val="accent3"/>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paper!$C$5:$F$5</c:f>
              <c:numCache>
                <c:formatCode>0%</c:formatCode>
                <c:ptCount val="4"/>
                <c:pt idx="0">
                  <c:v>0</c:v>
                </c:pt>
                <c:pt idx="1">
                  <c:v>0</c:v>
                </c:pt>
                <c:pt idx="2" formatCode="0.00%">
                  <c:v>1.1152</c:v>
                </c:pt>
                <c:pt idx="3" formatCode="0.00%">
                  <c:v>1.014</c:v>
                </c:pt>
              </c:numCache>
            </c:numRef>
          </c:val>
        </c:ser>
        <c:ser>
          <c:idx val="3"/>
          <c:order val="3"/>
          <c:tx>
            <c:strRef>
              <c:f>paper!$B$6</c:f>
              <c:strCache>
                <c:ptCount val="1"/>
                <c:pt idx="0">
                  <c:v>offloading</c:v>
                </c:pt>
              </c:strCache>
            </c:strRef>
          </c:tx>
          <c:spPr>
            <a:solidFill>
              <a:schemeClr val="accent4"/>
            </a:solidFill>
            <a:ln>
              <a:noFill/>
            </a:ln>
            <a:effectLst/>
          </c:spPr>
          <c:invertIfNegative val="0"/>
          <c:cat>
            <c:strRef>
              <c:f>paper!$C$2:$F$2</c:f>
              <c:strCache>
                <c:ptCount val="4"/>
                <c:pt idx="0">
                  <c:v>RDMA data source</c:v>
                </c:pt>
                <c:pt idx="1">
                  <c:v>RDMA data sink</c:v>
                </c:pt>
                <c:pt idx="2">
                  <c:v>TCP data source</c:v>
                </c:pt>
                <c:pt idx="3">
                  <c:v>TCP data sink</c:v>
                </c:pt>
              </c:strCache>
            </c:strRef>
          </c:cat>
          <c:val>
            <c:numRef>
              <c:f>paper!$C$6:$F$6</c:f>
              <c:numCache>
                <c:formatCode>0%</c:formatCode>
                <c:ptCount val="4"/>
                <c:pt idx="0">
                  <c:v>0</c:v>
                </c:pt>
                <c:pt idx="1">
                  <c:v>0.01</c:v>
                </c:pt>
                <c:pt idx="2">
                  <c:v>0</c:v>
                </c:pt>
                <c:pt idx="3">
                  <c:v>0</c:v>
                </c:pt>
              </c:numCache>
            </c:numRef>
          </c:val>
        </c:ser>
        <c:dLbls>
          <c:showLegendKey val="0"/>
          <c:showVal val="0"/>
          <c:showCatName val="0"/>
          <c:showSerName val="0"/>
          <c:showPercent val="0"/>
          <c:showBubbleSize val="0"/>
        </c:dLbls>
        <c:gapWidth val="150"/>
        <c:overlap val="100"/>
        <c:axId val="176554752"/>
        <c:axId val="176555312"/>
      </c:barChart>
      <c:catAx>
        <c:axId val="17655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6555312"/>
        <c:crosses val="autoZero"/>
        <c:auto val="1"/>
        <c:lblAlgn val="ctr"/>
        <c:lblOffset val="100"/>
        <c:noMultiLvlLbl val="0"/>
      </c:catAx>
      <c:valAx>
        <c:axId val="1765553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6554752"/>
        <c:crosses val="autoZero"/>
        <c:crossBetween val="between"/>
      </c:valAx>
      <c:spPr>
        <a:noFill/>
        <a:ln>
          <a:noFill/>
        </a:ln>
        <a:effectLst/>
      </c:spPr>
    </c:plotArea>
    <c:legend>
      <c:legendPos val="b"/>
      <c:layout>
        <c:manualLayout>
          <c:xMode val="edge"/>
          <c:yMode val="edge"/>
          <c:x val="5.8479853308954166E-2"/>
          <c:y val="0.7928174927003564"/>
          <c:w val="0.90052448442983213"/>
          <c:h val="0.1877321062053160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Read Throughput</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lineChart>
        <c:grouping val="standard"/>
        <c:varyColors val="0"/>
        <c:ser>
          <c:idx val="0"/>
          <c:order val="0"/>
          <c:tx>
            <c:strRef>
              <c:f>paper!$B$24</c:f>
              <c:strCache>
                <c:ptCount val="1"/>
                <c:pt idx="0">
                  <c:v>OS default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paper!$A$25:$A$30</c:f>
              <c:numCache>
                <c:formatCode>General</c:formatCode>
                <c:ptCount val="6"/>
                <c:pt idx="0">
                  <c:v>64</c:v>
                </c:pt>
                <c:pt idx="1">
                  <c:v>256</c:v>
                </c:pt>
                <c:pt idx="2">
                  <c:v>512</c:v>
                </c:pt>
                <c:pt idx="3">
                  <c:v>1024</c:v>
                </c:pt>
                <c:pt idx="4">
                  <c:v>4096</c:v>
                </c:pt>
                <c:pt idx="5">
                  <c:v>8192</c:v>
                </c:pt>
              </c:numCache>
            </c:numRef>
          </c:cat>
          <c:val>
            <c:numRef>
              <c:f>paper!$B$25:$B$30</c:f>
              <c:numCache>
                <c:formatCode>General</c:formatCode>
                <c:ptCount val="6"/>
                <c:pt idx="0">
                  <c:v>11.575547220000001</c:v>
                </c:pt>
                <c:pt idx="1">
                  <c:v>11.585841179999999</c:v>
                </c:pt>
                <c:pt idx="2">
                  <c:v>11.8103056</c:v>
                </c:pt>
                <c:pt idx="3">
                  <c:v>11.00172424</c:v>
                </c:pt>
                <c:pt idx="4">
                  <c:v>9.6400766369999999</c:v>
                </c:pt>
                <c:pt idx="5">
                  <c:v>10.39482784</c:v>
                </c:pt>
              </c:numCache>
            </c:numRef>
          </c:val>
          <c:smooth val="0"/>
        </c:ser>
        <c:ser>
          <c:idx val="1"/>
          <c:order val="1"/>
          <c:tx>
            <c:strRef>
              <c:f>paper!$C$24</c:f>
              <c:strCache>
                <c:ptCount val="1"/>
                <c:pt idx="0">
                  <c:v>NUMA-aware tuning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paper!$A$25:$A$30</c:f>
              <c:numCache>
                <c:formatCode>General</c:formatCode>
                <c:ptCount val="6"/>
                <c:pt idx="0">
                  <c:v>64</c:v>
                </c:pt>
                <c:pt idx="1">
                  <c:v>256</c:v>
                </c:pt>
                <c:pt idx="2">
                  <c:v>512</c:v>
                </c:pt>
                <c:pt idx="3">
                  <c:v>1024</c:v>
                </c:pt>
                <c:pt idx="4">
                  <c:v>4096</c:v>
                </c:pt>
                <c:pt idx="5">
                  <c:v>8192</c:v>
                </c:pt>
              </c:numCache>
            </c:numRef>
          </c:cat>
          <c:val>
            <c:numRef>
              <c:f>paper!$C$25:$C$30</c:f>
              <c:numCache>
                <c:formatCode>General</c:formatCode>
                <c:ptCount val="6"/>
                <c:pt idx="0">
                  <c:v>11.85031319</c:v>
                </c:pt>
                <c:pt idx="1">
                  <c:v>11.846178050000001</c:v>
                </c:pt>
                <c:pt idx="2">
                  <c:v>11.92562008</c:v>
                </c:pt>
                <c:pt idx="3">
                  <c:v>11.425589560000001</c:v>
                </c:pt>
                <c:pt idx="4">
                  <c:v>10.37312794</c:v>
                </c:pt>
                <c:pt idx="5">
                  <c:v>10.86888218</c:v>
                </c:pt>
              </c:numCache>
            </c:numRef>
          </c:val>
          <c:smooth val="0"/>
        </c:ser>
        <c:dLbls>
          <c:showLegendKey val="0"/>
          <c:showVal val="0"/>
          <c:showCatName val="0"/>
          <c:showSerName val="0"/>
          <c:showPercent val="0"/>
          <c:showBubbleSize val="0"/>
        </c:dLbls>
        <c:marker val="1"/>
        <c:smooth val="0"/>
        <c:axId val="177916032"/>
        <c:axId val="177916592"/>
      </c:lineChart>
      <c:catAx>
        <c:axId val="17791603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I/O Size (KB)</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7916592"/>
        <c:crosses val="autoZero"/>
        <c:auto val="1"/>
        <c:lblAlgn val="ctr"/>
        <c:lblOffset val="100"/>
        <c:noMultiLvlLbl val="0"/>
      </c:catAx>
      <c:valAx>
        <c:axId val="17791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Throughput (GB/s)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79160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dirty="0" err="1" smtClean="0">
                <a:latin typeface="Segoe UI" panose="020B0502040204020203" pitchFamily="34" charset="0"/>
                <a:ea typeface="Segoe UI" panose="020B0502040204020203" pitchFamily="34" charset="0"/>
                <a:cs typeface="Segoe UI" panose="020B0502040204020203" pitchFamily="34" charset="0"/>
              </a:rPr>
              <a:t>tgtd</a:t>
            </a:r>
            <a:r>
              <a:rPr lang="en-US" sz="1800" dirty="0" smtClean="0">
                <a:latin typeface="Segoe UI" panose="020B0502040204020203" pitchFamily="34" charset="0"/>
                <a:ea typeface="Segoe UI" panose="020B0502040204020203" pitchFamily="34" charset="0"/>
                <a:cs typeface="Segoe UI" panose="020B0502040204020203" pitchFamily="34" charset="0"/>
              </a:rPr>
              <a:t> CPU Utilization - Read</a:t>
            </a:r>
            <a:endParaRPr lang="en-US" sz="1800" dirty="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barChart>
        <c:barDir val="col"/>
        <c:grouping val="clustered"/>
        <c:varyColors val="0"/>
        <c:ser>
          <c:idx val="0"/>
          <c:order val="0"/>
          <c:tx>
            <c:strRef>
              <c:f>paper!$B$58</c:f>
              <c:strCache>
                <c:ptCount val="1"/>
                <c:pt idx="0">
                  <c:v>OS default</c:v>
                </c:pt>
              </c:strCache>
            </c:strRef>
          </c:tx>
          <c:spPr>
            <a:solidFill>
              <a:schemeClr val="accent1"/>
            </a:solidFill>
            <a:ln>
              <a:noFill/>
            </a:ln>
            <a:effectLst/>
          </c:spPr>
          <c:invertIfNegative val="0"/>
          <c:cat>
            <c:numRef>
              <c:f>paper!$A$59:$A$64</c:f>
              <c:numCache>
                <c:formatCode>General</c:formatCode>
                <c:ptCount val="6"/>
                <c:pt idx="0">
                  <c:v>64</c:v>
                </c:pt>
                <c:pt idx="1">
                  <c:v>256</c:v>
                </c:pt>
                <c:pt idx="2">
                  <c:v>512</c:v>
                </c:pt>
                <c:pt idx="3">
                  <c:v>1024</c:v>
                </c:pt>
                <c:pt idx="4">
                  <c:v>4096</c:v>
                </c:pt>
                <c:pt idx="5">
                  <c:v>8192</c:v>
                </c:pt>
              </c:numCache>
            </c:numRef>
          </c:cat>
          <c:val>
            <c:numRef>
              <c:f>paper!$B$59:$B$64</c:f>
              <c:numCache>
                <c:formatCode>General</c:formatCode>
                <c:ptCount val="6"/>
                <c:pt idx="0">
                  <c:v>617.27154470000005</c:v>
                </c:pt>
                <c:pt idx="1">
                  <c:v>395.96885250000003</c:v>
                </c:pt>
                <c:pt idx="2">
                  <c:v>386.08943090000002</c:v>
                </c:pt>
                <c:pt idx="3">
                  <c:v>420.79677420000002</c:v>
                </c:pt>
                <c:pt idx="4">
                  <c:v>624.21626019999997</c:v>
                </c:pt>
                <c:pt idx="5">
                  <c:v>508.8064516</c:v>
                </c:pt>
              </c:numCache>
            </c:numRef>
          </c:val>
        </c:ser>
        <c:ser>
          <c:idx val="1"/>
          <c:order val="1"/>
          <c:tx>
            <c:strRef>
              <c:f>paper!$C$58</c:f>
              <c:strCache>
                <c:ptCount val="1"/>
                <c:pt idx="0">
                  <c:v>NUMA-aware tuning</c:v>
                </c:pt>
              </c:strCache>
            </c:strRef>
          </c:tx>
          <c:spPr>
            <a:solidFill>
              <a:schemeClr val="accent2"/>
            </a:solidFill>
            <a:ln>
              <a:noFill/>
            </a:ln>
            <a:effectLst/>
          </c:spPr>
          <c:invertIfNegative val="0"/>
          <c:cat>
            <c:numRef>
              <c:f>paper!$A$59:$A$64</c:f>
              <c:numCache>
                <c:formatCode>General</c:formatCode>
                <c:ptCount val="6"/>
                <c:pt idx="0">
                  <c:v>64</c:v>
                </c:pt>
                <c:pt idx="1">
                  <c:v>256</c:v>
                </c:pt>
                <c:pt idx="2">
                  <c:v>512</c:v>
                </c:pt>
                <c:pt idx="3">
                  <c:v>1024</c:v>
                </c:pt>
                <c:pt idx="4">
                  <c:v>4096</c:v>
                </c:pt>
                <c:pt idx="5">
                  <c:v>8192</c:v>
                </c:pt>
              </c:numCache>
            </c:numRef>
          </c:cat>
          <c:val>
            <c:numRef>
              <c:f>paper!$C$59:$C$64</c:f>
              <c:numCache>
                <c:formatCode>General</c:formatCode>
                <c:ptCount val="6"/>
                <c:pt idx="0">
                  <c:v>535.26885249999998</c:v>
                </c:pt>
                <c:pt idx="1">
                  <c:v>334.93333330000002</c:v>
                </c:pt>
                <c:pt idx="2">
                  <c:v>271.07642279999999</c:v>
                </c:pt>
                <c:pt idx="3">
                  <c:v>292.29508199999998</c:v>
                </c:pt>
                <c:pt idx="4">
                  <c:v>690.70161289999999</c:v>
                </c:pt>
                <c:pt idx="5">
                  <c:v>460.25245899999999</c:v>
                </c:pt>
              </c:numCache>
            </c:numRef>
          </c:val>
        </c:ser>
        <c:dLbls>
          <c:showLegendKey val="0"/>
          <c:showVal val="0"/>
          <c:showCatName val="0"/>
          <c:showSerName val="0"/>
          <c:showPercent val="0"/>
          <c:showBubbleSize val="0"/>
        </c:dLbls>
        <c:gapWidth val="219"/>
        <c:overlap val="-27"/>
        <c:axId val="177919392"/>
        <c:axId val="177919952"/>
      </c:barChart>
      <c:catAx>
        <c:axId val="1779193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I/O Size (KB)</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7919952"/>
        <c:crosses val="autoZero"/>
        <c:auto val="1"/>
        <c:lblAlgn val="ctr"/>
        <c:lblOffset val="100"/>
        <c:noMultiLvlLbl val="0"/>
      </c:catAx>
      <c:valAx>
        <c:axId val="177919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CPU Utilization(%)</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7919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dirty="0" err="1" smtClean="0">
                <a:latin typeface="Segoe UI" panose="020B0502040204020203" pitchFamily="34" charset="0"/>
                <a:ea typeface="Segoe UI" panose="020B0502040204020203" pitchFamily="34" charset="0"/>
                <a:cs typeface="Segoe UI" panose="020B0502040204020203" pitchFamily="34" charset="0"/>
              </a:rPr>
              <a:t>tgtd</a:t>
            </a:r>
            <a:r>
              <a:rPr lang="en-US" sz="1800" dirty="0" smtClean="0">
                <a:latin typeface="Segoe UI" panose="020B0502040204020203" pitchFamily="34" charset="0"/>
                <a:ea typeface="Segoe UI" panose="020B0502040204020203" pitchFamily="34" charset="0"/>
                <a:cs typeface="Segoe UI" panose="020B0502040204020203" pitchFamily="34" charset="0"/>
              </a:rPr>
              <a:t> CPU Utilization - Write</a:t>
            </a:r>
            <a:endParaRPr lang="en-US" sz="1800" dirty="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barChart>
        <c:barDir val="col"/>
        <c:grouping val="clustered"/>
        <c:varyColors val="0"/>
        <c:ser>
          <c:idx val="0"/>
          <c:order val="0"/>
          <c:tx>
            <c:strRef>
              <c:f>paper!$B$73</c:f>
              <c:strCache>
                <c:ptCount val="1"/>
                <c:pt idx="0">
                  <c:v>OS default</c:v>
                </c:pt>
              </c:strCache>
            </c:strRef>
          </c:tx>
          <c:spPr>
            <a:solidFill>
              <a:schemeClr val="accent1"/>
            </a:solidFill>
            <a:ln>
              <a:noFill/>
            </a:ln>
            <a:effectLst/>
          </c:spPr>
          <c:invertIfNegative val="0"/>
          <c:cat>
            <c:numRef>
              <c:f>paper!$A$74:$A$79</c:f>
              <c:numCache>
                <c:formatCode>General</c:formatCode>
                <c:ptCount val="6"/>
                <c:pt idx="0">
                  <c:v>64</c:v>
                </c:pt>
                <c:pt idx="1">
                  <c:v>256</c:v>
                </c:pt>
                <c:pt idx="2">
                  <c:v>512</c:v>
                </c:pt>
                <c:pt idx="3">
                  <c:v>1024</c:v>
                </c:pt>
                <c:pt idx="4">
                  <c:v>4096</c:v>
                </c:pt>
                <c:pt idx="5">
                  <c:v>8192</c:v>
                </c:pt>
              </c:numCache>
            </c:numRef>
          </c:cat>
          <c:val>
            <c:numRef>
              <c:f>paper!$B$74:$B$79</c:f>
              <c:numCache>
                <c:formatCode>General</c:formatCode>
                <c:ptCount val="6"/>
                <c:pt idx="0">
                  <c:v>832.77741939999999</c:v>
                </c:pt>
                <c:pt idx="1">
                  <c:v>532.06557380000004</c:v>
                </c:pt>
                <c:pt idx="2">
                  <c:v>687.98048779999999</c:v>
                </c:pt>
                <c:pt idx="3">
                  <c:v>1010.097561</c:v>
                </c:pt>
                <c:pt idx="4">
                  <c:v>1397.790164</c:v>
                </c:pt>
                <c:pt idx="5">
                  <c:v>1406.126829</c:v>
                </c:pt>
              </c:numCache>
            </c:numRef>
          </c:val>
        </c:ser>
        <c:ser>
          <c:idx val="1"/>
          <c:order val="1"/>
          <c:tx>
            <c:strRef>
              <c:f>paper!$C$73</c:f>
              <c:strCache>
                <c:ptCount val="1"/>
                <c:pt idx="0">
                  <c:v>NUMA-aware tuning</c:v>
                </c:pt>
              </c:strCache>
            </c:strRef>
          </c:tx>
          <c:spPr>
            <a:solidFill>
              <a:schemeClr val="accent2"/>
            </a:solidFill>
            <a:ln>
              <a:noFill/>
            </a:ln>
            <a:effectLst/>
          </c:spPr>
          <c:invertIfNegative val="0"/>
          <c:cat>
            <c:numRef>
              <c:f>paper!$A$74:$A$79</c:f>
              <c:numCache>
                <c:formatCode>General</c:formatCode>
                <c:ptCount val="6"/>
                <c:pt idx="0">
                  <c:v>64</c:v>
                </c:pt>
                <c:pt idx="1">
                  <c:v>256</c:v>
                </c:pt>
                <c:pt idx="2">
                  <c:v>512</c:v>
                </c:pt>
                <c:pt idx="3">
                  <c:v>1024</c:v>
                </c:pt>
                <c:pt idx="4">
                  <c:v>4096</c:v>
                </c:pt>
                <c:pt idx="5">
                  <c:v>8192</c:v>
                </c:pt>
              </c:numCache>
            </c:numRef>
          </c:cat>
          <c:val>
            <c:numRef>
              <c:f>paper!$C$74:$C$79</c:f>
              <c:numCache>
                <c:formatCode>General</c:formatCode>
                <c:ptCount val="6"/>
                <c:pt idx="0">
                  <c:v>607.61639339999999</c:v>
                </c:pt>
                <c:pt idx="1">
                  <c:v>349.23278690000001</c:v>
                </c:pt>
                <c:pt idx="2">
                  <c:v>335.00491799999998</c:v>
                </c:pt>
                <c:pt idx="3">
                  <c:v>383.21311480000003</c:v>
                </c:pt>
                <c:pt idx="4">
                  <c:v>403.62113820000002</c:v>
                </c:pt>
                <c:pt idx="5">
                  <c:v>422.99508200000002</c:v>
                </c:pt>
              </c:numCache>
            </c:numRef>
          </c:val>
        </c:ser>
        <c:dLbls>
          <c:showLegendKey val="0"/>
          <c:showVal val="0"/>
          <c:showCatName val="0"/>
          <c:showSerName val="0"/>
          <c:showPercent val="0"/>
          <c:showBubbleSize val="0"/>
        </c:dLbls>
        <c:gapWidth val="219"/>
        <c:overlap val="-27"/>
        <c:axId val="179000720"/>
        <c:axId val="179001280"/>
      </c:barChart>
      <c:catAx>
        <c:axId val="1790007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I/O</a:t>
                </a:r>
                <a:r>
                  <a:rPr lang="en-US" sz="1400" baseline="0">
                    <a:latin typeface="Segoe UI" panose="020B0502040204020203" pitchFamily="34" charset="0"/>
                    <a:ea typeface="Segoe UI" panose="020B0502040204020203" pitchFamily="34" charset="0"/>
                    <a:cs typeface="Segoe UI" panose="020B0502040204020203" pitchFamily="34" charset="0"/>
                  </a:rPr>
                  <a:t> Size (KB)</a:t>
                </a:r>
                <a:endParaRPr lang="en-US" sz="140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001280"/>
        <c:crosses val="autoZero"/>
        <c:auto val="1"/>
        <c:lblAlgn val="ctr"/>
        <c:lblOffset val="100"/>
        <c:noMultiLvlLbl val="0"/>
      </c:catAx>
      <c:valAx>
        <c:axId val="179001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CPU Utilization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00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Write Throughput</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lineChart>
        <c:grouping val="standard"/>
        <c:varyColors val="0"/>
        <c:ser>
          <c:idx val="0"/>
          <c:order val="0"/>
          <c:tx>
            <c:strRef>
              <c:f>paper!$B$41</c:f>
              <c:strCache>
                <c:ptCount val="1"/>
                <c:pt idx="0">
                  <c:v>OS default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paper!$A$42:$A$47</c:f>
              <c:numCache>
                <c:formatCode>General</c:formatCode>
                <c:ptCount val="6"/>
                <c:pt idx="0">
                  <c:v>64</c:v>
                </c:pt>
                <c:pt idx="1">
                  <c:v>256</c:v>
                </c:pt>
                <c:pt idx="2">
                  <c:v>512</c:v>
                </c:pt>
                <c:pt idx="3">
                  <c:v>1024</c:v>
                </c:pt>
                <c:pt idx="4">
                  <c:v>4096</c:v>
                </c:pt>
                <c:pt idx="5">
                  <c:v>8192</c:v>
                </c:pt>
              </c:numCache>
            </c:numRef>
          </c:cat>
          <c:val>
            <c:numRef>
              <c:f>paper!$B$42:$B$47</c:f>
              <c:numCache>
                <c:formatCode>General</c:formatCode>
                <c:ptCount val="6"/>
                <c:pt idx="0">
                  <c:v>9.2424268719999993</c:v>
                </c:pt>
                <c:pt idx="1">
                  <c:v>11.02511501</c:v>
                </c:pt>
                <c:pt idx="2">
                  <c:v>10.641752240000001</c:v>
                </c:pt>
                <c:pt idx="3">
                  <c:v>9.9749355319999999</c:v>
                </c:pt>
                <c:pt idx="4">
                  <c:v>9.1195497509999992</c:v>
                </c:pt>
                <c:pt idx="5">
                  <c:v>9.2834167480000005</c:v>
                </c:pt>
              </c:numCache>
            </c:numRef>
          </c:val>
          <c:smooth val="0"/>
        </c:ser>
        <c:ser>
          <c:idx val="1"/>
          <c:order val="1"/>
          <c:tx>
            <c:strRef>
              <c:f>paper!$C$41</c:f>
              <c:strCache>
                <c:ptCount val="1"/>
                <c:pt idx="0">
                  <c:v>NUMA-aware tuning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paper!$A$42:$A$47</c:f>
              <c:numCache>
                <c:formatCode>General</c:formatCode>
                <c:ptCount val="6"/>
                <c:pt idx="0">
                  <c:v>64</c:v>
                </c:pt>
                <c:pt idx="1">
                  <c:v>256</c:v>
                </c:pt>
                <c:pt idx="2">
                  <c:v>512</c:v>
                </c:pt>
                <c:pt idx="3">
                  <c:v>1024</c:v>
                </c:pt>
                <c:pt idx="4">
                  <c:v>4096</c:v>
                </c:pt>
                <c:pt idx="5">
                  <c:v>8192</c:v>
                </c:pt>
              </c:numCache>
            </c:numRef>
          </c:cat>
          <c:val>
            <c:numRef>
              <c:f>paper!$C$42:$C$47</c:f>
              <c:numCache>
                <c:formatCode>General</c:formatCode>
                <c:ptCount val="6"/>
                <c:pt idx="0">
                  <c:v>10.345858570000001</c:v>
                </c:pt>
                <c:pt idx="1">
                  <c:v>11.079113960000001</c:v>
                </c:pt>
                <c:pt idx="2">
                  <c:v>11.088587759999999</c:v>
                </c:pt>
                <c:pt idx="3">
                  <c:v>11.02837944</c:v>
                </c:pt>
                <c:pt idx="4">
                  <c:v>10.905381200000001</c:v>
                </c:pt>
                <c:pt idx="5">
                  <c:v>10.96047306</c:v>
                </c:pt>
              </c:numCache>
            </c:numRef>
          </c:val>
          <c:smooth val="0"/>
        </c:ser>
        <c:dLbls>
          <c:showLegendKey val="0"/>
          <c:showVal val="0"/>
          <c:showCatName val="0"/>
          <c:showSerName val="0"/>
          <c:showPercent val="0"/>
          <c:showBubbleSize val="0"/>
        </c:dLbls>
        <c:marker val="1"/>
        <c:smooth val="0"/>
        <c:axId val="179004080"/>
        <c:axId val="179004640"/>
      </c:lineChart>
      <c:catAx>
        <c:axId val="17900408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I/O Size (KB)</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004640"/>
        <c:crosses val="autoZero"/>
        <c:auto val="1"/>
        <c:lblAlgn val="ctr"/>
        <c:lblOffset val="100"/>
        <c:noMultiLvlLbl val="0"/>
      </c:catAx>
      <c:valAx>
        <c:axId val="179004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Throughput (GB/s)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004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800">
                <a:latin typeface="Segoe UI" panose="020B0502040204020203" pitchFamily="34" charset="0"/>
                <a:ea typeface="Segoe UI" panose="020B0502040204020203" pitchFamily="34" charset="0"/>
                <a:cs typeface="Segoe UI" panose="020B0502040204020203" pitchFamily="34" charset="0"/>
              </a:rPr>
              <a:t>Bandwidth Comparison</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autoTitleDeleted val="0"/>
    <c:plotArea>
      <c:layout/>
      <c:lineChart>
        <c:grouping val="standard"/>
        <c:varyColors val="0"/>
        <c:ser>
          <c:idx val="0"/>
          <c:order val="0"/>
          <c:tx>
            <c:strRef>
              <c:f>single!$B$1</c:f>
              <c:strCache>
                <c:ptCount val="1"/>
                <c:pt idx="0">
                  <c:v>RFTP</c:v>
                </c:pt>
              </c:strCache>
            </c:strRef>
          </c:tx>
          <c:spPr>
            <a:ln w="28575" cap="rnd">
              <a:solidFill>
                <a:schemeClr val="accent1"/>
              </a:solidFill>
              <a:round/>
            </a:ln>
            <a:effectLst/>
          </c:spPr>
          <c:marker>
            <c:symbol val="none"/>
          </c:marker>
          <c:val>
            <c:numRef>
              <c:f>single!$B$2:$B$101</c:f>
              <c:numCache>
                <c:formatCode>General</c:formatCode>
                <c:ptCount val="100"/>
                <c:pt idx="0">
                  <c:v>7.2342668630000002</c:v>
                </c:pt>
                <c:pt idx="1">
                  <c:v>18.085658840000001</c:v>
                </c:pt>
                <c:pt idx="2">
                  <c:v>18.085658840000001</c:v>
                </c:pt>
                <c:pt idx="3">
                  <c:v>38.272813390000003</c:v>
                </c:pt>
                <c:pt idx="4">
                  <c:v>78.647122499999995</c:v>
                </c:pt>
                <c:pt idx="5">
                  <c:v>78.647122499999995</c:v>
                </c:pt>
                <c:pt idx="6">
                  <c:v>82.138162949999995</c:v>
                </c:pt>
                <c:pt idx="7">
                  <c:v>89.120243840000001</c:v>
                </c:pt>
                <c:pt idx="8">
                  <c:v>89.927263670000002</c:v>
                </c:pt>
                <c:pt idx="9">
                  <c:v>91.541303330000005</c:v>
                </c:pt>
                <c:pt idx="10">
                  <c:v>91.541303330000005</c:v>
                </c:pt>
                <c:pt idx="11">
                  <c:v>91.425673470000007</c:v>
                </c:pt>
                <c:pt idx="12">
                  <c:v>91.194413760000003</c:v>
                </c:pt>
                <c:pt idx="13">
                  <c:v>91.194413760000003</c:v>
                </c:pt>
                <c:pt idx="14">
                  <c:v>90.798148909999995</c:v>
                </c:pt>
                <c:pt idx="15">
                  <c:v>89.708420559999993</c:v>
                </c:pt>
                <c:pt idx="16">
                  <c:v>89.612875520000003</c:v>
                </c:pt>
                <c:pt idx="17">
                  <c:v>89.42178543</c:v>
                </c:pt>
                <c:pt idx="18">
                  <c:v>89.42178543</c:v>
                </c:pt>
                <c:pt idx="19">
                  <c:v>90.524447949999995</c:v>
                </c:pt>
                <c:pt idx="20">
                  <c:v>93.556769869999997</c:v>
                </c:pt>
                <c:pt idx="21">
                  <c:v>93.556769869999997</c:v>
                </c:pt>
                <c:pt idx="22">
                  <c:v>92.346902720000003</c:v>
                </c:pt>
                <c:pt idx="23">
                  <c:v>89.019768069999998</c:v>
                </c:pt>
                <c:pt idx="24">
                  <c:v>89.146949210000002</c:v>
                </c:pt>
                <c:pt idx="25">
                  <c:v>89.401311489999998</c:v>
                </c:pt>
                <c:pt idx="26">
                  <c:v>89.401311489999998</c:v>
                </c:pt>
                <c:pt idx="27">
                  <c:v>89.537606310000001</c:v>
                </c:pt>
                <c:pt idx="28">
                  <c:v>89.912417070000004</c:v>
                </c:pt>
                <c:pt idx="29">
                  <c:v>89.912417070000004</c:v>
                </c:pt>
                <c:pt idx="30">
                  <c:v>90.666666169999999</c:v>
                </c:pt>
                <c:pt idx="31">
                  <c:v>93.683662569999996</c:v>
                </c:pt>
                <c:pt idx="32">
                  <c:v>92.888658250000006</c:v>
                </c:pt>
                <c:pt idx="33">
                  <c:v>89.708640979999998</c:v>
                </c:pt>
                <c:pt idx="34">
                  <c:v>89.708640979999998</c:v>
                </c:pt>
                <c:pt idx="35">
                  <c:v>89.703863720000001</c:v>
                </c:pt>
                <c:pt idx="36">
                  <c:v>89.684754710000007</c:v>
                </c:pt>
                <c:pt idx="37">
                  <c:v>89.684754710000007</c:v>
                </c:pt>
                <c:pt idx="38">
                  <c:v>89.93806773</c:v>
                </c:pt>
                <c:pt idx="39">
                  <c:v>90.634678500000007</c:v>
                </c:pt>
                <c:pt idx="40">
                  <c:v>90.966113019999995</c:v>
                </c:pt>
                <c:pt idx="41">
                  <c:v>92.291851120000004</c:v>
                </c:pt>
                <c:pt idx="42">
                  <c:v>92.291851120000004</c:v>
                </c:pt>
                <c:pt idx="43">
                  <c:v>91.957665509999998</c:v>
                </c:pt>
                <c:pt idx="44">
                  <c:v>89.785459059999994</c:v>
                </c:pt>
                <c:pt idx="45">
                  <c:v>89.773845190000003</c:v>
                </c:pt>
                <c:pt idx="46">
                  <c:v>89.698355030000002</c:v>
                </c:pt>
                <c:pt idx="47">
                  <c:v>89.698355030000002</c:v>
                </c:pt>
                <c:pt idx="48">
                  <c:v>89.774232139999995</c:v>
                </c:pt>
                <c:pt idx="49">
                  <c:v>90.836511689999995</c:v>
                </c:pt>
                <c:pt idx="50">
                  <c:v>90.836511689999995</c:v>
                </c:pt>
                <c:pt idx="51">
                  <c:v>91.92548137</c:v>
                </c:pt>
                <c:pt idx="52">
                  <c:v>91.92548137</c:v>
                </c:pt>
                <c:pt idx="53">
                  <c:v>92.87832985</c:v>
                </c:pt>
                <c:pt idx="54">
                  <c:v>89.764854510000006</c:v>
                </c:pt>
                <c:pt idx="55">
                  <c:v>89.764854510000006</c:v>
                </c:pt>
                <c:pt idx="56">
                  <c:v>89.764854510000006</c:v>
                </c:pt>
                <c:pt idx="57">
                  <c:v>90.581918110000004</c:v>
                </c:pt>
                <c:pt idx="58">
                  <c:v>90.581918110000004</c:v>
                </c:pt>
                <c:pt idx="59">
                  <c:v>90.616241610000003</c:v>
                </c:pt>
                <c:pt idx="60">
                  <c:v>91.096770710000001</c:v>
                </c:pt>
                <c:pt idx="61">
                  <c:v>91.107026719999993</c:v>
                </c:pt>
                <c:pt idx="62">
                  <c:v>91.250610960000003</c:v>
                </c:pt>
                <c:pt idx="63">
                  <c:v>91.250610960000003</c:v>
                </c:pt>
                <c:pt idx="64">
                  <c:v>90.376390139999998</c:v>
                </c:pt>
                <c:pt idx="65">
                  <c:v>90.376390139999998</c:v>
                </c:pt>
                <c:pt idx="66">
                  <c:v>89.611446909999998</c:v>
                </c:pt>
                <c:pt idx="67">
                  <c:v>89.611446909999998</c:v>
                </c:pt>
                <c:pt idx="68">
                  <c:v>90.992735670000002</c:v>
                </c:pt>
                <c:pt idx="69">
                  <c:v>91.102755060000007</c:v>
                </c:pt>
                <c:pt idx="70">
                  <c:v>92.643026500000005</c:v>
                </c:pt>
                <c:pt idx="71">
                  <c:v>92.643026500000005</c:v>
                </c:pt>
                <c:pt idx="72">
                  <c:v>92.242234749999994</c:v>
                </c:pt>
                <c:pt idx="73">
                  <c:v>89.637088320000004</c:v>
                </c:pt>
                <c:pt idx="74">
                  <c:v>89.637088320000004</c:v>
                </c:pt>
                <c:pt idx="75">
                  <c:v>89.69993384</c:v>
                </c:pt>
                <c:pt idx="76">
                  <c:v>90.579771120000004</c:v>
                </c:pt>
                <c:pt idx="77">
                  <c:v>90.579771120000004</c:v>
                </c:pt>
                <c:pt idx="78">
                  <c:v>90.475371449999997</c:v>
                </c:pt>
                <c:pt idx="79">
                  <c:v>89.796773610000002</c:v>
                </c:pt>
                <c:pt idx="80">
                  <c:v>90.333318129999995</c:v>
                </c:pt>
                <c:pt idx="81">
                  <c:v>92.479496229999995</c:v>
                </c:pt>
                <c:pt idx="82">
                  <c:v>92.479496229999995</c:v>
                </c:pt>
                <c:pt idx="83">
                  <c:v>92.272627279999995</c:v>
                </c:pt>
                <c:pt idx="84">
                  <c:v>89.376461939999999</c:v>
                </c:pt>
                <c:pt idx="85">
                  <c:v>89.475820949999999</c:v>
                </c:pt>
                <c:pt idx="86">
                  <c:v>90.866847079999999</c:v>
                </c:pt>
                <c:pt idx="87">
                  <c:v>90.866847079999999</c:v>
                </c:pt>
                <c:pt idx="88">
                  <c:v>90.654598949999993</c:v>
                </c:pt>
                <c:pt idx="89">
                  <c:v>89.805606460000007</c:v>
                </c:pt>
                <c:pt idx="90">
                  <c:v>89.805606460000007</c:v>
                </c:pt>
                <c:pt idx="91">
                  <c:v>90.172014849999996</c:v>
                </c:pt>
                <c:pt idx="92">
                  <c:v>92.553669360000001</c:v>
                </c:pt>
                <c:pt idx="93">
                  <c:v>92.553669360000001</c:v>
                </c:pt>
                <c:pt idx="94">
                  <c:v>92.169800980000005</c:v>
                </c:pt>
                <c:pt idx="95">
                  <c:v>90.634327470000002</c:v>
                </c:pt>
                <c:pt idx="96">
                  <c:v>90.438594010000003</c:v>
                </c:pt>
                <c:pt idx="97">
                  <c:v>89.655660170000004</c:v>
                </c:pt>
                <c:pt idx="98">
                  <c:v>89.655660170000004</c:v>
                </c:pt>
                <c:pt idx="99">
                  <c:v>89.67131114</c:v>
                </c:pt>
              </c:numCache>
            </c:numRef>
          </c:val>
          <c:smooth val="0"/>
        </c:ser>
        <c:ser>
          <c:idx val="1"/>
          <c:order val="1"/>
          <c:tx>
            <c:strRef>
              <c:f>single!$C$1</c:f>
              <c:strCache>
                <c:ptCount val="1"/>
                <c:pt idx="0">
                  <c:v>GridFTP</c:v>
                </c:pt>
              </c:strCache>
            </c:strRef>
          </c:tx>
          <c:spPr>
            <a:ln w="28575" cap="rnd">
              <a:solidFill>
                <a:schemeClr val="accent2"/>
              </a:solidFill>
              <a:round/>
            </a:ln>
            <a:effectLst/>
          </c:spPr>
          <c:marker>
            <c:symbol val="none"/>
          </c:marker>
          <c:val>
            <c:numRef>
              <c:f>single!$C$2:$C$101</c:f>
              <c:numCache>
                <c:formatCode>General</c:formatCode>
                <c:ptCount val="100"/>
                <c:pt idx="0">
                  <c:v>3.5154377590000001</c:v>
                </c:pt>
                <c:pt idx="1">
                  <c:v>3.7665400340000001</c:v>
                </c:pt>
                <c:pt idx="2">
                  <c:v>3.7665400340000001</c:v>
                </c:pt>
                <c:pt idx="3">
                  <c:v>30.340884469999999</c:v>
                </c:pt>
                <c:pt idx="4">
                  <c:v>34.42924515</c:v>
                </c:pt>
                <c:pt idx="5">
                  <c:v>34.119474250000003</c:v>
                </c:pt>
                <c:pt idx="6">
                  <c:v>34.097347759999998</c:v>
                </c:pt>
                <c:pt idx="7">
                  <c:v>34.097347759999998</c:v>
                </c:pt>
                <c:pt idx="8">
                  <c:v>32.486025159999997</c:v>
                </c:pt>
                <c:pt idx="9">
                  <c:v>32.370930690000002</c:v>
                </c:pt>
                <c:pt idx="10">
                  <c:v>32.370930690000002</c:v>
                </c:pt>
                <c:pt idx="11">
                  <c:v>33.995181199999998</c:v>
                </c:pt>
                <c:pt idx="12">
                  <c:v>34.11119909</c:v>
                </c:pt>
                <c:pt idx="13">
                  <c:v>28.871454409999998</c:v>
                </c:pt>
                <c:pt idx="14">
                  <c:v>28.497186930000002</c:v>
                </c:pt>
                <c:pt idx="15">
                  <c:v>28.497186930000002</c:v>
                </c:pt>
                <c:pt idx="16">
                  <c:v>31.550081559999999</c:v>
                </c:pt>
                <c:pt idx="17">
                  <c:v>31.76814547</c:v>
                </c:pt>
                <c:pt idx="18">
                  <c:v>31.76814547</c:v>
                </c:pt>
                <c:pt idx="19">
                  <c:v>28.75971539</c:v>
                </c:pt>
                <c:pt idx="20">
                  <c:v>28.75971539</c:v>
                </c:pt>
                <c:pt idx="21">
                  <c:v>30.329355119999999</c:v>
                </c:pt>
                <c:pt idx="22">
                  <c:v>30.44147224</c:v>
                </c:pt>
                <c:pt idx="23">
                  <c:v>30.44147224</c:v>
                </c:pt>
                <c:pt idx="24">
                  <c:v>29.04462191</c:v>
                </c:pt>
                <c:pt idx="25">
                  <c:v>29.04462191</c:v>
                </c:pt>
                <c:pt idx="26">
                  <c:v>29.04462191</c:v>
                </c:pt>
                <c:pt idx="27">
                  <c:v>29.20156631</c:v>
                </c:pt>
                <c:pt idx="28">
                  <c:v>29.20156631</c:v>
                </c:pt>
                <c:pt idx="29">
                  <c:v>29.20156631</c:v>
                </c:pt>
                <c:pt idx="30">
                  <c:v>29.20156631</c:v>
                </c:pt>
                <c:pt idx="31">
                  <c:v>29.20156631</c:v>
                </c:pt>
                <c:pt idx="32">
                  <c:v>29.22551584</c:v>
                </c:pt>
                <c:pt idx="33">
                  <c:v>29.22551584</c:v>
                </c:pt>
                <c:pt idx="34">
                  <c:v>29.22551584</c:v>
                </c:pt>
                <c:pt idx="35">
                  <c:v>29.373374330000001</c:v>
                </c:pt>
                <c:pt idx="36">
                  <c:v>29.373374330000001</c:v>
                </c:pt>
                <c:pt idx="37">
                  <c:v>28.857947289999998</c:v>
                </c:pt>
                <c:pt idx="38">
                  <c:v>28.821131080000001</c:v>
                </c:pt>
                <c:pt idx="39">
                  <c:v>28.821131080000001</c:v>
                </c:pt>
                <c:pt idx="40">
                  <c:v>29.011468090000001</c:v>
                </c:pt>
                <c:pt idx="41">
                  <c:v>29.011468090000001</c:v>
                </c:pt>
                <c:pt idx="42">
                  <c:v>29.011468090000001</c:v>
                </c:pt>
                <c:pt idx="43">
                  <c:v>26.633655569999998</c:v>
                </c:pt>
                <c:pt idx="44">
                  <c:v>28.447795190000001</c:v>
                </c:pt>
                <c:pt idx="45">
                  <c:v>28.447795190000001</c:v>
                </c:pt>
                <c:pt idx="46">
                  <c:v>30.183780630000001</c:v>
                </c:pt>
                <c:pt idx="47">
                  <c:v>30.183780630000001</c:v>
                </c:pt>
                <c:pt idx="48">
                  <c:v>27.94283751</c:v>
                </c:pt>
                <c:pt idx="49">
                  <c:v>27.94283751</c:v>
                </c:pt>
                <c:pt idx="50">
                  <c:v>27.970569699999999</c:v>
                </c:pt>
                <c:pt idx="51">
                  <c:v>28.3588205</c:v>
                </c:pt>
                <c:pt idx="52">
                  <c:v>28.3588205</c:v>
                </c:pt>
                <c:pt idx="53">
                  <c:v>28.47113994</c:v>
                </c:pt>
                <c:pt idx="54">
                  <c:v>30.043612119999999</c:v>
                </c:pt>
                <c:pt idx="55">
                  <c:v>30.00527791</c:v>
                </c:pt>
                <c:pt idx="56">
                  <c:v>29.468598960000001</c:v>
                </c:pt>
                <c:pt idx="57">
                  <c:v>29.468598960000001</c:v>
                </c:pt>
                <c:pt idx="58">
                  <c:v>29.468598960000001</c:v>
                </c:pt>
                <c:pt idx="59">
                  <c:v>29.843085080000002</c:v>
                </c:pt>
                <c:pt idx="60">
                  <c:v>29.843085080000002</c:v>
                </c:pt>
                <c:pt idx="61">
                  <c:v>29.067561210000001</c:v>
                </c:pt>
                <c:pt idx="62">
                  <c:v>29.067561210000001</c:v>
                </c:pt>
                <c:pt idx="63">
                  <c:v>29.067561210000001</c:v>
                </c:pt>
                <c:pt idx="64">
                  <c:v>28.402409250000002</c:v>
                </c:pt>
                <c:pt idx="65">
                  <c:v>28.402409250000002</c:v>
                </c:pt>
                <c:pt idx="66">
                  <c:v>28.402409250000002</c:v>
                </c:pt>
                <c:pt idx="67">
                  <c:v>28.952209589999999</c:v>
                </c:pt>
                <c:pt idx="68">
                  <c:v>28.952209589999999</c:v>
                </c:pt>
                <c:pt idx="69">
                  <c:v>31.251115259999999</c:v>
                </c:pt>
                <c:pt idx="70">
                  <c:v>31.251115259999999</c:v>
                </c:pt>
                <c:pt idx="71">
                  <c:v>31.251115259999999</c:v>
                </c:pt>
                <c:pt idx="72">
                  <c:v>30.79865539</c:v>
                </c:pt>
                <c:pt idx="73">
                  <c:v>30.766336819999999</c:v>
                </c:pt>
                <c:pt idx="74">
                  <c:v>30.766336819999999</c:v>
                </c:pt>
                <c:pt idx="75">
                  <c:v>30.11624235</c:v>
                </c:pt>
                <c:pt idx="76">
                  <c:v>30.016227820000001</c:v>
                </c:pt>
                <c:pt idx="77">
                  <c:v>30.256280929999999</c:v>
                </c:pt>
                <c:pt idx="78">
                  <c:v>30.27342758</c:v>
                </c:pt>
                <c:pt idx="79">
                  <c:v>30.27342758</c:v>
                </c:pt>
                <c:pt idx="80">
                  <c:v>28.919170059999999</c:v>
                </c:pt>
                <c:pt idx="81">
                  <c:v>28.919170059999999</c:v>
                </c:pt>
                <c:pt idx="82">
                  <c:v>28.465095989999998</c:v>
                </c:pt>
                <c:pt idx="83">
                  <c:v>28.465095989999998</c:v>
                </c:pt>
                <c:pt idx="84">
                  <c:v>28.067781180000001</c:v>
                </c:pt>
                <c:pt idx="85">
                  <c:v>28.01374144</c:v>
                </c:pt>
                <c:pt idx="86">
                  <c:v>27.257185079999999</c:v>
                </c:pt>
                <c:pt idx="87">
                  <c:v>27.45678543</c:v>
                </c:pt>
                <c:pt idx="88">
                  <c:v>30.251190340000001</c:v>
                </c:pt>
                <c:pt idx="89">
                  <c:v>30.251190340000001</c:v>
                </c:pt>
                <c:pt idx="90">
                  <c:v>30.15001986</c:v>
                </c:pt>
                <c:pt idx="91">
                  <c:v>28.73363316</c:v>
                </c:pt>
                <c:pt idx="92">
                  <c:v>28.73363316</c:v>
                </c:pt>
                <c:pt idx="93">
                  <c:v>28.692452620000001</c:v>
                </c:pt>
                <c:pt idx="94">
                  <c:v>28.424779149999999</c:v>
                </c:pt>
                <c:pt idx="95">
                  <c:v>28.455706249999999</c:v>
                </c:pt>
                <c:pt idx="96">
                  <c:v>28.888685679999998</c:v>
                </c:pt>
                <c:pt idx="97">
                  <c:v>28.888685679999998</c:v>
                </c:pt>
                <c:pt idx="98">
                  <c:v>28.97974301</c:v>
                </c:pt>
                <c:pt idx="99">
                  <c:v>28.97974301</c:v>
                </c:pt>
              </c:numCache>
            </c:numRef>
          </c:val>
          <c:smooth val="0"/>
        </c:ser>
        <c:dLbls>
          <c:showLegendKey val="0"/>
          <c:showVal val="0"/>
          <c:showCatName val="0"/>
          <c:showSerName val="0"/>
          <c:showPercent val="0"/>
          <c:showBubbleSize val="0"/>
        </c:dLbls>
        <c:smooth val="0"/>
        <c:axId val="179567312"/>
        <c:axId val="179567872"/>
      </c:lineChart>
      <c:catAx>
        <c:axId val="179567312"/>
        <c:scaling>
          <c:orientation val="minMax"/>
        </c:scaling>
        <c:delete val="1"/>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25 Minutes</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majorTickMark val="none"/>
        <c:minorTickMark val="none"/>
        <c:tickLblPos val="nextTo"/>
        <c:crossAx val="179567872"/>
        <c:crosses val="autoZero"/>
        <c:auto val="1"/>
        <c:lblAlgn val="ctr"/>
        <c:lblOffset val="100"/>
        <c:noMultiLvlLbl val="0"/>
      </c:catAx>
      <c:valAx>
        <c:axId val="179567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r>
                  <a:rPr lang="en-US" sz="1400">
                    <a:latin typeface="Segoe UI" panose="020B0502040204020203" pitchFamily="34" charset="0"/>
                    <a:ea typeface="Segoe UI" panose="020B0502040204020203" pitchFamily="34" charset="0"/>
                    <a:cs typeface="Segoe UI" panose="020B0502040204020203" pitchFamily="34" charset="0"/>
                  </a:rPr>
                  <a:t>Bandwidth</a:t>
                </a:r>
                <a:r>
                  <a:rPr lang="en-US" sz="1400" baseline="0">
                    <a:latin typeface="Segoe UI" panose="020B0502040204020203" pitchFamily="34" charset="0"/>
                    <a:ea typeface="Segoe UI" panose="020B0502040204020203" pitchFamily="34" charset="0"/>
                    <a:cs typeface="Segoe UI" panose="020B0502040204020203" pitchFamily="34" charset="0"/>
                  </a:rPr>
                  <a:t> (Gbps)</a:t>
                </a:r>
                <a:endParaRPr lang="en-US" sz="1400">
                  <a:latin typeface="Segoe UI" panose="020B0502040204020203" pitchFamily="34" charset="0"/>
                  <a:ea typeface="Segoe UI" panose="020B0502040204020203" pitchFamily="34" charset="0"/>
                  <a:cs typeface="Segoe UI" panose="020B0502040204020203" pitchFamily="34" charset="0"/>
                </a:endParaRP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crossAx val="179567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C018C-A5F1-4574-A21D-9C1EEB31BE8A}" type="datetimeFigureOut">
              <a:rPr lang="en-US" smtClean="0"/>
              <a:t>12/2/2013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98A33-702D-4E39-9C60-C67F7AD5DB28}" type="slidenum">
              <a:rPr lang="en-US" smtClean="0"/>
              <a:t>‹#›</a:t>
            </a:fld>
            <a:endParaRPr lang="en-US"/>
          </a:p>
        </p:txBody>
      </p:sp>
    </p:spTree>
    <p:extLst>
      <p:ext uri="{BB962C8B-B14F-4D97-AF65-F5344CB8AC3E}">
        <p14:creationId xmlns:p14="http://schemas.microsoft.com/office/powerpoint/2010/main" val="289036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my presentation. I’m Yufei Ren, a PhD</a:t>
            </a:r>
            <a:r>
              <a:rPr lang="en-US" baseline="0" dirty="0" smtClean="0"/>
              <a:t> student</a:t>
            </a:r>
            <a:r>
              <a:rPr lang="en-US" dirty="0" smtClean="0"/>
              <a:t> from Stony Brook University.</a:t>
            </a:r>
            <a:r>
              <a:rPr lang="en-US" baseline="0" dirty="0" smtClean="0"/>
              <a:t> Today I’m going to present “Design and performance evaluation of NUMA-aware RDMA-based end-to-end data transfer system”. This is a joint work with Tan Li, </a:t>
            </a:r>
            <a:r>
              <a:rPr lang="en-US" baseline="0" dirty="0" err="1" smtClean="0"/>
              <a:t>Dantong</a:t>
            </a:r>
            <a:r>
              <a:rPr lang="en-US" baseline="0" dirty="0" smtClean="0"/>
              <a:t> Yu, </a:t>
            </a:r>
            <a:r>
              <a:rPr lang="en-US" baseline="0" dirty="0" err="1" smtClean="0"/>
              <a:t>Shudong</a:t>
            </a:r>
            <a:r>
              <a:rPr lang="en-US" baseline="0" dirty="0" smtClean="0"/>
              <a:t> Jin, and Thomas </a:t>
            </a:r>
            <a:r>
              <a:rPr lang="en-US" baseline="0" dirty="0" err="1" smtClean="0"/>
              <a:t>Robertazzi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1</a:t>
            </a:fld>
            <a:endParaRPr lang="en-US"/>
          </a:p>
        </p:txBody>
      </p:sp>
    </p:spTree>
    <p:extLst>
      <p:ext uri="{BB962C8B-B14F-4D97-AF65-F5344CB8AC3E}">
        <p14:creationId xmlns:p14="http://schemas.microsoft.com/office/powerpoint/2010/main" val="350046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We divide</a:t>
            </a:r>
            <a:r>
              <a:rPr lang="en-US" sz="1000" baseline="0" dirty="0" smtClean="0"/>
              <a:t> the second question which is about RDMA usage into three parts. First, through the end-to-end data path, this solution could achieve line speed of the high performance network. Second, the solution should take low overhead in terms of CPU utilization and memory footprints. Third, scalability, including scale to high performance network with over 100 </a:t>
            </a:r>
            <a:r>
              <a:rPr lang="en-US" sz="1000" baseline="0" dirty="0" err="1" smtClean="0"/>
              <a:t>Gbps</a:t>
            </a:r>
            <a:r>
              <a:rPr lang="en-US" sz="1000" baseline="0" dirty="0" smtClean="0"/>
              <a:t> bandwidth, and to wide ware networks with long latency.</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10</a:t>
            </a:fld>
            <a:endParaRPr lang="en-US"/>
          </a:p>
        </p:txBody>
      </p:sp>
    </p:spTree>
    <p:extLst>
      <p:ext uri="{BB962C8B-B14F-4D97-AF65-F5344CB8AC3E}">
        <p14:creationId xmlns:p14="http://schemas.microsoft.com/office/powerpoint/2010/main" val="33568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term RDMA itself determines zero-copy is the key to achieve high performance. I’d like to revisit the hardware development and why zero-copy is so critical to data transfer in modern systems.</a:t>
            </a:r>
          </a:p>
        </p:txBody>
      </p:sp>
      <p:sp>
        <p:nvSpPr>
          <p:cNvPr id="4" name="Slide Number Placeholder 3"/>
          <p:cNvSpPr>
            <a:spLocks noGrp="1"/>
          </p:cNvSpPr>
          <p:nvPr>
            <p:ph type="sldNum" sz="quarter" idx="10"/>
          </p:nvPr>
        </p:nvSpPr>
        <p:spPr/>
        <p:txBody>
          <a:bodyPr/>
          <a:lstStyle/>
          <a:p>
            <a:fld id="{60F98A33-702D-4E39-9C60-C67F7AD5DB28}" type="slidenum">
              <a:rPr lang="en-US" smtClean="0"/>
              <a:t>11</a:t>
            </a:fld>
            <a:endParaRPr lang="en-US"/>
          </a:p>
        </p:txBody>
      </p:sp>
    </p:spTree>
    <p:extLst>
      <p:ext uri="{BB962C8B-B14F-4D97-AF65-F5344CB8AC3E}">
        <p14:creationId xmlns:p14="http://schemas.microsoft.com/office/powerpoint/2010/main" val="82442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single core era, t</a:t>
            </a:r>
            <a:r>
              <a:rPr lang="en-US" dirty="0" smtClean="0"/>
              <a:t>he term “memory wall” predicted</a:t>
            </a:r>
            <a:r>
              <a:rPr lang="en-US" baseline="0" dirty="0" smtClean="0"/>
              <a:t> that speed disparity between CPU and memory was becoming larger and larger, and the memory latency would becomes an overwhelming bottleneck in computer performance.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12</a:t>
            </a:fld>
            <a:endParaRPr lang="en-US"/>
          </a:p>
        </p:txBody>
      </p:sp>
    </p:spTree>
    <p:extLst>
      <p:ext uri="{BB962C8B-B14F-4D97-AF65-F5344CB8AC3E}">
        <p14:creationId xmlns:p14="http://schemas.microsoft.com/office/powerpoint/2010/main" val="135760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of power wall and frequency wall, CPU architecture turns into multi-core era. Multiple CPU cores are using a shared system bus for both memory accesses and cache coherent traffic.</a:t>
            </a:r>
          </a:p>
        </p:txBody>
      </p:sp>
      <p:sp>
        <p:nvSpPr>
          <p:cNvPr id="4" name="Slide Number Placeholder 3"/>
          <p:cNvSpPr>
            <a:spLocks noGrp="1"/>
          </p:cNvSpPr>
          <p:nvPr>
            <p:ph type="sldNum" sz="quarter" idx="10"/>
          </p:nvPr>
        </p:nvSpPr>
        <p:spPr/>
        <p:txBody>
          <a:bodyPr/>
          <a:lstStyle/>
          <a:p>
            <a:fld id="{60F98A33-702D-4E39-9C60-C67F7AD5DB28}" type="slidenum">
              <a:rPr lang="en-US" smtClean="0"/>
              <a:t>13</a:t>
            </a:fld>
            <a:endParaRPr lang="en-US"/>
          </a:p>
        </p:txBody>
      </p:sp>
    </p:spTree>
    <p:extLst>
      <p:ext uri="{BB962C8B-B14F-4D97-AF65-F5344CB8AC3E}">
        <p14:creationId xmlns:p14="http://schemas.microsoft.com/office/powerpoint/2010/main" val="192963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use of a system bus</a:t>
            </a:r>
            <a:r>
              <a:rPr lang="en-US" baseline="0" dirty="0" smtClean="0"/>
              <a:t> has scalability problems when the processor count is increased, due to contention for the shared bus resources. This also makes the aggregate CPU throughput even larger than memory throughput.</a:t>
            </a:r>
          </a:p>
        </p:txBody>
      </p:sp>
      <p:sp>
        <p:nvSpPr>
          <p:cNvPr id="4" name="Slide Number Placeholder 3"/>
          <p:cNvSpPr>
            <a:spLocks noGrp="1"/>
          </p:cNvSpPr>
          <p:nvPr>
            <p:ph type="sldNum" sz="quarter" idx="10"/>
          </p:nvPr>
        </p:nvSpPr>
        <p:spPr/>
        <p:txBody>
          <a:bodyPr/>
          <a:lstStyle/>
          <a:p>
            <a:fld id="{60F98A33-702D-4E39-9C60-C67F7AD5DB28}" type="slidenum">
              <a:rPr lang="en-US" smtClean="0"/>
              <a:t>14</a:t>
            </a:fld>
            <a:endParaRPr lang="en-US"/>
          </a:p>
        </p:txBody>
      </p:sp>
    </p:spTree>
    <p:extLst>
      <p:ext uri="{BB962C8B-B14F-4D97-AF65-F5344CB8AC3E}">
        <p14:creationId xmlns:p14="http://schemas.microsoft.com/office/powerpoint/2010/main" val="245094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recent years, modern servers are typically multiprocessor with NUMA architecture. It uses a CPU interconnect to replace a shared system bus.</a:t>
            </a:r>
          </a:p>
        </p:txBody>
      </p:sp>
      <p:sp>
        <p:nvSpPr>
          <p:cNvPr id="4" name="Slide Number Placeholder 3"/>
          <p:cNvSpPr>
            <a:spLocks noGrp="1"/>
          </p:cNvSpPr>
          <p:nvPr>
            <p:ph type="sldNum" sz="quarter" idx="10"/>
          </p:nvPr>
        </p:nvSpPr>
        <p:spPr/>
        <p:txBody>
          <a:bodyPr/>
          <a:lstStyle/>
          <a:p>
            <a:fld id="{60F98A33-702D-4E39-9C60-C67F7AD5DB28}" type="slidenum">
              <a:rPr lang="en-US" smtClean="0"/>
              <a:t>15</a:t>
            </a:fld>
            <a:endParaRPr lang="en-US"/>
          </a:p>
        </p:txBody>
      </p:sp>
    </p:spTree>
    <p:extLst>
      <p:ext uri="{BB962C8B-B14F-4D97-AF65-F5344CB8AC3E}">
        <p14:creationId xmlns:p14="http://schemas.microsoft.com/office/powerpoint/2010/main" val="2564300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 CPU interconnects distribute contention by integrating a memory controller in each NUMA node, the performance gap between the CPU and memory are still not resolved. Also, in NUMA architecture, access on different memory banks results performance disparity in terms of memory latency and throughput. In most cases, local memory access is better than remote ones.</a:t>
            </a:r>
          </a:p>
          <a:p>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16</a:t>
            </a:fld>
            <a:endParaRPr lang="en-US"/>
          </a:p>
        </p:txBody>
      </p:sp>
    </p:spTree>
    <p:extLst>
      <p:ext uri="{BB962C8B-B14F-4D97-AF65-F5344CB8AC3E}">
        <p14:creationId xmlns:p14="http://schemas.microsoft.com/office/powerpoint/2010/main" val="628287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sum, CPU always surpasses memory performance and the disparity is growing continuously. On the other hand, a single network interface improved its performance in an exponential increasing manner. In the meanwhile, NUMA architecture enlarges the number of I/O devices in a single host. Therefore, NUMA hosts with multiple high performance network interfaces are bridging the performance gap between memory and network I/O.</a:t>
            </a:r>
          </a:p>
        </p:txBody>
      </p:sp>
      <p:sp>
        <p:nvSpPr>
          <p:cNvPr id="4" name="Slide Number Placeholder 3"/>
          <p:cNvSpPr>
            <a:spLocks noGrp="1"/>
          </p:cNvSpPr>
          <p:nvPr>
            <p:ph type="sldNum" sz="quarter" idx="10"/>
          </p:nvPr>
        </p:nvSpPr>
        <p:spPr/>
        <p:txBody>
          <a:bodyPr/>
          <a:lstStyle/>
          <a:p>
            <a:fld id="{60F98A33-702D-4E39-9C60-C67F7AD5DB28}" type="slidenum">
              <a:rPr lang="en-US" smtClean="0"/>
              <a:t>17</a:t>
            </a:fld>
            <a:endParaRPr lang="en-US"/>
          </a:p>
        </p:txBody>
      </p:sp>
    </p:spTree>
    <p:extLst>
      <p:ext uri="{BB962C8B-B14F-4D97-AF65-F5344CB8AC3E}">
        <p14:creationId xmlns:p14="http://schemas.microsoft.com/office/powerpoint/2010/main" val="404143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high speed data transfer applications should pay more attention to data copy, and use more efficient zero copy mechanism, such as RDMA, to address performance bottlenecks.</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18</a:t>
            </a:fld>
            <a:endParaRPr lang="en-US"/>
          </a:p>
        </p:txBody>
      </p:sp>
    </p:spTree>
    <p:extLst>
      <p:ext uri="{BB962C8B-B14F-4D97-AF65-F5344CB8AC3E}">
        <p14:creationId xmlns:p14="http://schemas.microsoft.com/office/powerpoint/2010/main" val="3537775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conducted another experiment to investigate the cost difference between TCP and RDMA. The two host are connected with a 40 </a:t>
            </a:r>
            <a:r>
              <a:rPr lang="en-US" baseline="0" dirty="0" err="1" smtClean="0"/>
              <a:t>Gbps</a:t>
            </a:r>
            <a:r>
              <a:rPr lang="en-US" baseline="0" dirty="0" smtClean="0"/>
              <a:t> </a:t>
            </a:r>
            <a:r>
              <a:rPr lang="en-US" baseline="0" dirty="0" err="1" smtClean="0"/>
              <a:t>RoCE</a:t>
            </a:r>
            <a:r>
              <a:rPr lang="en-US" baseline="0" dirty="0" smtClean="0"/>
              <a:t> link, and we ran both TCP and RDMA based data transfer application transfer data from /</a:t>
            </a:r>
            <a:r>
              <a:rPr lang="en-US" baseline="0" dirty="0" err="1" smtClean="0"/>
              <a:t>dev</a:t>
            </a:r>
            <a:r>
              <a:rPr lang="en-US" baseline="0" dirty="0" smtClean="0"/>
              <a:t>/zero to /</a:t>
            </a:r>
            <a:r>
              <a:rPr lang="en-US" baseline="0" dirty="0" err="1" smtClean="0"/>
              <a:t>dev</a:t>
            </a:r>
            <a:r>
              <a:rPr lang="en-US" baseline="0" dirty="0" smtClean="0"/>
              <a:t>/null. Both TCP and RDMA are able to achieve line speed at 39 </a:t>
            </a:r>
            <a:r>
              <a:rPr lang="en-US" baseline="0" dirty="0" err="1" smtClean="0"/>
              <a:t>Gbps</a:t>
            </a:r>
            <a:r>
              <a:rPr lang="en-US" baseline="0" dirty="0" smtClean="0"/>
              <a:t>.</a:t>
            </a:r>
          </a:p>
          <a:p>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19</a:t>
            </a:fld>
            <a:endParaRPr lang="en-US"/>
          </a:p>
        </p:txBody>
      </p:sp>
    </p:spTree>
    <p:extLst>
      <p:ext uri="{BB962C8B-B14F-4D97-AF65-F5344CB8AC3E}">
        <p14:creationId xmlns:p14="http://schemas.microsoft.com/office/powerpoint/2010/main" val="197089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cutting edge of HPC and large scientific experiments generate petabytes and </a:t>
            </a:r>
            <a:r>
              <a:rPr lang="en-US" dirty="0" err="1" smtClean="0">
                <a:effectLst/>
              </a:rPr>
              <a:t>exa</a:t>
            </a:r>
            <a:r>
              <a:rPr lang="en-US" dirty="0" smtClean="0">
                <a:effectLst/>
              </a:rPr>
              <a:t>-bytes of data. Such large volumes of data require advances in computing, networking, storage, and software.</a:t>
            </a:r>
            <a:endParaRPr lang="en-US" baseline="0" dirty="0" smtClean="0"/>
          </a:p>
          <a:p>
            <a:endParaRPr lang="en-US" dirty="0" smtClean="0"/>
          </a:p>
          <a:p>
            <a:r>
              <a:rPr lang="en-US" dirty="0" smtClean="0"/>
              <a:t>Introduction:</a:t>
            </a:r>
          </a:p>
          <a:p>
            <a:r>
              <a:rPr lang="en-US" dirty="0" smtClean="0"/>
              <a:t>Massive</a:t>
            </a:r>
            <a:r>
              <a:rPr lang="en-US" baseline="0" dirty="0" smtClean="0"/>
              <a:t> data output</a:t>
            </a:r>
          </a:p>
          <a:p>
            <a:r>
              <a:rPr lang="en-US" baseline="0" dirty="0" smtClean="0"/>
              <a:t>Abstraction: end-to-end data transfer, storage – app – app – storage</a:t>
            </a:r>
          </a:p>
          <a:p>
            <a:r>
              <a:rPr lang="en-US" baseline="0" dirty="0" smtClean="0"/>
              <a:t>Hardware Upgrade: Host(NUMA), network, storage.</a:t>
            </a:r>
          </a:p>
          <a:p>
            <a:r>
              <a:rPr lang="en-US" baseline="0" dirty="0" smtClean="0"/>
              <a:t>Our goal: design and deliver an efficient, extremely high performance data transfer tool and scale up data transfer to 100 </a:t>
            </a:r>
            <a:r>
              <a:rPr lang="en-US" baseline="0" dirty="0" err="1" smtClean="0"/>
              <a:t>Gbps</a:t>
            </a:r>
            <a:r>
              <a:rPr lang="en-US" baseline="0" dirty="0" smtClean="0"/>
              <a:t> and higher in an high efficient manner.</a:t>
            </a:r>
          </a:p>
          <a:p>
            <a:r>
              <a:rPr lang="en-US" baseline="0" dirty="0" smtClean="0"/>
              <a:t>Our solution: front-end and back-end.</a:t>
            </a:r>
          </a:p>
        </p:txBody>
      </p:sp>
      <p:sp>
        <p:nvSpPr>
          <p:cNvPr id="4" name="Slide Number Placeholder 3"/>
          <p:cNvSpPr>
            <a:spLocks noGrp="1"/>
          </p:cNvSpPr>
          <p:nvPr>
            <p:ph type="sldNum" sz="quarter" idx="10"/>
          </p:nvPr>
        </p:nvSpPr>
        <p:spPr/>
        <p:txBody>
          <a:bodyPr/>
          <a:lstStyle/>
          <a:p>
            <a:fld id="{60F98A33-702D-4E39-9C60-C67F7AD5DB28}" type="slidenum">
              <a:rPr lang="en-US" smtClean="0"/>
              <a:t>2</a:t>
            </a:fld>
            <a:endParaRPr lang="en-US"/>
          </a:p>
        </p:txBody>
      </p:sp>
    </p:spTree>
    <p:extLst>
      <p:ext uri="{BB962C8B-B14F-4D97-AF65-F5344CB8AC3E}">
        <p14:creationId xmlns:p14="http://schemas.microsoft.com/office/powerpoint/2010/main" val="3606387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divide the whole data transfer into three parts: Data loading, data transmission, and data offloading.</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20</a:t>
            </a:fld>
            <a:endParaRPr lang="en-US"/>
          </a:p>
        </p:txBody>
      </p:sp>
    </p:spTree>
    <p:extLst>
      <p:ext uri="{BB962C8B-B14F-4D97-AF65-F5344CB8AC3E}">
        <p14:creationId xmlns:p14="http://schemas.microsoft.com/office/powerpoint/2010/main" val="3771861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data loading step, both solutions flush there memory with 0s by using 60% CPU of a single core.</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21</a:t>
            </a:fld>
            <a:endParaRPr lang="en-US"/>
          </a:p>
        </p:txBody>
      </p:sp>
    </p:spTree>
    <p:extLst>
      <p:ext uri="{BB962C8B-B14F-4D97-AF65-F5344CB8AC3E}">
        <p14:creationId xmlns:p14="http://schemas.microsoft.com/office/powerpoint/2010/main" val="141934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transmission step,</a:t>
            </a:r>
            <a:r>
              <a:rPr lang="en-US" baseline="0" dirty="0" smtClean="0"/>
              <a:t> its cost is divided into protocol processing (shown in the orange color) and data copy (shown in gray). First, </a:t>
            </a:r>
            <a:r>
              <a:rPr lang="en-US" baseline="0" dirty="0" err="1" smtClean="0"/>
              <a:t>iperf</a:t>
            </a:r>
            <a:r>
              <a:rPr lang="en-US" baseline="0" dirty="0" smtClean="0"/>
              <a:t> consumes more than 200% CPU or 2 CPU cores to copy data between kernel space and user space. RDMA was using zero-copy to bypass the kernel, hence saved more than 2 CPU cores on data copy. Second, TCP protocol processing cost is also much larger than that of RDMA’s. RDMA offload some transmission part into the hardware, hence got lower CPU on protocol processing.</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22</a:t>
            </a:fld>
            <a:endParaRPr lang="en-US"/>
          </a:p>
        </p:txBody>
      </p:sp>
    </p:spTree>
    <p:extLst>
      <p:ext uri="{BB962C8B-B14F-4D97-AF65-F5344CB8AC3E}">
        <p14:creationId xmlns:p14="http://schemas.microsoft.com/office/powerpoint/2010/main" val="182252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a:t>
            </a:r>
            <a:r>
              <a:rPr lang="en-US" baseline="0" dirty="0" smtClean="0"/>
              <a:t> we dump data into /</a:t>
            </a:r>
            <a:r>
              <a:rPr lang="en-US" baseline="0" dirty="0" err="1" smtClean="0"/>
              <a:t>dev</a:t>
            </a:r>
            <a:r>
              <a:rPr lang="en-US" baseline="0" dirty="0" smtClean="0"/>
              <a:t>/null, the data offloading cost is negligible. </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23</a:t>
            </a:fld>
            <a:endParaRPr lang="en-US"/>
          </a:p>
        </p:txBody>
      </p:sp>
    </p:spTree>
    <p:extLst>
      <p:ext uri="{BB962C8B-B14F-4D97-AF65-F5344CB8AC3E}">
        <p14:creationId xmlns:p14="http://schemas.microsoft.com/office/powerpoint/2010/main" val="2830027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t>
            </a:r>
            <a:r>
              <a:rPr lang="en-US" baseline="0" dirty="0" smtClean="0"/>
              <a:t> going to introduce an RDMA-based end-to-end data transfer solution in the following section.</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24</a:t>
            </a:fld>
            <a:endParaRPr lang="en-US"/>
          </a:p>
        </p:txBody>
      </p:sp>
    </p:spTree>
    <p:extLst>
      <p:ext uri="{BB962C8B-B14F-4D97-AF65-F5344CB8AC3E}">
        <p14:creationId xmlns:p14="http://schemas.microsoft.com/office/powerpoint/2010/main" val="3889086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our solution,</a:t>
            </a:r>
            <a:r>
              <a:rPr lang="en-US" sz="1200" baseline="0" dirty="0" smtClean="0"/>
              <a:t> to achieve true zero-copy along the whole data transfer path, we deploy </a:t>
            </a:r>
            <a:r>
              <a:rPr lang="en-US" sz="1200" baseline="0" dirty="0" err="1" smtClean="0"/>
              <a:t>iSER</a:t>
            </a:r>
            <a:r>
              <a:rPr lang="en-US" sz="1200" baseline="0" dirty="0" smtClean="0"/>
              <a:t> protocol to </a:t>
            </a:r>
            <a:r>
              <a:rPr lang="en-US" sz="1200" baseline="0" dirty="0" err="1" smtClean="0"/>
              <a:t>contruct</a:t>
            </a:r>
            <a:r>
              <a:rPr lang="en-US" sz="1200" baseline="0" dirty="0" smtClean="0"/>
              <a:t> a high performance storage area networks. The </a:t>
            </a:r>
            <a:r>
              <a:rPr lang="en-US" sz="1200" baseline="0" dirty="0" err="1" smtClean="0"/>
              <a:t>iSER</a:t>
            </a:r>
            <a:r>
              <a:rPr lang="en-US" sz="1200" baseline="0" dirty="0" smtClean="0"/>
              <a:t> is </a:t>
            </a:r>
            <a:r>
              <a:rPr lang="en-US" sz="1200" baseline="0" dirty="0" err="1" smtClean="0"/>
              <a:t>iSCSI</a:t>
            </a:r>
            <a:r>
              <a:rPr lang="en-US" sz="1200" baseline="0" dirty="0" smtClean="0"/>
              <a:t> </a:t>
            </a:r>
            <a:r>
              <a:rPr lang="en-US" sz="1200" baseline="0" dirty="0" err="1" smtClean="0"/>
              <a:t>Extentions</a:t>
            </a:r>
            <a:r>
              <a:rPr lang="en-US" sz="1200" baseline="0" dirty="0" smtClean="0"/>
              <a:t> for RDMA. It transfers </a:t>
            </a:r>
            <a:r>
              <a:rPr lang="en-US" sz="1200" baseline="0" dirty="0" err="1" smtClean="0"/>
              <a:t>iSCSI</a:t>
            </a:r>
            <a:r>
              <a:rPr lang="en-US" sz="1200" baseline="0" dirty="0" smtClean="0"/>
              <a:t> command and user payload by RDMA operations.</a:t>
            </a:r>
            <a:endParaRPr lang="en-US" sz="120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25</a:t>
            </a:fld>
            <a:endParaRPr lang="en-US"/>
          </a:p>
        </p:txBody>
      </p:sp>
    </p:spTree>
    <p:extLst>
      <p:ext uri="{BB962C8B-B14F-4D97-AF65-F5344CB8AC3E}">
        <p14:creationId xmlns:p14="http://schemas.microsoft.com/office/powerpoint/2010/main" val="1553756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Also, we deploy our</a:t>
            </a:r>
            <a:r>
              <a:rPr lang="en-US" sz="1200" baseline="0" dirty="0" smtClean="0"/>
              <a:t> RDMA enabled FTP service, RFTP, in front-end data transfer gateways. It supports point-to-point RDMA data transfer mechanism.</a:t>
            </a:r>
          </a:p>
          <a:p>
            <a:r>
              <a:rPr lang="en-US" sz="1200" baseline="0" dirty="0" smtClean="0"/>
              <a:t>Also, we did NUMA-aware tuning along the whole data transfer path.</a:t>
            </a:r>
            <a:endParaRPr lang="en-US" sz="120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26</a:t>
            </a:fld>
            <a:endParaRPr lang="en-US"/>
          </a:p>
        </p:txBody>
      </p:sp>
    </p:spTree>
    <p:extLst>
      <p:ext uri="{BB962C8B-B14F-4D97-AF65-F5344CB8AC3E}">
        <p14:creationId xmlns:p14="http://schemas.microsoft.com/office/powerpoint/2010/main" val="154707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giving</a:t>
            </a:r>
            <a:r>
              <a:rPr lang="en-US" baseline="0" dirty="0" smtClean="0"/>
              <a:t> out the data path in an end-to-end data transfer on both TCP-based and RDMA-based solution. The green blocks are user buffers while the red blocks are kernel buffers. The green arrows stands for RDMA data path, while the red arrow stands for TCP data path.</a:t>
            </a:r>
          </a:p>
          <a:p>
            <a:r>
              <a:rPr lang="en-US" baseline="0" dirty="0" smtClean="0"/>
              <a:t>In the data loading step, RDMA saves two data copies and totally bypass the kernel buffer.</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27</a:t>
            </a:fld>
            <a:endParaRPr lang="en-US"/>
          </a:p>
        </p:txBody>
      </p:sp>
    </p:spTree>
    <p:extLst>
      <p:ext uri="{BB962C8B-B14F-4D97-AF65-F5344CB8AC3E}">
        <p14:creationId xmlns:p14="http://schemas.microsoft.com/office/powerpoint/2010/main" val="88175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data transmission part, RFTP are sending data to remote user space memory directly.</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28</a:t>
            </a:fld>
            <a:endParaRPr lang="en-US"/>
          </a:p>
        </p:txBody>
      </p:sp>
    </p:spTree>
    <p:extLst>
      <p:ext uri="{BB962C8B-B14F-4D97-AF65-F5344CB8AC3E}">
        <p14:creationId xmlns:p14="http://schemas.microsoft.com/office/powerpoint/2010/main" val="3761376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in</a:t>
            </a:r>
            <a:r>
              <a:rPr lang="en-US" baseline="0" dirty="0" smtClean="0"/>
              <a:t> the offloading step, </a:t>
            </a:r>
            <a:r>
              <a:rPr lang="en-US" baseline="0" dirty="0" err="1" smtClean="0"/>
              <a:t>iSER</a:t>
            </a:r>
            <a:r>
              <a:rPr lang="en-US" baseline="0" dirty="0" smtClean="0"/>
              <a:t> saves another two data copy overhead.</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29</a:t>
            </a:fld>
            <a:endParaRPr lang="en-US"/>
          </a:p>
        </p:txBody>
      </p:sp>
    </p:spTree>
    <p:extLst>
      <p:ext uri="{BB962C8B-B14F-4D97-AF65-F5344CB8AC3E}">
        <p14:creationId xmlns:p14="http://schemas.microsoft.com/office/powerpoint/2010/main" val="365056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those</a:t>
            </a:r>
            <a:r>
              <a:rPr lang="en-US" baseline="0" dirty="0" smtClean="0"/>
              <a:t> data often transferred and synchronized by geographically distributed terms of users for data analysis, virtualization, and backup.</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a:t>
            </a:fld>
            <a:endParaRPr lang="en-US"/>
          </a:p>
        </p:txBody>
      </p:sp>
    </p:spTree>
    <p:extLst>
      <p:ext uri="{BB962C8B-B14F-4D97-AF65-F5344CB8AC3E}">
        <p14:creationId xmlns:p14="http://schemas.microsoft.com/office/powerpoint/2010/main" val="3745693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our later experiments, we used large memory in the storage server as storage media to simulate high performance storage system. Also, memory storage, such as </a:t>
            </a:r>
            <a:r>
              <a:rPr lang="en-US" baseline="0" dirty="0" err="1" smtClean="0"/>
              <a:t>RamCloud</a:t>
            </a:r>
            <a:r>
              <a:rPr lang="en-US" baseline="0" dirty="0" smtClean="0"/>
              <a:t> and key-value store are becoming popular. We consider memory storage tuning in the target hosts. Without NUMA tuning, a long term running system eventually distribute its data randomly across different nodes and results high internode traffic and remote data access overhead.</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30</a:t>
            </a:fld>
            <a:endParaRPr lang="en-US"/>
          </a:p>
        </p:txBody>
      </p:sp>
    </p:spTree>
    <p:extLst>
      <p:ext uri="{BB962C8B-B14F-4D97-AF65-F5344CB8AC3E}">
        <p14:creationId xmlns:p14="http://schemas.microsoft.com/office/powerpoint/2010/main" val="2023168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go over this problem, we use </a:t>
            </a:r>
            <a:r>
              <a:rPr lang="en-US" baseline="0" dirty="0" err="1" smtClean="0"/>
              <a:t>numactl</a:t>
            </a:r>
            <a:r>
              <a:rPr lang="en-US" baseline="0" dirty="0" smtClean="0"/>
              <a:t> to align the </a:t>
            </a:r>
            <a:r>
              <a:rPr lang="en-US" baseline="0" dirty="0" err="1" smtClean="0"/>
              <a:t>iSER</a:t>
            </a:r>
            <a:r>
              <a:rPr lang="en-US" baseline="0" dirty="0" smtClean="0"/>
              <a:t> service process, </a:t>
            </a:r>
            <a:r>
              <a:rPr lang="en-US" baseline="0" dirty="0" err="1" smtClean="0"/>
              <a:t>tgtd</a:t>
            </a:r>
            <a:r>
              <a:rPr lang="en-US" baseline="0" dirty="0" smtClean="0"/>
              <a:t>, with the memory storage to achieve the best performance.</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31</a:t>
            </a:fld>
            <a:endParaRPr lang="en-US"/>
          </a:p>
        </p:txBody>
      </p:sp>
    </p:spTree>
    <p:extLst>
      <p:ext uri="{BB962C8B-B14F-4D97-AF65-F5344CB8AC3E}">
        <p14:creationId xmlns:p14="http://schemas.microsoft.com/office/powerpoint/2010/main" val="319141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RDMA uses zero-copy to save CPU resource and memory bandwidth, it also introduce implementation difficulties to achieve line speed, especially in wide area networks. The most important reason is the memory status has to be synchronous with remote host. For example, in one memory block transfer, the memory should be protected unless the last byte of the block is acknowledges by the remote side. If the application waits there, it blocks the whole process.</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32</a:t>
            </a:fld>
            <a:endParaRPr lang="en-US"/>
          </a:p>
        </p:txBody>
      </p:sp>
    </p:spTree>
    <p:extLst>
      <p:ext uri="{BB962C8B-B14F-4D97-AF65-F5344CB8AC3E}">
        <p14:creationId xmlns:p14="http://schemas.microsoft.com/office/powerpoint/2010/main" val="181336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overcome this problem,</a:t>
            </a:r>
            <a:r>
              <a:rPr lang="en-US" baseline="0" dirty="0" smtClean="0"/>
              <a:t> </a:t>
            </a:r>
            <a:r>
              <a:rPr lang="en-US" dirty="0" smtClean="0"/>
              <a:t>First, RFTP keeps multiple outstanding memory blocks in flight to achieving good performance. Second, use multiple reliable queue pairs to eliminate the performance limitation of a single queue pair. Third, since the protocol uses RDMA WRITE to deliver bulk user payload, credits (tokens with destination address) are required before transmitting the data. RFTP adopts proactive feedback mechanism to proactively send available memory information to data source.</a:t>
            </a:r>
          </a:p>
          <a:p>
            <a:r>
              <a:rPr lang="en-US" dirty="0" smtClean="0"/>
              <a:t>For more details,</a:t>
            </a:r>
            <a:r>
              <a:rPr lang="en-US" baseline="0" dirty="0" smtClean="0"/>
              <a:t> please refer our SC12 paper. In this paper, we are more focuses on RFTP cost analysis and extreme high performance evaluation in both LAN and WAN.</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33</a:t>
            </a:fld>
            <a:endParaRPr lang="en-US"/>
          </a:p>
        </p:txBody>
      </p:sp>
    </p:spTree>
    <p:extLst>
      <p:ext uri="{BB962C8B-B14F-4D97-AF65-F5344CB8AC3E}">
        <p14:creationId xmlns:p14="http://schemas.microsoft.com/office/powerpoint/2010/main" val="2610616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comes to</a:t>
            </a:r>
            <a:r>
              <a:rPr lang="en-US" baseline="0" dirty="0" smtClean="0"/>
              <a:t> performance evaluation.</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34</a:t>
            </a:fld>
            <a:endParaRPr lang="en-US"/>
          </a:p>
        </p:txBody>
      </p:sp>
    </p:spTree>
    <p:extLst>
      <p:ext uri="{BB962C8B-B14F-4D97-AF65-F5344CB8AC3E}">
        <p14:creationId xmlns:p14="http://schemas.microsoft.com/office/powerpoint/2010/main" val="920810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evaluation software performance in both local area network and wide area network. We deploy large memory into storage server as the storage media to simulate real high performance storage system. We compare the performance of TCP-based </a:t>
            </a:r>
            <a:r>
              <a:rPr lang="en-US" baseline="0" dirty="0" err="1" smtClean="0"/>
              <a:t>GridFTP</a:t>
            </a:r>
            <a:r>
              <a:rPr lang="en-US" baseline="0" dirty="0" smtClean="0"/>
              <a:t> and RDMA-based RFTP in terms of bandwidth CPU utilization. Both applications are loading data from and dumping data to real storage server instead of pseudo storage such as /</a:t>
            </a:r>
            <a:r>
              <a:rPr lang="en-US" baseline="0" dirty="0" err="1" smtClean="0"/>
              <a:t>dev</a:t>
            </a:r>
            <a:r>
              <a:rPr lang="en-US" baseline="0" dirty="0" smtClean="0"/>
              <a:t>/zero and /</a:t>
            </a:r>
            <a:r>
              <a:rPr lang="en-US" baseline="0" dirty="0" err="1" smtClean="0"/>
              <a:t>dev</a:t>
            </a:r>
            <a:r>
              <a:rPr lang="en-US" baseline="0" dirty="0" smtClean="0"/>
              <a:t>/null.</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35</a:t>
            </a:fld>
            <a:endParaRPr lang="en-US"/>
          </a:p>
        </p:txBody>
      </p:sp>
    </p:spTree>
    <p:extLst>
      <p:ext uri="{BB962C8B-B14F-4D97-AF65-F5344CB8AC3E}">
        <p14:creationId xmlns:p14="http://schemas.microsoft.com/office/powerpoint/2010/main" val="1708822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investigate</a:t>
            </a:r>
            <a:r>
              <a:rPr lang="en-US" baseline="0" dirty="0" smtClean="0"/>
              <a:t> the performance of backend system. In the </a:t>
            </a:r>
            <a:r>
              <a:rPr lang="en-US" baseline="0" dirty="0" err="1" smtClean="0"/>
              <a:t>iSER</a:t>
            </a:r>
            <a:r>
              <a:rPr lang="en-US" baseline="0" dirty="0" smtClean="0"/>
              <a:t> target host, we install Linux SCSI target framework, </a:t>
            </a:r>
            <a:r>
              <a:rPr lang="en-US" baseline="0" dirty="0" err="1" smtClean="0"/>
              <a:t>tgtd</a:t>
            </a:r>
            <a:r>
              <a:rPr lang="en-US" baseline="0" dirty="0" smtClean="0"/>
              <a:t> process and it exports memory disks to the initiators. In the initiator, it use </a:t>
            </a:r>
            <a:r>
              <a:rPr lang="en-US" baseline="0" dirty="0" err="1" smtClean="0"/>
              <a:t>flexiable</a:t>
            </a:r>
            <a:r>
              <a:rPr lang="en-US" baseline="0" dirty="0" smtClean="0"/>
              <a:t> I/O test, </a:t>
            </a:r>
            <a:r>
              <a:rPr lang="en-US" baseline="0" dirty="0" err="1" smtClean="0"/>
              <a:t>fio</a:t>
            </a:r>
            <a:r>
              <a:rPr lang="en-US" baseline="0" dirty="0" smtClean="0"/>
              <a:t>, to generate workloads against the storage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investigate the best performance that </a:t>
            </a:r>
            <a:r>
              <a:rPr lang="en-US" baseline="0" dirty="0" err="1" smtClean="0"/>
              <a:t>tgtd</a:t>
            </a:r>
            <a:r>
              <a:rPr lang="en-US" baseline="0" dirty="0" smtClean="0"/>
              <a:t> is able to deliver with or without NUMA tuning.</a:t>
            </a:r>
          </a:p>
          <a:p>
            <a:endParaRPr lang="en-US" baseline="0" dirty="0" smtClean="0"/>
          </a:p>
          <a:p>
            <a:r>
              <a:rPr lang="en-US" dirty="0" smtClean="0"/>
              <a:t>FIO</a:t>
            </a:r>
          </a:p>
          <a:p>
            <a:r>
              <a:rPr lang="en-US" dirty="0" smtClean="0"/>
              <a:t>4</a:t>
            </a:r>
            <a:r>
              <a:rPr lang="en-US" baseline="0" dirty="0" smtClean="0"/>
              <a:t> threads in each LUN</a:t>
            </a:r>
          </a:p>
          <a:p>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36</a:t>
            </a:fld>
            <a:endParaRPr lang="en-US"/>
          </a:p>
        </p:txBody>
      </p:sp>
    </p:spTree>
    <p:extLst>
      <p:ext uri="{BB962C8B-B14F-4D97-AF65-F5344CB8AC3E}">
        <p14:creationId xmlns:p14="http://schemas.microsoft.com/office/powerpoint/2010/main" val="25153456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left</a:t>
            </a:r>
            <a:r>
              <a:rPr lang="en-US" baseline="0" dirty="0" smtClean="0"/>
              <a:t> figure shows the read throughput with and without NUMA tuning. The x-axis is the size of I/O requests and the Y-axis is the throughput in GB unit. The bandwidth improvement is merely 7.6% at most. The CPU consumption of the </a:t>
            </a:r>
            <a:r>
              <a:rPr lang="en-US" baseline="0" dirty="0" err="1" smtClean="0"/>
              <a:t>tgtd</a:t>
            </a:r>
            <a:r>
              <a:rPr lang="en-US" baseline="0" dirty="0" smtClean="0"/>
              <a:t> process is shown in the right figure.</a:t>
            </a:r>
            <a:endParaRPr lang="en-US" dirty="0" smtClean="0"/>
          </a:p>
          <a:p>
            <a:endParaRPr lang="en-US" dirty="0" smtClean="0"/>
          </a:p>
          <a:p>
            <a:r>
              <a:rPr lang="en-US" dirty="0" smtClean="0"/>
              <a:t>For read operations, the bandwidth improvement is merely 7.6%</a:t>
            </a:r>
            <a:r>
              <a:rPr lang="en-US" baseline="0" dirty="0" smtClean="0"/>
              <a:t> with NUMA binding</a:t>
            </a:r>
            <a:endParaRPr lang="en-US" dirty="0" smtClean="0"/>
          </a:p>
          <a:p>
            <a:endParaRPr lang="en-US" dirty="0" smtClean="0"/>
          </a:p>
          <a:p>
            <a:endParaRPr lang="en-US" dirty="0" smtClean="0"/>
          </a:p>
          <a:p>
            <a:r>
              <a:rPr lang="en-US" dirty="0" smtClean="0"/>
              <a:t>CPU</a:t>
            </a:r>
            <a:r>
              <a:rPr lang="en-US" baseline="0" dirty="0" smtClean="0"/>
              <a:t> is the </a:t>
            </a:r>
            <a:r>
              <a:rPr lang="en-US" baseline="0" dirty="0" err="1" smtClean="0"/>
              <a:t>tgtd</a:t>
            </a:r>
            <a:r>
              <a:rPr lang="en-US" baseline="0" dirty="0" smtClean="0"/>
              <a:t> process CPU usage</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37</a:t>
            </a:fld>
            <a:endParaRPr lang="en-US"/>
          </a:p>
        </p:txBody>
      </p:sp>
    </p:spTree>
    <p:extLst>
      <p:ext uri="{BB962C8B-B14F-4D97-AF65-F5344CB8AC3E}">
        <p14:creationId xmlns:p14="http://schemas.microsoft.com/office/powerpoint/2010/main" val="195461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write operations, we observed an improvement in bandwidth up to 19% for the block size larger than 4 megabytes, and using the default Linux bind policy increases CPU consumption threefold.</a:t>
            </a:r>
            <a:endParaRPr lang="en-US" dirty="0" smtClean="0"/>
          </a:p>
          <a:p>
            <a:r>
              <a:rPr lang="en-US" dirty="0" smtClean="0"/>
              <a:t>A write</a:t>
            </a:r>
            <a:r>
              <a:rPr lang="en-US" baseline="0" dirty="0" smtClean="0"/>
              <a:t> operation results a modified status in CPU cache line. Any future operations related to this cache line needs to synchronous its status with all the other NUMA nodes. The huge CPU usage differential is also coming from inter-node traffic cost and cache coherent protocol.</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38</a:t>
            </a:fld>
            <a:endParaRPr lang="en-US"/>
          </a:p>
        </p:txBody>
      </p:sp>
    </p:spTree>
    <p:extLst>
      <p:ext uri="{BB962C8B-B14F-4D97-AF65-F5344CB8AC3E}">
        <p14:creationId xmlns:p14="http://schemas.microsoft.com/office/powerpoint/2010/main" val="1700923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setup two HP host with</a:t>
            </a:r>
            <a:r>
              <a:rPr lang="en-US" baseline="0" dirty="0" smtClean="0"/>
              <a:t> large memory capacity as backend hosts and two IBM host as frontend data transfer application hosts. In the storage area networks, each host has two 56 </a:t>
            </a:r>
            <a:r>
              <a:rPr lang="en-US" baseline="0" dirty="0" err="1" smtClean="0"/>
              <a:t>Gbps</a:t>
            </a:r>
            <a:r>
              <a:rPr lang="en-US" baseline="0" dirty="0" smtClean="0"/>
              <a:t> </a:t>
            </a:r>
            <a:r>
              <a:rPr lang="en-US" baseline="0" dirty="0" err="1" smtClean="0"/>
              <a:t>Mellanox</a:t>
            </a:r>
            <a:r>
              <a:rPr lang="en-US" baseline="0" dirty="0" smtClean="0"/>
              <a:t> </a:t>
            </a:r>
            <a:r>
              <a:rPr lang="en-US" baseline="0" dirty="0" err="1" smtClean="0"/>
              <a:t>InfiniBand</a:t>
            </a:r>
            <a:r>
              <a:rPr lang="en-US" baseline="0" dirty="0" smtClean="0"/>
              <a:t> NICs. Two data transfer host are connected with 3 pairs of 40 </a:t>
            </a:r>
            <a:r>
              <a:rPr lang="en-US" baseline="0" dirty="0" err="1" smtClean="0"/>
              <a:t>Gbps</a:t>
            </a:r>
            <a:r>
              <a:rPr lang="en-US" baseline="0" dirty="0" smtClean="0"/>
              <a:t> </a:t>
            </a:r>
            <a:r>
              <a:rPr lang="en-US" baseline="0" dirty="0" err="1" smtClean="0"/>
              <a:t>RoCE</a:t>
            </a:r>
            <a:r>
              <a:rPr lang="en-US" baseline="0" dirty="0" smtClean="0"/>
              <a:t> link.</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39</a:t>
            </a:fld>
            <a:endParaRPr lang="en-US"/>
          </a:p>
        </p:txBody>
      </p:sp>
    </p:spTree>
    <p:extLst>
      <p:ext uri="{BB962C8B-B14F-4D97-AF65-F5344CB8AC3E}">
        <p14:creationId xmlns:p14="http://schemas.microsoft.com/office/powerpoint/2010/main" val="57881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 end-to-end</a:t>
            </a:r>
            <a:r>
              <a:rPr lang="en-US" baseline="0" dirty="0" smtClean="0"/>
              <a:t> </a:t>
            </a:r>
            <a:r>
              <a:rPr lang="en-US" dirty="0" smtClean="0"/>
              <a:t>data transfer in and between data centers, it normally involves</a:t>
            </a:r>
            <a:r>
              <a:rPr lang="en-US" baseline="0" dirty="0" smtClean="0"/>
              <a:t> storage area networks and data transfer gateway hosts. 1/10 </a:t>
            </a:r>
            <a:r>
              <a:rPr lang="en-US" baseline="0" dirty="0" err="1" smtClean="0"/>
              <a:t>Gbps</a:t>
            </a:r>
            <a:r>
              <a:rPr lang="en-US" baseline="0" dirty="0" smtClean="0"/>
              <a:t> networks are standard configuration for commodity environments. Current software solution on both data transfer and SAN are mostly TCP-based and implemented via socket interfaces. For example, </a:t>
            </a:r>
            <a:r>
              <a:rPr lang="en-US" baseline="0" dirty="0" err="1" smtClean="0"/>
              <a:t>GridFTP</a:t>
            </a:r>
            <a:r>
              <a:rPr lang="en-US" baseline="0" dirty="0" smtClean="0"/>
              <a:t> and </a:t>
            </a:r>
            <a:r>
              <a:rPr lang="en-US" baseline="0" dirty="0" err="1" smtClean="0"/>
              <a:t>scp</a:t>
            </a:r>
            <a:r>
              <a:rPr lang="en-US" baseline="0" dirty="0" smtClean="0"/>
              <a:t> for data transfer, and </a:t>
            </a:r>
            <a:r>
              <a:rPr lang="en-US" baseline="0" dirty="0" err="1" smtClean="0"/>
              <a:t>iSCSI</a:t>
            </a:r>
            <a:r>
              <a:rPr lang="en-US" baseline="0" dirty="0" smtClean="0"/>
              <a:t> for storage area networks.</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a:t>
            </a:fld>
            <a:endParaRPr lang="en-US"/>
          </a:p>
        </p:txBody>
      </p:sp>
    </p:spTree>
    <p:extLst>
      <p:ext uri="{BB962C8B-B14F-4D97-AF65-F5344CB8AC3E}">
        <p14:creationId xmlns:p14="http://schemas.microsoft.com/office/powerpoint/2010/main" val="11323074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we use </a:t>
            </a:r>
            <a:r>
              <a:rPr lang="en-US" baseline="0" dirty="0" err="1" smtClean="0"/>
              <a:t>iSER</a:t>
            </a:r>
            <a:r>
              <a:rPr lang="en-US" baseline="0" dirty="0" smtClean="0"/>
              <a:t> to construct a storage area network and we deploy </a:t>
            </a:r>
            <a:r>
              <a:rPr lang="en-US" baseline="0" dirty="0" err="1" smtClean="0"/>
              <a:t>GridFTP</a:t>
            </a:r>
            <a:r>
              <a:rPr lang="en-US" baseline="0" dirty="0" smtClean="0"/>
              <a:t> and RFTP in frontend hosts.</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40</a:t>
            </a:fld>
            <a:endParaRPr lang="en-US"/>
          </a:p>
        </p:txBody>
      </p:sp>
    </p:spTree>
    <p:extLst>
      <p:ext uri="{BB962C8B-B14F-4D97-AF65-F5344CB8AC3E}">
        <p14:creationId xmlns:p14="http://schemas.microsoft.com/office/powerpoint/2010/main" val="20672792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test, we run RFTP and </a:t>
            </a:r>
            <a:r>
              <a:rPr lang="en-US" baseline="0" dirty="0" err="1" smtClean="0"/>
              <a:t>GridFTP</a:t>
            </a:r>
            <a:r>
              <a:rPr lang="en-US" baseline="0" dirty="0" smtClean="0"/>
              <a:t> for 25 minutes. The left figure shows their bandwidth comparison. RFTP achieved 90 </a:t>
            </a:r>
            <a:r>
              <a:rPr lang="en-US" baseline="0" dirty="0" err="1" smtClean="0"/>
              <a:t>Gbps</a:t>
            </a:r>
            <a:r>
              <a:rPr lang="en-US" baseline="0" dirty="0" smtClean="0"/>
              <a:t> and 3 times faster than </a:t>
            </a:r>
            <a:r>
              <a:rPr lang="en-US" baseline="0" dirty="0" err="1" smtClean="0"/>
              <a:t>GridFTP</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41</a:t>
            </a:fld>
            <a:endParaRPr lang="en-US"/>
          </a:p>
        </p:txBody>
      </p:sp>
    </p:spTree>
    <p:extLst>
      <p:ext uri="{BB962C8B-B14F-4D97-AF65-F5344CB8AC3E}">
        <p14:creationId xmlns:p14="http://schemas.microsoft.com/office/powerpoint/2010/main" val="685293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storage system can deliver 95 </a:t>
            </a:r>
            <a:r>
              <a:rPr lang="en-US" baseline="0" dirty="0" err="1" smtClean="0"/>
              <a:t>Gbps</a:t>
            </a:r>
            <a:r>
              <a:rPr lang="en-US" baseline="0" dirty="0" smtClean="0"/>
              <a:t> and RFTP got 96% effective bandwidth of the whole end-to-end system. As shown in the right figure, TCP-based </a:t>
            </a:r>
            <a:r>
              <a:rPr lang="en-US" baseline="0" dirty="0" err="1" smtClean="0"/>
              <a:t>GridFTP</a:t>
            </a:r>
            <a:r>
              <a:rPr lang="en-US" baseline="0" dirty="0" smtClean="0"/>
              <a:t> solution leads to extreme high CPU utilization, and can not fully utilize this high performance network resources.</a:t>
            </a:r>
          </a:p>
          <a:p>
            <a:endParaRPr lang="en-US" baseline="0" dirty="0" smtClean="0"/>
          </a:p>
          <a:p>
            <a:r>
              <a:rPr lang="en-US" dirty="0" err="1" smtClean="0"/>
              <a:t>GridFTP</a:t>
            </a:r>
            <a:r>
              <a:rPr lang="en-US" baseline="0" dirty="0" smtClean="0"/>
              <a:t> only 30% utilization.</a:t>
            </a:r>
          </a:p>
          <a:p>
            <a:pPr marL="228600" indent="-228600">
              <a:buAutoNum type="arabicParenR"/>
            </a:pPr>
            <a:r>
              <a:rPr lang="en-US" baseline="0" dirty="0" smtClean="0"/>
              <a:t>Multiple data copy in TCP stack. High sys CPU consumption.</a:t>
            </a:r>
          </a:p>
          <a:p>
            <a:pPr marL="228600" indent="-228600">
              <a:buAutoNum type="arabicParenR"/>
            </a:pPr>
            <a:r>
              <a:rPr lang="en-US" dirty="0" smtClean="0"/>
              <a:t>Direct</a:t>
            </a:r>
            <a:r>
              <a:rPr lang="en-US" baseline="0" dirty="0" smtClean="0"/>
              <a:t> I/O.</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42</a:t>
            </a:fld>
            <a:endParaRPr lang="en-US"/>
          </a:p>
        </p:txBody>
      </p:sp>
    </p:spTree>
    <p:extLst>
      <p:ext uri="{BB962C8B-B14F-4D97-AF65-F5344CB8AC3E}">
        <p14:creationId xmlns:p14="http://schemas.microsoft.com/office/powerpoint/2010/main" val="2737479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further clarify the best end-to-end host performance in terms of bandwidth</a:t>
            </a:r>
            <a:r>
              <a:rPr lang="en-US" baseline="0" dirty="0" smtClean="0"/>
              <a:t> and CPU utilization, we performed bi-directional data transfer. RFTP got 83% throughput improvement comparing to its single directional test, while </a:t>
            </a:r>
            <a:r>
              <a:rPr lang="en-US" baseline="0" dirty="0" err="1" smtClean="0"/>
              <a:t>GridFTP</a:t>
            </a:r>
            <a:r>
              <a:rPr lang="en-US" baseline="0" dirty="0" smtClean="0"/>
              <a:t> only got 33% better performance.</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43</a:t>
            </a:fld>
            <a:endParaRPr lang="en-US"/>
          </a:p>
        </p:txBody>
      </p:sp>
    </p:spTree>
    <p:extLst>
      <p:ext uri="{BB962C8B-B14F-4D97-AF65-F5344CB8AC3E}">
        <p14:creationId xmlns:p14="http://schemas.microsoft.com/office/powerpoint/2010/main" val="34519427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t>
            </a:r>
            <a:r>
              <a:rPr lang="en-US" baseline="0" dirty="0" smtClean="0"/>
              <a:t> to these local area network tests, we also deploy RFTP in DoE’s WAN </a:t>
            </a:r>
            <a:r>
              <a:rPr lang="en-US" baseline="0" dirty="0" err="1" smtClean="0"/>
              <a:t>testbed</a:t>
            </a:r>
            <a:r>
              <a:rPr lang="en-US" baseline="0" dirty="0" smtClean="0"/>
              <a:t>. This 4,000 miles </a:t>
            </a:r>
            <a:r>
              <a:rPr lang="en-US" baseline="0" dirty="0" err="1" smtClean="0"/>
              <a:t>RoCE</a:t>
            </a:r>
            <a:r>
              <a:rPr lang="en-US" baseline="0" dirty="0" smtClean="0"/>
              <a:t> link is a loopback from National Energy Research Scientific Computing Center(NERSC) located in Oakland, CA to Argonne National Laboratory near Chicago, and then back to NERSC. In this long fat link, the bandwidth delay product is 500 MB which means the application has to manage such large in-flight packets.</a:t>
            </a:r>
          </a:p>
        </p:txBody>
      </p:sp>
      <p:sp>
        <p:nvSpPr>
          <p:cNvPr id="4" name="Slide Number Placeholder 3"/>
          <p:cNvSpPr>
            <a:spLocks noGrp="1"/>
          </p:cNvSpPr>
          <p:nvPr>
            <p:ph type="sldNum" sz="quarter" idx="10"/>
          </p:nvPr>
        </p:nvSpPr>
        <p:spPr/>
        <p:txBody>
          <a:bodyPr/>
          <a:lstStyle/>
          <a:p>
            <a:fld id="{60F98A33-702D-4E39-9C60-C67F7AD5DB28}" type="slidenum">
              <a:rPr lang="en-US" smtClean="0"/>
              <a:t>44</a:t>
            </a:fld>
            <a:endParaRPr lang="en-US"/>
          </a:p>
        </p:txBody>
      </p:sp>
    </p:spTree>
    <p:extLst>
      <p:ext uri="{BB962C8B-B14F-4D97-AF65-F5344CB8AC3E}">
        <p14:creationId xmlns:p14="http://schemas.microsoft.com/office/powerpoint/2010/main" val="1016091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the bandwidth performance of RFTP in such high bandwidth wide area network. The x-axis is the block size and y-axis is throughput. Different color stands for different number of streams. We verify that RFTP utilizes 97% of the raw bandwidth of the </a:t>
            </a:r>
            <a:r>
              <a:rPr lang="en-US" baseline="0" dirty="0" err="1" smtClean="0"/>
              <a:t>testbed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a:t>
            </a:r>
            <a:r>
              <a:rPr lang="en-US" baseline="0" dirty="0" smtClean="0"/>
              <a:t> we were not able to deploy our RDMA-based storage area network, t</a:t>
            </a:r>
            <a:r>
              <a:rPr lang="en-US" dirty="0" smtClean="0"/>
              <a:t>hese</a:t>
            </a:r>
            <a:r>
              <a:rPr lang="en-US" baseline="0" dirty="0" smtClean="0"/>
              <a:t> experiments shows our RDMA-based solution can get maximum performance along each segment of end-to-end LAN and WAN data transfer. The RDMA-based solution is feasible both local and wide area networks.</a:t>
            </a:r>
            <a:endParaRPr lang="en-US" dirty="0" smtClean="0"/>
          </a:p>
          <a:p>
            <a:endParaRPr lang="en-US" baseline="0" dirty="0" smtClean="0"/>
          </a:p>
          <a:p>
            <a:endParaRPr lang="en-US" dirty="0" smtClean="0"/>
          </a:p>
          <a:p>
            <a:r>
              <a:rPr lang="en-US" dirty="0" smtClean="0"/>
              <a:t>Note, bandwidth is the user payload.</a:t>
            </a:r>
          </a:p>
          <a:p>
            <a:r>
              <a:rPr lang="en-US" dirty="0" smtClean="0"/>
              <a:t>Small amount</a:t>
            </a:r>
            <a:r>
              <a:rPr lang="en-US" baseline="0" dirty="0" smtClean="0"/>
              <a:t> of control messages.</a:t>
            </a:r>
          </a:p>
          <a:p>
            <a:r>
              <a:rPr lang="en-US" baseline="0" dirty="0" smtClean="0"/>
              <a:t>RFTP performance is not affected by long distance with long latency.</a:t>
            </a:r>
          </a:p>
          <a:p>
            <a:r>
              <a:rPr lang="en-US" baseline="0" dirty="0" smtClean="0"/>
              <a:t>We conclude that RFTP is …</a:t>
            </a:r>
          </a:p>
          <a:p>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45</a:t>
            </a:fld>
            <a:endParaRPr lang="en-US"/>
          </a:p>
        </p:txBody>
      </p:sp>
    </p:spTree>
    <p:extLst>
      <p:ext uri="{BB962C8B-B14F-4D97-AF65-F5344CB8AC3E}">
        <p14:creationId xmlns:p14="http://schemas.microsoft.com/office/powerpoint/2010/main" val="366385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our</a:t>
            </a:r>
            <a:r>
              <a:rPr lang="en-US" sz="1200" kern="1200" baseline="0" dirty="0" smtClean="0">
                <a:solidFill>
                  <a:schemeClr val="tx1"/>
                </a:solidFill>
                <a:effectLst/>
                <a:latin typeface="+mn-lt"/>
                <a:ea typeface="+mn-ea"/>
                <a:cs typeface="+mn-cs"/>
              </a:rPr>
              <a:t> paper, we utilized the </a:t>
            </a:r>
            <a:r>
              <a:rPr lang="en-US" sz="1200" kern="1200" baseline="0" dirty="0" err="1" smtClean="0">
                <a:solidFill>
                  <a:schemeClr val="tx1"/>
                </a:solidFill>
                <a:effectLst/>
                <a:latin typeface="+mn-lt"/>
                <a:ea typeface="+mn-ea"/>
                <a:cs typeface="+mn-cs"/>
              </a:rPr>
              <a:t>RoCE</a:t>
            </a:r>
            <a:r>
              <a:rPr lang="en-US" sz="1200" kern="1200" baseline="0" dirty="0" smtClean="0">
                <a:solidFill>
                  <a:schemeClr val="tx1"/>
                </a:solidFill>
                <a:effectLst/>
                <a:latin typeface="+mn-lt"/>
                <a:ea typeface="+mn-ea"/>
                <a:cs typeface="+mn-cs"/>
              </a:rPr>
              <a:t> link in wide area network, and </a:t>
            </a:r>
            <a:r>
              <a:rPr lang="en-US" sz="1200" kern="1200" baseline="0" dirty="0" err="1" smtClean="0">
                <a:solidFill>
                  <a:schemeClr val="tx1"/>
                </a:solidFill>
                <a:effectLst/>
                <a:latin typeface="+mn-lt"/>
                <a:ea typeface="+mn-ea"/>
                <a:cs typeface="+mn-cs"/>
              </a:rPr>
              <a:t>RoCE</a:t>
            </a:r>
            <a:r>
              <a:rPr lang="en-US" sz="1200" kern="1200" baseline="0" dirty="0" smtClean="0">
                <a:solidFill>
                  <a:schemeClr val="tx1"/>
                </a:solidFill>
                <a:effectLst/>
                <a:latin typeface="+mn-lt"/>
                <a:ea typeface="+mn-ea"/>
                <a:cs typeface="+mn-cs"/>
              </a:rPr>
              <a:t> requires a complicated layer-2 configuration for lossless operation. And recently, </a:t>
            </a:r>
            <a:r>
              <a:rPr lang="en-US" sz="1200" kern="1200" baseline="0" dirty="0" err="1" smtClean="0">
                <a:solidFill>
                  <a:schemeClr val="tx1"/>
                </a:solidFill>
                <a:effectLst/>
                <a:latin typeface="+mn-lt"/>
                <a:ea typeface="+mn-ea"/>
                <a:cs typeface="+mn-cs"/>
              </a:rPr>
              <a:t>iWARP</a:t>
            </a:r>
            <a:r>
              <a:rPr lang="en-US" sz="1200" kern="1200" baseline="0" dirty="0" smtClean="0">
                <a:solidFill>
                  <a:schemeClr val="tx1"/>
                </a:solidFill>
                <a:effectLst/>
                <a:latin typeface="+mn-lt"/>
                <a:ea typeface="+mn-ea"/>
                <a:cs typeface="+mn-cs"/>
              </a:rPr>
              <a:t> is becoming a more feasible solution to scale RDMA into wide area networks. </a:t>
            </a:r>
            <a:r>
              <a:rPr lang="en-US" sz="1200" kern="1200" baseline="0" dirty="0" err="1" smtClean="0">
                <a:solidFill>
                  <a:schemeClr val="tx1"/>
                </a:solidFill>
                <a:effectLst/>
                <a:latin typeface="+mn-lt"/>
                <a:ea typeface="+mn-ea"/>
                <a:cs typeface="+mn-cs"/>
              </a:rPr>
              <a:t>iWARP</a:t>
            </a:r>
            <a:r>
              <a:rPr lang="en-US" sz="1200" kern="1200" baseline="0" dirty="0" smtClean="0">
                <a:solidFill>
                  <a:schemeClr val="tx1"/>
                </a:solidFill>
                <a:effectLst/>
                <a:latin typeface="+mn-lt"/>
                <a:ea typeface="+mn-ea"/>
                <a:cs typeface="+mn-cs"/>
              </a:rPr>
              <a:t> NIC includes a TCP offloading engine in the hardware to deal with packet loss which is more </a:t>
            </a:r>
            <a:r>
              <a:rPr lang="en-US" sz="1200" kern="1200" baseline="0" dirty="0" err="1" smtClean="0">
                <a:solidFill>
                  <a:schemeClr val="tx1"/>
                </a:solidFill>
                <a:effectLst/>
                <a:latin typeface="+mn-lt"/>
                <a:ea typeface="+mn-ea"/>
                <a:cs typeface="+mn-cs"/>
              </a:rPr>
              <a:t>commen</a:t>
            </a:r>
            <a:r>
              <a:rPr lang="en-US" sz="1200" kern="1200" baseline="0" dirty="0" smtClean="0">
                <a:solidFill>
                  <a:schemeClr val="tx1"/>
                </a:solidFill>
                <a:effectLst/>
                <a:latin typeface="+mn-lt"/>
                <a:ea typeface="+mn-ea"/>
                <a:cs typeface="+mn-cs"/>
              </a:rPr>
              <a:t> in wide area networks. We replace our local </a:t>
            </a:r>
            <a:r>
              <a:rPr lang="en-US" sz="1200" kern="1200" baseline="0" dirty="0" err="1" smtClean="0">
                <a:solidFill>
                  <a:schemeClr val="tx1"/>
                </a:solidFill>
                <a:effectLst/>
                <a:latin typeface="+mn-lt"/>
                <a:ea typeface="+mn-ea"/>
                <a:cs typeface="+mn-cs"/>
              </a:rPr>
              <a:t>RoCE</a:t>
            </a:r>
            <a:r>
              <a:rPr lang="en-US" sz="1200" kern="1200" baseline="0" dirty="0" smtClean="0">
                <a:solidFill>
                  <a:schemeClr val="tx1"/>
                </a:solidFill>
                <a:effectLst/>
                <a:latin typeface="+mn-lt"/>
                <a:ea typeface="+mn-ea"/>
                <a:cs typeface="+mn-cs"/>
              </a:rPr>
              <a:t> NIC with </a:t>
            </a:r>
            <a:r>
              <a:rPr lang="en-US" sz="1200" kern="1200" baseline="0" dirty="0" err="1" smtClean="0">
                <a:solidFill>
                  <a:schemeClr val="tx1"/>
                </a:solidFill>
                <a:effectLst/>
                <a:latin typeface="+mn-lt"/>
                <a:ea typeface="+mn-ea"/>
                <a:cs typeface="+mn-cs"/>
              </a:rPr>
              <a:t>iWARP</a:t>
            </a:r>
            <a:r>
              <a:rPr lang="en-US" sz="1200" kern="1200" baseline="0" dirty="0" smtClean="0">
                <a:solidFill>
                  <a:schemeClr val="tx1"/>
                </a:solidFill>
                <a:effectLst/>
                <a:latin typeface="+mn-lt"/>
                <a:ea typeface="+mn-ea"/>
                <a:cs typeface="+mn-cs"/>
              </a:rPr>
              <a:t> NIC, and run RFTP.</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http://www.chelsio.com/nic/rdma-iwarp/</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46</a:t>
            </a:fld>
            <a:endParaRPr lang="en-US"/>
          </a:p>
        </p:txBody>
      </p:sp>
    </p:spTree>
    <p:extLst>
      <p:ext uri="{BB962C8B-B14F-4D97-AF65-F5344CB8AC3E}">
        <p14:creationId xmlns:p14="http://schemas.microsoft.com/office/powerpoint/2010/main" val="255805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comes to our conclusion.</a:t>
            </a:r>
            <a:r>
              <a:rPr lang="en-US" baseline="0" dirty="0" smtClean="0"/>
              <a:t> HPC generates large volume data that needs to be transferred and synchronized in an high efficient manner. While hardware advances improved bare-metal performance, advanced software design and tuning is critical to fully take advantages of those advances. We claim that in HPC, efficient memory usage is the sweet spot to get the best performance. We proposed an RDMA-based end-to-end data transfer system. It utilize RDMA and NUMA-aware binding along the whole data transfer path to achieve the best performance. The performance metrics in both LAN and WAN validated our design choice.</a:t>
            </a:r>
          </a:p>
          <a:p>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47</a:t>
            </a:fld>
            <a:endParaRPr lang="en-US"/>
          </a:p>
        </p:txBody>
      </p:sp>
    </p:spTree>
    <p:extLst>
      <p:ext uri="{BB962C8B-B14F-4D97-AF65-F5344CB8AC3E}">
        <p14:creationId xmlns:p14="http://schemas.microsoft.com/office/powerpoint/2010/main" val="2350063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 for your listening. I’d very glad to take questions.</a:t>
            </a:r>
            <a:endParaRPr lang="en-US" dirty="0" smtClean="0"/>
          </a:p>
          <a:p>
            <a:r>
              <a:rPr lang="en-US" dirty="0" smtClean="0"/>
              <a:t>bout RDMA (</a:t>
            </a:r>
            <a:r>
              <a:rPr lang="en-US" dirty="0" err="1" smtClean="0"/>
              <a:t>iWARP</a:t>
            </a:r>
            <a:r>
              <a:rPr lang="en-US" dirty="0" smtClean="0"/>
              <a:t> results)</a:t>
            </a:r>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48</a:t>
            </a:fld>
            <a:endParaRPr lang="en-US"/>
          </a:p>
        </p:txBody>
      </p:sp>
    </p:spTree>
    <p:extLst>
      <p:ext uri="{BB962C8B-B14F-4D97-AF65-F5344CB8AC3E}">
        <p14:creationId xmlns:p14="http://schemas.microsoft.com/office/powerpoint/2010/main" val="2175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a:t>
            </a:r>
            <a:r>
              <a:rPr lang="en-US" sz="1200" baseline="0" dirty="0" smtClean="0"/>
              <a:t> recent years, RDMA, remote memory direct access, changes the landscape of network performance. For example, 100 </a:t>
            </a:r>
            <a:r>
              <a:rPr lang="en-US" sz="1200" baseline="0" dirty="0" err="1" smtClean="0"/>
              <a:t>Gbps</a:t>
            </a:r>
            <a:r>
              <a:rPr lang="en-US" sz="1200" baseline="0" dirty="0" smtClean="0"/>
              <a:t> networks are available in end host and both local and wide area networks. </a:t>
            </a:r>
          </a:p>
        </p:txBody>
      </p:sp>
      <p:sp>
        <p:nvSpPr>
          <p:cNvPr id="4" name="Slide Number Placeholder 3"/>
          <p:cNvSpPr>
            <a:spLocks noGrp="1"/>
          </p:cNvSpPr>
          <p:nvPr>
            <p:ph type="sldNum" sz="quarter" idx="10"/>
          </p:nvPr>
        </p:nvSpPr>
        <p:spPr/>
        <p:txBody>
          <a:bodyPr/>
          <a:lstStyle/>
          <a:p>
            <a:fld id="{60F98A33-702D-4E39-9C60-C67F7AD5DB28}" type="slidenum">
              <a:rPr lang="en-US" smtClean="0"/>
              <a:t>5</a:t>
            </a:fld>
            <a:endParaRPr lang="en-US"/>
          </a:p>
        </p:txBody>
      </p:sp>
    </p:spTree>
    <p:extLst>
      <p:ext uri="{BB962C8B-B14F-4D97-AF65-F5344CB8AC3E}">
        <p14:creationId xmlns:p14="http://schemas.microsoft.com/office/powerpoint/2010/main" val="2020294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InfiniBand</a:t>
            </a:r>
            <a:r>
              <a:rPr lang="en-US" sz="1200" dirty="0" smtClean="0"/>
              <a:t>,</a:t>
            </a:r>
            <a:r>
              <a:rPr lang="en-US" sz="1200" baseline="0" dirty="0" smtClean="0"/>
              <a:t> one of the most popular RDMA implementation, is standard facilities to construct high performance storage area networks, while </a:t>
            </a:r>
            <a:r>
              <a:rPr lang="en-US" sz="1200" baseline="0" dirty="0" err="1" smtClean="0"/>
              <a:t>RoCE</a:t>
            </a:r>
            <a:r>
              <a:rPr lang="en-US" sz="1200" baseline="0" dirty="0" smtClean="0"/>
              <a:t> and </a:t>
            </a:r>
            <a:r>
              <a:rPr lang="en-US" sz="1200" baseline="0" dirty="0" err="1" smtClean="0"/>
              <a:t>iWARP</a:t>
            </a:r>
            <a:r>
              <a:rPr lang="en-US" sz="1200" baseline="0" dirty="0" smtClean="0"/>
              <a:t> extends RDMA’s capability into wide area networks.</a:t>
            </a:r>
          </a:p>
          <a:p>
            <a:endParaRPr lang="en-US" dirty="0"/>
          </a:p>
        </p:txBody>
      </p:sp>
      <p:sp>
        <p:nvSpPr>
          <p:cNvPr id="4" name="Slide Number Placeholder 3"/>
          <p:cNvSpPr>
            <a:spLocks noGrp="1"/>
          </p:cNvSpPr>
          <p:nvPr>
            <p:ph type="sldNum" sz="quarter" idx="10"/>
          </p:nvPr>
        </p:nvSpPr>
        <p:spPr/>
        <p:txBody>
          <a:bodyPr/>
          <a:lstStyle/>
          <a:p>
            <a:fld id="{60F98A33-702D-4E39-9C60-C67F7AD5DB28}" type="slidenum">
              <a:rPr lang="en-US" smtClean="0"/>
              <a:t>6</a:t>
            </a:fld>
            <a:endParaRPr lang="en-US"/>
          </a:p>
        </p:txBody>
      </p:sp>
    </p:spTree>
    <p:extLst>
      <p:ext uri="{BB962C8B-B14F-4D97-AF65-F5344CB8AC3E}">
        <p14:creationId xmlns:p14="http://schemas.microsoft.com/office/powerpoint/2010/main" val="3963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Because of this r</a:t>
            </a:r>
            <a:r>
              <a:rPr lang="en-US" sz="1200" dirty="0" smtClean="0"/>
              <a:t>apid </a:t>
            </a:r>
            <a:r>
              <a:rPr lang="en-US" sz="1200" baseline="0" dirty="0" smtClean="0"/>
              <a:t>incensement of </a:t>
            </a:r>
            <a:r>
              <a:rPr lang="en-US" sz="1200" dirty="0" smtClean="0"/>
              <a:t>network</a:t>
            </a:r>
            <a:r>
              <a:rPr lang="en-US" sz="1200" baseline="0" dirty="0" smtClean="0"/>
              <a:t> </a:t>
            </a:r>
            <a:r>
              <a:rPr lang="en-US" sz="1200" dirty="0" smtClean="0"/>
              <a:t>performance</a:t>
            </a:r>
            <a:r>
              <a:rPr lang="en-US" sz="1200" baseline="0" dirty="0" smtClean="0"/>
              <a:t>, we have two questions regarding end-to-end data transfer? First, will TCP-based data transfer solutions still be scalable and efficient for large scale data transfer requirement? And second, how to efficiently utilize RDMA technologies to transfer data with high bandwidth and low cost?</a:t>
            </a:r>
            <a:endParaRPr lang="en-US" sz="120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7</a:t>
            </a:fld>
            <a:endParaRPr lang="en-US"/>
          </a:p>
        </p:txBody>
      </p:sp>
    </p:spTree>
    <p:extLst>
      <p:ext uri="{BB962C8B-B14F-4D97-AF65-F5344CB8AC3E}">
        <p14:creationId xmlns:p14="http://schemas.microsoft.com/office/powerpoint/2010/main" val="357087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answer the</a:t>
            </a:r>
            <a:r>
              <a:rPr lang="en-US" baseline="0" dirty="0" smtClean="0"/>
              <a:t> first question about scalability of TCP-based software</a:t>
            </a:r>
            <a:r>
              <a:rPr lang="en-US" dirty="0" smtClean="0"/>
              <a:t>, we</a:t>
            </a:r>
            <a:r>
              <a:rPr lang="en-US" baseline="0" dirty="0" smtClean="0"/>
              <a:t> conducted a preliminary experiment. We connected two host with three pairs of 40 </a:t>
            </a:r>
            <a:r>
              <a:rPr lang="en-US" baseline="0" dirty="0" err="1" smtClean="0"/>
              <a:t>Gbps</a:t>
            </a:r>
            <a:r>
              <a:rPr lang="en-US" baseline="0" dirty="0" smtClean="0"/>
              <a:t> back-to-back </a:t>
            </a:r>
            <a:r>
              <a:rPr lang="en-US" baseline="0" dirty="0" err="1" smtClean="0"/>
              <a:t>RoCE</a:t>
            </a:r>
            <a:r>
              <a:rPr lang="en-US" baseline="0" dirty="0" smtClean="0"/>
              <a:t> connections. So the total network capacity is 120 </a:t>
            </a:r>
            <a:r>
              <a:rPr lang="en-US" baseline="0" dirty="0" err="1" smtClean="0"/>
              <a:t>Gbps</a:t>
            </a:r>
            <a:r>
              <a:rPr lang="en-US" baseline="0" dirty="0" smtClean="0"/>
              <a:t>. We ran both TCP and RDMA benchmarks.  We aware of several TCP tuning issues including multi-stream, jumbo frame, </a:t>
            </a:r>
            <a:r>
              <a:rPr lang="en-US" baseline="0" dirty="0" err="1" smtClean="0"/>
              <a:t>irq</a:t>
            </a:r>
            <a:r>
              <a:rPr lang="en-US" baseline="0" dirty="0" smtClean="0"/>
              <a:t> affinity, enlarging sending and receiving buffers, etc. </a:t>
            </a:r>
          </a:p>
        </p:txBody>
      </p:sp>
      <p:sp>
        <p:nvSpPr>
          <p:cNvPr id="4" name="Slide Number Placeholder 3"/>
          <p:cNvSpPr>
            <a:spLocks noGrp="1"/>
          </p:cNvSpPr>
          <p:nvPr>
            <p:ph type="sldNum" sz="quarter" idx="10"/>
          </p:nvPr>
        </p:nvSpPr>
        <p:spPr/>
        <p:txBody>
          <a:bodyPr/>
          <a:lstStyle/>
          <a:p>
            <a:fld id="{60F98A33-702D-4E39-9C60-C67F7AD5DB28}" type="slidenum">
              <a:rPr lang="en-US" smtClean="0"/>
              <a:t>8</a:t>
            </a:fld>
            <a:endParaRPr lang="en-US"/>
          </a:p>
        </p:txBody>
      </p:sp>
    </p:spTree>
    <p:extLst>
      <p:ext uri="{BB962C8B-B14F-4D97-AF65-F5344CB8AC3E}">
        <p14:creationId xmlns:p14="http://schemas.microsoft.com/office/powerpoint/2010/main" val="232000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TCP benchmark got 91.8 </a:t>
            </a:r>
            <a:r>
              <a:rPr lang="en-US" baseline="0" dirty="0" err="1" smtClean="0"/>
              <a:t>Gbps</a:t>
            </a:r>
            <a:r>
              <a:rPr lang="en-US" baseline="0" dirty="0" smtClean="0"/>
              <a:t> while RDMA benchmark got 117.6 </a:t>
            </a:r>
            <a:r>
              <a:rPr lang="en-US" baseline="0" dirty="0" err="1" smtClean="0"/>
              <a:t>Gbps</a:t>
            </a:r>
            <a:r>
              <a:rPr lang="en-US" baseline="0" dirty="0" smtClean="0"/>
              <a:t>. First, TCP-based </a:t>
            </a:r>
            <a:r>
              <a:rPr lang="en-US" baseline="0" dirty="0" err="1" smtClean="0"/>
              <a:t>iperf</a:t>
            </a:r>
            <a:r>
              <a:rPr lang="en-US" baseline="0" dirty="0" smtClean="0"/>
              <a:t> solution is not able to saturate this fat link. Second, RDMA achieved over 98% of bare-metal bandwidth. Third, by monitoring application CPU utilization by `</a:t>
            </a:r>
            <a:r>
              <a:rPr lang="en-US" baseline="0" dirty="0" err="1" smtClean="0"/>
              <a:t>Perf</a:t>
            </a:r>
            <a:r>
              <a:rPr lang="en-US" baseline="0" dirty="0" smtClean="0"/>
              <a:t>’, the most CPU consuming system call in TCP was for data copy between user space and kernel space.</a:t>
            </a:r>
          </a:p>
          <a:p>
            <a:endParaRPr lang="en-US" baseline="0" dirty="0" smtClean="0"/>
          </a:p>
        </p:txBody>
      </p:sp>
      <p:sp>
        <p:nvSpPr>
          <p:cNvPr id="4" name="Slide Number Placeholder 3"/>
          <p:cNvSpPr>
            <a:spLocks noGrp="1"/>
          </p:cNvSpPr>
          <p:nvPr>
            <p:ph type="sldNum" sz="quarter" idx="10"/>
          </p:nvPr>
        </p:nvSpPr>
        <p:spPr/>
        <p:txBody>
          <a:bodyPr/>
          <a:lstStyle/>
          <a:p>
            <a:fld id="{60F98A33-702D-4E39-9C60-C67F7AD5DB28}" type="slidenum">
              <a:rPr lang="en-US" smtClean="0"/>
              <a:t>9</a:t>
            </a:fld>
            <a:endParaRPr lang="en-US"/>
          </a:p>
        </p:txBody>
      </p:sp>
    </p:spTree>
    <p:extLst>
      <p:ext uri="{BB962C8B-B14F-4D97-AF65-F5344CB8AC3E}">
        <p14:creationId xmlns:p14="http://schemas.microsoft.com/office/powerpoint/2010/main" val="261449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45A318-4364-4BDD-8C37-27B0DFA3B6AA}" type="datetime1">
              <a:rPr lang="en-US" smtClean="0"/>
              <a:t>12/2/2013</a:t>
            </a:fld>
            <a:endParaRPr lang="en-US"/>
          </a:p>
        </p:txBody>
      </p:sp>
      <p:sp>
        <p:nvSpPr>
          <p:cNvPr id="5" name="Footer Placeholder 4"/>
          <p:cNvSpPr>
            <a:spLocks noGrp="1"/>
          </p:cNvSpPr>
          <p:nvPr>
            <p:ph type="ftr" sz="quarter" idx="11"/>
          </p:nvPr>
        </p:nvSpPr>
        <p:spPr/>
        <p:txBody>
          <a:bodyPr/>
          <a:lstStyle/>
          <a:p>
            <a:r>
              <a:rPr lang="en-US" smtClean="0"/>
              <a:t>SC13</a:t>
            </a:r>
            <a:endParaRPr lang="en-US"/>
          </a:p>
        </p:txBody>
      </p:sp>
      <p:sp>
        <p:nvSpPr>
          <p:cNvPr id="6" name="Slide Number Placeholder 5"/>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34730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0116D4-2346-4BF7-BACB-23DE660BD009}" type="datetime1">
              <a:rPr lang="en-US" smtClean="0"/>
              <a:t>12/2/2013</a:t>
            </a:fld>
            <a:endParaRPr lang="en-US"/>
          </a:p>
        </p:txBody>
      </p:sp>
      <p:sp>
        <p:nvSpPr>
          <p:cNvPr id="5" name="Footer Placeholder 4"/>
          <p:cNvSpPr>
            <a:spLocks noGrp="1"/>
          </p:cNvSpPr>
          <p:nvPr>
            <p:ph type="ftr" sz="quarter" idx="11"/>
          </p:nvPr>
        </p:nvSpPr>
        <p:spPr/>
        <p:txBody>
          <a:bodyPr/>
          <a:lstStyle/>
          <a:p>
            <a:r>
              <a:rPr lang="en-US" smtClean="0"/>
              <a:t>SC13</a:t>
            </a:r>
            <a:endParaRPr lang="en-US"/>
          </a:p>
        </p:txBody>
      </p:sp>
      <p:sp>
        <p:nvSpPr>
          <p:cNvPr id="6" name="Slide Number Placeholder 5"/>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99991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64098-8BF2-455D-965D-DA34CEB0122F}" type="datetime1">
              <a:rPr lang="en-US" smtClean="0"/>
              <a:t>12/2/2013</a:t>
            </a:fld>
            <a:endParaRPr lang="en-US"/>
          </a:p>
        </p:txBody>
      </p:sp>
      <p:sp>
        <p:nvSpPr>
          <p:cNvPr id="5" name="Footer Placeholder 4"/>
          <p:cNvSpPr>
            <a:spLocks noGrp="1"/>
          </p:cNvSpPr>
          <p:nvPr>
            <p:ph type="ftr" sz="quarter" idx="11"/>
          </p:nvPr>
        </p:nvSpPr>
        <p:spPr/>
        <p:txBody>
          <a:bodyPr/>
          <a:lstStyle/>
          <a:p>
            <a:r>
              <a:rPr lang="en-US" smtClean="0"/>
              <a:t>SC13</a:t>
            </a:r>
            <a:endParaRPr lang="en-US"/>
          </a:p>
        </p:txBody>
      </p:sp>
      <p:sp>
        <p:nvSpPr>
          <p:cNvPr id="6" name="Slide Number Placeholder 5"/>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318853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628650" y="6356351"/>
            <a:ext cx="3086100" cy="365125"/>
          </a:xfrm>
        </p:spPr>
        <p:txBody>
          <a:bodyPr/>
          <a:lstStyle>
            <a:lvl1pPr algn="l">
              <a:defRPr sz="160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SC 13</a:t>
            </a:r>
            <a:endParaRPr lang="en-US" dirty="0"/>
          </a:p>
        </p:txBody>
      </p:sp>
      <p:sp>
        <p:nvSpPr>
          <p:cNvPr id="6" name="Slide Number Placeholder 5"/>
          <p:cNvSpPr>
            <a:spLocks noGrp="1"/>
          </p:cNvSpPr>
          <p:nvPr>
            <p:ph type="sldNum" sz="quarter" idx="12"/>
          </p:nvPr>
        </p:nvSpPr>
        <p:spPr/>
        <p:txBody>
          <a:bodyPr/>
          <a:lstStyle>
            <a:lvl1pPr>
              <a:defRPr sz="16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fld id="{F1D45D74-0223-432A-A75B-CAD856380FB2}" type="slidenum">
              <a:rPr lang="en-US" smtClean="0"/>
              <a:pPr/>
              <a:t>‹#›</a:t>
            </a:fld>
            <a:endParaRPr lang="en-US"/>
          </a:p>
        </p:txBody>
      </p:sp>
    </p:spTree>
    <p:extLst>
      <p:ext uri="{BB962C8B-B14F-4D97-AF65-F5344CB8AC3E}">
        <p14:creationId xmlns:p14="http://schemas.microsoft.com/office/powerpoint/2010/main" val="42942983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E6A9BD-5BEE-4F96-883F-DF48913A6795}" type="datetime1">
              <a:rPr lang="en-US" smtClean="0"/>
              <a:t>12/2/2013</a:t>
            </a:fld>
            <a:endParaRPr lang="en-US"/>
          </a:p>
        </p:txBody>
      </p:sp>
      <p:sp>
        <p:nvSpPr>
          <p:cNvPr id="5" name="Footer Placeholder 4"/>
          <p:cNvSpPr>
            <a:spLocks noGrp="1"/>
          </p:cNvSpPr>
          <p:nvPr>
            <p:ph type="ftr" sz="quarter" idx="11"/>
          </p:nvPr>
        </p:nvSpPr>
        <p:spPr/>
        <p:txBody>
          <a:bodyPr/>
          <a:lstStyle/>
          <a:p>
            <a:r>
              <a:rPr lang="en-US" smtClean="0"/>
              <a:t>SC13</a:t>
            </a:r>
            <a:endParaRPr lang="en-US"/>
          </a:p>
        </p:txBody>
      </p:sp>
      <p:sp>
        <p:nvSpPr>
          <p:cNvPr id="6" name="Slide Number Placeholder 5"/>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20692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F643F4-6AAA-45C5-AF42-781B0537B436}" type="datetime1">
              <a:rPr lang="en-US" smtClean="0"/>
              <a:t>12/2/2013</a:t>
            </a:fld>
            <a:endParaRPr lang="en-US"/>
          </a:p>
        </p:txBody>
      </p:sp>
      <p:sp>
        <p:nvSpPr>
          <p:cNvPr id="6" name="Footer Placeholder 5"/>
          <p:cNvSpPr>
            <a:spLocks noGrp="1"/>
          </p:cNvSpPr>
          <p:nvPr>
            <p:ph type="ftr" sz="quarter" idx="11"/>
          </p:nvPr>
        </p:nvSpPr>
        <p:spPr/>
        <p:txBody>
          <a:bodyPr/>
          <a:lstStyle/>
          <a:p>
            <a:r>
              <a:rPr lang="en-US" smtClean="0"/>
              <a:t>SC13</a:t>
            </a:r>
            <a:endParaRPr lang="en-US"/>
          </a:p>
        </p:txBody>
      </p:sp>
      <p:sp>
        <p:nvSpPr>
          <p:cNvPr id="7" name="Slide Number Placeholder 6"/>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140160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879FB8-BEA3-4D80-9A4C-A8B7A3B6E797}" type="datetime1">
              <a:rPr lang="en-US" smtClean="0"/>
              <a:t>12/2/2013</a:t>
            </a:fld>
            <a:endParaRPr lang="en-US"/>
          </a:p>
        </p:txBody>
      </p:sp>
      <p:sp>
        <p:nvSpPr>
          <p:cNvPr id="8" name="Footer Placeholder 7"/>
          <p:cNvSpPr>
            <a:spLocks noGrp="1"/>
          </p:cNvSpPr>
          <p:nvPr>
            <p:ph type="ftr" sz="quarter" idx="11"/>
          </p:nvPr>
        </p:nvSpPr>
        <p:spPr/>
        <p:txBody>
          <a:bodyPr/>
          <a:lstStyle/>
          <a:p>
            <a:r>
              <a:rPr lang="en-US" smtClean="0"/>
              <a:t>SC13</a:t>
            </a:r>
            <a:endParaRPr lang="en-US"/>
          </a:p>
        </p:txBody>
      </p:sp>
      <p:sp>
        <p:nvSpPr>
          <p:cNvPr id="9" name="Slide Number Placeholder 8"/>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28820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9CA585-E719-45CD-9C35-D0EDBE94B6C4}" type="datetime1">
              <a:rPr lang="en-US" smtClean="0"/>
              <a:t>12/2/2013</a:t>
            </a:fld>
            <a:endParaRPr lang="en-US"/>
          </a:p>
        </p:txBody>
      </p:sp>
      <p:sp>
        <p:nvSpPr>
          <p:cNvPr id="4" name="Footer Placeholder 3"/>
          <p:cNvSpPr>
            <a:spLocks noGrp="1"/>
          </p:cNvSpPr>
          <p:nvPr>
            <p:ph type="ftr" sz="quarter" idx="11"/>
          </p:nvPr>
        </p:nvSpPr>
        <p:spPr/>
        <p:txBody>
          <a:bodyPr/>
          <a:lstStyle/>
          <a:p>
            <a:r>
              <a:rPr lang="en-US" smtClean="0"/>
              <a:t>SC13</a:t>
            </a:r>
            <a:endParaRPr lang="en-US"/>
          </a:p>
        </p:txBody>
      </p:sp>
      <p:sp>
        <p:nvSpPr>
          <p:cNvPr id="5" name="Slide Number Placeholder 4"/>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271850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12440-6FB3-4B73-A7AB-75ECBFB30295}" type="datetime1">
              <a:rPr lang="en-US" smtClean="0"/>
              <a:t>12/2/2013</a:t>
            </a:fld>
            <a:endParaRPr lang="en-US"/>
          </a:p>
        </p:txBody>
      </p:sp>
      <p:sp>
        <p:nvSpPr>
          <p:cNvPr id="3" name="Footer Placeholder 2"/>
          <p:cNvSpPr>
            <a:spLocks noGrp="1"/>
          </p:cNvSpPr>
          <p:nvPr>
            <p:ph type="ftr" sz="quarter" idx="11"/>
          </p:nvPr>
        </p:nvSpPr>
        <p:spPr/>
        <p:txBody>
          <a:bodyPr/>
          <a:lstStyle/>
          <a:p>
            <a:r>
              <a:rPr lang="en-US" smtClean="0"/>
              <a:t>SC13</a:t>
            </a:r>
            <a:endParaRPr lang="en-US"/>
          </a:p>
        </p:txBody>
      </p:sp>
      <p:sp>
        <p:nvSpPr>
          <p:cNvPr id="4" name="Slide Number Placeholder 3"/>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52041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47079-B1BD-40AD-8304-F5137874255C}" type="datetime1">
              <a:rPr lang="en-US" smtClean="0"/>
              <a:t>12/2/2013</a:t>
            </a:fld>
            <a:endParaRPr lang="en-US"/>
          </a:p>
        </p:txBody>
      </p:sp>
      <p:sp>
        <p:nvSpPr>
          <p:cNvPr id="6" name="Footer Placeholder 5"/>
          <p:cNvSpPr>
            <a:spLocks noGrp="1"/>
          </p:cNvSpPr>
          <p:nvPr>
            <p:ph type="ftr" sz="quarter" idx="11"/>
          </p:nvPr>
        </p:nvSpPr>
        <p:spPr/>
        <p:txBody>
          <a:bodyPr/>
          <a:lstStyle/>
          <a:p>
            <a:r>
              <a:rPr lang="en-US" smtClean="0"/>
              <a:t>SC13</a:t>
            </a:r>
            <a:endParaRPr lang="en-US"/>
          </a:p>
        </p:txBody>
      </p:sp>
      <p:sp>
        <p:nvSpPr>
          <p:cNvPr id="7" name="Slide Number Placeholder 6"/>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212177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E2521-7BF8-482F-BFFB-2691E7495443}" type="datetime1">
              <a:rPr lang="en-US" smtClean="0"/>
              <a:t>12/2/2013</a:t>
            </a:fld>
            <a:endParaRPr lang="en-US"/>
          </a:p>
        </p:txBody>
      </p:sp>
      <p:sp>
        <p:nvSpPr>
          <p:cNvPr id="6" name="Footer Placeholder 5"/>
          <p:cNvSpPr>
            <a:spLocks noGrp="1"/>
          </p:cNvSpPr>
          <p:nvPr>
            <p:ph type="ftr" sz="quarter" idx="11"/>
          </p:nvPr>
        </p:nvSpPr>
        <p:spPr/>
        <p:txBody>
          <a:bodyPr/>
          <a:lstStyle/>
          <a:p>
            <a:r>
              <a:rPr lang="en-US" smtClean="0"/>
              <a:t>SC13</a:t>
            </a:r>
            <a:endParaRPr lang="en-US"/>
          </a:p>
        </p:txBody>
      </p:sp>
      <p:sp>
        <p:nvSpPr>
          <p:cNvPr id="7" name="Slide Number Placeholder 6"/>
          <p:cNvSpPr>
            <a:spLocks noGrp="1"/>
          </p:cNvSpPr>
          <p:nvPr>
            <p:ph type="sldNum" sz="quarter" idx="12"/>
          </p:nvPr>
        </p:nvSpPr>
        <p:spPr/>
        <p:txBody>
          <a:bodyPr/>
          <a:lstStyle/>
          <a:p>
            <a:fld id="{F1D45D74-0223-432A-A75B-CAD856380FB2}" type="slidenum">
              <a:rPr lang="en-US" smtClean="0"/>
              <a:t>‹#›</a:t>
            </a:fld>
            <a:endParaRPr lang="en-US"/>
          </a:p>
        </p:txBody>
      </p:sp>
    </p:spTree>
    <p:extLst>
      <p:ext uri="{BB962C8B-B14F-4D97-AF65-F5344CB8AC3E}">
        <p14:creationId xmlns:p14="http://schemas.microsoft.com/office/powerpoint/2010/main" val="387219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2983"/>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67543"/>
            <a:ext cx="7886700" cy="46094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ACCA7-C427-47E3-A553-24372283B3EA}" type="datetime1">
              <a:rPr lang="en-US" smtClean="0"/>
              <a:t>12/2/2013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SC13</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45D74-0223-432A-A75B-CAD856380FB2}" type="slidenum">
              <a:rPr lang="en-US" smtClean="0"/>
              <a:t>‹#›</a:t>
            </a:fld>
            <a:endParaRPr lang="en-US"/>
          </a:p>
        </p:txBody>
      </p:sp>
    </p:spTree>
    <p:extLst>
      <p:ext uri="{BB962C8B-B14F-4D97-AF65-F5344CB8AC3E}">
        <p14:creationId xmlns:p14="http://schemas.microsoft.com/office/powerpoint/2010/main" val="1067241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3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4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8519"/>
            <a:ext cx="7772400" cy="2387600"/>
          </a:xfrm>
        </p:spPr>
        <p:txBody>
          <a:bodyPr>
            <a:normAutofit/>
          </a:bodyPr>
          <a:lstStyle/>
          <a:p>
            <a:r>
              <a:rPr lang="en-US" sz="3600" dirty="0">
                <a:ea typeface="Tahoma" panose="020B0604030504040204" pitchFamily="34" charset="0"/>
                <a:cs typeface="Tahoma" panose="020B0604030504040204" pitchFamily="34" charset="0"/>
              </a:rPr>
              <a:t>Design and Performance Evaluation of NUMA-Aware RDMA-Based End-to-End Data Transfer System</a:t>
            </a:r>
            <a:endParaRPr lang="en-US" sz="3600" dirty="0"/>
          </a:p>
        </p:txBody>
      </p:sp>
      <p:sp>
        <p:nvSpPr>
          <p:cNvPr id="3" name="Subtitle 2"/>
          <p:cNvSpPr>
            <a:spLocks noGrp="1"/>
          </p:cNvSpPr>
          <p:nvPr>
            <p:ph type="subTitle" idx="1"/>
          </p:nvPr>
        </p:nvSpPr>
        <p:spPr>
          <a:xfrm>
            <a:off x="1300162" y="3602038"/>
            <a:ext cx="6543675" cy="1655762"/>
          </a:xfrm>
        </p:spPr>
        <p:txBody>
          <a:bodyPr>
            <a:normAutofit/>
          </a:bodyPr>
          <a:lstStyle/>
          <a:p>
            <a:r>
              <a:rPr lang="en-US" b="1" dirty="0">
                <a:latin typeface="Segoe UI" panose="020B0502040204020203" pitchFamily="34" charset="0"/>
                <a:ea typeface="Segoe UI" panose="020B0502040204020203" pitchFamily="34" charset="0"/>
                <a:cs typeface="Segoe UI" panose="020B0502040204020203" pitchFamily="34" charset="0"/>
              </a:rPr>
              <a:t>Yufei Ren</a:t>
            </a:r>
            <a:r>
              <a:rPr lang="en-US" dirty="0">
                <a:latin typeface="Segoe UI" panose="020B0502040204020203" pitchFamily="34" charset="0"/>
                <a:ea typeface="Segoe UI" panose="020B0502040204020203" pitchFamily="34" charset="0"/>
                <a:cs typeface="Segoe UI" panose="020B0502040204020203" pitchFamily="34" charset="0"/>
              </a:rPr>
              <a:t>, Tan Li, </a:t>
            </a:r>
            <a:r>
              <a:rPr lang="en-US" dirty="0" err="1">
                <a:latin typeface="Segoe UI" panose="020B0502040204020203" pitchFamily="34" charset="0"/>
                <a:ea typeface="Segoe UI" panose="020B0502040204020203" pitchFamily="34" charset="0"/>
                <a:cs typeface="Segoe UI" panose="020B0502040204020203" pitchFamily="34" charset="0"/>
              </a:rPr>
              <a:t>Dantong</a:t>
            </a:r>
            <a:r>
              <a:rPr lang="en-US" dirty="0">
                <a:latin typeface="Segoe UI" panose="020B0502040204020203" pitchFamily="34" charset="0"/>
                <a:ea typeface="Segoe UI" panose="020B0502040204020203" pitchFamily="34" charset="0"/>
                <a:cs typeface="Segoe UI" panose="020B0502040204020203" pitchFamily="34" charset="0"/>
              </a:rPr>
              <a:t> Yu, </a:t>
            </a:r>
            <a:r>
              <a:rPr lang="en-US" dirty="0" err="1">
                <a:latin typeface="Segoe UI" panose="020B0502040204020203" pitchFamily="34" charset="0"/>
                <a:ea typeface="Segoe UI" panose="020B0502040204020203" pitchFamily="34" charset="0"/>
                <a:cs typeface="Segoe UI" panose="020B0502040204020203" pitchFamily="34" charset="0"/>
              </a:rPr>
              <a:t>Shudong</a:t>
            </a:r>
            <a:r>
              <a:rPr lang="en-US" dirty="0">
                <a:latin typeface="Segoe UI" panose="020B0502040204020203" pitchFamily="34" charset="0"/>
                <a:ea typeface="Segoe UI" panose="020B0502040204020203" pitchFamily="34" charset="0"/>
                <a:cs typeface="Segoe UI" panose="020B0502040204020203" pitchFamily="34" charset="0"/>
              </a:rPr>
              <a:t> Jin, and Thomas </a:t>
            </a:r>
            <a:r>
              <a:rPr lang="en-US" dirty="0" err="1" smtClean="0">
                <a:latin typeface="Segoe UI" panose="020B0502040204020203" pitchFamily="34" charset="0"/>
                <a:ea typeface="Segoe UI" panose="020B0502040204020203" pitchFamily="34" charset="0"/>
                <a:cs typeface="Segoe UI" panose="020B0502040204020203" pitchFamily="34" charset="0"/>
              </a:rPr>
              <a:t>Robertazzi</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cstate="print"/>
          <a:srcRect/>
          <a:stretch>
            <a:fillRect/>
          </a:stretch>
        </p:blipFill>
        <p:spPr bwMode="auto">
          <a:xfrm>
            <a:off x="4764184" y="5419722"/>
            <a:ext cx="2058988" cy="838200"/>
          </a:xfrm>
          <a:prstGeom prst="rect">
            <a:avLst/>
          </a:prstGeom>
          <a:noFill/>
          <a:ln w="9525">
            <a:noFill/>
            <a:miter lim="800000"/>
            <a:headEnd/>
            <a:tailEnd/>
          </a:ln>
        </p:spPr>
      </p:pic>
      <p:pic>
        <p:nvPicPr>
          <p:cNvPr id="5" name="Picture 4" descr="C:\Users\ren\Downloads\SBU-web\SBU-vert1_2clr__rgb_forWeb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784" y="5257800"/>
            <a:ext cx="12001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67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628650" y="1690689"/>
            <a:ext cx="7886700" cy="4665661"/>
          </a:xfrm>
        </p:spPr>
        <p:txBody>
          <a:bodyPr>
            <a:normAutofit/>
          </a:bodyPr>
          <a:lstStyle/>
          <a:p>
            <a:r>
              <a:rPr lang="en-US" dirty="0" smtClean="0"/>
              <a:t>Better practice in high-speed data transfer</a:t>
            </a:r>
          </a:p>
          <a:p>
            <a:r>
              <a:rPr lang="en-US" dirty="0" smtClean="0"/>
              <a:t>High throughput</a:t>
            </a:r>
          </a:p>
          <a:p>
            <a:pPr lvl="1"/>
            <a:r>
              <a:rPr lang="en-US" dirty="0" smtClean="0"/>
              <a:t>Achieve line speed</a:t>
            </a:r>
          </a:p>
          <a:p>
            <a:r>
              <a:rPr lang="en-US" dirty="0" smtClean="0"/>
              <a:t>Low cost</a:t>
            </a:r>
          </a:p>
          <a:p>
            <a:pPr lvl="1"/>
            <a:r>
              <a:rPr lang="en-US" dirty="0" smtClean="0"/>
              <a:t>CPU utilization</a:t>
            </a:r>
          </a:p>
          <a:p>
            <a:pPr lvl="1"/>
            <a:r>
              <a:rPr lang="en-US" dirty="0" smtClean="0"/>
              <a:t>Memory footprints</a:t>
            </a:r>
          </a:p>
          <a:p>
            <a:r>
              <a:rPr lang="en-US" dirty="0" smtClean="0"/>
              <a:t>Scalability</a:t>
            </a:r>
          </a:p>
          <a:p>
            <a:pPr lvl="1"/>
            <a:r>
              <a:rPr lang="en-US" dirty="0" smtClean="0"/>
              <a:t>100 </a:t>
            </a:r>
            <a:r>
              <a:rPr lang="en-US" dirty="0" err="1" smtClean="0"/>
              <a:t>Gbps</a:t>
            </a:r>
            <a:r>
              <a:rPr lang="en-US" dirty="0" smtClean="0"/>
              <a:t> and Beyond</a:t>
            </a:r>
          </a:p>
          <a:p>
            <a:pPr lvl="1"/>
            <a:r>
              <a:rPr lang="en-US" dirty="0" smtClean="0"/>
              <a:t>Wide Area Networks</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888774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614613"/>
            <a:ext cx="7886700" cy="3562350"/>
          </a:xfrm>
        </p:spPr>
        <p:txBody>
          <a:bodyPr/>
          <a:lstStyle/>
          <a:p>
            <a:pPr marL="0" indent="0" algn="ctr">
              <a:buNone/>
            </a:pPr>
            <a:r>
              <a:rPr lang="en-US" sz="3200" dirty="0" smtClean="0"/>
              <a:t>Hardware Development and Zero-copy</a:t>
            </a:r>
          </a:p>
        </p:txBody>
      </p:sp>
      <p:sp>
        <p:nvSpPr>
          <p:cNvPr id="4" name="Footer Placeholder 3"/>
          <p:cNvSpPr>
            <a:spLocks noGrp="1"/>
          </p:cNvSpPr>
          <p:nvPr>
            <p:ph type="ftr" sz="quarter" idx="11"/>
          </p:nvPr>
        </p:nvSpPr>
        <p:spPr/>
        <p:txBody>
          <a:bodyPr/>
          <a:lstStyle/>
          <a:p>
            <a:r>
              <a:rPr lang="en-US" smtClean="0"/>
              <a:t>SC 13</a:t>
            </a:r>
            <a:endParaRPr lang="en-US" dirty="0"/>
          </a:p>
        </p:txBody>
      </p:sp>
    </p:spTree>
    <p:extLst>
      <p:ext uri="{BB962C8B-B14F-4D97-AF65-F5344CB8AC3E}">
        <p14:creationId xmlns:p14="http://schemas.microsoft.com/office/powerpoint/2010/main" val="730811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7</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21"/>
          <p:cNvSpPr/>
          <p:nvPr/>
        </p:nvSpPr>
        <p:spPr>
          <a:xfrm>
            <a:off x="1483649" y="1858891"/>
            <a:ext cx="2072039" cy="1323439"/>
          </a:xfrm>
          <a:prstGeom prst="rect">
            <a:avLst/>
          </a:prstGeom>
        </p:spPr>
        <p:txBody>
          <a:bodyPr wrap="square">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Single-core</a:t>
            </a:r>
          </a:p>
          <a:p>
            <a:r>
              <a:rPr lang="en-US" sz="2000" dirty="0" smtClean="0">
                <a:latin typeface="Segoe UI" panose="020B0502040204020203" pitchFamily="34" charset="0"/>
                <a:ea typeface="Segoe UI" panose="020B0502040204020203" pitchFamily="34" charset="0"/>
                <a:cs typeface="Segoe UI" panose="020B0502040204020203" pitchFamily="34" charset="0"/>
              </a:rPr>
              <a:t>Memory Wall</a:t>
            </a:r>
          </a:p>
          <a:p>
            <a:r>
              <a:rPr lang="en-US" sz="2000" dirty="0" smtClean="0">
                <a:latin typeface="Segoe UI" panose="020B0502040204020203" pitchFamily="34" charset="0"/>
                <a:ea typeface="Segoe UI" panose="020B0502040204020203" pitchFamily="34" charset="0"/>
                <a:cs typeface="Segoe UI" panose="020B0502040204020203" pitchFamily="34" charset="0"/>
              </a:rPr>
              <a:t>Power Wall</a:t>
            </a:r>
          </a:p>
          <a:p>
            <a:r>
              <a:rPr lang="en-US" sz="2000" dirty="0" smtClean="0">
                <a:latin typeface="Segoe UI" panose="020B0502040204020203" pitchFamily="34" charset="0"/>
                <a:ea typeface="Segoe UI" panose="020B0502040204020203" pitchFamily="34" charset="0"/>
                <a:cs typeface="Segoe UI" panose="020B0502040204020203" pitchFamily="34" charset="0"/>
              </a:rPr>
              <a:t>Frequency Wall</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pic>
        <p:nvPicPr>
          <p:cNvPr id="25" name="Picture 4" descr="STREAM Logo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51" y="1767931"/>
            <a:ext cx="4190759" cy="314307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p:nvPr/>
        </p:nvCxnSpPr>
        <p:spPr>
          <a:xfrm>
            <a:off x="6516006" y="2432551"/>
            <a:ext cx="0" cy="1234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13316" y="2329784"/>
            <a:ext cx="2430684" cy="923330"/>
          </a:xfrm>
          <a:prstGeom prst="rect">
            <a:avLst/>
          </a:prstGeom>
        </p:spPr>
        <p:txBody>
          <a:bodyPr wrap="square">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Processor-Memory Performance Gap: (grows </a:t>
            </a:r>
            <a:r>
              <a:rPr lang="en-US" b="1" dirty="0">
                <a:latin typeface="Segoe UI" panose="020B0502040204020203" pitchFamily="34" charset="0"/>
                <a:ea typeface="Segoe UI" panose="020B0502040204020203" pitchFamily="34" charset="0"/>
                <a:cs typeface="Segoe UI" panose="020B0502040204020203" pitchFamily="34" charset="0"/>
              </a:rPr>
              <a:t>50%</a:t>
            </a:r>
            <a:r>
              <a:rPr lang="en-US" dirty="0">
                <a:latin typeface="Segoe UI" panose="020B0502040204020203" pitchFamily="34" charset="0"/>
                <a:ea typeface="Segoe UI" panose="020B0502040204020203" pitchFamily="34" charset="0"/>
                <a:cs typeface="Segoe UI" panose="020B0502040204020203" pitchFamily="34" charset="0"/>
              </a:rPr>
              <a:t> / year)</a:t>
            </a:r>
          </a:p>
        </p:txBody>
      </p: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cxnSp>
        <p:nvCxnSpPr>
          <p:cNvPr id="31" name="Straight Connector 30"/>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663706" y="4911002"/>
            <a:ext cx="1981504" cy="338554"/>
          </a:xfrm>
          <a:prstGeom prst="rect">
            <a:avLst/>
          </a:prstGeom>
        </p:spPr>
        <p:txBody>
          <a:bodyPr wrap="non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John D. </a:t>
            </a:r>
            <a:r>
              <a:rPr lang="en-US" sz="1600" dirty="0" err="1">
                <a:latin typeface="Segoe UI" panose="020B0502040204020203" pitchFamily="34" charset="0"/>
                <a:ea typeface="Segoe UI" panose="020B0502040204020203" pitchFamily="34" charset="0"/>
                <a:cs typeface="Segoe UI" panose="020B0502040204020203" pitchFamily="34" charset="0"/>
              </a:rPr>
              <a:t>McCalpin</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7219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7</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sp>
        <p:nvSpPr>
          <p:cNvPr id="20" name="Rectangle 19"/>
          <p:cNvSpPr/>
          <p:nvPr/>
        </p:nvSpPr>
        <p:spPr>
          <a:xfrm>
            <a:off x="1483649" y="3666955"/>
            <a:ext cx="1454822" cy="400110"/>
          </a:xfrm>
          <a:prstGeom prst="rect">
            <a:avLst/>
          </a:prstGeom>
        </p:spPr>
        <p:txBody>
          <a:bodyPr wrap="none">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Multi-core</a:t>
            </a:r>
          </a:p>
        </p:txBody>
      </p:sp>
      <p:sp>
        <p:nvSpPr>
          <p:cNvPr id="21" name="Rectangle 20"/>
          <p:cNvSpPr/>
          <p:nvPr/>
        </p:nvSpPr>
        <p:spPr>
          <a:xfrm>
            <a:off x="1483649" y="1858891"/>
            <a:ext cx="2072039" cy="1323439"/>
          </a:xfrm>
          <a:prstGeom prst="rect">
            <a:avLst/>
          </a:prstGeom>
        </p:spPr>
        <p:txBody>
          <a:bodyPr wrap="squar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Single-core</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Memory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Power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Frequency Wall</a:t>
            </a:r>
            <a:endPar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22"/>
          <p:cNvSpPr/>
          <p:nvPr/>
        </p:nvSpPr>
        <p:spPr>
          <a:xfrm>
            <a:off x="4742656" y="4156897"/>
            <a:ext cx="1238327" cy="601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Memory</a:t>
            </a:r>
          </a:p>
          <a:p>
            <a:pPr algn="ct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Controller</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2" name="Straight Connector 31"/>
          <p:cNvCxnSpPr/>
          <p:nvPr/>
        </p:nvCxnSpPr>
        <p:spPr>
          <a:xfrm flipV="1">
            <a:off x="4063082" y="3851111"/>
            <a:ext cx="2612038" cy="935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396968" y="3194007"/>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a:xfrm>
            <a:off x="4924973" y="3200748"/>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a:xfrm>
            <a:off x="5980983"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a:xfrm>
            <a:off x="5452978"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37" name="Straight Connector 36"/>
          <p:cNvCxnSpPr/>
          <p:nvPr/>
        </p:nvCxnSpPr>
        <p:spPr>
          <a:xfrm flipV="1">
            <a:off x="4574884"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100701"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625822"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153827"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369101" y="3860466"/>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55271" y="4138827"/>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a:xfrm>
            <a:off x="6326671" y="429475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43" name="Straight Connector 42"/>
          <p:cNvCxnSpPr>
            <a:stCxn id="24" idx="1"/>
          </p:cNvCxnSpPr>
          <p:nvPr/>
        </p:nvCxnSpPr>
        <p:spPr>
          <a:xfrm flipH="1">
            <a:off x="5976248" y="4454136"/>
            <a:ext cx="350423"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570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7</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sp>
        <p:nvSpPr>
          <p:cNvPr id="20" name="Rectangle 19"/>
          <p:cNvSpPr/>
          <p:nvPr/>
        </p:nvSpPr>
        <p:spPr>
          <a:xfrm>
            <a:off x="1483649" y="3666955"/>
            <a:ext cx="1454822" cy="400110"/>
          </a:xfrm>
          <a:prstGeom prst="rect">
            <a:avLst/>
          </a:prstGeom>
        </p:spPr>
        <p:txBody>
          <a:bodyPr wrap="none">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Multi-core</a:t>
            </a:r>
          </a:p>
        </p:txBody>
      </p:sp>
      <p:sp>
        <p:nvSpPr>
          <p:cNvPr id="21" name="Rectangle 20"/>
          <p:cNvSpPr/>
          <p:nvPr/>
        </p:nvSpPr>
        <p:spPr>
          <a:xfrm>
            <a:off x="1483649" y="1858891"/>
            <a:ext cx="2072039" cy="1323439"/>
          </a:xfrm>
          <a:prstGeom prst="rect">
            <a:avLst/>
          </a:prstGeom>
        </p:spPr>
        <p:txBody>
          <a:bodyPr wrap="squar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Single-core</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Memory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Power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Frequency Wall</a:t>
            </a:r>
            <a:endPar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22"/>
          <p:cNvSpPr/>
          <p:nvPr/>
        </p:nvSpPr>
        <p:spPr>
          <a:xfrm>
            <a:off x="4742656" y="4156897"/>
            <a:ext cx="1238327" cy="601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Memory</a:t>
            </a:r>
          </a:p>
          <a:p>
            <a:pPr algn="ct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Controller</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32" name="Straight Connector 31"/>
          <p:cNvCxnSpPr/>
          <p:nvPr/>
        </p:nvCxnSpPr>
        <p:spPr>
          <a:xfrm flipV="1">
            <a:off x="4063082" y="3854131"/>
            <a:ext cx="4651710" cy="6336"/>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396968" y="3194007"/>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a:xfrm>
            <a:off x="4924973" y="3200748"/>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a:xfrm>
            <a:off x="5980983"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6" name="Rectangle 35"/>
          <p:cNvSpPr/>
          <p:nvPr/>
        </p:nvSpPr>
        <p:spPr>
          <a:xfrm>
            <a:off x="5452978"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37" name="Straight Connector 36"/>
          <p:cNvCxnSpPr/>
          <p:nvPr/>
        </p:nvCxnSpPr>
        <p:spPr>
          <a:xfrm flipV="1">
            <a:off x="4574884"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100701"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625822"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153827"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369101" y="3860466"/>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55271" y="4138827"/>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a:xfrm>
            <a:off x="6326671" y="429475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43" name="Straight Connector 42"/>
          <p:cNvCxnSpPr>
            <a:stCxn id="24" idx="1"/>
          </p:cNvCxnSpPr>
          <p:nvPr/>
        </p:nvCxnSpPr>
        <p:spPr>
          <a:xfrm flipH="1">
            <a:off x="5976248" y="4454136"/>
            <a:ext cx="350423"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4455512" y="3946689"/>
            <a:ext cx="1756859" cy="1131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25887" y="3194007"/>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6" name="Rectangle 45"/>
          <p:cNvSpPr/>
          <p:nvPr/>
        </p:nvSpPr>
        <p:spPr>
          <a:xfrm>
            <a:off x="7053892" y="3200748"/>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7" name="Rectangle 46"/>
          <p:cNvSpPr/>
          <p:nvPr/>
        </p:nvSpPr>
        <p:spPr>
          <a:xfrm>
            <a:off x="8109902"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8" name="Rectangle 47"/>
          <p:cNvSpPr/>
          <p:nvPr/>
        </p:nvSpPr>
        <p:spPr>
          <a:xfrm>
            <a:off x="7581897" y="3194007"/>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49" name="Straight Connector 48"/>
          <p:cNvCxnSpPr/>
          <p:nvPr/>
        </p:nvCxnSpPr>
        <p:spPr>
          <a:xfrm flipV="1">
            <a:off x="6703803"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229620"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7754741"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8282746" y="3524133"/>
            <a:ext cx="0" cy="301441"/>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967886" y="3638507"/>
            <a:ext cx="4825594" cy="4285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610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7</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26" name="Straight Connector 25"/>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sp>
        <p:nvSpPr>
          <p:cNvPr id="20" name="Rectangle 19"/>
          <p:cNvSpPr/>
          <p:nvPr/>
        </p:nvSpPr>
        <p:spPr>
          <a:xfrm>
            <a:off x="1483649" y="3666955"/>
            <a:ext cx="1365887" cy="400110"/>
          </a:xfrm>
          <a:prstGeom prst="rect">
            <a:avLst/>
          </a:prstGeom>
        </p:spPr>
        <p:txBody>
          <a:bodyPr wrap="non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Multi-core</a:t>
            </a:r>
          </a:p>
        </p:txBody>
      </p:sp>
      <p:sp>
        <p:nvSpPr>
          <p:cNvPr id="21" name="Rectangle 20"/>
          <p:cNvSpPr/>
          <p:nvPr/>
        </p:nvSpPr>
        <p:spPr>
          <a:xfrm>
            <a:off x="1483649" y="1858891"/>
            <a:ext cx="2072039" cy="1323439"/>
          </a:xfrm>
          <a:prstGeom prst="rect">
            <a:avLst/>
          </a:prstGeom>
        </p:spPr>
        <p:txBody>
          <a:bodyPr wrap="squar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Single-core</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Memory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Power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Frequency Wall</a:t>
            </a:r>
            <a:endPar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1483649" y="4763004"/>
            <a:ext cx="998991" cy="400110"/>
          </a:xfrm>
          <a:prstGeom prst="rect">
            <a:avLst/>
          </a:prstGeom>
        </p:spPr>
        <p:txBody>
          <a:bodyPr wrap="none">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NUMA</a:t>
            </a:r>
          </a:p>
        </p:txBody>
      </p:sp>
      <p:sp>
        <p:nvSpPr>
          <p:cNvPr id="61" name="Rectangle 60"/>
          <p:cNvSpPr/>
          <p:nvPr/>
        </p:nvSpPr>
        <p:spPr>
          <a:xfrm>
            <a:off x="4667101" y="3077872"/>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2" name="Rectangle 61"/>
          <p:cNvSpPr/>
          <p:nvPr/>
        </p:nvSpPr>
        <p:spPr>
          <a:xfrm>
            <a:off x="5142887" y="3077871"/>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3" name="Rectangle 62"/>
          <p:cNvSpPr/>
          <p:nvPr/>
        </p:nvSpPr>
        <p:spPr>
          <a:xfrm>
            <a:off x="4667101" y="353619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63"/>
          <p:cNvSpPr/>
          <p:nvPr/>
        </p:nvSpPr>
        <p:spPr>
          <a:xfrm>
            <a:off x="5139171" y="353619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5" name="Rectangle 64"/>
          <p:cNvSpPr/>
          <p:nvPr/>
        </p:nvSpPr>
        <p:spPr>
          <a:xfrm>
            <a:off x="4729495" y="2068482"/>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4556651" y="221417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7" name="Rectangle 66"/>
          <p:cNvSpPr/>
          <p:nvPr/>
        </p:nvSpPr>
        <p:spPr>
          <a:xfrm>
            <a:off x="4581024" y="2970137"/>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0"/>
            <a:endCxn id="66" idx="2"/>
          </p:cNvCxnSpPr>
          <p:nvPr/>
        </p:nvCxnSpPr>
        <p:spPr>
          <a:xfrm flipH="1" flipV="1">
            <a:off x="5075183" y="2532941"/>
            <a:ext cx="3696" cy="437196"/>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726126" y="307787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a:xfrm>
            <a:off x="7201912" y="3077871"/>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6726126" y="353619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a:xfrm>
            <a:off x="7198196" y="353619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a:xfrm>
            <a:off x="6788520" y="2068482"/>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6615676" y="221417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5" name="Rectangle 74"/>
          <p:cNvSpPr/>
          <p:nvPr/>
        </p:nvSpPr>
        <p:spPr>
          <a:xfrm>
            <a:off x="6640049" y="2970137"/>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5" idx="0"/>
            <a:endCxn id="74" idx="2"/>
          </p:cNvCxnSpPr>
          <p:nvPr/>
        </p:nvCxnSpPr>
        <p:spPr>
          <a:xfrm flipH="1" flipV="1">
            <a:off x="7134208" y="2532941"/>
            <a:ext cx="3696" cy="437196"/>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7" idx="3"/>
            <a:endCxn id="75" idx="1"/>
          </p:cNvCxnSpPr>
          <p:nvPr/>
        </p:nvCxnSpPr>
        <p:spPr>
          <a:xfrm>
            <a:off x="5576733" y="3473636"/>
            <a:ext cx="1063316"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667101" y="4650924"/>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9" name="Rectangle 78"/>
          <p:cNvSpPr/>
          <p:nvPr/>
        </p:nvSpPr>
        <p:spPr>
          <a:xfrm>
            <a:off x="5142887" y="465092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0" name="Rectangle 79"/>
          <p:cNvSpPr/>
          <p:nvPr/>
        </p:nvSpPr>
        <p:spPr>
          <a:xfrm>
            <a:off x="4667101" y="5109245"/>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a:xfrm>
            <a:off x="5139171" y="510924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2" name="Rectangle 81"/>
          <p:cNvSpPr/>
          <p:nvPr/>
        </p:nvSpPr>
        <p:spPr>
          <a:xfrm>
            <a:off x="4555327" y="5979984"/>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4382483" y="6125673"/>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a:xfrm>
            <a:off x="4581024" y="4543189"/>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82" idx="0"/>
          </p:cNvCxnSpPr>
          <p:nvPr/>
        </p:nvCxnSpPr>
        <p:spPr>
          <a:xfrm flipH="1">
            <a:off x="5073859" y="5550186"/>
            <a:ext cx="5020" cy="429798"/>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726126" y="465092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a:xfrm>
            <a:off x="7201912" y="465092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8" name="Rectangle 87"/>
          <p:cNvSpPr/>
          <p:nvPr/>
        </p:nvSpPr>
        <p:spPr>
          <a:xfrm>
            <a:off x="6726126" y="5109245"/>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a:xfrm>
            <a:off x="7198196" y="510924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0" name="Rectangle 89"/>
          <p:cNvSpPr/>
          <p:nvPr/>
        </p:nvSpPr>
        <p:spPr>
          <a:xfrm>
            <a:off x="6614351" y="6002786"/>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6441507" y="6148475"/>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2" name="Rectangle 91"/>
          <p:cNvSpPr/>
          <p:nvPr/>
        </p:nvSpPr>
        <p:spPr>
          <a:xfrm>
            <a:off x="6640049" y="4543189"/>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0" idx="0"/>
            <a:endCxn id="92" idx="2"/>
          </p:cNvCxnSpPr>
          <p:nvPr/>
        </p:nvCxnSpPr>
        <p:spPr>
          <a:xfrm flipV="1">
            <a:off x="7132883" y="5550186"/>
            <a:ext cx="5021" cy="45260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3"/>
            <a:endCxn id="92" idx="1"/>
          </p:cNvCxnSpPr>
          <p:nvPr/>
        </p:nvCxnSpPr>
        <p:spPr>
          <a:xfrm>
            <a:off x="5576733" y="5046688"/>
            <a:ext cx="1063316"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7" idx="2"/>
            <a:endCxn id="84" idx="0"/>
          </p:cNvCxnSpPr>
          <p:nvPr/>
        </p:nvCxnSpPr>
        <p:spPr>
          <a:xfrm>
            <a:off x="5078879" y="3977134"/>
            <a:ext cx="0" cy="56605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75" idx="2"/>
            <a:endCxn id="92" idx="0"/>
          </p:cNvCxnSpPr>
          <p:nvPr/>
        </p:nvCxnSpPr>
        <p:spPr>
          <a:xfrm>
            <a:off x="7137904" y="3977134"/>
            <a:ext cx="0" cy="56605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4" idx="3"/>
            <a:endCxn id="75" idx="1"/>
          </p:cNvCxnSpPr>
          <p:nvPr/>
        </p:nvCxnSpPr>
        <p:spPr>
          <a:xfrm flipV="1">
            <a:off x="5576733" y="3473636"/>
            <a:ext cx="1063316" cy="1573052"/>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2" idx="1"/>
            <a:endCxn id="67" idx="3"/>
          </p:cNvCxnSpPr>
          <p:nvPr/>
        </p:nvCxnSpPr>
        <p:spPr>
          <a:xfrm flipH="1" flipV="1">
            <a:off x="5576733" y="3473636"/>
            <a:ext cx="1063316" cy="1573052"/>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2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7</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26" name="Straight Connector 25"/>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sp>
        <p:nvSpPr>
          <p:cNvPr id="20" name="Rectangle 19"/>
          <p:cNvSpPr/>
          <p:nvPr/>
        </p:nvSpPr>
        <p:spPr>
          <a:xfrm>
            <a:off x="1483649" y="3666955"/>
            <a:ext cx="1365887" cy="400110"/>
          </a:xfrm>
          <a:prstGeom prst="rect">
            <a:avLst/>
          </a:prstGeom>
        </p:spPr>
        <p:txBody>
          <a:bodyPr wrap="non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Multi-core</a:t>
            </a:r>
          </a:p>
        </p:txBody>
      </p:sp>
      <p:sp>
        <p:nvSpPr>
          <p:cNvPr id="21" name="Rectangle 20"/>
          <p:cNvSpPr/>
          <p:nvPr/>
        </p:nvSpPr>
        <p:spPr>
          <a:xfrm>
            <a:off x="1483649" y="1858891"/>
            <a:ext cx="2072039" cy="1323439"/>
          </a:xfrm>
          <a:prstGeom prst="rect">
            <a:avLst/>
          </a:prstGeom>
        </p:spPr>
        <p:txBody>
          <a:bodyPr wrap="square">
            <a:spAutoFit/>
          </a:bodyPr>
          <a:lstStyle/>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Single-core</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Memory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Power Wall</a:t>
            </a:r>
          </a:p>
          <a:p>
            <a:r>
              <a:rPr lang="en-US" sz="2000" dirty="0" smtClean="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Frequency Wall</a:t>
            </a:r>
            <a:endPar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1483649" y="4763004"/>
            <a:ext cx="998991" cy="400110"/>
          </a:xfrm>
          <a:prstGeom prst="rect">
            <a:avLst/>
          </a:prstGeom>
        </p:spPr>
        <p:txBody>
          <a:bodyPr wrap="none">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NUMA</a:t>
            </a:r>
          </a:p>
        </p:txBody>
      </p:sp>
      <p:sp>
        <p:nvSpPr>
          <p:cNvPr id="61" name="Rectangle 60"/>
          <p:cNvSpPr/>
          <p:nvPr/>
        </p:nvSpPr>
        <p:spPr>
          <a:xfrm>
            <a:off x="4667101" y="3077872"/>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2" name="Rectangle 61"/>
          <p:cNvSpPr/>
          <p:nvPr/>
        </p:nvSpPr>
        <p:spPr>
          <a:xfrm>
            <a:off x="5142887" y="3077871"/>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3" name="Rectangle 62"/>
          <p:cNvSpPr/>
          <p:nvPr/>
        </p:nvSpPr>
        <p:spPr>
          <a:xfrm>
            <a:off x="4667101" y="353619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63"/>
          <p:cNvSpPr/>
          <p:nvPr/>
        </p:nvSpPr>
        <p:spPr>
          <a:xfrm>
            <a:off x="5139171" y="353619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5" name="Rectangle 64"/>
          <p:cNvSpPr/>
          <p:nvPr/>
        </p:nvSpPr>
        <p:spPr>
          <a:xfrm>
            <a:off x="4729495" y="2068482"/>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4556651" y="221417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7" name="Rectangle 66"/>
          <p:cNvSpPr/>
          <p:nvPr/>
        </p:nvSpPr>
        <p:spPr>
          <a:xfrm>
            <a:off x="4581024" y="2970137"/>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0"/>
            <a:endCxn id="66" idx="2"/>
          </p:cNvCxnSpPr>
          <p:nvPr/>
        </p:nvCxnSpPr>
        <p:spPr>
          <a:xfrm flipH="1" flipV="1">
            <a:off x="5075183" y="2532941"/>
            <a:ext cx="3696" cy="437196"/>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726126" y="307787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a:xfrm>
            <a:off x="7201912" y="3077871"/>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6726126" y="353619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2" name="Rectangle 71"/>
          <p:cNvSpPr/>
          <p:nvPr/>
        </p:nvSpPr>
        <p:spPr>
          <a:xfrm>
            <a:off x="7198196" y="3536192"/>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a:xfrm>
            <a:off x="6788520" y="2068482"/>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6615676" y="2214171"/>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5" name="Rectangle 74"/>
          <p:cNvSpPr/>
          <p:nvPr/>
        </p:nvSpPr>
        <p:spPr>
          <a:xfrm>
            <a:off x="6640049" y="2970137"/>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5" idx="0"/>
            <a:endCxn id="74" idx="2"/>
          </p:cNvCxnSpPr>
          <p:nvPr/>
        </p:nvCxnSpPr>
        <p:spPr>
          <a:xfrm flipH="1" flipV="1">
            <a:off x="7134208" y="2532941"/>
            <a:ext cx="3696" cy="437196"/>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7" idx="3"/>
            <a:endCxn id="75" idx="1"/>
          </p:cNvCxnSpPr>
          <p:nvPr/>
        </p:nvCxnSpPr>
        <p:spPr>
          <a:xfrm>
            <a:off x="5576733" y="3473636"/>
            <a:ext cx="1063316"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667101" y="4650924"/>
            <a:ext cx="345688" cy="3233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9" name="Rectangle 78"/>
          <p:cNvSpPr/>
          <p:nvPr/>
        </p:nvSpPr>
        <p:spPr>
          <a:xfrm>
            <a:off x="5142887" y="465092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0" name="Rectangle 79"/>
          <p:cNvSpPr/>
          <p:nvPr/>
        </p:nvSpPr>
        <p:spPr>
          <a:xfrm>
            <a:off x="4667101" y="5109245"/>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a:xfrm>
            <a:off x="5139171" y="510924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2" name="Rectangle 81"/>
          <p:cNvSpPr/>
          <p:nvPr/>
        </p:nvSpPr>
        <p:spPr>
          <a:xfrm>
            <a:off x="4555327" y="5979984"/>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4382483" y="6125673"/>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4" name="Rectangle 83"/>
          <p:cNvSpPr/>
          <p:nvPr/>
        </p:nvSpPr>
        <p:spPr>
          <a:xfrm>
            <a:off x="4581024" y="4543189"/>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82" idx="0"/>
          </p:cNvCxnSpPr>
          <p:nvPr/>
        </p:nvCxnSpPr>
        <p:spPr>
          <a:xfrm flipH="1">
            <a:off x="5073859" y="5550186"/>
            <a:ext cx="5020" cy="429798"/>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726126" y="465092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7" name="Rectangle 86"/>
          <p:cNvSpPr/>
          <p:nvPr/>
        </p:nvSpPr>
        <p:spPr>
          <a:xfrm>
            <a:off x="7201912" y="4650923"/>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8" name="Rectangle 87"/>
          <p:cNvSpPr/>
          <p:nvPr/>
        </p:nvSpPr>
        <p:spPr>
          <a:xfrm>
            <a:off x="6726126" y="5109245"/>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9" name="Rectangle 88"/>
          <p:cNvSpPr/>
          <p:nvPr/>
        </p:nvSpPr>
        <p:spPr>
          <a:xfrm>
            <a:off x="7198196" y="5109244"/>
            <a:ext cx="345688" cy="32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0" name="Rectangle 89"/>
          <p:cNvSpPr/>
          <p:nvPr/>
        </p:nvSpPr>
        <p:spPr>
          <a:xfrm>
            <a:off x="6614351" y="6002786"/>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6441507" y="6148475"/>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2" name="Rectangle 91"/>
          <p:cNvSpPr/>
          <p:nvPr/>
        </p:nvSpPr>
        <p:spPr>
          <a:xfrm>
            <a:off x="6640049" y="4543189"/>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0" idx="0"/>
            <a:endCxn id="92" idx="2"/>
          </p:cNvCxnSpPr>
          <p:nvPr/>
        </p:nvCxnSpPr>
        <p:spPr>
          <a:xfrm flipV="1">
            <a:off x="7132883" y="5550186"/>
            <a:ext cx="5021" cy="45260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3"/>
            <a:endCxn id="92" idx="1"/>
          </p:cNvCxnSpPr>
          <p:nvPr/>
        </p:nvCxnSpPr>
        <p:spPr>
          <a:xfrm>
            <a:off x="5576733" y="5046688"/>
            <a:ext cx="1063316"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7" idx="2"/>
            <a:endCxn id="84" idx="0"/>
          </p:cNvCxnSpPr>
          <p:nvPr/>
        </p:nvCxnSpPr>
        <p:spPr>
          <a:xfrm>
            <a:off x="5078879" y="3977134"/>
            <a:ext cx="0" cy="56605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75" idx="2"/>
            <a:endCxn id="92" idx="0"/>
          </p:cNvCxnSpPr>
          <p:nvPr/>
        </p:nvCxnSpPr>
        <p:spPr>
          <a:xfrm>
            <a:off x="7137904" y="3977134"/>
            <a:ext cx="0" cy="56605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4" idx="3"/>
            <a:endCxn id="75" idx="1"/>
          </p:cNvCxnSpPr>
          <p:nvPr/>
        </p:nvCxnSpPr>
        <p:spPr>
          <a:xfrm flipV="1">
            <a:off x="5576733" y="3473636"/>
            <a:ext cx="1063316" cy="1573052"/>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2" idx="1"/>
            <a:endCxn id="67" idx="3"/>
          </p:cNvCxnSpPr>
          <p:nvPr/>
        </p:nvCxnSpPr>
        <p:spPr>
          <a:xfrm flipH="1" flipV="1">
            <a:off x="5576733" y="3473636"/>
            <a:ext cx="1063316" cy="1573052"/>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699663" y="2538324"/>
            <a:ext cx="752445" cy="431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51505" y="2538325"/>
            <a:ext cx="752445" cy="43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699663" y="5550186"/>
            <a:ext cx="752445" cy="429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757984" y="5550186"/>
            <a:ext cx="752445" cy="4385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855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8</a:t>
            </a:r>
            <a:endParaRPr lang="en-US" dirty="0"/>
          </a:p>
        </p:txBody>
      </p:sp>
      <p:cxnSp>
        <p:nvCxnSpPr>
          <p:cNvPr id="7" name="Straight Connector 6"/>
          <p:cNvCxnSpPr/>
          <p:nvPr/>
        </p:nvCxnSpPr>
        <p:spPr>
          <a:xfrm>
            <a:off x="1281175" y="1283677"/>
            <a:ext cx="2795" cy="424534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82733" y="2156445"/>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82733" y="3253114"/>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82733" y="4326337"/>
            <a:ext cx="202474"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6459" y="2063219"/>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1990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316459" y="315480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2000</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16459" y="4233111"/>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2010</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26" name="Straight Connector 25"/>
          <p:cNvCxnSpPr/>
          <p:nvPr/>
        </p:nvCxnSpPr>
        <p:spPr>
          <a:xfrm flipH="1">
            <a:off x="1280882" y="5538229"/>
            <a:ext cx="293" cy="400110"/>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280882" y="870536"/>
            <a:ext cx="294" cy="413117"/>
          </a:xfrm>
          <a:prstGeom prst="line">
            <a:avLst/>
          </a:prstGeom>
          <a:ln w="1270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28650" y="92983"/>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Hardware Development</a:t>
            </a:r>
            <a:endParaRPr lang="en-US" dirty="0"/>
          </a:p>
        </p:txBody>
      </p:sp>
      <p:sp>
        <p:nvSpPr>
          <p:cNvPr id="20" name="Rectangle 19"/>
          <p:cNvSpPr/>
          <p:nvPr/>
        </p:nvSpPr>
        <p:spPr>
          <a:xfrm>
            <a:off x="1483649" y="3666955"/>
            <a:ext cx="1365887" cy="400110"/>
          </a:xfrm>
          <a:prstGeom prst="rect">
            <a:avLst/>
          </a:prstGeom>
        </p:spPr>
        <p:txBody>
          <a:bodyPr wrap="non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Multi-core</a:t>
            </a:r>
          </a:p>
        </p:txBody>
      </p:sp>
      <p:sp>
        <p:nvSpPr>
          <p:cNvPr id="21" name="Rectangle 20"/>
          <p:cNvSpPr/>
          <p:nvPr/>
        </p:nvSpPr>
        <p:spPr>
          <a:xfrm>
            <a:off x="1483649" y="2603178"/>
            <a:ext cx="2072039" cy="400110"/>
          </a:xfrm>
          <a:prstGeom prst="rect">
            <a:avLst/>
          </a:prstGeom>
        </p:spPr>
        <p:txBody>
          <a:bodyPr wrap="squar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Single-core</a:t>
            </a:r>
          </a:p>
        </p:txBody>
      </p:sp>
      <p:sp>
        <p:nvSpPr>
          <p:cNvPr id="31" name="Rectangle 30"/>
          <p:cNvSpPr/>
          <p:nvPr/>
        </p:nvSpPr>
        <p:spPr>
          <a:xfrm>
            <a:off x="1483649" y="4763004"/>
            <a:ext cx="949299" cy="400110"/>
          </a:xfrm>
          <a:prstGeom prst="rect">
            <a:avLst/>
          </a:prstGeom>
        </p:spPr>
        <p:txBody>
          <a:bodyPr wrap="non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NUMA</a:t>
            </a:r>
          </a:p>
        </p:txBody>
      </p:sp>
      <p:sp>
        <p:nvSpPr>
          <p:cNvPr id="59" name="Rectangle 58"/>
          <p:cNvSpPr/>
          <p:nvPr/>
        </p:nvSpPr>
        <p:spPr>
          <a:xfrm>
            <a:off x="4385911" y="2603178"/>
            <a:ext cx="2072039" cy="400110"/>
          </a:xfrm>
          <a:prstGeom prst="rect">
            <a:avLst/>
          </a:prstGeom>
        </p:spPr>
        <p:txBody>
          <a:bodyPr wrap="squar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Gigabit Ethernet</a:t>
            </a:r>
          </a:p>
        </p:txBody>
      </p:sp>
      <p:sp>
        <p:nvSpPr>
          <p:cNvPr id="60" name="Rectangle 59"/>
          <p:cNvSpPr/>
          <p:nvPr/>
        </p:nvSpPr>
        <p:spPr>
          <a:xfrm>
            <a:off x="4385911" y="3666955"/>
            <a:ext cx="2594310" cy="707886"/>
          </a:xfrm>
          <a:prstGeom prst="rect">
            <a:avLst/>
          </a:prstGeom>
        </p:spPr>
        <p:txBody>
          <a:bodyPr wrap="squar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10 Gigabit Ethernet/</a:t>
            </a:r>
            <a:r>
              <a:rPr lang="en-US" sz="2000" dirty="0" err="1" smtClean="0">
                <a:latin typeface="Segoe UI" panose="020B0502040204020203" pitchFamily="34" charset="0"/>
                <a:ea typeface="Segoe UI" panose="020B0502040204020203" pitchFamily="34" charset="0"/>
                <a:cs typeface="Segoe UI" panose="020B0502040204020203" pitchFamily="34" charset="0"/>
              </a:rPr>
              <a:t>InfiniBand</a:t>
            </a:r>
            <a:endParaRPr lang="en-US" sz="20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101" name="Rectangle 100"/>
          <p:cNvSpPr/>
          <p:nvPr/>
        </p:nvSpPr>
        <p:spPr>
          <a:xfrm>
            <a:off x="4385911" y="4763004"/>
            <a:ext cx="2594310" cy="707886"/>
          </a:xfrm>
          <a:prstGeom prst="rect">
            <a:avLst/>
          </a:prstGeom>
        </p:spPr>
        <p:txBody>
          <a:bodyPr wrap="square">
            <a:spAutoFi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40/56/100 Gigabit Ethernet/</a:t>
            </a:r>
            <a:r>
              <a:rPr lang="en-US" sz="2000" dirty="0" err="1" smtClean="0">
                <a:latin typeface="Segoe UI" panose="020B0502040204020203" pitchFamily="34" charset="0"/>
                <a:ea typeface="Segoe UI" panose="020B0502040204020203" pitchFamily="34" charset="0"/>
                <a:cs typeface="Segoe UI" panose="020B0502040204020203" pitchFamily="34" charset="0"/>
              </a:rPr>
              <a:t>InfiniBand</a:t>
            </a:r>
            <a:endParaRPr lang="en-US" sz="20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1259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Therefore …</a:t>
            </a:r>
            <a:endParaRPr lang="en-US" dirty="0"/>
          </a:p>
        </p:txBody>
      </p:sp>
      <p:sp>
        <p:nvSpPr>
          <p:cNvPr id="3" name="Content Placeholder 2"/>
          <p:cNvSpPr>
            <a:spLocks noGrp="1"/>
          </p:cNvSpPr>
          <p:nvPr>
            <p:ph idx="1"/>
          </p:nvPr>
        </p:nvSpPr>
        <p:spPr/>
        <p:txBody>
          <a:bodyPr>
            <a:normAutofit lnSpcReduction="10000"/>
          </a:bodyPr>
          <a:lstStyle/>
          <a:p>
            <a:pPr marL="0" indent="0">
              <a:lnSpc>
                <a:spcPct val="110000"/>
              </a:lnSpc>
              <a:buNone/>
            </a:pPr>
            <a:r>
              <a:rPr lang="en-US" sz="4800" dirty="0" smtClean="0"/>
              <a:t>High speed data transfer should pay high attention to data copy, and use more efficient </a:t>
            </a:r>
            <a:r>
              <a:rPr lang="en-US" sz="4800" b="1" dirty="0" smtClean="0"/>
              <a:t>zero copy </a:t>
            </a:r>
            <a:r>
              <a:rPr lang="en-US" sz="4800" dirty="0" smtClean="0"/>
              <a:t>to address performance bottlenecks.</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9</a:t>
            </a:r>
            <a:endParaRPr lang="en-US" dirty="0"/>
          </a:p>
        </p:txBody>
      </p:sp>
    </p:spTree>
    <p:extLst>
      <p:ext uri="{BB962C8B-B14F-4D97-AF65-F5344CB8AC3E}">
        <p14:creationId xmlns:p14="http://schemas.microsoft.com/office/powerpoint/2010/main" val="17656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Data Copy vs. Zero Copy</a:t>
            </a:r>
            <a:endParaRPr lang="en-US" dirty="0"/>
          </a:p>
        </p:txBody>
      </p:sp>
      <p:sp>
        <p:nvSpPr>
          <p:cNvPr id="3" name="Content Placeholder 2"/>
          <p:cNvSpPr>
            <a:spLocks noGrp="1"/>
          </p:cNvSpPr>
          <p:nvPr>
            <p:ph idx="1"/>
          </p:nvPr>
        </p:nvSpPr>
        <p:spPr>
          <a:xfrm>
            <a:off x="628650" y="4672791"/>
            <a:ext cx="7886700" cy="1140863"/>
          </a:xfrm>
        </p:spPr>
        <p:txBody>
          <a:bodyPr/>
          <a:lstStyle/>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10</a:t>
            </a:r>
            <a:endParaRPr lang="en-US" dirty="0"/>
          </a:p>
        </p:txBody>
      </p:sp>
      <p:pic>
        <p:nvPicPr>
          <p:cNvPr id="8"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234" y="1870078"/>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10" idx="1"/>
            <a:endCxn id="8" idx="3"/>
          </p:cNvCxnSpPr>
          <p:nvPr/>
        </p:nvCxnSpPr>
        <p:spPr>
          <a:xfrm flipH="1">
            <a:off x="3058030" y="2440509"/>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0"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2367" y="1870078"/>
            <a:ext cx="738796" cy="11408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58029" y="2020206"/>
            <a:ext cx="3164337" cy="400110"/>
          </a:xfrm>
          <a:prstGeom prst="rect">
            <a:avLst/>
          </a:prstGeom>
          <a:noFill/>
        </p:spPr>
        <p:txBody>
          <a:bodyPr wrap="square" rtlCol="0">
            <a:spAutoFit/>
          </a:bodyP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40 </a:t>
            </a:r>
            <a:r>
              <a:rPr lang="en-US" sz="2000" dirty="0" err="1" smtClean="0">
                <a:latin typeface="Segoe UI" panose="020B0502040204020203" pitchFamily="34" charset="0"/>
                <a:ea typeface="Segoe UI" panose="020B0502040204020203" pitchFamily="34" charset="0"/>
                <a:cs typeface="Segoe UI" panose="020B0502040204020203" pitchFamily="34" charset="0"/>
              </a:rPr>
              <a:t>Gbps</a:t>
            </a:r>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dirty="0" err="1" smtClean="0">
                <a:latin typeface="Segoe UI" panose="020B0502040204020203" pitchFamily="34" charset="0"/>
                <a:ea typeface="Segoe UI" panose="020B0502040204020203" pitchFamily="34" charset="0"/>
                <a:cs typeface="Segoe UI" panose="020B0502040204020203" pitchFamily="34" charset="0"/>
              </a:rPr>
              <a:t>RoCE</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317974" y="331903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a:t>
            </a:r>
            <a:r>
              <a:rPr lang="en-US" b="1" dirty="0" err="1" smtClean="0">
                <a:latin typeface="Courier New" panose="02070309020205020404" pitchFamily="49" charset="0"/>
                <a:ea typeface="Segoe UI" panose="020B0502040204020203" pitchFamily="34" charset="0"/>
                <a:cs typeface="Courier New" panose="02070309020205020404" pitchFamily="49" charset="0"/>
              </a:rPr>
              <a:t>dev</a:t>
            </a:r>
            <a:r>
              <a:rPr lang="en-US" b="1" dirty="0" smtClean="0">
                <a:latin typeface="Courier New" panose="02070309020205020404" pitchFamily="49" charset="0"/>
                <a:ea typeface="Segoe UI" panose="020B0502040204020203" pitchFamily="34" charset="0"/>
                <a:cs typeface="Courier New" panose="02070309020205020404" pitchFamily="49" charset="0"/>
              </a:rPr>
              <a:t>/zero</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5" name="TextBox 14"/>
          <p:cNvSpPr txBox="1"/>
          <p:nvPr/>
        </p:nvSpPr>
        <p:spPr>
          <a:xfrm>
            <a:off x="7486650" y="3184305"/>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a:t>
            </a:r>
            <a:r>
              <a:rPr lang="en-US" b="1" dirty="0" err="1" smtClean="0">
                <a:latin typeface="Courier New" panose="02070309020205020404" pitchFamily="49" charset="0"/>
                <a:ea typeface="Segoe UI" panose="020B0502040204020203" pitchFamily="34" charset="0"/>
                <a:cs typeface="Courier New" panose="02070309020205020404" pitchFamily="49" charset="0"/>
              </a:rPr>
              <a:t>dev</a:t>
            </a:r>
            <a:r>
              <a:rPr lang="en-US" b="1" dirty="0" smtClean="0">
                <a:latin typeface="Courier New" panose="02070309020205020404" pitchFamily="49" charset="0"/>
                <a:ea typeface="Segoe UI" panose="020B0502040204020203" pitchFamily="34" charset="0"/>
                <a:cs typeface="Courier New" panose="02070309020205020404" pitchFamily="49" charset="0"/>
              </a:rPr>
              <a:t>/null</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6" name="TextBox 15"/>
          <p:cNvSpPr txBox="1"/>
          <p:nvPr/>
        </p:nvSpPr>
        <p:spPr>
          <a:xfrm>
            <a:off x="1898412" y="305866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RFTP</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7" name="TextBox 16"/>
          <p:cNvSpPr txBox="1"/>
          <p:nvPr/>
        </p:nvSpPr>
        <p:spPr>
          <a:xfrm>
            <a:off x="5801546" y="305866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RFTP</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8" name="TextBox 17"/>
          <p:cNvSpPr txBox="1"/>
          <p:nvPr/>
        </p:nvSpPr>
        <p:spPr>
          <a:xfrm>
            <a:off x="1898412" y="3553637"/>
            <a:ext cx="1580438" cy="369332"/>
          </a:xfrm>
          <a:prstGeom prst="rect">
            <a:avLst/>
          </a:prstGeom>
          <a:noFill/>
        </p:spPr>
        <p:txBody>
          <a:bodyPr wrap="square" rtlCol="0">
            <a:spAutoFit/>
          </a:bodyPr>
          <a:lstStyle/>
          <a:p>
            <a:pPr algn="ctr"/>
            <a:r>
              <a:rPr lang="en-US" b="1" dirty="0" err="1" smtClean="0">
                <a:latin typeface="Courier New" panose="02070309020205020404" pitchFamily="49" charset="0"/>
                <a:ea typeface="Segoe UI" panose="020B0502040204020203" pitchFamily="34" charset="0"/>
                <a:cs typeface="Courier New" panose="02070309020205020404" pitchFamily="49" charset="0"/>
              </a:rPr>
              <a:t>iperf</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9" name="TextBox 18"/>
          <p:cNvSpPr txBox="1"/>
          <p:nvPr/>
        </p:nvSpPr>
        <p:spPr>
          <a:xfrm>
            <a:off x="5801546" y="3553637"/>
            <a:ext cx="1580438" cy="369332"/>
          </a:xfrm>
          <a:prstGeom prst="rect">
            <a:avLst/>
          </a:prstGeom>
          <a:noFill/>
        </p:spPr>
        <p:txBody>
          <a:bodyPr wrap="square" rtlCol="0">
            <a:spAutoFit/>
          </a:bodyPr>
          <a:lstStyle/>
          <a:p>
            <a:pPr algn="ctr"/>
            <a:r>
              <a:rPr lang="en-US" b="1" dirty="0" err="1" smtClean="0">
                <a:latin typeface="Courier New" panose="02070309020205020404" pitchFamily="49" charset="0"/>
                <a:ea typeface="Segoe UI" panose="020B0502040204020203" pitchFamily="34" charset="0"/>
                <a:cs typeface="Courier New" panose="02070309020205020404" pitchFamily="49" charset="0"/>
              </a:rPr>
              <a:t>iperf</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cxnSp>
        <p:nvCxnSpPr>
          <p:cNvPr id="7" name="Straight Arrow Connector 6"/>
          <p:cNvCxnSpPr>
            <a:stCxn id="14" idx="3"/>
          </p:cNvCxnSpPr>
          <p:nvPr/>
        </p:nvCxnSpPr>
        <p:spPr>
          <a:xfrm flipV="1">
            <a:off x="1898412" y="3243333"/>
            <a:ext cx="420822" cy="26037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p:cNvCxnSpPr>
          <p:nvPr/>
        </p:nvCxnSpPr>
        <p:spPr>
          <a:xfrm>
            <a:off x="1898412" y="3503703"/>
            <a:ext cx="273288" cy="247981"/>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058029" y="3243333"/>
            <a:ext cx="3056168" cy="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70662" y="3726753"/>
            <a:ext cx="3056168" cy="0"/>
          </a:xfrm>
          <a:prstGeom prst="straightConnector1">
            <a:avLst/>
          </a:prstGeom>
          <a:ln w="38100">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961163" y="3494609"/>
            <a:ext cx="525487" cy="232144"/>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1"/>
          </p:cNvCxnSpPr>
          <p:nvPr/>
        </p:nvCxnSpPr>
        <p:spPr>
          <a:xfrm>
            <a:off x="6961163" y="3243333"/>
            <a:ext cx="525487" cy="125638"/>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70662" y="2868222"/>
            <a:ext cx="3164337"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RDMA</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p:cNvSpPr txBox="1"/>
          <p:nvPr/>
        </p:nvSpPr>
        <p:spPr>
          <a:xfrm>
            <a:off x="3058028" y="3757589"/>
            <a:ext cx="3164337"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TCP</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6188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 Data Output</a:t>
            </a:r>
            <a:endParaRPr lang="en-US" dirty="0"/>
          </a:p>
        </p:txBody>
      </p:sp>
      <p:sp>
        <p:nvSpPr>
          <p:cNvPr id="3" name="Content Placeholder 2"/>
          <p:cNvSpPr>
            <a:spLocks noGrp="1"/>
          </p:cNvSpPr>
          <p:nvPr>
            <p:ph idx="1"/>
          </p:nvPr>
        </p:nvSpPr>
        <p:spPr/>
        <p:txBody>
          <a:bodyPr/>
          <a:lstStyle/>
          <a:p>
            <a:r>
              <a:rPr lang="en-US" dirty="0" smtClean="0"/>
              <a:t>Big data in </a:t>
            </a:r>
            <a:r>
              <a:rPr lang="en-US" dirty="0" err="1" smtClean="0"/>
              <a:t>pata</a:t>
            </a:r>
            <a:r>
              <a:rPr lang="en-US" dirty="0" smtClean="0"/>
              <a:t>-/</a:t>
            </a:r>
            <a:r>
              <a:rPr lang="en-US" dirty="0" err="1" smtClean="0"/>
              <a:t>exa</a:t>
            </a:r>
            <a:r>
              <a:rPr lang="en-US" dirty="0" smtClean="0"/>
              <a:t>-bytes scale</a:t>
            </a:r>
          </a:p>
          <a:p>
            <a:endParaRPr lang="en-US" dirty="0" smtClean="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fld id="{F1D45D74-0223-432A-A75B-CAD856380FB2}" type="slidenum">
              <a:rPr lang="en-US" smtClean="0"/>
              <a:pPr/>
              <a:t>2</a:t>
            </a:fld>
            <a:endParaRPr lang="en-US"/>
          </a:p>
        </p:txBody>
      </p:sp>
      <p:sp>
        <p:nvSpPr>
          <p:cNvPr id="8" name="TextBox 7"/>
          <p:cNvSpPr txBox="1"/>
          <p:nvPr/>
        </p:nvSpPr>
        <p:spPr>
          <a:xfrm>
            <a:off x="581448" y="2973931"/>
            <a:ext cx="2988981" cy="1200329"/>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Climate Simulation</a:t>
            </a:r>
          </a:p>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High-energy physics</a:t>
            </a:r>
          </a:p>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System biology</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74260"/>
            <a:ext cx="2941779" cy="1957620"/>
          </a:xfrm>
          <a:prstGeom prst="rect">
            <a:avLst/>
          </a:prstGeom>
        </p:spPr>
      </p:pic>
    </p:spTree>
    <p:extLst>
      <p:ext uri="{BB962C8B-B14F-4D97-AF65-F5344CB8AC3E}">
        <p14:creationId xmlns:p14="http://schemas.microsoft.com/office/powerpoint/2010/main" val="1303412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Data </a:t>
            </a:r>
            <a:r>
              <a:rPr lang="en-US" dirty="0"/>
              <a:t>Copy vs. Zero Copy</a:t>
            </a:r>
          </a:p>
        </p:txBody>
      </p:sp>
      <p:sp>
        <p:nvSpPr>
          <p:cNvPr id="3" name="Content Placeholder 2"/>
          <p:cNvSpPr>
            <a:spLocks noGrp="1"/>
          </p:cNvSpPr>
          <p:nvPr>
            <p:ph idx="1"/>
          </p:nvPr>
        </p:nvSpPr>
        <p:spPr>
          <a:xfrm>
            <a:off x="628650" y="4672791"/>
            <a:ext cx="7886700" cy="1140863"/>
          </a:xfrm>
        </p:spPr>
        <p:txBody>
          <a:bodyPr/>
          <a:lstStyle/>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10</a:t>
            </a:r>
            <a:endParaRPr lang="en-US" dirty="0"/>
          </a:p>
        </p:txBody>
      </p:sp>
      <p:pic>
        <p:nvPicPr>
          <p:cNvPr id="8"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234" y="1870078"/>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10" idx="1"/>
            <a:endCxn id="8" idx="3"/>
          </p:cNvCxnSpPr>
          <p:nvPr/>
        </p:nvCxnSpPr>
        <p:spPr>
          <a:xfrm flipH="1">
            <a:off x="3058030" y="2440509"/>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0"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2367" y="1870078"/>
            <a:ext cx="738796" cy="11408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58029" y="2020206"/>
            <a:ext cx="3164337" cy="400110"/>
          </a:xfrm>
          <a:prstGeom prst="rect">
            <a:avLst/>
          </a:prstGeom>
          <a:noFill/>
        </p:spPr>
        <p:txBody>
          <a:bodyPr wrap="square" rtlCol="0">
            <a:spAutoFit/>
          </a:bodyP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40 </a:t>
            </a:r>
            <a:r>
              <a:rPr lang="en-US" sz="2000" dirty="0" err="1" smtClean="0">
                <a:latin typeface="Segoe UI" panose="020B0502040204020203" pitchFamily="34" charset="0"/>
                <a:ea typeface="Segoe UI" panose="020B0502040204020203" pitchFamily="34" charset="0"/>
                <a:cs typeface="Segoe UI" panose="020B0502040204020203" pitchFamily="34" charset="0"/>
              </a:rPr>
              <a:t>Gbps</a:t>
            </a:r>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dirty="0" err="1" smtClean="0">
                <a:latin typeface="Segoe UI" panose="020B0502040204020203" pitchFamily="34" charset="0"/>
                <a:ea typeface="Segoe UI" panose="020B0502040204020203" pitchFamily="34" charset="0"/>
                <a:cs typeface="Segoe UI" panose="020B0502040204020203" pitchFamily="34" charset="0"/>
              </a:rPr>
              <a:t>RoCE</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317974" y="331903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a:t>
            </a:r>
            <a:r>
              <a:rPr lang="en-US" b="1" dirty="0" err="1" smtClean="0">
                <a:latin typeface="Courier New" panose="02070309020205020404" pitchFamily="49" charset="0"/>
                <a:ea typeface="Segoe UI" panose="020B0502040204020203" pitchFamily="34" charset="0"/>
                <a:cs typeface="Courier New" panose="02070309020205020404" pitchFamily="49" charset="0"/>
              </a:rPr>
              <a:t>dev</a:t>
            </a:r>
            <a:r>
              <a:rPr lang="en-US" b="1" dirty="0" smtClean="0">
                <a:latin typeface="Courier New" panose="02070309020205020404" pitchFamily="49" charset="0"/>
                <a:ea typeface="Segoe UI" panose="020B0502040204020203" pitchFamily="34" charset="0"/>
                <a:cs typeface="Courier New" panose="02070309020205020404" pitchFamily="49" charset="0"/>
              </a:rPr>
              <a:t>/zero</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5" name="TextBox 14"/>
          <p:cNvSpPr txBox="1"/>
          <p:nvPr/>
        </p:nvSpPr>
        <p:spPr>
          <a:xfrm>
            <a:off x="7486650" y="3184305"/>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a:t>
            </a:r>
            <a:r>
              <a:rPr lang="en-US" b="1" dirty="0" err="1" smtClean="0">
                <a:latin typeface="Courier New" panose="02070309020205020404" pitchFamily="49" charset="0"/>
                <a:ea typeface="Segoe UI" panose="020B0502040204020203" pitchFamily="34" charset="0"/>
                <a:cs typeface="Courier New" panose="02070309020205020404" pitchFamily="49" charset="0"/>
              </a:rPr>
              <a:t>dev</a:t>
            </a:r>
            <a:r>
              <a:rPr lang="en-US" b="1" dirty="0" smtClean="0">
                <a:latin typeface="Courier New" panose="02070309020205020404" pitchFamily="49" charset="0"/>
                <a:ea typeface="Segoe UI" panose="020B0502040204020203" pitchFamily="34" charset="0"/>
                <a:cs typeface="Courier New" panose="02070309020205020404" pitchFamily="49" charset="0"/>
              </a:rPr>
              <a:t>/null</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6" name="TextBox 15"/>
          <p:cNvSpPr txBox="1"/>
          <p:nvPr/>
        </p:nvSpPr>
        <p:spPr>
          <a:xfrm>
            <a:off x="1898412" y="305866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RFTP</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7" name="TextBox 16"/>
          <p:cNvSpPr txBox="1"/>
          <p:nvPr/>
        </p:nvSpPr>
        <p:spPr>
          <a:xfrm>
            <a:off x="5801546" y="3058667"/>
            <a:ext cx="1580438" cy="369332"/>
          </a:xfrm>
          <a:prstGeom prst="rect">
            <a:avLst/>
          </a:prstGeom>
          <a:noFill/>
        </p:spPr>
        <p:txBody>
          <a:bodyPr wrap="square" rtlCol="0">
            <a:spAutoFit/>
          </a:bodyPr>
          <a:lstStyle/>
          <a:p>
            <a:pPr algn="ctr"/>
            <a:r>
              <a:rPr lang="en-US" b="1" dirty="0" smtClean="0">
                <a:latin typeface="Courier New" panose="02070309020205020404" pitchFamily="49" charset="0"/>
                <a:ea typeface="Segoe UI" panose="020B0502040204020203" pitchFamily="34" charset="0"/>
                <a:cs typeface="Courier New" panose="02070309020205020404" pitchFamily="49" charset="0"/>
              </a:rPr>
              <a:t>RFTP</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8" name="TextBox 17"/>
          <p:cNvSpPr txBox="1"/>
          <p:nvPr/>
        </p:nvSpPr>
        <p:spPr>
          <a:xfrm>
            <a:off x="1898412" y="3553637"/>
            <a:ext cx="1580438" cy="369332"/>
          </a:xfrm>
          <a:prstGeom prst="rect">
            <a:avLst/>
          </a:prstGeom>
          <a:noFill/>
        </p:spPr>
        <p:txBody>
          <a:bodyPr wrap="square" rtlCol="0">
            <a:spAutoFit/>
          </a:bodyPr>
          <a:lstStyle/>
          <a:p>
            <a:pPr algn="ctr"/>
            <a:r>
              <a:rPr lang="en-US" b="1" dirty="0" err="1" smtClean="0">
                <a:latin typeface="Courier New" panose="02070309020205020404" pitchFamily="49" charset="0"/>
                <a:ea typeface="Segoe UI" panose="020B0502040204020203" pitchFamily="34" charset="0"/>
                <a:cs typeface="Courier New" panose="02070309020205020404" pitchFamily="49" charset="0"/>
              </a:rPr>
              <a:t>iperf</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sp>
        <p:nvSpPr>
          <p:cNvPr id="19" name="TextBox 18"/>
          <p:cNvSpPr txBox="1"/>
          <p:nvPr/>
        </p:nvSpPr>
        <p:spPr>
          <a:xfrm>
            <a:off x="5801546" y="3553637"/>
            <a:ext cx="1580438" cy="369332"/>
          </a:xfrm>
          <a:prstGeom prst="rect">
            <a:avLst/>
          </a:prstGeom>
          <a:noFill/>
        </p:spPr>
        <p:txBody>
          <a:bodyPr wrap="square" rtlCol="0">
            <a:spAutoFit/>
          </a:bodyPr>
          <a:lstStyle/>
          <a:p>
            <a:pPr algn="ctr"/>
            <a:r>
              <a:rPr lang="en-US" b="1" dirty="0" err="1" smtClean="0">
                <a:latin typeface="Courier New" panose="02070309020205020404" pitchFamily="49" charset="0"/>
                <a:ea typeface="Segoe UI" panose="020B0502040204020203" pitchFamily="34" charset="0"/>
                <a:cs typeface="Courier New" panose="02070309020205020404" pitchFamily="49" charset="0"/>
              </a:rPr>
              <a:t>iperf</a:t>
            </a:r>
            <a:endParaRPr lang="en-US" b="1" dirty="0">
              <a:latin typeface="Courier New" panose="02070309020205020404" pitchFamily="49" charset="0"/>
              <a:ea typeface="Segoe UI" panose="020B0502040204020203" pitchFamily="34" charset="0"/>
              <a:cs typeface="Courier New" panose="02070309020205020404" pitchFamily="49" charset="0"/>
            </a:endParaRPr>
          </a:p>
        </p:txBody>
      </p:sp>
      <p:cxnSp>
        <p:nvCxnSpPr>
          <p:cNvPr id="7" name="Straight Arrow Connector 6"/>
          <p:cNvCxnSpPr>
            <a:stCxn id="14" idx="3"/>
          </p:cNvCxnSpPr>
          <p:nvPr/>
        </p:nvCxnSpPr>
        <p:spPr>
          <a:xfrm flipV="1">
            <a:off x="1898412" y="3243333"/>
            <a:ext cx="420822" cy="26037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p:cNvCxnSpPr>
          <p:nvPr/>
        </p:nvCxnSpPr>
        <p:spPr>
          <a:xfrm>
            <a:off x="1898412" y="3503703"/>
            <a:ext cx="273288" cy="247981"/>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058029" y="3243333"/>
            <a:ext cx="3056168" cy="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70662" y="3726753"/>
            <a:ext cx="3056168" cy="0"/>
          </a:xfrm>
          <a:prstGeom prst="straightConnector1">
            <a:avLst/>
          </a:prstGeom>
          <a:ln w="38100">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961163" y="3494609"/>
            <a:ext cx="525487" cy="232144"/>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1"/>
          </p:cNvCxnSpPr>
          <p:nvPr/>
        </p:nvCxnSpPr>
        <p:spPr>
          <a:xfrm>
            <a:off x="6961163" y="3243333"/>
            <a:ext cx="525487" cy="125638"/>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70662" y="2868222"/>
            <a:ext cx="3164337"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RDMA</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p:cNvSpPr txBox="1"/>
          <p:nvPr/>
        </p:nvSpPr>
        <p:spPr>
          <a:xfrm>
            <a:off x="3058028" y="3757589"/>
            <a:ext cx="3164337"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TCP</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Notched Right Arrow 11"/>
          <p:cNvSpPr/>
          <p:nvPr/>
        </p:nvSpPr>
        <p:spPr>
          <a:xfrm>
            <a:off x="436696" y="4310906"/>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7" name="Notched Right Arrow 36"/>
          <p:cNvSpPr/>
          <p:nvPr/>
        </p:nvSpPr>
        <p:spPr>
          <a:xfrm>
            <a:off x="2239052" y="4310906"/>
            <a:ext cx="4366463"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Notched Right Arrow 37"/>
          <p:cNvSpPr/>
          <p:nvPr/>
        </p:nvSpPr>
        <p:spPr>
          <a:xfrm>
            <a:off x="6545381" y="4310906"/>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2698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Breakdown</a:t>
            </a:r>
            <a:endParaRPr lang="en-US" dirty="0"/>
          </a:p>
        </p:txBody>
      </p:sp>
      <p:sp>
        <p:nvSpPr>
          <p:cNvPr id="3" name="Content Placeholder 2"/>
          <p:cNvSpPr>
            <a:spLocks noGrp="1"/>
          </p:cNvSpPr>
          <p:nvPr>
            <p:ph idx="1"/>
          </p:nvPr>
        </p:nvSpPr>
        <p:spPr>
          <a:xfrm>
            <a:off x="628650" y="4672791"/>
            <a:ext cx="7886700" cy="1140863"/>
          </a:xfrm>
        </p:spPr>
        <p:txBody>
          <a:bodyPr/>
          <a:lstStyle/>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10</a:t>
            </a:r>
            <a:endParaRPr lang="en-US" dirty="0"/>
          </a:p>
        </p:txBody>
      </p:sp>
      <p:sp>
        <p:nvSpPr>
          <p:cNvPr id="12" name="Notched Right Arrow 11"/>
          <p:cNvSpPr/>
          <p:nvPr/>
        </p:nvSpPr>
        <p:spPr>
          <a:xfrm>
            <a:off x="524127" y="1690689"/>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7" name="Notched Right Arrow 36"/>
          <p:cNvSpPr/>
          <p:nvPr/>
        </p:nvSpPr>
        <p:spPr>
          <a:xfrm>
            <a:off x="2326483" y="1690689"/>
            <a:ext cx="4366463" cy="1113129"/>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Notched Right Arrow 37"/>
          <p:cNvSpPr/>
          <p:nvPr/>
        </p:nvSpPr>
        <p:spPr>
          <a:xfrm>
            <a:off x="6632812" y="1690689"/>
            <a:ext cx="1882538" cy="1113129"/>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2" name="Chart 31"/>
          <p:cNvGraphicFramePr>
            <a:graphicFrameLocks/>
          </p:cNvGraphicFramePr>
          <p:nvPr>
            <p:extLst>
              <p:ext uri="{D42A27DB-BD31-4B8C-83A1-F6EECF244321}">
                <p14:modId xmlns:p14="http://schemas.microsoft.com/office/powerpoint/2010/main" val="3380579306"/>
              </p:ext>
            </p:extLst>
          </p:nvPr>
        </p:nvGraphicFramePr>
        <p:xfrm>
          <a:off x="1392071" y="2803818"/>
          <a:ext cx="6537277" cy="3917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7915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Breakdown</a:t>
            </a:r>
          </a:p>
        </p:txBody>
      </p:sp>
      <p:sp>
        <p:nvSpPr>
          <p:cNvPr id="3" name="Content Placeholder 2"/>
          <p:cNvSpPr>
            <a:spLocks noGrp="1"/>
          </p:cNvSpPr>
          <p:nvPr>
            <p:ph idx="1"/>
          </p:nvPr>
        </p:nvSpPr>
        <p:spPr>
          <a:xfrm>
            <a:off x="628650" y="4672791"/>
            <a:ext cx="7886700" cy="1140863"/>
          </a:xfrm>
        </p:spPr>
        <p:txBody>
          <a:bodyPr/>
          <a:lstStyle/>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10</a:t>
            </a:r>
            <a:endParaRPr lang="en-US" dirty="0"/>
          </a:p>
        </p:txBody>
      </p:sp>
      <p:sp>
        <p:nvSpPr>
          <p:cNvPr id="12" name="Notched Right Arrow 11"/>
          <p:cNvSpPr/>
          <p:nvPr/>
        </p:nvSpPr>
        <p:spPr>
          <a:xfrm>
            <a:off x="524127" y="1690689"/>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7" name="Notched Right Arrow 36"/>
          <p:cNvSpPr/>
          <p:nvPr/>
        </p:nvSpPr>
        <p:spPr>
          <a:xfrm>
            <a:off x="2326483" y="1690689"/>
            <a:ext cx="4366463"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Notched Right Arrow 37"/>
          <p:cNvSpPr/>
          <p:nvPr/>
        </p:nvSpPr>
        <p:spPr>
          <a:xfrm>
            <a:off x="6632812" y="1690689"/>
            <a:ext cx="1882538" cy="1113129"/>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2" name="Chart 31"/>
          <p:cNvGraphicFramePr>
            <a:graphicFrameLocks/>
          </p:cNvGraphicFramePr>
          <p:nvPr>
            <p:extLst/>
          </p:nvPr>
        </p:nvGraphicFramePr>
        <p:xfrm>
          <a:off x="1392071" y="2803818"/>
          <a:ext cx="6537277" cy="391765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4987783" y="4251567"/>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152%</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6384798" y="4641994"/>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158%</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4960620" y="3649662"/>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111%</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6375923" y="4057777"/>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101%</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4169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Breakdown</a:t>
            </a:r>
          </a:p>
        </p:txBody>
      </p:sp>
      <p:sp>
        <p:nvSpPr>
          <p:cNvPr id="3" name="Content Placeholder 2"/>
          <p:cNvSpPr>
            <a:spLocks noGrp="1"/>
          </p:cNvSpPr>
          <p:nvPr>
            <p:ph idx="1"/>
          </p:nvPr>
        </p:nvSpPr>
        <p:spPr>
          <a:xfrm>
            <a:off x="628650" y="4672791"/>
            <a:ext cx="7886700" cy="1140863"/>
          </a:xfrm>
        </p:spPr>
        <p:txBody>
          <a:bodyPr/>
          <a:lstStyle/>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10</a:t>
            </a:r>
            <a:endParaRPr lang="en-US" dirty="0"/>
          </a:p>
        </p:txBody>
      </p:sp>
      <p:sp>
        <p:nvSpPr>
          <p:cNvPr id="12" name="Notched Right Arrow 11"/>
          <p:cNvSpPr/>
          <p:nvPr/>
        </p:nvSpPr>
        <p:spPr>
          <a:xfrm>
            <a:off x="524127" y="1690689"/>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7" name="Notched Right Arrow 36"/>
          <p:cNvSpPr/>
          <p:nvPr/>
        </p:nvSpPr>
        <p:spPr>
          <a:xfrm>
            <a:off x="2326483" y="1690689"/>
            <a:ext cx="4366463"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Notched Right Arrow 37"/>
          <p:cNvSpPr/>
          <p:nvPr/>
        </p:nvSpPr>
        <p:spPr>
          <a:xfrm>
            <a:off x="6632812" y="1690689"/>
            <a:ext cx="1882538" cy="11131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2" name="Chart 31"/>
          <p:cNvGraphicFramePr>
            <a:graphicFrameLocks/>
          </p:cNvGraphicFramePr>
          <p:nvPr>
            <p:extLst>
              <p:ext uri="{D42A27DB-BD31-4B8C-83A1-F6EECF244321}">
                <p14:modId xmlns:p14="http://schemas.microsoft.com/office/powerpoint/2010/main" val="3647823318"/>
              </p:ext>
            </p:extLst>
          </p:nvPr>
        </p:nvGraphicFramePr>
        <p:xfrm>
          <a:off x="1392071" y="2803818"/>
          <a:ext cx="6537277" cy="39176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3692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614613"/>
            <a:ext cx="7886700" cy="3562350"/>
          </a:xfrm>
        </p:spPr>
        <p:txBody>
          <a:bodyPr/>
          <a:lstStyle/>
          <a:p>
            <a:pPr marL="0" indent="0" algn="ctr">
              <a:buNone/>
            </a:pPr>
            <a:r>
              <a:rPr lang="en-US" sz="3200" dirty="0"/>
              <a:t>RDMA-Based End-to-End Data </a:t>
            </a:r>
            <a:r>
              <a:rPr lang="en-US" sz="3200" dirty="0" smtClean="0"/>
              <a:t>Transfer</a:t>
            </a:r>
            <a:endParaRPr lang="en-US" sz="3200" dirty="0"/>
          </a:p>
        </p:txBody>
      </p:sp>
      <p:sp>
        <p:nvSpPr>
          <p:cNvPr id="4" name="Footer Placeholder 3"/>
          <p:cNvSpPr>
            <a:spLocks noGrp="1"/>
          </p:cNvSpPr>
          <p:nvPr>
            <p:ph type="ftr" sz="quarter" idx="11"/>
          </p:nvPr>
        </p:nvSpPr>
        <p:spPr/>
        <p:txBody>
          <a:bodyPr/>
          <a:lstStyle/>
          <a:p>
            <a:r>
              <a:rPr lang="en-US" smtClean="0"/>
              <a:t>SC 13</a:t>
            </a:r>
            <a:endParaRPr lang="en-US" dirty="0"/>
          </a:p>
        </p:txBody>
      </p:sp>
    </p:spTree>
    <p:extLst>
      <p:ext uri="{BB962C8B-B14F-4D97-AF65-F5344CB8AC3E}">
        <p14:creationId xmlns:p14="http://schemas.microsoft.com/office/powerpoint/2010/main" val="4282110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loud 76"/>
          <p:cNvSpPr/>
          <p:nvPr/>
        </p:nvSpPr>
        <p:spPr>
          <a:xfrm>
            <a:off x="3895708" y="3109465"/>
            <a:ext cx="1274164" cy="24048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RDMA-based End-to-End Solution</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12</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39" y="316499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39" y="3755423"/>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0" y="434180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3" y="316499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681" y="495857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2" y="434180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1" y="3760414"/>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87116" y="2861942"/>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3" y="316499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375572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4342102"/>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496125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1" y="4958569"/>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1037748" y="3383686"/>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1037748" y="3974114"/>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1028479" y="4560492"/>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1038990" y="5177260"/>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538396" y="2861942"/>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46995" y="339694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38396" y="397220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38901" y="4560491"/>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38396" y="5177259"/>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35584" y="2861942"/>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7141" y="316261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7141" y="3753038"/>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7872" y="433941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5" y="316261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8383" y="495618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4" y="433941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3" y="3758029"/>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831818" y="2859557"/>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53" y="3162610"/>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8609" y="376071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4612" y="4339717"/>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54" y="495648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3" y="4956184"/>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82450" y="3381301"/>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82450" y="3971729"/>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73181" y="4558107"/>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83692" y="5174875"/>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531534" y="2859557"/>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04300" y="3395755"/>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04297" y="397172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87656" y="4558106"/>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91450" y="5174874"/>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18979" y="2859557"/>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62578" y="5514338"/>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79270" y="2393762"/>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74221" y="5514337"/>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70024" y="239376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416835" y="551433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59862" y="5514337"/>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451070" y="4181830"/>
            <a:ext cx="2218954" cy="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83188" y="2497887"/>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80"/>
          <p:cNvSpPr txBox="1"/>
          <p:nvPr/>
        </p:nvSpPr>
        <p:spPr>
          <a:xfrm>
            <a:off x="5979837" y="2499496"/>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3" name="Picture 82"/>
          <p:cNvPicPr/>
          <p:nvPr/>
        </p:nvPicPr>
        <p:blipFill>
          <a:blip r:embed="rId5"/>
          <a:stretch>
            <a:fillRect/>
          </a:stretch>
        </p:blipFill>
        <p:spPr>
          <a:xfrm>
            <a:off x="3202515" y="3942176"/>
            <a:ext cx="596265" cy="497205"/>
          </a:xfrm>
          <a:prstGeom prst="rect">
            <a:avLst/>
          </a:prstGeom>
        </p:spPr>
      </p:pic>
      <p:pic>
        <p:nvPicPr>
          <p:cNvPr id="84" name="Picture 83"/>
          <p:cNvPicPr/>
          <p:nvPr/>
        </p:nvPicPr>
        <p:blipFill>
          <a:blip r:embed="rId6"/>
          <a:stretch>
            <a:fillRect/>
          </a:stretch>
        </p:blipFill>
        <p:spPr>
          <a:xfrm>
            <a:off x="1002834" y="2938646"/>
            <a:ext cx="426085" cy="180975"/>
          </a:xfrm>
          <a:prstGeom prst="rect">
            <a:avLst/>
          </a:prstGeom>
        </p:spPr>
      </p:pic>
      <p:pic>
        <p:nvPicPr>
          <p:cNvPr id="85" name="Picture 84"/>
          <p:cNvPicPr/>
          <p:nvPr/>
        </p:nvPicPr>
        <p:blipFill>
          <a:blip r:embed="rId6"/>
          <a:stretch>
            <a:fillRect/>
          </a:stretch>
        </p:blipFill>
        <p:spPr>
          <a:xfrm>
            <a:off x="2325353" y="2941347"/>
            <a:ext cx="426085" cy="180975"/>
          </a:xfrm>
          <a:prstGeom prst="rect">
            <a:avLst/>
          </a:prstGeom>
        </p:spPr>
      </p:pic>
      <p:pic>
        <p:nvPicPr>
          <p:cNvPr id="86" name="Picture 85"/>
          <p:cNvPicPr/>
          <p:nvPr/>
        </p:nvPicPr>
        <p:blipFill>
          <a:blip r:embed="rId6"/>
          <a:stretch>
            <a:fillRect/>
          </a:stretch>
        </p:blipFill>
        <p:spPr>
          <a:xfrm>
            <a:off x="7642318" y="2928490"/>
            <a:ext cx="426085" cy="180975"/>
          </a:xfrm>
          <a:prstGeom prst="rect">
            <a:avLst/>
          </a:prstGeom>
        </p:spPr>
      </p:pic>
      <p:pic>
        <p:nvPicPr>
          <p:cNvPr id="87" name="Picture 86"/>
          <p:cNvPicPr/>
          <p:nvPr/>
        </p:nvPicPr>
        <p:blipFill>
          <a:blip r:embed="rId6"/>
          <a:stretch>
            <a:fillRect/>
          </a:stretch>
        </p:blipFill>
        <p:spPr>
          <a:xfrm>
            <a:off x="6318490" y="2932101"/>
            <a:ext cx="426085" cy="180975"/>
          </a:xfrm>
          <a:prstGeom prst="rect">
            <a:avLst/>
          </a:prstGeom>
        </p:spPr>
      </p:pic>
      <p:pic>
        <p:nvPicPr>
          <p:cNvPr id="88" name="Picture 87"/>
          <p:cNvPicPr/>
          <p:nvPr/>
        </p:nvPicPr>
        <p:blipFill>
          <a:blip r:embed="rId5"/>
          <a:stretch>
            <a:fillRect/>
          </a:stretch>
        </p:blipFill>
        <p:spPr>
          <a:xfrm>
            <a:off x="5393258" y="3942176"/>
            <a:ext cx="596265" cy="497205"/>
          </a:xfrm>
          <a:prstGeom prst="rect">
            <a:avLst/>
          </a:prstGeom>
        </p:spPr>
      </p:pic>
      <p:sp>
        <p:nvSpPr>
          <p:cNvPr id="90" name="TextBox 89"/>
          <p:cNvSpPr txBox="1"/>
          <p:nvPr/>
        </p:nvSpPr>
        <p:spPr>
          <a:xfrm>
            <a:off x="3384460" y="4001408"/>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2" name="TextBox 71"/>
          <p:cNvSpPr txBox="1"/>
          <p:nvPr/>
        </p:nvSpPr>
        <p:spPr>
          <a:xfrm>
            <a:off x="3047907" y="950066"/>
            <a:ext cx="2916464" cy="800219"/>
          </a:xfrm>
          <a:prstGeom prst="rect">
            <a:avLst/>
          </a:prstGeom>
          <a:noFill/>
        </p:spPr>
        <p:txBody>
          <a:bodyPr wrap="square" rtlCol="0">
            <a:spAutoFit/>
          </a:bodyPr>
          <a:lstStyle/>
          <a:p>
            <a:pPr algn="ctr"/>
            <a:r>
              <a:rPr lang="en-US" sz="2800" dirty="0" err="1" smtClean="0">
                <a:latin typeface="Segoe UI" panose="020B0502040204020203" pitchFamily="34" charset="0"/>
                <a:ea typeface="Segoe UI" panose="020B0502040204020203" pitchFamily="34" charset="0"/>
                <a:cs typeface="Segoe UI" panose="020B0502040204020203" pitchFamily="34" charset="0"/>
              </a:rPr>
              <a:t>iSER</a:t>
            </a:r>
            <a:endParaRPr lang="en-US" dirty="0">
              <a:latin typeface="Segoe UI" panose="020B0502040204020203" pitchFamily="34" charset="0"/>
              <a:ea typeface="Segoe UI" panose="020B0502040204020203" pitchFamily="34" charset="0"/>
              <a:cs typeface="Segoe UI" panose="020B0502040204020203" pitchFamily="34" charset="0"/>
            </a:endParaRPr>
          </a:p>
          <a:p>
            <a:pPr algn="ctr"/>
            <a:r>
              <a:rPr lang="en-US" dirty="0" err="1" smtClean="0">
                <a:latin typeface="Segoe UI" panose="020B0502040204020203" pitchFamily="34" charset="0"/>
                <a:ea typeface="Segoe UI" panose="020B0502040204020203" pitchFamily="34" charset="0"/>
                <a:cs typeface="Segoe UI" panose="020B0502040204020203" pitchFamily="34" charset="0"/>
              </a:rPr>
              <a:t>iSCSI</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Extentions</a:t>
            </a:r>
            <a:r>
              <a:rPr lang="en-US" dirty="0" smtClean="0">
                <a:latin typeface="Segoe UI" panose="020B0502040204020203" pitchFamily="34" charset="0"/>
                <a:ea typeface="Segoe UI" panose="020B0502040204020203" pitchFamily="34" charset="0"/>
                <a:cs typeface="Segoe UI" panose="020B0502040204020203" pitchFamily="34" charset="0"/>
              </a:rPr>
              <a:t> for RDMA</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89" name="Straight Arrow Connector 88"/>
          <p:cNvCxnSpPr>
            <a:stCxn id="72" idx="3"/>
          </p:cNvCxnSpPr>
          <p:nvPr/>
        </p:nvCxnSpPr>
        <p:spPr>
          <a:xfrm>
            <a:off x="5964371" y="1350176"/>
            <a:ext cx="2318738" cy="1610565"/>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1"/>
          </p:cNvCxnSpPr>
          <p:nvPr/>
        </p:nvCxnSpPr>
        <p:spPr>
          <a:xfrm flipH="1">
            <a:off x="791707" y="1350176"/>
            <a:ext cx="2256200" cy="166177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886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loud 76"/>
          <p:cNvSpPr/>
          <p:nvPr/>
        </p:nvSpPr>
        <p:spPr>
          <a:xfrm>
            <a:off x="3895708" y="3109465"/>
            <a:ext cx="1274164" cy="24048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RDMA-based End-to-End Solution</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12</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39" y="316499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39" y="3755423"/>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0" y="434180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3" y="316499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681" y="495857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2" y="434180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1" y="3760414"/>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87116" y="2861942"/>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3" y="316499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375572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4342102"/>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872" y="496125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61" y="4958569"/>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1037748" y="3383686"/>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1037748" y="3974114"/>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1028479" y="4560492"/>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1038990" y="5177260"/>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538396" y="2861942"/>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46995" y="339694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38396" y="397220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38901" y="4560491"/>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38396" y="5177259"/>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35584" y="2861942"/>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7141" y="3162611"/>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7141" y="3753038"/>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7872" y="433941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5" y="316261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8383" y="495618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4" y="4339416"/>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3" y="3758029"/>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831818" y="2859557"/>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53" y="3162610"/>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8609" y="376071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4612" y="4339717"/>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54" y="4956485"/>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6763" y="4956184"/>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82450" y="3381301"/>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82450" y="3971729"/>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73181" y="4558107"/>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83692" y="5174875"/>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531534" y="2859557"/>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04300" y="3395755"/>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04297" y="397172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87656" y="4558106"/>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91450" y="5174874"/>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18979" y="2859557"/>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62578" y="5514338"/>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79270" y="2393762"/>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74221" y="5514337"/>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70024" y="239376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416835" y="551433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59862" y="5514337"/>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451070" y="4181830"/>
            <a:ext cx="2218954" cy="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83188" y="2497887"/>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80"/>
          <p:cNvSpPr txBox="1"/>
          <p:nvPr/>
        </p:nvSpPr>
        <p:spPr>
          <a:xfrm>
            <a:off x="5979837" y="2499496"/>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3" name="Picture 82"/>
          <p:cNvPicPr/>
          <p:nvPr/>
        </p:nvPicPr>
        <p:blipFill>
          <a:blip r:embed="rId5"/>
          <a:stretch>
            <a:fillRect/>
          </a:stretch>
        </p:blipFill>
        <p:spPr>
          <a:xfrm>
            <a:off x="3202515" y="3942176"/>
            <a:ext cx="596265" cy="497205"/>
          </a:xfrm>
          <a:prstGeom prst="rect">
            <a:avLst/>
          </a:prstGeom>
        </p:spPr>
      </p:pic>
      <p:pic>
        <p:nvPicPr>
          <p:cNvPr id="84" name="Picture 83"/>
          <p:cNvPicPr/>
          <p:nvPr/>
        </p:nvPicPr>
        <p:blipFill>
          <a:blip r:embed="rId6"/>
          <a:stretch>
            <a:fillRect/>
          </a:stretch>
        </p:blipFill>
        <p:spPr>
          <a:xfrm>
            <a:off x="1002834" y="2938646"/>
            <a:ext cx="426085" cy="180975"/>
          </a:xfrm>
          <a:prstGeom prst="rect">
            <a:avLst/>
          </a:prstGeom>
        </p:spPr>
      </p:pic>
      <p:pic>
        <p:nvPicPr>
          <p:cNvPr id="85" name="Picture 84"/>
          <p:cNvPicPr/>
          <p:nvPr/>
        </p:nvPicPr>
        <p:blipFill>
          <a:blip r:embed="rId6"/>
          <a:stretch>
            <a:fillRect/>
          </a:stretch>
        </p:blipFill>
        <p:spPr>
          <a:xfrm>
            <a:off x="2325353" y="2941347"/>
            <a:ext cx="426085" cy="180975"/>
          </a:xfrm>
          <a:prstGeom prst="rect">
            <a:avLst/>
          </a:prstGeom>
        </p:spPr>
      </p:pic>
      <p:pic>
        <p:nvPicPr>
          <p:cNvPr id="86" name="Picture 85"/>
          <p:cNvPicPr/>
          <p:nvPr/>
        </p:nvPicPr>
        <p:blipFill>
          <a:blip r:embed="rId6"/>
          <a:stretch>
            <a:fillRect/>
          </a:stretch>
        </p:blipFill>
        <p:spPr>
          <a:xfrm>
            <a:off x="7642318" y="2928490"/>
            <a:ext cx="426085" cy="180975"/>
          </a:xfrm>
          <a:prstGeom prst="rect">
            <a:avLst/>
          </a:prstGeom>
        </p:spPr>
      </p:pic>
      <p:pic>
        <p:nvPicPr>
          <p:cNvPr id="87" name="Picture 86"/>
          <p:cNvPicPr/>
          <p:nvPr/>
        </p:nvPicPr>
        <p:blipFill>
          <a:blip r:embed="rId6"/>
          <a:stretch>
            <a:fillRect/>
          </a:stretch>
        </p:blipFill>
        <p:spPr>
          <a:xfrm>
            <a:off x="6318490" y="2932101"/>
            <a:ext cx="426085" cy="180975"/>
          </a:xfrm>
          <a:prstGeom prst="rect">
            <a:avLst/>
          </a:prstGeom>
        </p:spPr>
      </p:pic>
      <p:pic>
        <p:nvPicPr>
          <p:cNvPr id="88" name="Picture 87"/>
          <p:cNvPicPr/>
          <p:nvPr/>
        </p:nvPicPr>
        <p:blipFill>
          <a:blip r:embed="rId5"/>
          <a:stretch>
            <a:fillRect/>
          </a:stretch>
        </p:blipFill>
        <p:spPr>
          <a:xfrm>
            <a:off x="5393258" y="3942176"/>
            <a:ext cx="596265" cy="497205"/>
          </a:xfrm>
          <a:prstGeom prst="rect">
            <a:avLst/>
          </a:prstGeom>
        </p:spPr>
      </p:pic>
      <p:sp>
        <p:nvSpPr>
          <p:cNvPr id="90" name="TextBox 89"/>
          <p:cNvSpPr txBox="1"/>
          <p:nvPr/>
        </p:nvSpPr>
        <p:spPr>
          <a:xfrm>
            <a:off x="3384460" y="4001408"/>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2" name="TextBox 71"/>
          <p:cNvSpPr txBox="1"/>
          <p:nvPr/>
        </p:nvSpPr>
        <p:spPr>
          <a:xfrm>
            <a:off x="3047907" y="950066"/>
            <a:ext cx="2916464" cy="800219"/>
          </a:xfrm>
          <a:prstGeom prst="rect">
            <a:avLst/>
          </a:prstGeom>
          <a:noFill/>
        </p:spPr>
        <p:txBody>
          <a:bodyPr wrap="square" rtlCol="0">
            <a:spAutoFit/>
          </a:bodyPr>
          <a:lstStyle/>
          <a:p>
            <a:pPr algn="ctr"/>
            <a:r>
              <a:rPr lang="en-US" sz="2800" dirty="0" err="1" smtClean="0">
                <a:latin typeface="Segoe UI" panose="020B0502040204020203" pitchFamily="34" charset="0"/>
                <a:ea typeface="Segoe UI" panose="020B0502040204020203" pitchFamily="34" charset="0"/>
                <a:cs typeface="Segoe UI" panose="020B0502040204020203" pitchFamily="34" charset="0"/>
              </a:rPr>
              <a:t>iSER</a:t>
            </a:r>
            <a:endParaRPr lang="en-US" dirty="0">
              <a:latin typeface="Segoe UI" panose="020B0502040204020203" pitchFamily="34" charset="0"/>
              <a:ea typeface="Segoe UI" panose="020B0502040204020203" pitchFamily="34" charset="0"/>
              <a:cs typeface="Segoe UI" panose="020B0502040204020203" pitchFamily="34" charset="0"/>
            </a:endParaRPr>
          </a:p>
          <a:p>
            <a:pPr algn="ctr"/>
            <a:r>
              <a:rPr lang="en-US" dirty="0" err="1" smtClean="0">
                <a:latin typeface="Segoe UI" panose="020B0502040204020203" pitchFamily="34" charset="0"/>
                <a:ea typeface="Segoe UI" panose="020B0502040204020203" pitchFamily="34" charset="0"/>
                <a:cs typeface="Segoe UI" panose="020B0502040204020203" pitchFamily="34" charset="0"/>
              </a:rPr>
              <a:t>iSCSI</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Extentions</a:t>
            </a:r>
            <a:r>
              <a:rPr lang="en-US" dirty="0" smtClean="0">
                <a:latin typeface="Segoe UI" panose="020B0502040204020203" pitchFamily="34" charset="0"/>
                <a:ea typeface="Segoe UI" panose="020B0502040204020203" pitchFamily="34" charset="0"/>
                <a:cs typeface="Segoe UI" panose="020B0502040204020203" pitchFamily="34" charset="0"/>
              </a:rPr>
              <a:t> for RDMA</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89" name="Straight Arrow Connector 88"/>
          <p:cNvCxnSpPr>
            <a:stCxn id="72" idx="3"/>
          </p:cNvCxnSpPr>
          <p:nvPr/>
        </p:nvCxnSpPr>
        <p:spPr>
          <a:xfrm>
            <a:off x="5964371" y="1350176"/>
            <a:ext cx="2318738" cy="1610565"/>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1"/>
          </p:cNvCxnSpPr>
          <p:nvPr/>
        </p:nvCxnSpPr>
        <p:spPr>
          <a:xfrm flipH="1">
            <a:off x="791707" y="1350176"/>
            <a:ext cx="2256200" cy="166177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038544" y="1660325"/>
            <a:ext cx="2916464" cy="800219"/>
          </a:xfrm>
          <a:prstGeom prst="rect">
            <a:avLst/>
          </a:prstGeom>
          <a:noFill/>
        </p:spPr>
        <p:txBody>
          <a:bodyPr wrap="square" rtlCol="0">
            <a:spAutoFit/>
          </a:bodyPr>
          <a:lstStyle/>
          <a:p>
            <a:pPr algn="ctr"/>
            <a:r>
              <a:rPr lang="en-US" sz="2800" dirty="0" smtClean="0">
                <a:latin typeface="Segoe UI" panose="020B0502040204020203" pitchFamily="34" charset="0"/>
                <a:ea typeface="Segoe UI" panose="020B0502040204020203" pitchFamily="34" charset="0"/>
                <a:cs typeface="Segoe UI" panose="020B0502040204020203" pitchFamily="34" charset="0"/>
              </a:rPr>
              <a:t>RFTP</a:t>
            </a:r>
            <a:endParaRPr lang="en-US" dirty="0">
              <a:latin typeface="Segoe UI" panose="020B0502040204020203" pitchFamily="34" charset="0"/>
              <a:ea typeface="Segoe UI" panose="020B0502040204020203" pitchFamily="34" charset="0"/>
              <a:cs typeface="Segoe UI" panose="020B0502040204020203" pitchFamily="34" charset="0"/>
            </a:endParaRPr>
          </a:p>
          <a:p>
            <a:pPr algn="ctr"/>
            <a:r>
              <a:rPr lang="en-US" dirty="0" smtClean="0">
                <a:latin typeface="Segoe UI" panose="020B0502040204020203" pitchFamily="34" charset="0"/>
                <a:ea typeface="Segoe UI" panose="020B0502040204020203" pitchFamily="34" charset="0"/>
                <a:cs typeface="Segoe UI" panose="020B0502040204020203" pitchFamily="34" charset="0"/>
              </a:rPr>
              <a:t>RDMA enabled FTP service</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79" name="Straight Arrow Connector 78"/>
          <p:cNvCxnSpPr>
            <a:stCxn id="78" idx="2"/>
          </p:cNvCxnSpPr>
          <p:nvPr/>
        </p:nvCxnSpPr>
        <p:spPr>
          <a:xfrm flipH="1">
            <a:off x="3038544" y="2460544"/>
            <a:ext cx="1458232" cy="51513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8" idx="2"/>
          </p:cNvCxnSpPr>
          <p:nvPr/>
        </p:nvCxnSpPr>
        <p:spPr>
          <a:xfrm>
            <a:off x="4496776" y="2460544"/>
            <a:ext cx="1507836" cy="513157"/>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920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TCP vs. RDMA</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13</a:t>
            </a:r>
            <a:endParaRPr lang="en-US" dirty="0"/>
          </a:p>
        </p:txBody>
      </p:sp>
      <p:pic>
        <p:nvPicPr>
          <p:cNvPr id="7"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510" y="1195891"/>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579"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8" idx="3"/>
          </p:cNvCxnSpPr>
          <p:nvPr/>
        </p:nvCxnSpPr>
        <p:spPr>
          <a:xfrm flipH="1">
            <a:off x="2071555" y="1766322"/>
            <a:ext cx="914955" cy="134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2" idx="1"/>
            <a:endCxn id="7" idx="3"/>
          </p:cNvCxnSpPr>
          <p:nvPr/>
        </p:nvCxnSpPr>
        <p:spPr>
          <a:xfrm flipH="1">
            <a:off x="3725306" y="1764568"/>
            <a:ext cx="2255425" cy="175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1"/>
            <a:endCxn id="12" idx="3"/>
          </p:cNvCxnSpPr>
          <p:nvPr/>
        </p:nvCxnSpPr>
        <p:spPr>
          <a:xfrm flipH="1" flipV="1">
            <a:off x="6719527" y="1764568"/>
            <a:ext cx="914955" cy="310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2"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731" y="1194137"/>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4482"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07141" y="1404247"/>
            <a:ext cx="866274" cy="369332"/>
          </a:xfrm>
          <a:prstGeom prst="rect">
            <a:avLst/>
          </a:prstGeom>
          <a:noFill/>
        </p:spPr>
        <p:txBody>
          <a:bodyPr wrap="square" rtlCol="0">
            <a:spAutoFit/>
          </a:bodyPr>
          <a:lstStyle/>
          <a:p>
            <a:pPr algn="ctr"/>
            <a:r>
              <a:rPr lang="en-US" b="1" dirty="0" err="1" smtClean="0">
                <a:solidFill>
                  <a:srgbClr val="00B050"/>
                </a:solidFill>
                <a:latin typeface="Segoe UI" panose="020B0502040204020203" pitchFamily="34" charset="0"/>
                <a:ea typeface="Segoe UI" panose="020B0502040204020203" pitchFamily="34" charset="0"/>
                <a:cs typeface="Segoe UI" panose="020B0502040204020203" pitchFamily="34" charset="0"/>
              </a:rPr>
              <a:t>iSER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a:xfrm>
            <a:off x="912519"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951449"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TextBox 24"/>
          <p:cNvSpPr txBox="1"/>
          <p:nvPr/>
        </p:nvSpPr>
        <p:spPr>
          <a:xfrm>
            <a:off x="2439718"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a:xfrm>
            <a:off x="2589475" y="2741473"/>
            <a:ext cx="1767263"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4984327" y="2741475"/>
            <a:ext cx="1698379" cy="4643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7208123"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1314443"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2991399"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529296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681559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6" name="Straight Arrow Connector 45"/>
          <p:cNvCxnSpPr/>
          <p:nvPr/>
        </p:nvCxnSpPr>
        <p:spPr>
          <a:xfrm>
            <a:off x="1140675" y="3197284"/>
            <a:ext cx="1904" cy="2049641"/>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658310" y="5251079"/>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49" name="Straight Arrow Connector 48"/>
          <p:cNvCxnSpPr/>
          <p:nvPr/>
        </p:nvCxnSpPr>
        <p:spPr>
          <a:xfrm flipH="1" flipV="1">
            <a:off x="2756450" y="3207418"/>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82883" y="3207418"/>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782883" y="4287706"/>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238486" y="4301480"/>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238486" y="3207418"/>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862851" y="5246925"/>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5" name="TextBox 74"/>
          <p:cNvSpPr txBox="1"/>
          <p:nvPr/>
        </p:nvSpPr>
        <p:spPr>
          <a:xfrm>
            <a:off x="6046360"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7367543"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7" name="TextBox 76"/>
          <p:cNvSpPr txBox="1"/>
          <p:nvPr/>
        </p:nvSpPr>
        <p:spPr>
          <a:xfrm>
            <a:off x="-48368" y="2650485"/>
            <a:ext cx="866274" cy="646331"/>
          </a:xfrm>
          <a:prstGeom prst="rect">
            <a:avLst/>
          </a:prstGeom>
          <a:noFill/>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User Buffer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p:nvPr/>
        </p:nvSpPr>
        <p:spPr>
          <a:xfrm>
            <a:off x="-73489" y="3738844"/>
            <a:ext cx="919704" cy="646331"/>
          </a:xfrm>
          <a:prstGeom prst="rect">
            <a:avLst/>
          </a:prstGeom>
          <a:noFill/>
        </p:spPr>
        <p:txBody>
          <a:bodyPr wrap="square" rtlCol="0">
            <a:spAutoFit/>
          </a:bodyPr>
          <a:lstStyle/>
          <a:p>
            <a:pPr algn="ct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Kernel Buffer</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79" name="Straight Arrow Connector 78"/>
          <p:cNvCxnSpPr>
            <a:endCxn id="18" idx="0"/>
          </p:cNvCxnSpPr>
          <p:nvPr/>
        </p:nvCxnSpPr>
        <p:spPr>
          <a:xfrm flipH="1">
            <a:off x="1475157" y="2263248"/>
            <a:ext cx="281049" cy="47822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1486" y="5258652"/>
            <a:ext cx="91970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NIC</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95" name="Notched Right Arrow 94"/>
          <p:cNvSpPr/>
          <p:nvPr/>
        </p:nvSpPr>
        <p:spPr>
          <a:xfrm>
            <a:off x="1436031" y="5994166"/>
            <a:ext cx="1882538" cy="7710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7" name="Notched Right Arrow 96"/>
          <p:cNvSpPr/>
          <p:nvPr/>
        </p:nvSpPr>
        <p:spPr>
          <a:xfrm>
            <a:off x="3800793" y="5970812"/>
            <a:ext cx="1882538" cy="792561"/>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8" name="Notched Right Arrow 97"/>
          <p:cNvSpPr/>
          <p:nvPr/>
        </p:nvSpPr>
        <p:spPr>
          <a:xfrm>
            <a:off x="6152504" y="5971448"/>
            <a:ext cx="1882538" cy="792561"/>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01" name="TextBox 100"/>
          <p:cNvSpPr txBox="1"/>
          <p:nvPr/>
        </p:nvSpPr>
        <p:spPr>
          <a:xfrm>
            <a:off x="336178" y="3359916"/>
            <a:ext cx="882108" cy="369332"/>
          </a:xfrm>
          <a:prstGeom prst="rect">
            <a:avLst/>
          </a:prstGeom>
          <a:noFill/>
        </p:spPr>
        <p:txBody>
          <a:bodyPr wrap="square" rtlCol="0">
            <a:spAutoFit/>
          </a:bodyPr>
          <a:lstStyle/>
          <a:p>
            <a:pPr algn="ctr"/>
            <a:r>
              <a:rPr lang="en-US" i="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RDMA</a:t>
            </a:r>
            <a:endParaRPr lang="en-US" i="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02" name="TextBox 101"/>
          <p:cNvSpPr txBox="1"/>
          <p:nvPr/>
        </p:nvSpPr>
        <p:spPr>
          <a:xfrm>
            <a:off x="1592584" y="3373086"/>
            <a:ext cx="882108" cy="369332"/>
          </a:xfrm>
          <a:prstGeom prst="rect">
            <a:avLst/>
          </a:prstGeom>
          <a:noFill/>
        </p:spPr>
        <p:txBody>
          <a:bodyPr wrap="square" rtlCol="0">
            <a:spAutoFit/>
          </a:bodyPr>
          <a:lstStyle/>
          <a:p>
            <a:pPr algn="ctr"/>
            <a:r>
              <a:rPr lang="en-US" i="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TCP</a:t>
            </a:r>
            <a:endParaRPr lang="en-US" i="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TextBox 102"/>
          <p:cNvSpPr txBox="1"/>
          <p:nvPr/>
        </p:nvSpPr>
        <p:spPr>
          <a:xfrm>
            <a:off x="2107141" y="1754581"/>
            <a:ext cx="866274"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iSCSI</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763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TCP vs. RDMA</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13</a:t>
            </a:r>
            <a:endParaRPr lang="en-US" dirty="0"/>
          </a:p>
        </p:txBody>
      </p:sp>
      <p:sp>
        <p:nvSpPr>
          <p:cNvPr id="6" name="TextBox 5"/>
          <p:cNvSpPr txBox="1"/>
          <p:nvPr/>
        </p:nvSpPr>
        <p:spPr>
          <a:xfrm>
            <a:off x="3888370" y="1438983"/>
            <a:ext cx="1911195" cy="369332"/>
          </a:xfrm>
          <a:prstGeom prst="rect">
            <a:avLst/>
          </a:prstGeom>
          <a:noFill/>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RFTP</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510" y="1195891"/>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579"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8" idx="3"/>
          </p:cNvCxnSpPr>
          <p:nvPr/>
        </p:nvCxnSpPr>
        <p:spPr>
          <a:xfrm flipH="1">
            <a:off x="2071555" y="1766322"/>
            <a:ext cx="914955" cy="134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2" idx="1"/>
            <a:endCxn id="7" idx="3"/>
          </p:cNvCxnSpPr>
          <p:nvPr/>
        </p:nvCxnSpPr>
        <p:spPr>
          <a:xfrm flipH="1">
            <a:off x="3725306" y="1764568"/>
            <a:ext cx="2255425" cy="175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1"/>
            <a:endCxn id="12" idx="3"/>
          </p:cNvCxnSpPr>
          <p:nvPr/>
        </p:nvCxnSpPr>
        <p:spPr>
          <a:xfrm flipH="1" flipV="1">
            <a:off x="6719527" y="1764568"/>
            <a:ext cx="914955" cy="310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2"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731" y="1194137"/>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4482"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912519"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951449"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TextBox 24"/>
          <p:cNvSpPr txBox="1"/>
          <p:nvPr/>
        </p:nvSpPr>
        <p:spPr>
          <a:xfrm>
            <a:off x="2439718"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a:xfrm>
            <a:off x="2589475" y="2741473"/>
            <a:ext cx="1767263"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4984327" y="2741475"/>
            <a:ext cx="1698379" cy="4643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7208123"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1314443"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2991399"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529296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681559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6" name="Straight Arrow Connector 45"/>
          <p:cNvCxnSpPr/>
          <p:nvPr/>
        </p:nvCxnSpPr>
        <p:spPr>
          <a:xfrm>
            <a:off x="1140675" y="3197284"/>
            <a:ext cx="15402" cy="2061368"/>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658310" y="5251079"/>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49" name="Straight Arrow Connector 48"/>
          <p:cNvCxnSpPr/>
          <p:nvPr/>
        </p:nvCxnSpPr>
        <p:spPr>
          <a:xfrm flipH="1" flipV="1">
            <a:off x="2756450" y="3207418"/>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82883" y="3207418"/>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782883" y="4287706"/>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238486" y="4301480"/>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238486" y="3207418"/>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285899" y="3207418"/>
            <a:ext cx="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3833385" y="3205826"/>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833385" y="4286114"/>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862851" y="5246925"/>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5" name="TextBox 74"/>
          <p:cNvSpPr txBox="1"/>
          <p:nvPr/>
        </p:nvSpPr>
        <p:spPr>
          <a:xfrm>
            <a:off x="6046360"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7367543"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7" name="TextBox 76"/>
          <p:cNvSpPr txBox="1"/>
          <p:nvPr/>
        </p:nvSpPr>
        <p:spPr>
          <a:xfrm>
            <a:off x="-48368" y="2650485"/>
            <a:ext cx="866274" cy="646331"/>
          </a:xfrm>
          <a:prstGeom prst="rect">
            <a:avLst/>
          </a:prstGeom>
          <a:noFill/>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User Buffer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p:nvPr/>
        </p:nvSpPr>
        <p:spPr>
          <a:xfrm>
            <a:off x="-73489" y="3738844"/>
            <a:ext cx="919704" cy="646331"/>
          </a:xfrm>
          <a:prstGeom prst="rect">
            <a:avLst/>
          </a:prstGeom>
          <a:noFill/>
        </p:spPr>
        <p:txBody>
          <a:bodyPr wrap="square" rtlCol="0">
            <a:spAutoFit/>
          </a:bodyPr>
          <a:lstStyle/>
          <a:p>
            <a:pPr algn="ct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Kernel Buffer</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79" name="Straight Arrow Connector 78"/>
          <p:cNvCxnSpPr>
            <a:endCxn id="18" idx="0"/>
          </p:cNvCxnSpPr>
          <p:nvPr/>
        </p:nvCxnSpPr>
        <p:spPr>
          <a:xfrm flipH="1">
            <a:off x="1475157" y="2263248"/>
            <a:ext cx="281049" cy="47822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5179969" y="3217553"/>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499951" y="4275413"/>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499951" y="3181351"/>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1486" y="5258652"/>
            <a:ext cx="91970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NIC</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95" name="Notched Right Arrow 94"/>
          <p:cNvSpPr/>
          <p:nvPr/>
        </p:nvSpPr>
        <p:spPr>
          <a:xfrm>
            <a:off x="1436031" y="5994166"/>
            <a:ext cx="1882538" cy="7710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7" name="Notched Right Arrow 96"/>
          <p:cNvSpPr/>
          <p:nvPr/>
        </p:nvSpPr>
        <p:spPr>
          <a:xfrm>
            <a:off x="3800793" y="5970812"/>
            <a:ext cx="1882538" cy="792561"/>
          </a:xfrm>
          <a:prstGeom prst="notch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8" name="Notched Right Arrow 97"/>
          <p:cNvSpPr/>
          <p:nvPr/>
        </p:nvSpPr>
        <p:spPr>
          <a:xfrm>
            <a:off x="6152504" y="5971448"/>
            <a:ext cx="1882538" cy="792561"/>
          </a:xfrm>
          <a:prstGeom prst="notch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6" name="TextBox 55"/>
          <p:cNvSpPr txBox="1"/>
          <p:nvPr/>
        </p:nvSpPr>
        <p:spPr>
          <a:xfrm>
            <a:off x="336178" y="3359916"/>
            <a:ext cx="882108" cy="369332"/>
          </a:xfrm>
          <a:prstGeom prst="rect">
            <a:avLst/>
          </a:prstGeom>
          <a:noFill/>
        </p:spPr>
        <p:txBody>
          <a:bodyPr wrap="square" rtlCol="0">
            <a:spAutoFit/>
          </a:bodyPr>
          <a:lstStyle/>
          <a:p>
            <a:pPr algn="ctr"/>
            <a:r>
              <a:rPr lang="en-US" i="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RDMA</a:t>
            </a:r>
            <a:endParaRPr lang="en-US" i="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58" name="TextBox 57"/>
          <p:cNvSpPr txBox="1"/>
          <p:nvPr/>
        </p:nvSpPr>
        <p:spPr>
          <a:xfrm>
            <a:off x="1592584" y="3373086"/>
            <a:ext cx="882108" cy="369332"/>
          </a:xfrm>
          <a:prstGeom prst="rect">
            <a:avLst/>
          </a:prstGeom>
          <a:noFill/>
        </p:spPr>
        <p:txBody>
          <a:bodyPr wrap="square" rtlCol="0">
            <a:spAutoFit/>
          </a:bodyPr>
          <a:lstStyle/>
          <a:p>
            <a:pPr algn="ctr"/>
            <a:r>
              <a:rPr lang="en-US" i="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TCP</a:t>
            </a:r>
            <a:endParaRPr lang="en-US" i="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9" name="TextBox 58"/>
          <p:cNvSpPr txBox="1"/>
          <p:nvPr/>
        </p:nvSpPr>
        <p:spPr>
          <a:xfrm>
            <a:off x="2107141" y="1404247"/>
            <a:ext cx="866274" cy="369332"/>
          </a:xfrm>
          <a:prstGeom prst="rect">
            <a:avLst/>
          </a:prstGeom>
          <a:noFill/>
        </p:spPr>
        <p:txBody>
          <a:bodyPr wrap="square" rtlCol="0">
            <a:spAutoFit/>
          </a:bodyPr>
          <a:lstStyle/>
          <a:p>
            <a:pPr algn="ctr"/>
            <a:r>
              <a:rPr lang="en-US" b="1" dirty="0" err="1" smtClean="0">
                <a:solidFill>
                  <a:srgbClr val="00B050"/>
                </a:solidFill>
                <a:latin typeface="Segoe UI" panose="020B0502040204020203" pitchFamily="34" charset="0"/>
                <a:ea typeface="Segoe UI" panose="020B0502040204020203" pitchFamily="34" charset="0"/>
                <a:cs typeface="Segoe UI" panose="020B0502040204020203" pitchFamily="34" charset="0"/>
              </a:rPr>
              <a:t>iSER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TextBox 60"/>
          <p:cNvSpPr txBox="1"/>
          <p:nvPr/>
        </p:nvSpPr>
        <p:spPr>
          <a:xfrm>
            <a:off x="2107141" y="1754581"/>
            <a:ext cx="866274"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iSCSI</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TextBox 61"/>
          <p:cNvSpPr txBox="1"/>
          <p:nvPr/>
        </p:nvSpPr>
        <p:spPr>
          <a:xfrm>
            <a:off x="3888370" y="1757798"/>
            <a:ext cx="1911195"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GridFTP</a:t>
            </a:r>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a:t>
            </a: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SCP</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68693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 TCP vs. RDMA</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13</a:t>
            </a:r>
            <a:endParaRPr lang="en-US" dirty="0"/>
          </a:p>
        </p:txBody>
      </p:sp>
      <p:pic>
        <p:nvPicPr>
          <p:cNvPr id="7"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510" y="1195891"/>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579"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8" idx="3"/>
          </p:cNvCxnSpPr>
          <p:nvPr/>
        </p:nvCxnSpPr>
        <p:spPr>
          <a:xfrm flipH="1">
            <a:off x="2071555" y="1766322"/>
            <a:ext cx="914955" cy="134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2" idx="1"/>
            <a:endCxn id="7" idx="3"/>
          </p:cNvCxnSpPr>
          <p:nvPr/>
        </p:nvCxnSpPr>
        <p:spPr>
          <a:xfrm flipH="1">
            <a:off x="3725306" y="1764568"/>
            <a:ext cx="2255425" cy="175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1"/>
            <a:endCxn id="12" idx="3"/>
          </p:cNvCxnSpPr>
          <p:nvPr/>
        </p:nvCxnSpPr>
        <p:spPr>
          <a:xfrm flipH="1" flipV="1">
            <a:off x="6719527" y="1764568"/>
            <a:ext cx="914955" cy="310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2"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731" y="1194137"/>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4482" y="1195891"/>
            <a:ext cx="928976" cy="114355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912519"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951449"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TextBox 24"/>
          <p:cNvSpPr txBox="1"/>
          <p:nvPr/>
        </p:nvSpPr>
        <p:spPr>
          <a:xfrm>
            <a:off x="2439718" y="5248517"/>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a:xfrm>
            <a:off x="2589475" y="2741473"/>
            <a:ext cx="1767263"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4984327" y="2741475"/>
            <a:ext cx="1698379" cy="46435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7208123" y="2741473"/>
            <a:ext cx="1125275" cy="4659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1314443"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2991399" y="3821761"/>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529296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6815593" y="3829038"/>
            <a:ext cx="1125275" cy="465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6" name="Straight Arrow Connector 45"/>
          <p:cNvCxnSpPr/>
          <p:nvPr/>
        </p:nvCxnSpPr>
        <p:spPr>
          <a:xfrm>
            <a:off x="1140675" y="3197284"/>
            <a:ext cx="15402" cy="2061368"/>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658310" y="5251079"/>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49" name="Straight Arrow Connector 48"/>
          <p:cNvCxnSpPr/>
          <p:nvPr/>
        </p:nvCxnSpPr>
        <p:spPr>
          <a:xfrm flipH="1" flipV="1">
            <a:off x="2756450" y="3207418"/>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82883" y="3207418"/>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782883" y="4287706"/>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238486" y="4301480"/>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238486" y="3207418"/>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285899" y="3207418"/>
            <a:ext cx="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3833385" y="3205826"/>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833385" y="4286114"/>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862851" y="5246925"/>
            <a:ext cx="1047413" cy="646331"/>
          </a:xfrm>
          <a:prstGeom prst="rect">
            <a:avLst/>
          </a:prstGeom>
          <a:noFill/>
          <a:ln>
            <a:solidFill>
              <a:schemeClr val="tx1"/>
            </a:solidFill>
          </a:ln>
        </p:spPr>
        <p:txBody>
          <a:bodyPr wrap="square" rtlCol="0">
            <a:spAutoFit/>
          </a:bodyPr>
          <a:lstStyle/>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RoCE</a:t>
            </a: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b="1" dirty="0" err="1" smtClean="0">
                <a:latin typeface="Segoe UI" panose="020B0502040204020203" pitchFamily="34" charset="0"/>
                <a:ea typeface="Segoe UI" panose="020B0502040204020203" pitchFamily="34" charset="0"/>
                <a:cs typeface="Segoe UI" panose="020B0502040204020203" pitchFamily="34" charset="0"/>
              </a:rPr>
              <a:t>iWARP</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5" name="TextBox 74"/>
          <p:cNvSpPr txBox="1"/>
          <p:nvPr/>
        </p:nvSpPr>
        <p:spPr>
          <a:xfrm>
            <a:off x="6046360"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7367543" y="5258652"/>
            <a:ext cx="1047413" cy="369332"/>
          </a:xfrm>
          <a:prstGeom prst="rect">
            <a:avLst/>
          </a:prstGeom>
          <a:noFill/>
          <a:ln>
            <a:solidFill>
              <a:schemeClr val="tx1"/>
            </a:solidFill>
          </a:ln>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IB</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77" name="TextBox 76"/>
          <p:cNvSpPr txBox="1"/>
          <p:nvPr/>
        </p:nvSpPr>
        <p:spPr>
          <a:xfrm>
            <a:off x="-48368" y="2650485"/>
            <a:ext cx="866274" cy="646331"/>
          </a:xfrm>
          <a:prstGeom prst="rect">
            <a:avLst/>
          </a:prstGeom>
          <a:noFill/>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User Buffer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p:nvPr/>
        </p:nvSpPr>
        <p:spPr>
          <a:xfrm>
            <a:off x="-73489" y="3738844"/>
            <a:ext cx="919704" cy="646331"/>
          </a:xfrm>
          <a:prstGeom prst="rect">
            <a:avLst/>
          </a:prstGeom>
          <a:noFill/>
        </p:spPr>
        <p:txBody>
          <a:bodyPr wrap="square" rtlCol="0">
            <a:spAutoFit/>
          </a:bodyPr>
          <a:lstStyle/>
          <a:p>
            <a:pPr algn="ct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Kernel Buffer</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79" name="Straight Arrow Connector 78"/>
          <p:cNvCxnSpPr>
            <a:endCxn id="18" idx="0"/>
          </p:cNvCxnSpPr>
          <p:nvPr/>
        </p:nvCxnSpPr>
        <p:spPr>
          <a:xfrm flipH="1">
            <a:off x="1475157" y="2263248"/>
            <a:ext cx="281049" cy="47822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5179969" y="3217553"/>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570066" y="3197284"/>
            <a:ext cx="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6218276" y="3197284"/>
            <a:ext cx="7313"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218276" y="4277572"/>
            <a:ext cx="1" cy="96081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499951" y="4275413"/>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499951" y="3181351"/>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534105" y="4291076"/>
            <a:ext cx="524" cy="95717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7534105" y="3197014"/>
            <a:ext cx="0" cy="614343"/>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8098970" y="3196675"/>
            <a:ext cx="6820" cy="2041099"/>
          </a:xfrm>
          <a:prstGeom prst="straightConnector1">
            <a:avLst/>
          </a:prstGeom>
          <a:ln w="190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0" idx="0"/>
          </p:cNvCxnSpPr>
          <p:nvPr/>
        </p:nvCxnSpPr>
        <p:spPr>
          <a:xfrm flipV="1">
            <a:off x="7770761" y="2255476"/>
            <a:ext cx="562637" cy="48599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1486" y="5258652"/>
            <a:ext cx="91970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NIC</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95" name="Notched Right Arrow 94"/>
          <p:cNvSpPr/>
          <p:nvPr/>
        </p:nvSpPr>
        <p:spPr>
          <a:xfrm>
            <a:off x="1436031" y="5994166"/>
            <a:ext cx="1882538" cy="7710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7" name="Notched Right Arrow 96"/>
          <p:cNvSpPr/>
          <p:nvPr/>
        </p:nvSpPr>
        <p:spPr>
          <a:xfrm>
            <a:off x="3800793" y="5970812"/>
            <a:ext cx="1882538" cy="792561"/>
          </a:xfrm>
          <a:prstGeom prst="notch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Transmission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8" name="Notched Right Arrow 97"/>
          <p:cNvSpPr/>
          <p:nvPr/>
        </p:nvSpPr>
        <p:spPr>
          <a:xfrm>
            <a:off x="6152504" y="5971448"/>
            <a:ext cx="1882538" cy="792561"/>
          </a:xfrm>
          <a:prstGeom prst="notch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Offloading</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6" name="TextBox 55"/>
          <p:cNvSpPr txBox="1"/>
          <p:nvPr/>
        </p:nvSpPr>
        <p:spPr>
          <a:xfrm>
            <a:off x="336178" y="3359916"/>
            <a:ext cx="882108" cy="369332"/>
          </a:xfrm>
          <a:prstGeom prst="rect">
            <a:avLst/>
          </a:prstGeom>
          <a:noFill/>
        </p:spPr>
        <p:txBody>
          <a:bodyPr wrap="square" rtlCol="0">
            <a:spAutoFit/>
          </a:bodyPr>
          <a:lstStyle/>
          <a:p>
            <a:pPr algn="ctr"/>
            <a:r>
              <a:rPr lang="en-US" i="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RDMA</a:t>
            </a:r>
            <a:endParaRPr lang="en-US" i="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58" name="TextBox 57"/>
          <p:cNvSpPr txBox="1"/>
          <p:nvPr/>
        </p:nvSpPr>
        <p:spPr>
          <a:xfrm>
            <a:off x="1592584" y="3373086"/>
            <a:ext cx="882108" cy="369332"/>
          </a:xfrm>
          <a:prstGeom prst="rect">
            <a:avLst/>
          </a:prstGeom>
          <a:noFill/>
        </p:spPr>
        <p:txBody>
          <a:bodyPr wrap="square" rtlCol="0">
            <a:spAutoFit/>
          </a:bodyPr>
          <a:lstStyle/>
          <a:p>
            <a:pPr algn="ctr"/>
            <a:r>
              <a:rPr lang="en-US" i="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TCP</a:t>
            </a:r>
            <a:endParaRPr lang="en-US" i="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9" name="TextBox 58"/>
          <p:cNvSpPr txBox="1"/>
          <p:nvPr/>
        </p:nvSpPr>
        <p:spPr>
          <a:xfrm>
            <a:off x="3888370" y="1438983"/>
            <a:ext cx="1911195" cy="369332"/>
          </a:xfrm>
          <a:prstGeom prst="rect">
            <a:avLst/>
          </a:prstGeom>
          <a:noFill/>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RFTP</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TextBox 60"/>
          <p:cNvSpPr txBox="1"/>
          <p:nvPr/>
        </p:nvSpPr>
        <p:spPr>
          <a:xfrm>
            <a:off x="3888370" y="1757798"/>
            <a:ext cx="1911195"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GridFTP</a:t>
            </a:r>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a:t>
            </a: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SCP</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TextBox 61"/>
          <p:cNvSpPr txBox="1"/>
          <p:nvPr/>
        </p:nvSpPr>
        <p:spPr>
          <a:xfrm>
            <a:off x="2107141" y="1404247"/>
            <a:ext cx="866274" cy="369332"/>
          </a:xfrm>
          <a:prstGeom prst="rect">
            <a:avLst/>
          </a:prstGeom>
          <a:noFill/>
        </p:spPr>
        <p:txBody>
          <a:bodyPr wrap="square" rtlCol="0">
            <a:spAutoFit/>
          </a:bodyPr>
          <a:lstStyle/>
          <a:p>
            <a:pPr algn="ctr"/>
            <a:r>
              <a:rPr lang="en-US" b="1" dirty="0" err="1" smtClean="0">
                <a:solidFill>
                  <a:srgbClr val="00B050"/>
                </a:solidFill>
                <a:latin typeface="Segoe UI" panose="020B0502040204020203" pitchFamily="34" charset="0"/>
                <a:ea typeface="Segoe UI" panose="020B0502040204020203" pitchFamily="34" charset="0"/>
                <a:cs typeface="Segoe UI" panose="020B0502040204020203" pitchFamily="34" charset="0"/>
              </a:rPr>
              <a:t>iSER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a:xfrm>
            <a:off x="2107141" y="1754581"/>
            <a:ext cx="866274"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iSCSI</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TextBox 67"/>
          <p:cNvSpPr txBox="1"/>
          <p:nvPr/>
        </p:nvSpPr>
        <p:spPr>
          <a:xfrm>
            <a:off x="6710329" y="1404247"/>
            <a:ext cx="866274" cy="369332"/>
          </a:xfrm>
          <a:prstGeom prst="rect">
            <a:avLst/>
          </a:prstGeom>
          <a:noFill/>
        </p:spPr>
        <p:txBody>
          <a:bodyPr wrap="square" rtlCol="0">
            <a:spAutoFit/>
          </a:bodyPr>
          <a:lstStyle/>
          <a:p>
            <a:pPr algn="ctr"/>
            <a:r>
              <a:rPr lang="en-US" b="1" dirty="0" err="1" smtClean="0">
                <a:solidFill>
                  <a:srgbClr val="00B050"/>
                </a:solidFill>
                <a:latin typeface="Segoe UI" panose="020B0502040204020203" pitchFamily="34" charset="0"/>
                <a:ea typeface="Segoe UI" panose="020B0502040204020203" pitchFamily="34" charset="0"/>
                <a:cs typeface="Segoe UI" panose="020B0502040204020203" pitchFamily="34" charset="0"/>
              </a:rPr>
              <a:t>iSER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TextBox 68"/>
          <p:cNvSpPr txBox="1"/>
          <p:nvPr/>
        </p:nvSpPr>
        <p:spPr>
          <a:xfrm>
            <a:off x="6710329" y="1754581"/>
            <a:ext cx="866274" cy="369332"/>
          </a:xfrm>
          <a:prstGeom prst="rect">
            <a:avLst/>
          </a:prstGeom>
          <a:noFill/>
        </p:spPr>
        <p:txBody>
          <a:bodyPr wrap="square" rtlCol="0">
            <a:spAutoFit/>
          </a:bodyPr>
          <a:lstStyle/>
          <a:p>
            <a:pPr algn="ctr"/>
            <a:r>
              <a:rPr lang="en-US" b="1"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iSCSI</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58685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 Data Output</a:t>
            </a:r>
            <a:endParaRPr lang="en-US" dirty="0"/>
          </a:p>
        </p:txBody>
      </p:sp>
      <p:sp>
        <p:nvSpPr>
          <p:cNvPr id="3" name="Content Placeholder 2"/>
          <p:cNvSpPr>
            <a:spLocks noGrp="1"/>
          </p:cNvSpPr>
          <p:nvPr>
            <p:ph idx="1"/>
          </p:nvPr>
        </p:nvSpPr>
        <p:spPr/>
        <p:txBody>
          <a:bodyPr/>
          <a:lstStyle/>
          <a:p>
            <a:r>
              <a:rPr lang="en-US" dirty="0"/>
              <a:t>B</a:t>
            </a:r>
            <a:r>
              <a:rPr lang="en-US" dirty="0" smtClean="0"/>
              <a:t>ig </a:t>
            </a:r>
            <a:r>
              <a:rPr lang="en-US" dirty="0"/>
              <a:t>data in </a:t>
            </a:r>
            <a:r>
              <a:rPr lang="en-US" dirty="0" err="1"/>
              <a:t>pata</a:t>
            </a:r>
            <a:r>
              <a:rPr lang="en-US" dirty="0"/>
              <a:t>-/</a:t>
            </a:r>
            <a:r>
              <a:rPr lang="en-US" dirty="0" err="1"/>
              <a:t>exa</a:t>
            </a:r>
            <a:r>
              <a:rPr lang="en-US" dirty="0"/>
              <a:t>-bytes scale</a:t>
            </a:r>
          </a:p>
          <a:p>
            <a:r>
              <a:rPr lang="en-US" dirty="0" smtClean="0"/>
              <a:t>Data transfer and data synchronization</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a:t>
            </a:r>
            <a:endParaRPr lang="en-US" dirty="0"/>
          </a:p>
        </p:txBody>
      </p:sp>
      <p:sp>
        <p:nvSpPr>
          <p:cNvPr id="8" name="TextBox 7"/>
          <p:cNvSpPr txBox="1"/>
          <p:nvPr/>
        </p:nvSpPr>
        <p:spPr>
          <a:xfrm>
            <a:off x="581448" y="2973931"/>
            <a:ext cx="2988981" cy="1200329"/>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Climate Simulation</a:t>
            </a:r>
          </a:p>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High-energy physics</a:t>
            </a:r>
          </a:p>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System biology</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174260"/>
            <a:ext cx="2941779" cy="1957620"/>
          </a:xfrm>
          <a:prstGeom prst="rect">
            <a:avLst/>
          </a:prstGeom>
        </p:spPr>
      </p:pic>
      <p:sp>
        <p:nvSpPr>
          <p:cNvPr id="9" name="Circular Arrow 8"/>
          <p:cNvSpPr/>
          <p:nvPr/>
        </p:nvSpPr>
        <p:spPr>
          <a:xfrm rot="5400000">
            <a:off x="3291205" y="3937414"/>
            <a:ext cx="835673" cy="1309365"/>
          </a:xfrm>
          <a:prstGeom prst="circularArrow">
            <a:avLst>
              <a:gd name="adj1" fmla="val 12500"/>
              <a:gd name="adj2" fmla="val 1142319"/>
              <a:gd name="adj3" fmla="val 20457681"/>
              <a:gd name="adj4" fmla="val 10800000"/>
              <a:gd name="adj5" fmla="val 20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Left-Right Arrow 9"/>
          <p:cNvSpPr/>
          <p:nvPr/>
        </p:nvSpPr>
        <p:spPr>
          <a:xfrm>
            <a:off x="3709041" y="5254593"/>
            <a:ext cx="2091798" cy="5714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279758" y="4392041"/>
            <a:ext cx="704873" cy="400110"/>
          </a:xfrm>
          <a:prstGeom prst="rect">
            <a:avLst/>
          </a:prstGeom>
          <a:noFill/>
        </p:spPr>
        <p:txBody>
          <a:bodyPr wrap="none" rtlCol="0">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LAN</a:t>
            </a:r>
            <a:endParaRPr lang="en-US" sz="2000" b="1" dirty="0">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4372855" y="5685689"/>
            <a:ext cx="816827" cy="400110"/>
          </a:xfrm>
          <a:prstGeom prst="rect">
            <a:avLst/>
          </a:prstGeom>
          <a:noFill/>
        </p:spPr>
        <p:txBody>
          <a:bodyPr wrap="none" rtlCol="0">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WAN</a:t>
            </a:r>
            <a:endParaRPr lang="en-US" sz="2000" b="1" dirty="0">
              <a:latin typeface="Segoe UI" panose="020B0502040204020203" pitchFamily="34" charset="0"/>
              <a:ea typeface="Segoe UI" panose="020B0502040204020203" pitchFamily="34" charset="0"/>
              <a:cs typeface="Segoe UI" panose="020B0502040204020203"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126" y="4174260"/>
            <a:ext cx="2941779" cy="1957620"/>
          </a:xfrm>
          <a:prstGeom prst="rect">
            <a:avLst/>
          </a:prstGeom>
        </p:spPr>
      </p:pic>
    </p:spTree>
    <p:extLst>
      <p:ext uri="{BB962C8B-B14F-4D97-AF65-F5344CB8AC3E}">
        <p14:creationId xmlns:p14="http://schemas.microsoft.com/office/powerpoint/2010/main" val="3501581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 NUMA-Agnostic </a:t>
            </a:r>
            <a:r>
              <a:rPr lang="en-US" dirty="0" err="1" smtClean="0"/>
              <a:t>iSER</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13</a:t>
            </a:r>
            <a:endParaRPr lang="en-US" dirty="0"/>
          </a:p>
        </p:txBody>
      </p:sp>
      <p:sp>
        <p:nvSpPr>
          <p:cNvPr id="67" name="Rectangle 66"/>
          <p:cNvSpPr/>
          <p:nvPr/>
        </p:nvSpPr>
        <p:spPr>
          <a:xfrm>
            <a:off x="5851665" y="3592453"/>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a:xfrm>
            <a:off x="6327451" y="3592452"/>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a:xfrm>
            <a:off x="5851665" y="4050774"/>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a:xfrm>
            <a:off x="6323735" y="4050773"/>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7486946" y="3684808"/>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7314102" y="3830497"/>
            <a:ext cx="1037063" cy="318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a:xfrm>
            <a:off x="5765588" y="3484718"/>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3"/>
            <a:endCxn id="72" idx="1"/>
          </p:cNvCxnSpPr>
          <p:nvPr/>
        </p:nvCxnSpPr>
        <p:spPr>
          <a:xfrm>
            <a:off x="6761297" y="3988217"/>
            <a:ext cx="552805" cy="166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851665" y="5047948"/>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75"/>
          <p:cNvSpPr/>
          <p:nvPr/>
        </p:nvSpPr>
        <p:spPr>
          <a:xfrm>
            <a:off x="6327451" y="5047947"/>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7" name="Rectangle 76"/>
          <p:cNvSpPr/>
          <p:nvPr/>
        </p:nvSpPr>
        <p:spPr>
          <a:xfrm>
            <a:off x="5851665" y="5506269"/>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8" name="Rectangle 77"/>
          <p:cNvSpPr/>
          <p:nvPr/>
        </p:nvSpPr>
        <p:spPr>
          <a:xfrm>
            <a:off x="6323735" y="5506268"/>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a:xfrm>
            <a:off x="5765588" y="4940213"/>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a:stCxn id="73" idx="2"/>
            <a:endCxn id="81" idx="0"/>
          </p:cNvCxnSpPr>
          <p:nvPr/>
        </p:nvCxnSpPr>
        <p:spPr>
          <a:xfrm>
            <a:off x="6263443" y="4491715"/>
            <a:ext cx="0" cy="448498"/>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486946" y="5142608"/>
            <a:ext cx="1037063" cy="318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7314102" y="5288297"/>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94" name="Straight Connector 93"/>
          <p:cNvCxnSpPr>
            <a:stCxn id="81" idx="3"/>
            <a:endCxn id="93" idx="1"/>
          </p:cNvCxnSpPr>
          <p:nvPr/>
        </p:nvCxnSpPr>
        <p:spPr>
          <a:xfrm>
            <a:off x="6761297" y="5443712"/>
            <a:ext cx="552805" cy="397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638269" y="3047686"/>
            <a:ext cx="1126749" cy="679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0000"/>
                </a:solidFill>
                <a:latin typeface="Courier New" panose="02070309020205020404" pitchFamily="49" charset="0"/>
                <a:ea typeface="Segoe UI" panose="020B0502040204020203" pitchFamily="34" charset="0"/>
                <a:cs typeface="Courier New" panose="02070309020205020404" pitchFamily="49" charset="0"/>
              </a:rPr>
              <a:t>tgtd</a:t>
            </a:r>
            <a:endParaRPr lang="en-US" b="1" dirty="0" smtClean="0">
              <a:solidFill>
                <a:srgbClr val="FF0000"/>
              </a:solidFill>
              <a:latin typeface="Courier New" panose="02070309020205020404" pitchFamily="49" charset="0"/>
              <a:ea typeface="Segoe UI" panose="020B0502040204020203" pitchFamily="34" charset="0"/>
              <a:cs typeface="Courier New" panose="02070309020205020404" pitchFamily="49" charset="0"/>
            </a:endParaRPr>
          </a:p>
        </p:txBody>
      </p:sp>
      <p:sp>
        <p:nvSpPr>
          <p:cNvPr id="97" name="Rectangle 96"/>
          <p:cNvSpPr/>
          <p:nvPr/>
        </p:nvSpPr>
        <p:spPr>
          <a:xfrm>
            <a:off x="4638269" y="5667960"/>
            <a:ext cx="1126749" cy="679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00B050"/>
                </a:solidFill>
                <a:latin typeface="Courier New" panose="02070309020205020404" pitchFamily="49" charset="0"/>
                <a:ea typeface="Segoe UI" panose="020B0502040204020203" pitchFamily="34" charset="0"/>
                <a:cs typeface="Courier New" panose="02070309020205020404" pitchFamily="49" charset="0"/>
              </a:rPr>
              <a:t>tgtd</a:t>
            </a:r>
            <a:endParaRPr lang="en-US" b="1" dirty="0" smtClean="0">
              <a:solidFill>
                <a:srgbClr val="00B050"/>
              </a:solidFill>
              <a:latin typeface="Courier New" panose="02070309020205020404" pitchFamily="49" charset="0"/>
              <a:ea typeface="Segoe UI" panose="020B0502040204020203" pitchFamily="34" charset="0"/>
              <a:cs typeface="Courier New" panose="02070309020205020404" pitchFamily="49" charset="0"/>
            </a:endParaRPr>
          </a:p>
        </p:txBody>
      </p:sp>
      <p:sp>
        <p:nvSpPr>
          <p:cNvPr id="98" name="Rectangle 97"/>
          <p:cNvSpPr/>
          <p:nvPr/>
        </p:nvSpPr>
        <p:spPr>
          <a:xfrm>
            <a:off x="4572000" y="3047686"/>
            <a:ext cx="4281055" cy="32998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28650" y="3803550"/>
            <a:ext cx="1911195" cy="369332"/>
          </a:xfrm>
          <a:prstGeom prst="rect">
            <a:avLst/>
          </a:prstGeom>
          <a:noFill/>
          <a:ln>
            <a:solidFill>
              <a:schemeClr val="accent1"/>
            </a:solidFill>
          </a:ln>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Initiator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00" name="TextBox 99"/>
          <p:cNvSpPr txBox="1"/>
          <p:nvPr/>
        </p:nvSpPr>
        <p:spPr>
          <a:xfrm>
            <a:off x="628650" y="5259045"/>
            <a:ext cx="1911195" cy="369332"/>
          </a:xfrm>
          <a:prstGeom prst="rect">
            <a:avLst/>
          </a:prstGeom>
          <a:noFill/>
          <a:ln>
            <a:solidFill>
              <a:schemeClr val="accent1"/>
            </a:solidFill>
          </a:ln>
        </p:spPr>
        <p:txBody>
          <a:bodyPr wrap="square" rtlCol="0">
            <a:spAutoFit/>
          </a:bodyPr>
          <a:lstStyle/>
          <a:p>
            <a:pPr algn="ct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Initiator</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02" name="Straight Connector 101"/>
          <p:cNvCxnSpPr>
            <a:stCxn id="99" idx="3"/>
          </p:cNvCxnSpPr>
          <p:nvPr/>
        </p:nvCxnSpPr>
        <p:spPr>
          <a:xfrm>
            <a:off x="2539845" y="3988216"/>
            <a:ext cx="20321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3"/>
          </p:cNvCxnSpPr>
          <p:nvPr/>
        </p:nvCxnSpPr>
        <p:spPr>
          <a:xfrm>
            <a:off x="2539845" y="5443711"/>
            <a:ext cx="20321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8" idx="1"/>
            <a:endCxn id="117" idx="3"/>
          </p:cNvCxnSpPr>
          <p:nvPr/>
        </p:nvCxnSpPr>
        <p:spPr>
          <a:xfrm flipH="1">
            <a:off x="2171700" y="2262468"/>
            <a:ext cx="5250523" cy="453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7"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904" y="1696576"/>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2223" y="1690689"/>
            <a:ext cx="928976" cy="1143557"/>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4363824" y="1873644"/>
            <a:ext cx="866274" cy="461665"/>
          </a:xfrm>
          <a:prstGeom prst="rect">
            <a:avLst/>
          </a:prstGeom>
          <a:noFill/>
        </p:spPr>
        <p:txBody>
          <a:bodyPr wrap="square" rtlCol="0">
            <a:spAutoFit/>
          </a:bodyPr>
          <a:lstStyle/>
          <a:p>
            <a:pPr algn="ctr"/>
            <a:r>
              <a:rPr lang="en-US" sz="2400" dirty="0" err="1" smtClean="0">
                <a:latin typeface="Segoe UI" panose="020B0502040204020203" pitchFamily="34" charset="0"/>
                <a:ea typeface="Segoe UI" panose="020B0502040204020203" pitchFamily="34" charset="0"/>
                <a:cs typeface="Segoe UI" panose="020B0502040204020203" pitchFamily="34" charset="0"/>
              </a:rPr>
              <a:t>iSER</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4363824" y="2242136"/>
            <a:ext cx="866274" cy="461665"/>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SAN</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5785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 NUMA-Aware </a:t>
            </a:r>
            <a:r>
              <a:rPr lang="en-US" dirty="0" err="1" smtClean="0"/>
              <a:t>iSER</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14</a:t>
            </a:r>
            <a:endParaRPr lang="en-US" dirty="0"/>
          </a:p>
        </p:txBody>
      </p:sp>
      <p:sp>
        <p:nvSpPr>
          <p:cNvPr id="67" name="Rectangle 66"/>
          <p:cNvSpPr/>
          <p:nvPr/>
        </p:nvSpPr>
        <p:spPr>
          <a:xfrm>
            <a:off x="5851665" y="3592453"/>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8" name="Rectangle 67"/>
          <p:cNvSpPr/>
          <p:nvPr/>
        </p:nvSpPr>
        <p:spPr>
          <a:xfrm>
            <a:off x="6327451" y="3592452"/>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9" name="Rectangle 68"/>
          <p:cNvSpPr/>
          <p:nvPr/>
        </p:nvSpPr>
        <p:spPr>
          <a:xfrm>
            <a:off x="5851665" y="4050774"/>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0" name="Rectangle 69"/>
          <p:cNvSpPr/>
          <p:nvPr/>
        </p:nvSpPr>
        <p:spPr>
          <a:xfrm>
            <a:off x="6323735" y="4050773"/>
            <a:ext cx="345688" cy="3233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7486946" y="3684808"/>
            <a:ext cx="1037063" cy="318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7314102" y="3830497"/>
            <a:ext cx="1037063" cy="318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Rectangle 72"/>
          <p:cNvSpPr/>
          <p:nvPr/>
        </p:nvSpPr>
        <p:spPr>
          <a:xfrm>
            <a:off x="5765588" y="3484718"/>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a:stCxn id="73" idx="3"/>
            <a:endCxn id="72" idx="1"/>
          </p:cNvCxnSpPr>
          <p:nvPr/>
        </p:nvCxnSpPr>
        <p:spPr>
          <a:xfrm>
            <a:off x="6761297" y="3988217"/>
            <a:ext cx="552805" cy="1665"/>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851665" y="5047948"/>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75"/>
          <p:cNvSpPr/>
          <p:nvPr/>
        </p:nvSpPr>
        <p:spPr>
          <a:xfrm>
            <a:off x="6327451" y="5047947"/>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7" name="Rectangle 76"/>
          <p:cNvSpPr/>
          <p:nvPr/>
        </p:nvSpPr>
        <p:spPr>
          <a:xfrm>
            <a:off x="5851665" y="5506269"/>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8" name="Rectangle 77"/>
          <p:cNvSpPr/>
          <p:nvPr/>
        </p:nvSpPr>
        <p:spPr>
          <a:xfrm>
            <a:off x="6323735" y="5506268"/>
            <a:ext cx="345688" cy="32338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Rectangle 80"/>
          <p:cNvSpPr/>
          <p:nvPr/>
        </p:nvSpPr>
        <p:spPr>
          <a:xfrm>
            <a:off x="5765588" y="4940213"/>
            <a:ext cx="995709" cy="100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a:stCxn id="73" idx="2"/>
            <a:endCxn id="81" idx="0"/>
          </p:cNvCxnSpPr>
          <p:nvPr/>
        </p:nvCxnSpPr>
        <p:spPr>
          <a:xfrm>
            <a:off x="6263443" y="4491715"/>
            <a:ext cx="0" cy="448498"/>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486946" y="5142608"/>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7314102" y="5288297"/>
            <a:ext cx="1037063" cy="3187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Memory</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94" name="Straight Connector 93"/>
          <p:cNvCxnSpPr>
            <a:stCxn id="81" idx="3"/>
            <a:endCxn id="93" idx="1"/>
          </p:cNvCxnSpPr>
          <p:nvPr/>
        </p:nvCxnSpPr>
        <p:spPr>
          <a:xfrm>
            <a:off x="6761297" y="5443712"/>
            <a:ext cx="552805" cy="397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2841673" y="3047686"/>
            <a:ext cx="2923345" cy="679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latin typeface="Courier New" panose="02070309020205020404" pitchFamily="49" charset="0"/>
                <a:ea typeface="Segoe UI" panose="020B0502040204020203" pitchFamily="34" charset="0"/>
                <a:cs typeface="Courier New" panose="02070309020205020404" pitchFamily="49" charset="0"/>
              </a:rPr>
              <a:t>numactl</a:t>
            </a:r>
            <a:r>
              <a:rPr lang="en-US" sz="2400" b="1" dirty="0" smtClean="0">
                <a:solidFill>
                  <a:schemeClr val="tx1"/>
                </a:solidFill>
                <a:latin typeface="Courier New" panose="02070309020205020404" pitchFamily="49" charset="0"/>
                <a:ea typeface="Segoe UI" panose="020B0502040204020203" pitchFamily="34" charset="0"/>
                <a:cs typeface="Courier New" panose="02070309020205020404" pitchFamily="49" charset="0"/>
              </a:rPr>
              <a:t> </a:t>
            </a:r>
            <a:r>
              <a:rPr lang="en-US" sz="2400" b="1" dirty="0" err="1" smtClean="0">
                <a:solidFill>
                  <a:srgbClr val="FF0000"/>
                </a:solidFill>
                <a:latin typeface="Courier New" panose="02070309020205020404" pitchFamily="49" charset="0"/>
                <a:ea typeface="Segoe UI" panose="020B0502040204020203" pitchFamily="34" charset="0"/>
                <a:cs typeface="Courier New" panose="02070309020205020404" pitchFamily="49" charset="0"/>
              </a:rPr>
              <a:t>tgtd</a:t>
            </a:r>
            <a:endParaRPr lang="en-US" b="1" dirty="0" smtClean="0">
              <a:solidFill>
                <a:srgbClr val="FF0000"/>
              </a:solidFill>
              <a:latin typeface="Courier New" panose="02070309020205020404" pitchFamily="49" charset="0"/>
              <a:ea typeface="Segoe UI" panose="020B0502040204020203" pitchFamily="34" charset="0"/>
              <a:cs typeface="Courier New" panose="02070309020205020404" pitchFamily="49" charset="0"/>
            </a:endParaRPr>
          </a:p>
        </p:txBody>
      </p:sp>
      <p:sp>
        <p:nvSpPr>
          <p:cNvPr id="97" name="Rectangle 96"/>
          <p:cNvSpPr/>
          <p:nvPr/>
        </p:nvSpPr>
        <p:spPr>
          <a:xfrm>
            <a:off x="2841673" y="5667960"/>
            <a:ext cx="2923345" cy="679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Courier New" panose="02070309020205020404" pitchFamily="49" charset="0"/>
                <a:ea typeface="Segoe UI" panose="020B0502040204020203" pitchFamily="34" charset="0"/>
                <a:cs typeface="Courier New" panose="02070309020205020404" pitchFamily="49" charset="0"/>
              </a:rPr>
              <a:t>numactl</a:t>
            </a:r>
            <a:r>
              <a:rPr lang="en-US" sz="2400" b="1" dirty="0">
                <a:solidFill>
                  <a:schemeClr val="tx1"/>
                </a:solidFill>
                <a:latin typeface="Courier New" panose="02070309020205020404" pitchFamily="49" charset="0"/>
                <a:ea typeface="Segoe UI" panose="020B0502040204020203" pitchFamily="34" charset="0"/>
                <a:cs typeface="Courier New" panose="02070309020205020404" pitchFamily="49" charset="0"/>
              </a:rPr>
              <a:t> </a:t>
            </a:r>
            <a:r>
              <a:rPr lang="en-US" sz="2400" b="1" dirty="0" err="1" smtClean="0">
                <a:solidFill>
                  <a:srgbClr val="00B050"/>
                </a:solidFill>
                <a:latin typeface="Courier New" panose="02070309020205020404" pitchFamily="49" charset="0"/>
                <a:ea typeface="Segoe UI" panose="020B0502040204020203" pitchFamily="34" charset="0"/>
                <a:cs typeface="Courier New" panose="02070309020205020404" pitchFamily="49" charset="0"/>
              </a:rPr>
              <a:t>tgtd</a:t>
            </a:r>
            <a:endParaRPr lang="en-US" b="1" dirty="0" smtClean="0">
              <a:solidFill>
                <a:srgbClr val="00B050"/>
              </a:solidFill>
              <a:latin typeface="Courier New" panose="02070309020205020404" pitchFamily="49" charset="0"/>
              <a:ea typeface="Segoe UI" panose="020B0502040204020203" pitchFamily="34" charset="0"/>
              <a:cs typeface="Courier New" panose="02070309020205020404" pitchFamily="49" charset="0"/>
            </a:endParaRPr>
          </a:p>
        </p:txBody>
      </p:sp>
      <p:sp>
        <p:nvSpPr>
          <p:cNvPr id="98" name="Rectangle 97"/>
          <p:cNvSpPr/>
          <p:nvPr/>
        </p:nvSpPr>
        <p:spPr>
          <a:xfrm>
            <a:off x="4572000" y="3047686"/>
            <a:ext cx="4281055" cy="32998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28650" y="3803550"/>
            <a:ext cx="1911195" cy="369332"/>
          </a:xfrm>
          <a:prstGeom prst="rect">
            <a:avLst/>
          </a:prstGeom>
          <a:noFill/>
          <a:ln>
            <a:solidFill>
              <a:schemeClr val="accent1"/>
            </a:solidFill>
          </a:ln>
        </p:spPr>
        <p:txBody>
          <a:bodyPr wrap="square" rtlCol="0">
            <a:spAutoFit/>
          </a:bodyPr>
          <a:lstStyle/>
          <a:p>
            <a:pPr algn="ctr"/>
            <a:r>
              <a:rPr lang="en-US"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Initiator</a:t>
            </a:r>
            <a:endPar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0" name="TextBox 99"/>
          <p:cNvSpPr txBox="1"/>
          <p:nvPr/>
        </p:nvSpPr>
        <p:spPr>
          <a:xfrm>
            <a:off x="628650" y="5259045"/>
            <a:ext cx="1911195" cy="369332"/>
          </a:xfrm>
          <a:prstGeom prst="rect">
            <a:avLst/>
          </a:prstGeom>
          <a:noFill/>
          <a:ln>
            <a:solidFill>
              <a:schemeClr val="accent1"/>
            </a:solidFill>
          </a:ln>
        </p:spPr>
        <p:txBody>
          <a:bodyPr wrap="square" rtlCol="0">
            <a:spAutoFit/>
          </a:bodyPr>
          <a:lstStyle/>
          <a:p>
            <a:pPr algn="ctr"/>
            <a:r>
              <a:rPr lang="en-US"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Initiator</a:t>
            </a:r>
            <a:endParaRPr lang="en-US"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02" name="Straight Connector 101"/>
          <p:cNvCxnSpPr>
            <a:stCxn id="99" idx="3"/>
          </p:cNvCxnSpPr>
          <p:nvPr/>
        </p:nvCxnSpPr>
        <p:spPr>
          <a:xfrm>
            <a:off x="2539845" y="3988216"/>
            <a:ext cx="20321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3"/>
          </p:cNvCxnSpPr>
          <p:nvPr/>
        </p:nvCxnSpPr>
        <p:spPr>
          <a:xfrm>
            <a:off x="2539845" y="5443711"/>
            <a:ext cx="20321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8" idx="1"/>
            <a:endCxn id="117" idx="3"/>
          </p:cNvCxnSpPr>
          <p:nvPr/>
        </p:nvCxnSpPr>
        <p:spPr>
          <a:xfrm flipH="1">
            <a:off x="2171700" y="2262468"/>
            <a:ext cx="5250523" cy="453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7"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904" y="1696576"/>
            <a:ext cx="738796" cy="11408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2223" y="1690689"/>
            <a:ext cx="928976" cy="1143557"/>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4363824" y="1873644"/>
            <a:ext cx="866274" cy="461665"/>
          </a:xfrm>
          <a:prstGeom prst="rect">
            <a:avLst/>
          </a:prstGeom>
          <a:noFill/>
        </p:spPr>
        <p:txBody>
          <a:bodyPr wrap="square" rtlCol="0">
            <a:spAutoFit/>
          </a:bodyPr>
          <a:lstStyle/>
          <a:p>
            <a:pPr algn="ctr"/>
            <a:r>
              <a:rPr lang="en-US" sz="2400" dirty="0" err="1" smtClean="0">
                <a:latin typeface="Segoe UI" panose="020B0502040204020203" pitchFamily="34" charset="0"/>
                <a:ea typeface="Segoe UI" panose="020B0502040204020203" pitchFamily="34" charset="0"/>
                <a:cs typeface="Segoe UI" panose="020B0502040204020203" pitchFamily="34" charset="0"/>
              </a:rPr>
              <a:t>iSER</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22" name="TextBox 121"/>
          <p:cNvSpPr txBox="1"/>
          <p:nvPr/>
        </p:nvSpPr>
        <p:spPr>
          <a:xfrm>
            <a:off x="4363824" y="2242136"/>
            <a:ext cx="866274" cy="461665"/>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SAN</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1029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RFTP: RDMA-based FTP Service</a:t>
            </a:r>
            <a:endParaRPr lang="en-US" dirty="0"/>
          </a:p>
        </p:txBody>
      </p:sp>
      <p:sp>
        <p:nvSpPr>
          <p:cNvPr id="3" name="Content Placeholder 2"/>
          <p:cNvSpPr>
            <a:spLocks noGrp="1"/>
          </p:cNvSpPr>
          <p:nvPr>
            <p:ph idx="1"/>
          </p:nvPr>
        </p:nvSpPr>
        <p:spPr/>
        <p:txBody>
          <a:bodyPr/>
          <a:lstStyle/>
          <a:p>
            <a:r>
              <a:rPr lang="en-US" dirty="0" smtClean="0"/>
              <a:t>RDMA Pros</a:t>
            </a:r>
          </a:p>
          <a:p>
            <a:pPr lvl="1"/>
            <a:r>
              <a:rPr lang="en-US" dirty="0" smtClean="0"/>
              <a:t>Save CPU &amp; Memory Resource</a:t>
            </a:r>
          </a:p>
          <a:p>
            <a:pPr lvl="1"/>
            <a:r>
              <a:rPr lang="en-US" dirty="0"/>
              <a:t>Low latency &amp;  high </a:t>
            </a:r>
            <a:r>
              <a:rPr lang="en-US" dirty="0" smtClean="0"/>
              <a:t>throughput</a:t>
            </a:r>
          </a:p>
          <a:p>
            <a:r>
              <a:rPr lang="en-US" dirty="0" smtClean="0"/>
              <a:t>RDMA Cons</a:t>
            </a:r>
          </a:p>
          <a:p>
            <a:pPr lvl="1"/>
            <a:r>
              <a:rPr lang="en-US" dirty="0"/>
              <a:t>Explicit memory management</a:t>
            </a:r>
          </a:p>
          <a:p>
            <a:pPr lvl="1"/>
            <a:r>
              <a:rPr lang="en-US" dirty="0"/>
              <a:t>Asynchronous, event-driven programming </a:t>
            </a:r>
            <a:r>
              <a:rPr lang="en-US" dirty="0" smtClean="0"/>
              <a:t>interfaces</a:t>
            </a:r>
          </a:p>
          <a:p>
            <a:pPr lvl="1"/>
            <a:r>
              <a:rPr lang="en-US" b="1" dirty="0" smtClean="0">
                <a:solidFill>
                  <a:srgbClr val="FF0000"/>
                </a:solidFill>
              </a:rPr>
              <a:t>The application has to pipeline RDMA operations itself and manage in-flight memory status.</a:t>
            </a:r>
          </a:p>
          <a:p>
            <a:pPr lvl="1"/>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15</a:t>
            </a:r>
            <a:endParaRPr lang="en-US" dirty="0"/>
          </a:p>
        </p:txBody>
      </p:sp>
    </p:spTree>
    <p:extLst>
      <p:ext uri="{BB962C8B-B14F-4D97-AF65-F5344CB8AC3E}">
        <p14:creationId xmlns:p14="http://schemas.microsoft.com/office/powerpoint/2010/main" val="62021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4027"/>
            <a:ext cx="7886700" cy="1214519"/>
          </a:xfrm>
        </p:spPr>
        <p:txBody>
          <a:bodyPr>
            <a:normAutofit fontScale="90000"/>
          </a:bodyPr>
          <a:lstStyle/>
          <a:p>
            <a:r>
              <a:rPr lang="en-US" dirty="0" smtClean="0"/>
              <a:t>Front-end: RFTP Software</a:t>
            </a:r>
            <a:r>
              <a:rPr lang="en-US" dirty="0"/>
              <a:t/>
            </a:r>
            <a:br>
              <a:rPr lang="en-US" dirty="0"/>
            </a:br>
            <a:r>
              <a:rPr lang="en-US" sz="2700" dirty="0">
                <a:latin typeface="Segoe UI" panose="020B0502040204020203" pitchFamily="34" charset="0"/>
                <a:ea typeface="Segoe UI" panose="020B0502040204020203" pitchFamily="34" charset="0"/>
                <a:cs typeface="Segoe UI" panose="020B0502040204020203" pitchFamily="34" charset="0"/>
              </a:rPr>
              <a:t>More in : </a:t>
            </a:r>
            <a:r>
              <a:rPr lang="en-US" sz="2700" u="sng" dirty="0">
                <a:latin typeface="Segoe UI" panose="020B0502040204020203" pitchFamily="34" charset="0"/>
                <a:ea typeface="Segoe UI" panose="020B0502040204020203" pitchFamily="34" charset="0"/>
                <a:cs typeface="Segoe UI" panose="020B0502040204020203" pitchFamily="34" charset="0"/>
              </a:rPr>
              <a:t>Protocols for Wide-Area Data-Intensive Applications: Design and Performance Issues</a:t>
            </a:r>
            <a:r>
              <a:rPr lang="en-US" sz="2700" dirty="0">
                <a:latin typeface="Segoe UI" panose="020B0502040204020203" pitchFamily="34" charset="0"/>
                <a:ea typeface="Segoe UI" panose="020B0502040204020203" pitchFamily="34" charset="0"/>
                <a:cs typeface="Segoe UI" panose="020B0502040204020203" pitchFamily="34" charset="0"/>
              </a:rPr>
              <a:t>, SC ‘12</a:t>
            </a:r>
            <a:br>
              <a:rPr lang="en-US" sz="2700" dirty="0">
                <a:latin typeface="Segoe UI" panose="020B0502040204020203" pitchFamily="34" charset="0"/>
                <a:ea typeface="Segoe UI" panose="020B0502040204020203" pitchFamily="34" charset="0"/>
                <a:cs typeface="Segoe UI" panose="020B0502040204020203" pitchFamily="34" charset="0"/>
              </a:rPr>
            </a:br>
            <a:endParaRPr lang="en-US" sz="27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628650" y="1530325"/>
            <a:ext cx="7886700" cy="4294947"/>
          </a:xfrm>
        </p:spPr>
        <p:txBody>
          <a:bodyPr/>
          <a:lstStyle/>
          <a:p>
            <a:r>
              <a:rPr lang="en-US" sz="2400" dirty="0"/>
              <a:t>One dedicated Reliable Connection queue pair for exchanging control messages, and one or more for actual data transfer</a:t>
            </a:r>
          </a:p>
          <a:p>
            <a:pPr lvl="1"/>
            <a:r>
              <a:rPr lang="en-US" sz="2000" dirty="0"/>
              <a:t>Multiple memory blocks in flight</a:t>
            </a:r>
          </a:p>
          <a:p>
            <a:pPr lvl="1"/>
            <a:r>
              <a:rPr lang="en-US" sz="2000" dirty="0"/>
              <a:t>Multiple reliable queue pairs for data transfer</a:t>
            </a:r>
          </a:p>
          <a:p>
            <a:pPr lvl="1"/>
            <a:r>
              <a:rPr lang="en-US" sz="2000" dirty="0"/>
              <a:t>Proactive </a:t>
            </a:r>
            <a:r>
              <a:rPr lang="en-US" sz="2000" dirty="0" smtClean="0"/>
              <a:t>feedback</a:t>
            </a:r>
            <a:endParaRPr lang="en-US" sz="2000"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16</a:t>
            </a:r>
            <a:endParaRPr lang="en-US" dirty="0"/>
          </a:p>
        </p:txBody>
      </p:sp>
      <p:grpSp>
        <p:nvGrpSpPr>
          <p:cNvPr id="6" name="Canvas 1"/>
          <p:cNvGrpSpPr/>
          <p:nvPr/>
        </p:nvGrpSpPr>
        <p:grpSpPr>
          <a:xfrm>
            <a:off x="1600200" y="3764280"/>
            <a:ext cx="6035040" cy="2903220"/>
            <a:chOff x="0" y="0"/>
            <a:chExt cx="6035040" cy="2903220"/>
          </a:xfrm>
        </p:grpSpPr>
        <p:sp>
          <p:nvSpPr>
            <p:cNvPr id="7" name="Rectangle 6"/>
            <p:cNvSpPr/>
            <p:nvPr/>
          </p:nvSpPr>
          <p:spPr>
            <a:xfrm>
              <a:off x="0" y="0"/>
              <a:ext cx="6035040" cy="2903220"/>
            </a:xfrm>
            <a:prstGeom prst="rect">
              <a:avLst/>
            </a:prstGeom>
          </p:spPr>
        </p:sp>
        <p:sp>
          <p:nvSpPr>
            <p:cNvPr id="8" name="Oval 7"/>
            <p:cNvSpPr/>
            <p:nvPr/>
          </p:nvSpPr>
          <p:spPr>
            <a:xfrm>
              <a:off x="44450" y="0"/>
              <a:ext cx="1913550" cy="734983"/>
            </a:xfrm>
            <a:prstGeom prst="ellipse">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SimSun"/>
                  <a:cs typeface="Times New Roman"/>
                </a:rPr>
                <a:t>Process Load Data</a:t>
              </a:r>
              <a:endParaRPr kumimoji="0" lang="en-US" sz="1100" b="0" i="0" u="none" strike="noStrike" kern="0" cap="none" spc="0" normalizeH="0" baseline="0" noProof="0" dirty="0">
                <a:ln>
                  <a:noFill/>
                </a:ln>
                <a:solidFill>
                  <a:sysClr val="window" lastClr="FFFFFF"/>
                </a:solidFill>
                <a:effectLst/>
                <a:uLnTx/>
                <a:uFillTx/>
                <a:latin typeface="Calibri"/>
                <a:ea typeface="SimSun"/>
                <a:cs typeface="Times New Roman"/>
              </a:endParaRPr>
            </a:p>
          </p:txBody>
        </p:sp>
        <p:sp>
          <p:nvSpPr>
            <p:cNvPr id="9" name="Rectangle 8"/>
            <p:cNvSpPr/>
            <p:nvPr/>
          </p:nvSpPr>
          <p:spPr>
            <a:xfrm>
              <a:off x="628650" y="1066800"/>
              <a:ext cx="1168400" cy="1631950"/>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Data</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Source</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10" name="Rectangle 9"/>
            <p:cNvSpPr/>
            <p:nvPr/>
          </p:nvSpPr>
          <p:spPr>
            <a:xfrm>
              <a:off x="4212250" y="1074737"/>
              <a:ext cx="1168400" cy="1631950"/>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mn-cs"/>
                </a:rPr>
                <a:t>Data</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mn-cs"/>
                </a:rPr>
                <a:t>Sink</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cxnSp>
          <p:nvCxnSpPr>
            <p:cNvPr id="11" name="Straight Arrow Connector 10"/>
            <p:cNvCxnSpPr>
              <a:stCxn id="8" idx="4"/>
              <a:endCxn id="9" idx="0"/>
            </p:cNvCxnSpPr>
            <p:nvPr/>
          </p:nvCxnSpPr>
          <p:spPr>
            <a:xfrm>
              <a:off x="1001225" y="734983"/>
              <a:ext cx="211625" cy="331817"/>
            </a:xfrm>
            <a:prstGeom prst="straightConnector1">
              <a:avLst/>
            </a:prstGeom>
            <a:noFill/>
            <a:ln w="6350" cap="flat" cmpd="sng" algn="ctr">
              <a:solidFill>
                <a:sysClr val="windowText" lastClr="000000"/>
              </a:solidFill>
              <a:prstDash val="solid"/>
              <a:headEnd type="triangle"/>
              <a:tailEnd type="triangle"/>
            </a:ln>
            <a:effectLst/>
          </p:spPr>
        </p:cxnSp>
        <p:cxnSp>
          <p:nvCxnSpPr>
            <p:cNvPr id="12" name="Straight Arrow Connector 11"/>
            <p:cNvCxnSpPr>
              <a:stCxn id="31" idx="4"/>
              <a:endCxn id="10" idx="0"/>
            </p:cNvCxnSpPr>
            <p:nvPr/>
          </p:nvCxnSpPr>
          <p:spPr>
            <a:xfrm flipH="1">
              <a:off x="4796450" y="734695"/>
              <a:ext cx="281963" cy="340042"/>
            </a:xfrm>
            <a:prstGeom prst="straightConnector1">
              <a:avLst/>
            </a:prstGeom>
            <a:noFill/>
            <a:ln w="6350" cap="flat" cmpd="sng" algn="ctr">
              <a:solidFill>
                <a:sysClr val="windowText" lastClr="000000"/>
              </a:solidFill>
              <a:prstDash val="solid"/>
              <a:headEnd type="triangle"/>
              <a:tailEnd type="triangle"/>
            </a:ln>
            <a:effectLst/>
          </p:spPr>
        </p:cxnSp>
        <p:cxnSp>
          <p:nvCxnSpPr>
            <p:cNvPr id="13" name="Straight Arrow Connector 12"/>
            <p:cNvCxnSpPr/>
            <p:nvPr/>
          </p:nvCxnSpPr>
          <p:spPr>
            <a:xfrm>
              <a:off x="1797050" y="1373187"/>
              <a:ext cx="2415200" cy="0"/>
            </a:xfrm>
            <a:prstGeom prst="straightConnector1">
              <a:avLst/>
            </a:prstGeom>
            <a:noFill/>
            <a:ln w="9525" cap="flat" cmpd="sng" algn="ctr">
              <a:solidFill>
                <a:sysClr val="windowText" lastClr="000000"/>
              </a:solidFill>
              <a:prstDash val="solid"/>
              <a:headEnd type="arrow"/>
              <a:tailEnd type="arrow"/>
            </a:ln>
            <a:effectLst/>
          </p:spPr>
        </p:cxnSp>
        <p:cxnSp>
          <p:nvCxnSpPr>
            <p:cNvPr id="14" name="Straight Arrow Connector 13"/>
            <p:cNvCxnSpPr/>
            <p:nvPr/>
          </p:nvCxnSpPr>
          <p:spPr>
            <a:xfrm>
              <a:off x="1797050" y="2054837"/>
              <a:ext cx="2414905" cy="0"/>
            </a:xfrm>
            <a:prstGeom prst="straightConnector1">
              <a:avLst/>
            </a:prstGeom>
            <a:noFill/>
            <a:ln w="9525" cap="flat" cmpd="sng" algn="ctr">
              <a:solidFill>
                <a:sysClr val="windowText" lastClr="000000"/>
              </a:solidFill>
              <a:prstDash val="solid"/>
              <a:headEnd type="none"/>
              <a:tailEnd type="arrow"/>
            </a:ln>
            <a:effectLst/>
          </p:spPr>
        </p:cxnSp>
        <p:sp>
          <p:nvSpPr>
            <p:cNvPr id="15" name="Text Box 12"/>
            <p:cNvSpPr txBox="1"/>
            <p:nvPr/>
          </p:nvSpPr>
          <p:spPr>
            <a:xfrm>
              <a:off x="2392680" y="961760"/>
              <a:ext cx="1273810" cy="31315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Arial"/>
                  <a:ea typeface="SimSun"/>
                  <a:cs typeface="Times New Roman"/>
                </a:rPr>
                <a:t>Control Msg QP</a:t>
              </a:r>
              <a:endParaRPr kumimoji="0" lang="en-US" sz="1100" b="0" i="0" u="none" strike="noStrike" kern="0" cap="none" spc="0" normalizeH="0" baseline="0" noProof="0">
                <a:ln>
                  <a:noFill/>
                </a:ln>
                <a:solidFill>
                  <a:sysClr val="windowText" lastClr="000000"/>
                </a:solidFill>
                <a:effectLst/>
                <a:uLnTx/>
                <a:uFillTx/>
                <a:latin typeface="Calibri"/>
                <a:ea typeface="SimSun"/>
                <a:cs typeface="Times New Roman"/>
              </a:endParaRPr>
            </a:p>
          </p:txBody>
        </p:sp>
        <p:cxnSp>
          <p:nvCxnSpPr>
            <p:cNvPr id="16" name="Straight Arrow Connector 15"/>
            <p:cNvCxnSpPr/>
            <p:nvPr/>
          </p:nvCxnSpPr>
          <p:spPr>
            <a:xfrm>
              <a:off x="1797050" y="2278992"/>
              <a:ext cx="2414905" cy="0"/>
            </a:xfrm>
            <a:prstGeom prst="straightConnector1">
              <a:avLst/>
            </a:prstGeom>
            <a:noFill/>
            <a:ln w="9525" cap="flat" cmpd="sng" algn="ctr">
              <a:solidFill>
                <a:sysClr val="windowText" lastClr="000000"/>
              </a:solidFill>
              <a:prstDash val="solid"/>
              <a:headEnd type="none"/>
              <a:tailEnd type="arrow"/>
            </a:ln>
            <a:effectLst/>
          </p:spPr>
        </p:cxnSp>
        <p:cxnSp>
          <p:nvCxnSpPr>
            <p:cNvPr id="17" name="Straight Arrow Connector 16"/>
            <p:cNvCxnSpPr/>
            <p:nvPr/>
          </p:nvCxnSpPr>
          <p:spPr>
            <a:xfrm>
              <a:off x="1797345" y="2480291"/>
              <a:ext cx="2414905" cy="0"/>
            </a:xfrm>
            <a:prstGeom prst="straightConnector1">
              <a:avLst/>
            </a:prstGeom>
            <a:noFill/>
            <a:ln w="9525" cap="flat" cmpd="sng" algn="ctr">
              <a:solidFill>
                <a:sysClr val="windowText" lastClr="000000"/>
              </a:solidFill>
              <a:prstDash val="solid"/>
              <a:headEnd type="none"/>
              <a:tailEnd type="arrow"/>
            </a:ln>
            <a:effectLst/>
          </p:spPr>
        </p:cxnSp>
        <p:sp>
          <p:nvSpPr>
            <p:cNvPr id="18" name="Rectangle 17"/>
            <p:cNvSpPr/>
            <p:nvPr/>
          </p:nvSpPr>
          <p:spPr>
            <a:xfrm>
              <a:off x="2362200" y="187703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p:nvPr/>
          </p:nvSpPr>
          <p:spPr>
            <a:xfrm>
              <a:off x="3609975" y="187703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20" name="Rectangle 19"/>
            <p:cNvSpPr/>
            <p:nvPr/>
          </p:nvSpPr>
          <p:spPr>
            <a:xfrm>
              <a:off x="2307250" y="2111987"/>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21" name="Rectangle 20"/>
            <p:cNvSpPr/>
            <p:nvPr/>
          </p:nvSpPr>
          <p:spPr>
            <a:xfrm>
              <a:off x="1958000" y="2318362"/>
              <a:ext cx="133350" cy="13335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22" name="Rectangle 21"/>
            <p:cNvSpPr/>
            <p:nvPr/>
          </p:nvSpPr>
          <p:spPr>
            <a:xfrm>
              <a:off x="2091350" y="1208552"/>
              <a:ext cx="133350" cy="132715"/>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US" sz="1100" b="0" i="0" u="none" strike="noStrike" kern="0" cap="none" spc="0" normalizeH="0" baseline="0" noProof="0">
                <a:ln>
                  <a:noFill/>
                </a:ln>
                <a:solidFill>
                  <a:sysClr val="window" lastClr="FFFFFF"/>
                </a:solidFill>
                <a:effectLst/>
                <a:uLnTx/>
                <a:uFillTx/>
                <a:latin typeface="Calibri"/>
                <a:ea typeface="SimSun"/>
                <a:cs typeface="Times New Roman"/>
              </a:endParaRPr>
            </a:p>
          </p:txBody>
        </p:sp>
        <p:sp>
          <p:nvSpPr>
            <p:cNvPr id="23" name="Rectangle 22"/>
            <p:cNvSpPr/>
            <p:nvPr/>
          </p:nvSpPr>
          <p:spPr>
            <a:xfrm>
              <a:off x="3899513" y="1418249"/>
              <a:ext cx="133350" cy="132080"/>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 lastClr="FFFFFF"/>
                  </a:solidFill>
                  <a:effectLst/>
                  <a:uLnTx/>
                  <a:uFillTx/>
                  <a:latin typeface="Times New Roman"/>
                  <a:ea typeface="Times New Roman"/>
                  <a:cs typeface="+mn-cs"/>
                </a:rPr>
                <a:t> </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cxnSp>
          <p:nvCxnSpPr>
            <p:cNvPr id="24" name="Straight Arrow Connector 23"/>
            <p:cNvCxnSpPr>
              <a:stCxn id="22" idx="3"/>
            </p:cNvCxnSpPr>
            <p:nvPr/>
          </p:nvCxnSpPr>
          <p:spPr>
            <a:xfrm>
              <a:off x="2224700" y="1274910"/>
              <a:ext cx="166075" cy="1440"/>
            </a:xfrm>
            <a:prstGeom prst="straightConnector1">
              <a:avLst/>
            </a:prstGeom>
            <a:noFill/>
            <a:ln w="9525" cap="flat" cmpd="sng" algn="ctr">
              <a:solidFill>
                <a:sysClr val="windowText" lastClr="000000"/>
              </a:solidFill>
              <a:prstDash val="solid"/>
              <a:tailEnd type="arrow"/>
            </a:ln>
            <a:effectLst/>
          </p:spPr>
        </p:cxnSp>
        <p:cxnSp>
          <p:nvCxnSpPr>
            <p:cNvPr id="25" name="Straight Arrow Connector 24"/>
            <p:cNvCxnSpPr>
              <a:stCxn id="23" idx="1"/>
            </p:cNvCxnSpPr>
            <p:nvPr/>
          </p:nvCxnSpPr>
          <p:spPr>
            <a:xfrm flipH="1" flipV="1">
              <a:off x="3743325" y="1484125"/>
              <a:ext cx="156188" cy="164"/>
            </a:xfrm>
            <a:prstGeom prst="straightConnector1">
              <a:avLst/>
            </a:prstGeom>
            <a:noFill/>
            <a:ln w="9525" cap="flat" cmpd="sng" algn="ctr">
              <a:solidFill>
                <a:sysClr val="windowText" lastClr="000000"/>
              </a:solidFill>
              <a:prstDash val="solid"/>
              <a:tailEnd type="arrow"/>
            </a:ln>
            <a:effectLst/>
          </p:spPr>
        </p:cxnSp>
        <p:sp>
          <p:nvSpPr>
            <p:cNvPr id="26" name="Text Box 12"/>
            <p:cNvSpPr txBox="1"/>
            <p:nvPr/>
          </p:nvSpPr>
          <p:spPr>
            <a:xfrm>
              <a:off x="1073785" y="765915"/>
              <a:ext cx="958215" cy="25336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get_free_blk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27" name="Text Box 12"/>
            <p:cNvSpPr txBox="1"/>
            <p:nvPr/>
          </p:nvSpPr>
          <p:spPr>
            <a:xfrm>
              <a:off x="97790" y="836294"/>
              <a:ext cx="1067435" cy="25273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put_ready_blk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28" name="Text Box 12"/>
            <p:cNvSpPr txBox="1"/>
            <p:nvPr/>
          </p:nvSpPr>
          <p:spPr>
            <a:xfrm>
              <a:off x="4939961" y="822007"/>
              <a:ext cx="958215" cy="252730"/>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put_free_blk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29" name="Text Box 12"/>
            <p:cNvSpPr txBox="1"/>
            <p:nvPr/>
          </p:nvSpPr>
          <p:spPr>
            <a:xfrm>
              <a:off x="3937613" y="734695"/>
              <a:ext cx="1067435" cy="25209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Arial"/>
                  <a:ea typeface="SimSun"/>
                  <a:cs typeface="+mn-cs"/>
                </a:rPr>
                <a:t>get_ready_blk</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30" name="Text Box 12"/>
            <p:cNvSpPr txBox="1"/>
            <p:nvPr/>
          </p:nvSpPr>
          <p:spPr>
            <a:xfrm>
              <a:off x="2224700" y="2528179"/>
              <a:ext cx="1798955" cy="25336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Arial"/>
                  <a:ea typeface="SimSun"/>
                  <a:cs typeface="Times New Roman"/>
                </a:rPr>
                <a:t>Bulk Data Transfer QPs</a:t>
              </a:r>
              <a:endParaRPr kumimoji="0" lang="en-US" sz="1200" b="0" i="0" u="none" strike="noStrike" kern="0" cap="none" spc="0" normalizeH="0" baseline="0" noProof="0">
                <a:ln>
                  <a:noFill/>
                </a:ln>
                <a:solidFill>
                  <a:sysClr val="windowText" lastClr="000000"/>
                </a:solidFill>
                <a:effectLst/>
                <a:uLnTx/>
                <a:uFillTx/>
                <a:latin typeface="Times New Roman"/>
                <a:ea typeface="SimSun"/>
                <a:cs typeface="+mn-cs"/>
              </a:endParaRPr>
            </a:p>
          </p:txBody>
        </p:sp>
        <p:sp>
          <p:nvSpPr>
            <p:cNvPr id="31" name="Oval 30"/>
            <p:cNvSpPr/>
            <p:nvPr/>
          </p:nvSpPr>
          <p:spPr>
            <a:xfrm>
              <a:off x="4121785" y="0"/>
              <a:ext cx="1913255" cy="734695"/>
            </a:xfrm>
            <a:prstGeom prst="ellipse">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a:ea typeface="SimSun"/>
                  <a:cs typeface="Times New Roman"/>
                </a:rPr>
                <a:t>Process Offload Data</a:t>
              </a:r>
              <a:endParaRPr kumimoji="0" lang="en-US" sz="1200" b="0" i="0" u="none" strike="noStrike" kern="0" cap="none" spc="0" normalizeH="0" baseline="0" noProof="0">
                <a:ln>
                  <a:noFill/>
                </a:ln>
                <a:solidFill>
                  <a:sysClr val="window" lastClr="FFFFFF"/>
                </a:solidFill>
                <a:effectLst/>
                <a:uLnTx/>
                <a:uFillTx/>
                <a:latin typeface="Times New Roman"/>
                <a:ea typeface="SimSun"/>
                <a:cs typeface="+mn-cs"/>
              </a:endParaRPr>
            </a:p>
          </p:txBody>
        </p:sp>
      </p:grpSp>
    </p:spTree>
    <p:extLst>
      <p:ext uri="{BB962C8B-B14F-4D97-AF65-F5344CB8AC3E}">
        <p14:creationId xmlns:p14="http://schemas.microsoft.com/office/powerpoint/2010/main" val="2897160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614613"/>
            <a:ext cx="7886700" cy="3562350"/>
          </a:xfrm>
        </p:spPr>
        <p:txBody>
          <a:bodyPr/>
          <a:lstStyle/>
          <a:p>
            <a:pPr marL="0" indent="0" algn="ctr">
              <a:buNone/>
            </a:pPr>
            <a:r>
              <a:rPr lang="en-US" sz="3200" dirty="0" smtClean="0"/>
              <a:t>End-to-End Performance Evaluation</a:t>
            </a:r>
            <a:endParaRPr lang="en-US" sz="3200" dirty="0"/>
          </a:p>
        </p:txBody>
      </p:sp>
      <p:sp>
        <p:nvSpPr>
          <p:cNvPr id="4" name="Footer Placeholder 3"/>
          <p:cNvSpPr>
            <a:spLocks noGrp="1"/>
          </p:cNvSpPr>
          <p:nvPr>
            <p:ph type="ftr" sz="quarter" idx="11"/>
          </p:nvPr>
        </p:nvSpPr>
        <p:spPr/>
        <p:txBody>
          <a:bodyPr/>
          <a:lstStyle/>
          <a:p>
            <a:r>
              <a:rPr lang="en-US" smtClean="0"/>
              <a:t>SC 13</a:t>
            </a:r>
            <a:endParaRPr lang="en-US" dirty="0"/>
          </a:p>
        </p:txBody>
      </p:sp>
    </p:spTree>
    <p:extLst>
      <p:ext uri="{BB962C8B-B14F-4D97-AF65-F5344CB8AC3E}">
        <p14:creationId xmlns:p14="http://schemas.microsoft.com/office/powerpoint/2010/main" val="4062465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Testbed</a:t>
            </a:r>
            <a:r>
              <a:rPr lang="en-US" dirty="0"/>
              <a:t> </a:t>
            </a:r>
            <a:r>
              <a:rPr lang="en-US" dirty="0" smtClean="0"/>
              <a:t>Setup</a:t>
            </a:r>
            <a:endParaRPr lang="en-US" dirty="0"/>
          </a:p>
        </p:txBody>
      </p:sp>
      <p:sp>
        <p:nvSpPr>
          <p:cNvPr id="3" name="Content Placeholder 2"/>
          <p:cNvSpPr>
            <a:spLocks noGrp="1"/>
          </p:cNvSpPr>
          <p:nvPr>
            <p:ph idx="1"/>
          </p:nvPr>
        </p:nvSpPr>
        <p:spPr>
          <a:xfrm>
            <a:off x="628650" y="1567543"/>
            <a:ext cx="7886700" cy="4788808"/>
          </a:xfrm>
        </p:spPr>
        <p:txBody>
          <a:bodyPr>
            <a:normAutofit lnSpcReduction="10000"/>
          </a:bodyPr>
          <a:lstStyle/>
          <a:p>
            <a:r>
              <a:rPr lang="en-US" dirty="0" err="1" smtClean="0"/>
              <a:t>Testbed</a:t>
            </a:r>
            <a:endParaRPr lang="en-US" dirty="0" smtClean="0"/>
          </a:p>
          <a:p>
            <a:pPr lvl="1"/>
            <a:r>
              <a:rPr lang="en-US" dirty="0" smtClean="0"/>
              <a:t>LAN: 3 * 40 </a:t>
            </a:r>
            <a:r>
              <a:rPr lang="en-US" dirty="0" err="1" smtClean="0"/>
              <a:t>Gbps</a:t>
            </a:r>
            <a:r>
              <a:rPr lang="en-US" dirty="0" smtClean="0"/>
              <a:t> </a:t>
            </a:r>
            <a:r>
              <a:rPr lang="en-US" dirty="0" err="1" smtClean="0"/>
              <a:t>RoCE</a:t>
            </a:r>
            <a:r>
              <a:rPr lang="en-US" dirty="0" smtClean="0"/>
              <a:t>, 2 * 56 </a:t>
            </a:r>
            <a:r>
              <a:rPr lang="en-US" dirty="0" err="1" smtClean="0"/>
              <a:t>Gbps</a:t>
            </a:r>
            <a:r>
              <a:rPr lang="en-US" dirty="0" smtClean="0"/>
              <a:t> </a:t>
            </a:r>
            <a:r>
              <a:rPr lang="en-US" dirty="0" err="1" smtClean="0"/>
              <a:t>InfiniBand</a:t>
            </a:r>
            <a:endParaRPr lang="en-US" dirty="0" smtClean="0"/>
          </a:p>
          <a:p>
            <a:pPr lvl="1"/>
            <a:r>
              <a:rPr lang="en-US" dirty="0" smtClean="0"/>
              <a:t>WAN: 40 </a:t>
            </a:r>
            <a:r>
              <a:rPr lang="en-US" dirty="0" err="1" smtClean="0"/>
              <a:t>Gbps</a:t>
            </a:r>
            <a:r>
              <a:rPr lang="en-US" dirty="0" smtClean="0"/>
              <a:t> </a:t>
            </a:r>
            <a:r>
              <a:rPr lang="en-US" dirty="0" err="1" smtClean="0"/>
              <a:t>RoCE</a:t>
            </a:r>
            <a:endParaRPr lang="en-US" dirty="0" smtClean="0"/>
          </a:p>
          <a:p>
            <a:pPr lvl="1"/>
            <a:r>
              <a:rPr lang="en-US" dirty="0" smtClean="0"/>
              <a:t>384 GB memory as storage media to simulate real high performance storage system</a:t>
            </a:r>
          </a:p>
          <a:p>
            <a:r>
              <a:rPr lang="en-US" dirty="0" err="1" smtClean="0"/>
              <a:t>GridFTP</a:t>
            </a:r>
            <a:r>
              <a:rPr lang="en-US" dirty="0" smtClean="0"/>
              <a:t> </a:t>
            </a:r>
            <a:r>
              <a:rPr lang="en-US" dirty="0"/>
              <a:t>vs. RFTP</a:t>
            </a:r>
          </a:p>
          <a:p>
            <a:pPr lvl="1"/>
            <a:r>
              <a:rPr lang="en-US" dirty="0"/>
              <a:t>Bandwidth</a:t>
            </a:r>
          </a:p>
          <a:p>
            <a:pPr lvl="1"/>
            <a:r>
              <a:rPr lang="en-US" dirty="0"/>
              <a:t>CPU Utilization</a:t>
            </a:r>
          </a:p>
          <a:p>
            <a:pPr lvl="1"/>
            <a:r>
              <a:rPr lang="en-US" dirty="0"/>
              <a:t>Load data from </a:t>
            </a:r>
            <a:r>
              <a:rPr lang="en-US" dirty="0" smtClean="0"/>
              <a:t>storage server and dump data to storage server</a:t>
            </a:r>
            <a:endParaRPr lang="en-US" dirty="0"/>
          </a:p>
          <a:p>
            <a:r>
              <a:rPr lang="en-US" dirty="0" smtClean="0"/>
              <a:t>TCP </a:t>
            </a:r>
            <a:r>
              <a:rPr lang="en-US" dirty="0"/>
              <a:t>tuning</a:t>
            </a:r>
          </a:p>
          <a:p>
            <a:pPr lvl="1"/>
            <a:r>
              <a:rPr lang="en-US" dirty="0"/>
              <a:t>Jumbo Frame, IRQ </a:t>
            </a:r>
            <a:r>
              <a:rPr lang="en-US" dirty="0" smtClean="0"/>
              <a:t>affinity, TCP buffer etc.</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18</a:t>
            </a:r>
            <a:endParaRPr lang="en-US" dirty="0"/>
          </a:p>
        </p:txBody>
      </p:sp>
    </p:spTree>
    <p:extLst>
      <p:ext uri="{BB962C8B-B14F-4D97-AF65-F5344CB8AC3E}">
        <p14:creationId xmlns:p14="http://schemas.microsoft.com/office/powerpoint/2010/main" val="1252795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Performance</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19</a:t>
            </a:r>
            <a:endParaRPr lang="en-US" dirty="0"/>
          </a:p>
        </p:txBody>
      </p:sp>
      <p:pic>
        <p:nvPicPr>
          <p:cNvPr id="8" name="Picture 5" descr="HP ProLiant DL380 G7 Server - HP ProLiant DL Serv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507" y="1418546"/>
            <a:ext cx="2118784" cy="2118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rdma\presentation\194046-IBM-System-x3650-M4-Rack-Server-htm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0630" y="1835741"/>
            <a:ext cx="2032000" cy="1281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http://www.mellanox.com/uploads/product%20families/cat_93/gfx_0106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8678" y="2636251"/>
            <a:ext cx="2677584" cy="2222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639789" y="2231347"/>
            <a:ext cx="1656309" cy="461665"/>
          </a:xfrm>
          <a:prstGeom prst="rect">
            <a:avLst/>
          </a:prstGeom>
          <a:noFill/>
        </p:spPr>
        <p:txBody>
          <a:bodyPr wrap="square" rtlCol="0">
            <a:spAutoFit/>
          </a:bodyPr>
          <a:lstStyle/>
          <a:p>
            <a:pPr algn="ctr"/>
            <a:r>
              <a:rPr lang="en-US" sz="2400" dirty="0">
                <a:solidFill>
                  <a:schemeClr val="bg1"/>
                </a:solidFill>
              </a:rPr>
              <a:t>HP DL380</a:t>
            </a:r>
          </a:p>
        </p:txBody>
      </p:sp>
      <p:sp>
        <p:nvSpPr>
          <p:cNvPr id="13" name="TextBox 12"/>
          <p:cNvSpPr txBox="1"/>
          <p:nvPr/>
        </p:nvSpPr>
        <p:spPr>
          <a:xfrm>
            <a:off x="6068475" y="2326276"/>
            <a:ext cx="2026187" cy="461665"/>
          </a:xfrm>
          <a:prstGeom prst="rect">
            <a:avLst/>
          </a:prstGeom>
          <a:noFill/>
        </p:spPr>
        <p:txBody>
          <a:bodyPr wrap="square" rtlCol="0">
            <a:spAutoFit/>
          </a:bodyPr>
          <a:lstStyle/>
          <a:p>
            <a:pPr algn="ctr"/>
            <a:r>
              <a:rPr lang="en-US" sz="2400" dirty="0">
                <a:solidFill>
                  <a:schemeClr val="bg1"/>
                </a:solidFill>
                <a:latin typeface="Arial" pitchFamily="34" charset="0"/>
                <a:cs typeface="Arial" pitchFamily="34" charset="0"/>
              </a:rPr>
              <a:t>IBM X3650</a:t>
            </a:r>
          </a:p>
        </p:txBody>
      </p:sp>
      <p:sp>
        <p:nvSpPr>
          <p:cNvPr id="15" name="TextBox 14"/>
          <p:cNvSpPr txBox="1"/>
          <p:nvPr/>
        </p:nvSpPr>
        <p:spPr>
          <a:xfrm>
            <a:off x="2997805" y="3595582"/>
            <a:ext cx="2542043" cy="666977"/>
          </a:xfrm>
          <a:prstGeom prst="rect">
            <a:avLst/>
          </a:prstGeom>
          <a:noFill/>
        </p:spPr>
        <p:txBody>
          <a:bodyPr wrap="square" rtlCol="0">
            <a:spAutoFit/>
          </a:bodyPr>
          <a:lstStyle/>
          <a:p>
            <a:pPr algn="ctr"/>
            <a:r>
              <a:rPr lang="en-US" sz="1867" dirty="0" err="1">
                <a:solidFill>
                  <a:schemeClr val="bg1"/>
                </a:solidFill>
                <a:latin typeface="Arial" pitchFamily="34" charset="0"/>
                <a:cs typeface="Arial" pitchFamily="34" charset="0"/>
              </a:rPr>
              <a:t>Mellanox</a:t>
            </a:r>
            <a:r>
              <a:rPr lang="en-US" sz="1867" dirty="0">
                <a:solidFill>
                  <a:schemeClr val="bg1"/>
                </a:solidFill>
                <a:latin typeface="Arial" pitchFamily="34" charset="0"/>
                <a:cs typeface="Arial" pitchFamily="34" charset="0"/>
              </a:rPr>
              <a:t> FDR Switch</a:t>
            </a:r>
            <a:endParaRPr lang="en-US" sz="2400" dirty="0">
              <a:solidFill>
                <a:schemeClr val="bg1"/>
              </a:solidFill>
              <a:latin typeface="Arial" pitchFamily="34" charset="0"/>
              <a:cs typeface="Arial" pitchFamily="34" charset="0"/>
            </a:endParaRPr>
          </a:p>
          <a:p>
            <a:pPr algn="ctr"/>
            <a:r>
              <a:rPr lang="en-US" sz="1867" dirty="0" err="1">
                <a:latin typeface="Arial" pitchFamily="34" charset="0"/>
                <a:cs typeface="Arial" pitchFamily="34" charset="0"/>
              </a:rPr>
              <a:t>InfiniBand</a:t>
            </a:r>
            <a:r>
              <a:rPr lang="en-US" sz="1867" dirty="0">
                <a:latin typeface="Arial" pitchFamily="34" charset="0"/>
                <a:cs typeface="Arial" pitchFamily="34" charset="0"/>
              </a:rPr>
              <a:t> SX6018</a:t>
            </a:r>
          </a:p>
        </p:txBody>
      </p:sp>
      <p:grpSp>
        <p:nvGrpSpPr>
          <p:cNvPr id="19" name="Group 18"/>
          <p:cNvGrpSpPr/>
          <p:nvPr/>
        </p:nvGrpSpPr>
        <p:grpSpPr>
          <a:xfrm>
            <a:off x="2027802" y="2703832"/>
            <a:ext cx="682533" cy="169549"/>
            <a:chOff x="631455" y="2011714"/>
            <a:chExt cx="511900" cy="127162"/>
          </a:xfrm>
        </p:grpSpPr>
        <p:sp>
          <p:nvSpPr>
            <p:cNvPr id="20" name="Rounded Rectangle 19"/>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ounded Rectangle 20"/>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5" name="Group 24"/>
          <p:cNvGrpSpPr/>
          <p:nvPr/>
        </p:nvGrpSpPr>
        <p:grpSpPr>
          <a:xfrm>
            <a:off x="5550358" y="2703833"/>
            <a:ext cx="682533" cy="169549"/>
            <a:chOff x="631455" y="2011714"/>
            <a:chExt cx="511900" cy="127162"/>
          </a:xfrm>
        </p:grpSpPr>
        <p:sp>
          <p:nvSpPr>
            <p:cNvPr id="26" name="Rounded Rectangle 25"/>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Rounded Rectangle 26"/>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1" name="Group 30"/>
          <p:cNvGrpSpPr/>
          <p:nvPr/>
        </p:nvGrpSpPr>
        <p:grpSpPr>
          <a:xfrm>
            <a:off x="3586293" y="3450546"/>
            <a:ext cx="682533" cy="169549"/>
            <a:chOff x="631455" y="2011714"/>
            <a:chExt cx="511900" cy="127162"/>
          </a:xfrm>
        </p:grpSpPr>
        <p:sp>
          <p:nvSpPr>
            <p:cNvPr id="32" name="Rounded Rectangle 31"/>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Rounded Rectangle 32"/>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4" name="Elbow Connector 33"/>
          <p:cNvCxnSpPr>
            <a:stCxn id="20" idx="2"/>
            <a:endCxn id="32" idx="0"/>
          </p:cNvCxnSpPr>
          <p:nvPr/>
        </p:nvCxnSpPr>
        <p:spPr>
          <a:xfrm rot="16200000" flipH="1">
            <a:off x="2670865" y="2382718"/>
            <a:ext cx="577167" cy="1558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1" idx="2"/>
            <a:endCxn id="33" idx="0"/>
          </p:cNvCxnSpPr>
          <p:nvPr/>
        </p:nvCxnSpPr>
        <p:spPr>
          <a:xfrm rot="16200000" flipH="1">
            <a:off x="3048599" y="2382717"/>
            <a:ext cx="577167" cy="15584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359677" y="3450548"/>
            <a:ext cx="682533" cy="169549"/>
            <a:chOff x="631455" y="2011714"/>
            <a:chExt cx="511900" cy="127162"/>
          </a:xfrm>
        </p:grpSpPr>
        <p:sp>
          <p:nvSpPr>
            <p:cNvPr id="37" name="Rounded Rectangle 36"/>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ounded Rectangle 37"/>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9" name="Elbow Connector 38"/>
          <p:cNvCxnSpPr>
            <a:stCxn id="26" idx="2"/>
            <a:endCxn id="37" idx="0"/>
          </p:cNvCxnSpPr>
          <p:nvPr/>
        </p:nvCxnSpPr>
        <p:spPr>
          <a:xfrm rot="5400000">
            <a:off x="4818836" y="2566626"/>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7" idx="2"/>
            <a:endCxn id="38" idx="0"/>
          </p:cNvCxnSpPr>
          <p:nvPr/>
        </p:nvCxnSpPr>
        <p:spPr>
          <a:xfrm rot="5400000">
            <a:off x="5196569" y="2566624"/>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3" name="Flowchart: Magnetic Disk 72"/>
          <p:cNvSpPr/>
          <p:nvPr/>
        </p:nvSpPr>
        <p:spPr>
          <a:xfrm>
            <a:off x="1853599" y="1835741"/>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Flowchart: Magnetic Disk 73"/>
          <p:cNvSpPr/>
          <p:nvPr/>
        </p:nvSpPr>
        <p:spPr>
          <a:xfrm>
            <a:off x="2492339" y="1835741"/>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TextBox 86"/>
          <p:cNvSpPr txBox="1"/>
          <p:nvPr/>
        </p:nvSpPr>
        <p:spPr>
          <a:xfrm>
            <a:off x="5257840" y="2037419"/>
            <a:ext cx="737702" cy="461665"/>
          </a:xfrm>
          <a:prstGeom prst="rect">
            <a:avLst/>
          </a:prstGeom>
          <a:noFill/>
        </p:spPr>
        <p:txBody>
          <a:bodyPr wrap="none" rtlCol="0">
            <a:spAutoFit/>
          </a:bodyPr>
          <a:lstStyle/>
          <a:p>
            <a:r>
              <a:rPr lang="en-US" sz="2400" b="1" dirty="0" err="1" smtClean="0">
                <a:solidFill>
                  <a:srgbClr val="FF0000"/>
                </a:solidFill>
                <a:latin typeface="Courier New" panose="02070309020205020404" pitchFamily="49" charset="0"/>
                <a:cs typeface="Courier New" panose="02070309020205020404" pitchFamily="49" charset="0"/>
              </a:rPr>
              <a:t>fio</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88" name="TextBox 87"/>
          <p:cNvSpPr txBox="1"/>
          <p:nvPr/>
        </p:nvSpPr>
        <p:spPr>
          <a:xfrm>
            <a:off x="3426347" y="2043286"/>
            <a:ext cx="922047" cy="461665"/>
          </a:xfrm>
          <a:prstGeom prst="rect">
            <a:avLst/>
          </a:prstGeom>
          <a:noFill/>
        </p:spPr>
        <p:txBody>
          <a:bodyPr wrap="none" rtlCol="0">
            <a:spAutoFit/>
          </a:bodyPr>
          <a:lstStyle/>
          <a:p>
            <a:r>
              <a:rPr lang="en-US" sz="2400" b="1" dirty="0" err="1" smtClean="0">
                <a:solidFill>
                  <a:srgbClr val="FF0000"/>
                </a:solidFill>
                <a:latin typeface="Courier New" panose="02070309020205020404" pitchFamily="49" charset="0"/>
                <a:cs typeface="Courier New" panose="02070309020205020404" pitchFamily="49" charset="0"/>
              </a:rPr>
              <a:t>tgtd</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90" name="Content Placeholder 2"/>
          <p:cNvSpPr>
            <a:spLocks noGrp="1"/>
          </p:cNvSpPr>
          <p:nvPr>
            <p:ph idx="1"/>
          </p:nvPr>
        </p:nvSpPr>
        <p:spPr>
          <a:xfrm>
            <a:off x="628650" y="5003782"/>
            <a:ext cx="7886700" cy="850975"/>
          </a:xfrm>
        </p:spPr>
        <p:txBody>
          <a:bodyPr>
            <a:normAutofit/>
          </a:bodyPr>
          <a:lstStyle/>
          <a:p>
            <a:r>
              <a:rPr lang="en-US" dirty="0" smtClean="0"/>
              <a:t>NUMA-aware </a:t>
            </a:r>
            <a:r>
              <a:rPr lang="en-US" dirty="0" err="1" smtClean="0"/>
              <a:t>tgtd</a:t>
            </a:r>
            <a:r>
              <a:rPr lang="en-US" dirty="0" smtClean="0"/>
              <a:t> vs. NUMA agnostic </a:t>
            </a:r>
            <a:r>
              <a:rPr lang="en-US" dirty="0" err="1" smtClean="0"/>
              <a:t>tgtd</a:t>
            </a:r>
            <a:endParaRPr lang="en-US" dirty="0" smtClean="0"/>
          </a:p>
        </p:txBody>
      </p:sp>
    </p:spTree>
    <p:extLst>
      <p:ext uri="{BB962C8B-B14F-4D97-AF65-F5344CB8AC3E}">
        <p14:creationId xmlns:p14="http://schemas.microsoft.com/office/powerpoint/2010/main" val="2751056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2086115983"/>
              </p:ext>
            </p:extLst>
          </p:nvPr>
        </p:nvGraphicFramePr>
        <p:xfrm>
          <a:off x="134471" y="1528763"/>
          <a:ext cx="4572000" cy="364373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Storage Performance - Read</a:t>
            </a:r>
            <a:endParaRPr lang="en-US" dirty="0"/>
          </a:p>
        </p:txBody>
      </p:sp>
      <p:sp>
        <p:nvSpPr>
          <p:cNvPr id="3" name="Content Placeholder 2"/>
          <p:cNvSpPr>
            <a:spLocks noGrp="1"/>
          </p:cNvSpPr>
          <p:nvPr>
            <p:ph idx="1"/>
          </p:nvPr>
        </p:nvSpPr>
        <p:spPr>
          <a:xfrm>
            <a:off x="628650" y="5172501"/>
            <a:ext cx="7886700" cy="1004462"/>
          </a:xfrm>
        </p:spPr>
        <p:txBody>
          <a:bodyPr/>
          <a:lstStyle/>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20</a:t>
            </a:r>
            <a:endParaRPr lang="en-US" dirty="0"/>
          </a:p>
        </p:txBody>
      </p:sp>
      <p:cxnSp>
        <p:nvCxnSpPr>
          <p:cNvPr id="14" name="Straight Arrow Connector 13"/>
          <p:cNvCxnSpPr/>
          <p:nvPr/>
        </p:nvCxnSpPr>
        <p:spPr>
          <a:xfrm flipH="1">
            <a:off x="3710511" y="2065878"/>
            <a:ext cx="218364" cy="436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03009" y="1689513"/>
            <a:ext cx="673582" cy="369332"/>
          </a:xfrm>
          <a:prstGeom prst="rect">
            <a:avLst/>
          </a:prstGeom>
          <a:noFill/>
        </p:spPr>
        <p:txBody>
          <a:bodyPr wrap="none" rtlCol="0">
            <a:spAutoFit/>
          </a:bodyPr>
          <a:lstStyle/>
          <a:p>
            <a:r>
              <a:rPr lang="en-US"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7.6%</a:t>
            </a:r>
            <a:endParaRPr lang="en-US"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3688378827"/>
              </p:ext>
            </p:extLst>
          </p:nvPr>
        </p:nvGraphicFramePr>
        <p:xfrm>
          <a:off x="4453725" y="1597934"/>
          <a:ext cx="4572000" cy="35745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9171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ext uri="{D42A27DB-BD31-4B8C-83A1-F6EECF244321}">
                <p14:modId xmlns:p14="http://schemas.microsoft.com/office/powerpoint/2010/main" val="2349132275"/>
              </p:ext>
            </p:extLst>
          </p:nvPr>
        </p:nvGraphicFramePr>
        <p:xfrm>
          <a:off x="4572000" y="1418545"/>
          <a:ext cx="4572000" cy="38392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2352616575"/>
              </p:ext>
            </p:extLst>
          </p:nvPr>
        </p:nvGraphicFramePr>
        <p:xfrm>
          <a:off x="137441" y="1418546"/>
          <a:ext cx="4572000" cy="3839252"/>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lstStyle/>
          <a:p>
            <a:r>
              <a:rPr lang="en-US" dirty="0" smtClean="0"/>
              <a:t>Storage Performance - Write</a:t>
            </a:r>
            <a:endParaRPr lang="en-US" dirty="0"/>
          </a:p>
        </p:txBody>
      </p:sp>
      <p:sp>
        <p:nvSpPr>
          <p:cNvPr id="3" name="Content Placeholder 2"/>
          <p:cNvSpPr>
            <a:spLocks noGrp="1"/>
          </p:cNvSpPr>
          <p:nvPr>
            <p:ph idx="1"/>
          </p:nvPr>
        </p:nvSpPr>
        <p:spPr>
          <a:xfrm>
            <a:off x="628650" y="5257799"/>
            <a:ext cx="7886700" cy="1098551"/>
          </a:xfrm>
        </p:spPr>
        <p:txBody>
          <a:bodyPr>
            <a:normAutofit fontScale="92500" lnSpcReduction="10000"/>
          </a:bodyPr>
          <a:lstStyle/>
          <a:p>
            <a:r>
              <a:rPr lang="en-US" dirty="0" smtClean="0"/>
              <a:t>Cache coherent traffic in NUMA architecture</a:t>
            </a:r>
          </a:p>
          <a:p>
            <a:pPr lvl="1"/>
            <a:r>
              <a:rPr lang="en-US" dirty="0" smtClean="0"/>
              <a:t>Read: cached/shared</a:t>
            </a:r>
          </a:p>
          <a:p>
            <a:pPr lvl="1"/>
            <a:r>
              <a:rPr lang="en-US" dirty="0" smtClean="0"/>
              <a:t>Write: modified</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21</a:t>
            </a:r>
            <a:endParaRPr lang="en-US" dirty="0"/>
          </a:p>
        </p:txBody>
      </p:sp>
      <p:cxnSp>
        <p:nvCxnSpPr>
          <p:cNvPr id="11" name="Straight Arrow Connector 10"/>
          <p:cNvCxnSpPr/>
          <p:nvPr/>
        </p:nvCxnSpPr>
        <p:spPr>
          <a:xfrm flipH="1">
            <a:off x="3679111" y="1655920"/>
            <a:ext cx="218364" cy="436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05568" y="1286588"/>
            <a:ext cx="583814" cy="369332"/>
          </a:xfrm>
          <a:prstGeom prst="rect">
            <a:avLst/>
          </a:prstGeom>
          <a:noFill/>
        </p:spPr>
        <p:txBody>
          <a:bodyPr wrap="none" rtlCol="0">
            <a:spAutoFit/>
          </a:bodyPr>
          <a:lstStyle/>
          <a:p>
            <a:r>
              <a:rPr lang="en-US" dirty="0" smtClean="0">
                <a:solidFill>
                  <a:srgbClr val="FF0000"/>
                </a:solidFill>
              </a:rPr>
              <a:t>19%</a:t>
            </a:r>
            <a:endParaRPr lang="en-US" dirty="0">
              <a:solidFill>
                <a:srgbClr val="FF0000"/>
              </a:solidFill>
            </a:endParaRPr>
          </a:p>
        </p:txBody>
      </p:sp>
      <p:cxnSp>
        <p:nvCxnSpPr>
          <p:cNvPr id="13" name="Straight Arrow Connector 12"/>
          <p:cNvCxnSpPr/>
          <p:nvPr/>
        </p:nvCxnSpPr>
        <p:spPr>
          <a:xfrm>
            <a:off x="4090156" y="1655920"/>
            <a:ext cx="198451" cy="4367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40490" y="1903775"/>
            <a:ext cx="700833" cy="369332"/>
          </a:xfrm>
          <a:prstGeom prst="rect">
            <a:avLst/>
          </a:prstGeom>
          <a:noFill/>
        </p:spPr>
        <p:txBody>
          <a:bodyPr wrap="none" rtlCol="0">
            <a:spAutoFit/>
          </a:bodyPr>
          <a:lstStyle/>
          <a:p>
            <a:r>
              <a:rPr lang="en-US" dirty="0">
                <a:solidFill>
                  <a:srgbClr val="FF0000"/>
                </a:solidFill>
              </a:rPr>
              <a:t>3</a:t>
            </a:r>
            <a:r>
              <a:rPr lang="en-US" dirty="0" smtClean="0">
                <a:solidFill>
                  <a:srgbClr val="FF0000"/>
                </a:solidFill>
              </a:rPr>
              <a:t>00%</a:t>
            </a:r>
            <a:endParaRPr lang="en-US" dirty="0">
              <a:solidFill>
                <a:srgbClr val="FF0000"/>
              </a:solidFill>
            </a:endParaRPr>
          </a:p>
        </p:txBody>
      </p:sp>
    </p:spTree>
    <p:extLst>
      <p:ext uri="{BB962C8B-B14F-4D97-AF65-F5344CB8AC3E}">
        <p14:creationId xmlns:p14="http://schemas.microsoft.com/office/powerpoint/2010/main" val="2923114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a:t>
            </a:r>
            <a:r>
              <a:rPr lang="en-US" dirty="0" err="1" smtClean="0"/>
              <a:t>Testbed</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22</a:t>
            </a:r>
            <a:endParaRPr lang="en-US" dirty="0"/>
          </a:p>
        </p:txBody>
      </p:sp>
      <p:pic>
        <p:nvPicPr>
          <p:cNvPr id="6" name="Picture 9" descr="http://www.mellanox.com/uploads/product%20families/cat_158/gfx_007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016" y="2550951"/>
            <a:ext cx="2677584" cy="2222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HP ProLiant DL380 G7 Server - HP ProLiant DL Ser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45" y="4152939"/>
            <a:ext cx="2118784" cy="2118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HP ProLiant DL380 G7 Server - HP ProLiant DL Ser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45" y="1397000"/>
            <a:ext cx="2118784" cy="2118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rdma\presentation\194046-IBM-System-x3650-M4-Rack-Server-htm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4768" y="1814195"/>
            <a:ext cx="2032000" cy="1281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rdma\presentation\194046-IBM-System-x3650-M4-Rack-Server-htm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4768" y="4571629"/>
            <a:ext cx="2032000" cy="1281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http://www.mellanox.com/uploads/product%20families/cat_93/gfx_0106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816" y="2614705"/>
            <a:ext cx="2677584" cy="2222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3927" y="2209801"/>
            <a:ext cx="1656309" cy="461665"/>
          </a:xfrm>
          <a:prstGeom prst="rect">
            <a:avLst/>
          </a:prstGeom>
          <a:noFill/>
        </p:spPr>
        <p:txBody>
          <a:bodyPr wrap="square" rtlCol="0">
            <a:spAutoFit/>
          </a:bodyPr>
          <a:lstStyle/>
          <a:p>
            <a:pPr algn="ctr"/>
            <a:r>
              <a:rPr lang="en-US" sz="2400" dirty="0">
                <a:solidFill>
                  <a:schemeClr val="bg1"/>
                </a:solidFill>
              </a:rPr>
              <a:t>HP DL380</a:t>
            </a:r>
          </a:p>
        </p:txBody>
      </p:sp>
      <p:sp>
        <p:nvSpPr>
          <p:cNvPr id="13" name="TextBox 12"/>
          <p:cNvSpPr txBox="1"/>
          <p:nvPr/>
        </p:nvSpPr>
        <p:spPr>
          <a:xfrm>
            <a:off x="4882613" y="2304730"/>
            <a:ext cx="2026187" cy="461665"/>
          </a:xfrm>
          <a:prstGeom prst="rect">
            <a:avLst/>
          </a:prstGeom>
          <a:noFill/>
        </p:spPr>
        <p:txBody>
          <a:bodyPr wrap="square" rtlCol="0">
            <a:spAutoFit/>
          </a:bodyPr>
          <a:lstStyle/>
          <a:p>
            <a:pPr algn="ctr"/>
            <a:r>
              <a:rPr lang="en-US" sz="2400" dirty="0">
                <a:solidFill>
                  <a:schemeClr val="bg1"/>
                </a:solidFill>
                <a:latin typeface="Arial" pitchFamily="34" charset="0"/>
                <a:cs typeface="Arial" pitchFamily="34" charset="0"/>
              </a:rPr>
              <a:t>IBM X3650</a:t>
            </a:r>
          </a:p>
        </p:txBody>
      </p:sp>
      <p:sp>
        <p:nvSpPr>
          <p:cNvPr id="14" name="TextBox 13"/>
          <p:cNvSpPr txBox="1"/>
          <p:nvPr/>
        </p:nvSpPr>
        <p:spPr>
          <a:xfrm>
            <a:off x="1616671" y="6057781"/>
            <a:ext cx="1602772" cy="769634"/>
          </a:xfrm>
          <a:prstGeom prst="rect">
            <a:avLst/>
          </a:prstGeom>
          <a:noFill/>
        </p:spPr>
        <p:txBody>
          <a:bodyPr wrap="square" rtlCol="0">
            <a:spAutoFit/>
          </a:bodyPr>
          <a:lstStyle/>
          <a:p>
            <a:pPr algn="ctr"/>
            <a:r>
              <a:rPr lang="en-US" sz="1467" dirty="0" err="1">
                <a:latin typeface="Arial" pitchFamily="34" charset="0"/>
                <a:cs typeface="Arial" pitchFamily="34" charset="0"/>
              </a:rPr>
              <a:t>Mellanox</a:t>
            </a:r>
            <a:r>
              <a:rPr lang="en-US" sz="1467" dirty="0">
                <a:latin typeface="Arial" pitchFamily="34" charset="0"/>
                <a:cs typeface="Arial" pitchFamily="34" charset="0"/>
              </a:rPr>
              <a:t> </a:t>
            </a:r>
            <a:r>
              <a:rPr lang="en-US" sz="1467" dirty="0" err="1">
                <a:latin typeface="Arial" pitchFamily="34" charset="0"/>
                <a:cs typeface="Arial" pitchFamily="34" charset="0"/>
              </a:rPr>
              <a:t>ConnectX</a:t>
            </a:r>
            <a:r>
              <a:rPr lang="en-US" sz="1467" dirty="0">
                <a:latin typeface="Arial" pitchFamily="34" charset="0"/>
                <a:cs typeface="Arial" pitchFamily="34" charset="0"/>
              </a:rPr>
              <a:t> 3 VPI</a:t>
            </a:r>
          </a:p>
          <a:p>
            <a:pPr algn="ctr"/>
            <a:r>
              <a:rPr lang="en-US" sz="1467" dirty="0">
                <a:latin typeface="Arial" pitchFamily="34" charset="0"/>
                <a:cs typeface="Arial" pitchFamily="34" charset="0"/>
              </a:rPr>
              <a:t>56Gbps FDR</a:t>
            </a:r>
          </a:p>
        </p:txBody>
      </p:sp>
      <p:sp>
        <p:nvSpPr>
          <p:cNvPr id="15" name="TextBox 14"/>
          <p:cNvSpPr txBox="1"/>
          <p:nvPr/>
        </p:nvSpPr>
        <p:spPr>
          <a:xfrm>
            <a:off x="1811943" y="3574036"/>
            <a:ext cx="2542043" cy="666977"/>
          </a:xfrm>
          <a:prstGeom prst="rect">
            <a:avLst/>
          </a:prstGeom>
          <a:noFill/>
        </p:spPr>
        <p:txBody>
          <a:bodyPr wrap="square" rtlCol="0">
            <a:spAutoFit/>
          </a:bodyPr>
          <a:lstStyle/>
          <a:p>
            <a:pPr algn="ctr"/>
            <a:r>
              <a:rPr lang="en-US" sz="1867" dirty="0" err="1">
                <a:solidFill>
                  <a:schemeClr val="bg1"/>
                </a:solidFill>
                <a:latin typeface="Arial" pitchFamily="34" charset="0"/>
                <a:cs typeface="Arial" pitchFamily="34" charset="0"/>
              </a:rPr>
              <a:t>Mellanox</a:t>
            </a:r>
            <a:r>
              <a:rPr lang="en-US" sz="1867" dirty="0">
                <a:solidFill>
                  <a:schemeClr val="bg1"/>
                </a:solidFill>
                <a:latin typeface="Arial" pitchFamily="34" charset="0"/>
                <a:cs typeface="Arial" pitchFamily="34" charset="0"/>
              </a:rPr>
              <a:t> FDR Switch</a:t>
            </a:r>
            <a:endParaRPr lang="en-US" sz="2400" dirty="0">
              <a:solidFill>
                <a:schemeClr val="bg1"/>
              </a:solidFill>
              <a:latin typeface="Arial" pitchFamily="34" charset="0"/>
              <a:cs typeface="Arial" pitchFamily="34" charset="0"/>
            </a:endParaRPr>
          </a:p>
          <a:p>
            <a:pPr algn="ctr"/>
            <a:r>
              <a:rPr lang="en-US" sz="1867" dirty="0" err="1">
                <a:latin typeface="Arial" pitchFamily="34" charset="0"/>
                <a:cs typeface="Arial" pitchFamily="34" charset="0"/>
              </a:rPr>
              <a:t>InfiniBand</a:t>
            </a:r>
            <a:r>
              <a:rPr lang="en-US" sz="1867" dirty="0">
                <a:latin typeface="Arial" pitchFamily="34" charset="0"/>
                <a:cs typeface="Arial" pitchFamily="34" charset="0"/>
              </a:rPr>
              <a:t> SX6018</a:t>
            </a:r>
          </a:p>
        </p:txBody>
      </p:sp>
      <p:sp>
        <p:nvSpPr>
          <p:cNvPr id="16" name="TextBox 15"/>
          <p:cNvSpPr txBox="1"/>
          <p:nvPr/>
        </p:nvSpPr>
        <p:spPr>
          <a:xfrm>
            <a:off x="6103112" y="3530600"/>
            <a:ext cx="2609813" cy="666977"/>
          </a:xfrm>
          <a:prstGeom prst="rect">
            <a:avLst/>
          </a:prstGeom>
          <a:noFill/>
        </p:spPr>
        <p:txBody>
          <a:bodyPr wrap="square" rtlCol="0">
            <a:spAutoFit/>
          </a:bodyPr>
          <a:lstStyle/>
          <a:p>
            <a:pPr algn="ctr"/>
            <a:r>
              <a:rPr lang="en-US" sz="1867" dirty="0" err="1">
                <a:solidFill>
                  <a:schemeClr val="bg1"/>
                </a:solidFill>
                <a:latin typeface="Arial" pitchFamily="34" charset="0"/>
                <a:cs typeface="Arial" pitchFamily="34" charset="0"/>
              </a:rPr>
              <a:t>Mellanox</a:t>
            </a:r>
            <a:r>
              <a:rPr lang="en-US" sz="1867" dirty="0">
                <a:solidFill>
                  <a:schemeClr val="bg1"/>
                </a:solidFill>
                <a:latin typeface="Arial" pitchFamily="34" charset="0"/>
                <a:cs typeface="Arial" pitchFamily="34" charset="0"/>
              </a:rPr>
              <a:t> QDR Switch</a:t>
            </a:r>
          </a:p>
          <a:p>
            <a:pPr algn="ctr"/>
            <a:r>
              <a:rPr lang="en-US" sz="1867" dirty="0">
                <a:latin typeface="Arial" pitchFamily="34" charset="0"/>
                <a:cs typeface="Arial" pitchFamily="34" charset="0"/>
              </a:rPr>
              <a:t>Ethernet SX1036</a:t>
            </a:r>
          </a:p>
        </p:txBody>
      </p:sp>
      <p:sp>
        <p:nvSpPr>
          <p:cNvPr id="17" name="TextBox 16"/>
          <p:cNvSpPr txBox="1"/>
          <p:nvPr/>
        </p:nvSpPr>
        <p:spPr>
          <a:xfrm>
            <a:off x="473883" y="4965354"/>
            <a:ext cx="1656309" cy="461665"/>
          </a:xfrm>
          <a:prstGeom prst="rect">
            <a:avLst/>
          </a:prstGeom>
          <a:noFill/>
        </p:spPr>
        <p:txBody>
          <a:bodyPr wrap="square" rtlCol="0">
            <a:spAutoFit/>
          </a:bodyPr>
          <a:lstStyle/>
          <a:p>
            <a:pPr algn="ctr"/>
            <a:r>
              <a:rPr lang="en-US" sz="2400" dirty="0">
                <a:solidFill>
                  <a:schemeClr val="bg1"/>
                </a:solidFill>
              </a:rPr>
              <a:t>HP DL380</a:t>
            </a:r>
          </a:p>
        </p:txBody>
      </p:sp>
      <p:sp>
        <p:nvSpPr>
          <p:cNvPr id="18" name="TextBox 17"/>
          <p:cNvSpPr txBox="1"/>
          <p:nvPr/>
        </p:nvSpPr>
        <p:spPr>
          <a:xfrm>
            <a:off x="4876800" y="5077670"/>
            <a:ext cx="2026187" cy="461665"/>
          </a:xfrm>
          <a:prstGeom prst="rect">
            <a:avLst/>
          </a:prstGeom>
          <a:noFill/>
        </p:spPr>
        <p:txBody>
          <a:bodyPr wrap="square" rtlCol="0">
            <a:spAutoFit/>
          </a:bodyPr>
          <a:lstStyle/>
          <a:p>
            <a:pPr algn="ctr"/>
            <a:r>
              <a:rPr lang="en-US" sz="2400" dirty="0">
                <a:solidFill>
                  <a:schemeClr val="bg1"/>
                </a:solidFill>
                <a:latin typeface="Arial" pitchFamily="34" charset="0"/>
                <a:cs typeface="Arial" pitchFamily="34" charset="0"/>
              </a:rPr>
              <a:t>IBM X3650</a:t>
            </a:r>
          </a:p>
        </p:txBody>
      </p:sp>
      <p:grpSp>
        <p:nvGrpSpPr>
          <p:cNvPr id="19" name="Group 18"/>
          <p:cNvGrpSpPr/>
          <p:nvPr/>
        </p:nvGrpSpPr>
        <p:grpSpPr>
          <a:xfrm>
            <a:off x="841940" y="2682286"/>
            <a:ext cx="682533" cy="169549"/>
            <a:chOff x="631455" y="2011714"/>
            <a:chExt cx="511900" cy="127162"/>
          </a:xfrm>
        </p:grpSpPr>
        <p:sp>
          <p:nvSpPr>
            <p:cNvPr id="20" name="Rounded Rectangle 19"/>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ounded Rectangle 20"/>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2" name="Group 21"/>
          <p:cNvGrpSpPr/>
          <p:nvPr/>
        </p:nvGrpSpPr>
        <p:grpSpPr>
          <a:xfrm>
            <a:off x="841940" y="4667655"/>
            <a:ext cx="682533" cy="169549"/>
            <a:chOff x="631455" y="2011714"/>
            <a:chExt cx="511900" cy="127162"/>
          </a:xfrm>
        </p:grpSpPr>
        <p:sp>
          <p:nvSpPr>
            <p:cNvPr id="23" name="Rounded Rectangle 22"/>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ounded Rectangle 23"/>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5" name="Group 24"/>
          <p:cNvGrpSpPr/>
          <p:nvPr/>
        </p:nvGrpSpPr>
        <p:grpSpPr>
          <a:xfrm>
            <a:off x="4364496" y="2682287"/>
            <a:ext cx="682533" cy="169549"/>
            <a:chOff x="631455" y="2011714"/>
            <a:chExt cx="511900" cy="127162"/>
          </a:xfrm>
        </p:grpSpPr>
        <p:sp>
          <p:nvSpPr>
            <p:cNvPr id="26" name="Rounded Rectangle 25"/>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Rounded Rectangle 26"/>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p:cNvGrpSpPr/>
          <p:nvPr/>
        </p:nvGrpSpPr>
        <p:grpSpPr>
          <a:xfrm>
            <a:off x="4364496" y="4667654"/>
            <a:ext cx="682533" cy="169549"/>
            <a:chOff x="631455" y="2011714"/>
            <a:chExt cx="511900" cy="127162"/>
          </a:xfrm>
        </p:grpSpPr>
        <p:sp>
          <p:nvSpPr>
            <p:cNvPr id="29" name="Rounded Rectangle 28"/>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ounded Rectangle 29"/>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1" name="Group 30"/>
          <p:cNvGrpSpPr/>
          <p:nvPr/>
        </p:nvGrpSpPr>
        <p:grpSpPr>
          <a:xfrm>
            <a:off x="2400431" y="3429000"/>
            <a:ext cx="682533" cy="169549"/>
            <a:chOff x="631455" y="2011714"/>
            <a:chExt cx="511900" cy="127162"/>
          </a:xfrm>
        </p:grpSpPr>
        <p:sp>
          <p:nvSpPr>
            <p:cNvPr id="32" name="Rounded Rectangle 31"/>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Rounded Rectangle 32"/>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4" name="Elbow Connector 33"/>
          <p:cNvCxnSpPr>
            <a:stCxn id="20" idx="2"/>
            <a:endCxn id="32" idx="0"/>
          </p:cNvCxnSpPr>
          <p:nvPr/>
        </p:nvCxnSpPr>
        <p:spPr>
          <a:xfrm rot="16200000" flipH="1">
            <a:off x="1485003" y="2361172"/>
            <a:ext cx="577167" cy="1558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1" idx="2"/>
            <a:endCxn id="33" idx="0"/>
          </p:cNvCxnSpPr>
          <p:nvPr/>
        </p:nvCxnSpPr>
        <p:spPr>
          <a:xfrm rot="16200000" flipH="1">
            <a:off x="1862737" y="2361171"/>
            <a:ext cx="577167" cy="15584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173815" y="3429002"/>
            <a:ext cx="682533" cy="169549"/>
            <a:chOff x="631455" y="2011714"/>
            <a:chExt cx="511900" cy="127162"/>
          </a:xfrm>
        </p:grpSpPr>
        <p:sp>
          <p:nvSpPr>
            <p:cNvPr id="37" name="Rounded Rectangle 36"/>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ounded Rectangle 37"/>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9" name="Elbow Connector 38"/>
          <p:cNvCxnSpPr>
            <a:stCxn id="26" idx="2"/>
            <a:endCxn id="37" idx="0"/>
          </p:cNvCxnSpPr>
          <p:nvPr/>
        </p:nvCxnSpPr>
        <p:spPr>
          <a:xfrm rot="5400000">
            <a:off x="3632974" y="2545080"/>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7" idx="2"/>
            <a:endCxn id="38" idx="0"/>
          </p:cNvCxnSpPr>
          <p:nvPr/>
        </p:nvCxnSpPr>
        <p:spPr>
          <a:xfrm rot="5400000">
            <a:off x="4010707" y="2545078"/>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360380" y="4173850"/>
            <a:ext cx="682533" cy="169549"/>
            <a:chOff x="631455" y="2011714"/>
            <a:chExt cx="511900" cy="127162"/>
          </a:xfrm>
        </p:grpSpPr>
        <p:sp>
          <p:nvSpPr>
            <p:cNvPr id="42" name="Rounded Rectangle 41"/>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Rounded Rectangle 42"/>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p:cNvGrpSpPr/>
          <p:nvPr/>
        </p:nvGrpSpPr>
        <p:grpSpPr>
          <a:xfrm>
            <a:off x="3133764" y="4173851"/>
            <a:ext cx="682533" cy="169549"/>
            <a:chOff x="631455" y="2011714"/>
            <a:chExt cx="511900" cy="127162"/>
          </a:xfrm>
        </p:grpSpPr>
        <p:sp>
          <p:nvSpPr>
            <p:cNvPr id="45" name="Rounded Rectangle 44"/>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ounded Rectangle 45"/>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47" name="Elbow Connector 46"/>
          <p:cNvCxnSpPr>
            <a:stCxn id="24" idx="0"/>
            <a:endCxn id="43" idx="2"/>
          </p:cNvCxnSpPr>
          <p:nvPr/>
        </p:nvCxnSpPr>
        <p:spPr>
          <a:xfrm rot="5400000" flipH="1" flipV="1">
            <a:off x="1969166" y="3746307"/>
            <a:ext cx="324257" cy="15184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3" idx="0"/>
            <a:endCxn id="42" idx="2"/>
          </p:cNvCxnSpPr>
          <p:nvPr/>
        </p:nvCxnSpPr>
        <p:spPr>
          <a:xfrm rot="5400000" flipH="1" flipV="1">
            <a:off x="1591433" y="3746308"/>
            <a:ext cx="324257" cy="15184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0" idx="0"/>
            <a:endCxn id="46" idx="2"/>
          </p:cNvCxnSpPr>
          <p:nvPr/>
        </p:nvCxnSpPr>
        <p:spPr>
          <a:xfrm rot="16200000" flipV="1">
            <a:off x="4117138" y="3890161"/>
            <a:ext cx="324255" cy="123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9" idx="0"/>
            <a:endCxn id="45" idx="2"/>
          </p:cNvCxnSpPr>
          <p:nvPr/>
        </p:nvCxnSpPr>
        <p:spPr>
          <a:xfrm rot="16200000" flipV="1">
            <a:off x="3739405" y="3890162"/>
            <a:ext cx="324255" cy="123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868823" y="2381402"/>
            <a:ext cx="1042437" cy="169988"/>
            <a:chOff x="5151617" y="1786051"/>
            <a:chExt cx="781828" cy="127491"/>
          </a:xfrm>
        </p:grpSpPr>
        <p:sp>
          <p:nvSpPr>
            <p:cNvPr id="52" name="Rounded Rectangle 51"/>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Rounded Rectangle 52"/>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ounded Rectangle 53"/>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5" name="Group 54"/>
          <p:cNvGrpSpPr/>
          <p:nvPr/>
        </p:nvGrpSpPr>
        <p:grpSpPr>
          <a:xfrm>
            <a:off x="6868823" y="3327841"/>
            <a:ext cx="1042437" cy="169988"/>
            <a:chOff x="5151617" y="1786051"/>
            <a:chExt cx="781828" cy="127491"/>
          </a:xfrm>
        </p:grpSpPr>
        <p:sp>
          <p:nvSpPr>
            <p:cNvPr id="56" name="Rounded Rectangle 55"/>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Rounded Rectangle 56"/>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Rounded Rectangle 57"/>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9" name="Group 58"/>
          <p:cNvGrpSpPr/>
          <p:nvPr/>
        </p:nvGrpSpPr>
        <p:grpSpPr>
          <a:xfrm>
            <a:off x="6908947" y="5127337"/>
            <a:ext cx="1042437" cy="169988"/>
            <a:chOff x="5151617" y="1786051"/>
            <a:chExt cx="781828" cy="127491"/>
          </a:xfrm>
        </p:grpSpPr>
        <p:sp>
          <p:nvSpPr>
            <p:cNvPr id="60" name="Rounded Rectangle 59"/>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ounded Rectangle 60"/>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Rounded Rectangle 61"/>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3" name="Group 62"/>
          <p:cNvGrpSpPr/>
          <p:nvPr/>
        </p:nvGrpSpPr>
        <p:grpSpPr>
          <a:xfrm>
            <a:off x="6908947" y="4186669"/>
            <a:ext cx="1042437" cy="169988"/>
            <a:chOff x="5151617" y="1786051"/>
            <a:chExt cx="781828" cy="127491"/>
          </a:xfrm>
        </p:grpSpPr>
        <p:sp>
          <p:nvSpPr>
            <p:cNvPr id="64" name="Rounded Rectangle 63"/>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Rounded Rectangle 64"/>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ounded Rectangle 65"/>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67" name="Straight Connector 66"/>
          <p:cNvCxnSpPr>
            <a:stCxn id="52" idx="2"/>
            <a:endCxn id="56" idx="0"/>
          </p:cNvCxnSpPr>
          <p:nvPr/>
        </p:nvCxnSpPr>
        <p:spPr>
          <a:xfrm>
            <a:off x="7021223" y="2550951"/>
            <a:ext cx="0" cy="776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3" idx="2"/>
            <a:endCxn id="57" idx="0"/>
          </p:cNvCxnSpPr>
          <p:nvPr/>
        </p:nvCxnSpPr>
        <p:spPr>
          <a:xfrm>
            <a:off x="7398956" y="2550949"/>
            <a:ext cx="0" cy="776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4" idx="2"/>
          </p:cNvCxnSpPr>
          <p:nvPr/>
        </p:nvCxnSpPr>
        <p:spPr>
          <a:xfrm>
            <a:off x="7758860" y="2551389"/>
            <a:ext cx="0" cy="776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4" idx="2"/>
            <a:endCxn id="60" idx="0"/>
          </p:cNvCxnSpPr>
          <p:nvPr/>
        </p:nvCxnSpPr>
        <p:spPr>
          <a:xfrm>
            <a:off x="7061347" y="4356217"/>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5" idx="2"/>
            <a:endCxn id="61" idx="0"/>
          </p:cNvCxnSpPr>
          <p:nvPr/>
        </p:nvCxnSpPr>
        <p:spPr>
          <a:xfrm>
            <a:off x="7439080" y="4356216"/>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2"/>
            <a:endCxn id="62" idx="0"/>
          </p:cNvCxnSpPr>
          <p:nvPr/>
        </p:nvCxnSpPr>
        <p:spPr>
          <a:xfrm>
            <a:off x="7798984" y="4356656"/>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Flowchart: Magnetic Disk 72"/>
          <p:cNvSpPr/>
          <p:nvPr/>
        </p:nvSpPr>
        <p:spPr>
          <a:xfrm>
            <a:off x="667737" y="1814195"/>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Flowchart: Magnetic Disk 73"/>
          <p:cNvSpPr/>
          <p:nvPr/>
        </p:nvSpPr>
        <p:spPr>
          <a:xfrm>
            <a:off x="1306477" y="1814195"/>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Flowchart: Magnetic Disk 74"/>
          <p:cNvSpPr/>
          <p:nvPr/>
        </p:nvSpPr>
        <p:spPr>
          <a:xfrm>
            <a:off x="628481" y="5449914"/>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Flowchart: Magnetic Disk 75"/>
          <p:cNvSpPr/>
          <p:nvPr/>
        </p:nvSpPr>
        <p:spPr>
          <a:xfrm>
            <a:off x="1267221" y="5449914"/>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Rounded Rectangle 79"/>
          <p:cNvSpPr/>
          <p:nvPr/>
        </p:nvSpPr>
        <p:spPr>
          <a:xfrm>
            <a:off x="1356153" y="6373117"/>
            <a:ext cx="304800" cy="169548"/>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1" name="TextBox 80"/>
          <p:cNvSpPr txBox="1"/>
          <p:nvPr/>
        </p:nvSpPr>
        <p:spPr>
          <a:xfrm>
            <a:off x="4020250" y="6057782"/>
            <a:ext cx="1974151" cy="769634"/>
          </a:xfrm>
          <a:prstGeom prst="rect">
            <a:avLst/>
          </a:prstGeom>
          <a:noFill/>
        </p:spPr>
        <p:txBody>
          <a:bodyPr wrap="square" rtlCol="0">
            <a:spAutoFit/>
          </a:bodyPr>
          <a:lstStyle/>
          <a:p>
            <a:pPr algn="ctr"/>
            <a:r>
              <a:rPr lang="en-US" sz="1467" dirty="0" err="1">
                <a:latin typeface="Arial" pitchFamily="34" charset="0"/>
                <a:cs typeface="Arial" pitchFamily="34" charset="0"/>
              </a:rPr>
              <a:t>Mellanox</a:t>
            </a:r>
            <a:endParaRPr lang="en-US" sz="1467" dirty="0">
              <a:latin typeface="Arial" pitchFamily="34" charset="0"/>
              <a:cs typeface="Arial" pitchFamily="34" charset="0"/>
            </a:endParaRPr>
          </a:p>
          <a:p>
            <a:pPr algn="ctr"/>
            <a:r>
              <a:rPr lang="en-US" sz="1467" dirty="0" err="1">
                <a:latin typeface="Arial" pitchFamily="34" charset="0"/>
                <a:cs typeface="Arial" pitchFamily="34" charset="0"/>
              </a:rPr>
              <a:t>ConnectX</a:t>
            </a:r>
            <a:r>
              <a:rPr lang="en-US" sz="1467" dirty="0">
                <a:latin typeface="Arial" pitchFamily="34" charset="0"/>
                <a:cs typeface="Arial" pitchFamily="34" charset="0"/>
              </a:rPr>
              <a:t> 3 Ethernet</a:t>
            </a:r>
          </a:p>
          <a:p>
            <a:pPr algn="ctr"/>
            <a:r>
              <a:rPr lang="en-US" sz="1467" dirty="0">
                <a:latin typeface="Arial" pitchFamily="34" charset="0"/>
                <a:cs typeface="Arial" pitchFamily="34" charset="0"/>
              </a:rPr>
              <a:t>40Gbps QDR</a:t>
            </a:r>
          </a:p>
        </p:txBody>
      </p:sp>
      <p:sp>
        <p:nvSpPr>
          <p:cNvPr id="82" name="Rounded Rectangle 81"/>
          <p:cNvSpPr/>
          <p:nvPr/>
        </p:nvSpPr>
        <p:spPr>
          <a:xfrm>
            <a:off x="3703948" y="6373115"/>
            <a:ext cx="304800" cy="169548"/>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01739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p:cNvSpPr/>
          <p:nvPr/>
        </p:nvSpPr>
        <p:spPr>
          <a:xfrm>
            <a:off x="3841919" y="2777262"/>
            <a:ext cx="1274164" cy="83545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End-to-End Data Transfer</a:t>
            </a:r>
          </a:p>
        </p:txBody>
      </p:sp>
      <p:sp>
        <p:nvSpPr>
          <p:cNvPr id="3" name="Content Placeholder 2"/>
          <p:cNvSpPr>
            <a:spLocks noGrp="1"/>
          </p:cNvSpPr>
          <p:nvPr>
            <p:ph idx="1"/>
          </p:nvPr>
        </p:nvSpPr>
        <p:spPr>
          <a:xfrm>
            <a:off x="628650" y="5331760"/>
            <a:ext cx="7886700" cy="1024590"/>
          </a:xfrm>
        </p:spPr>
        <p:txBody>
          <a:bodyPr>
            <a:normAutofit fontScale="85000" lnSpcReduction="10000"/>
          </a:bodyPr>
          <a:lstStyle/>
          <a:p>
            <a:r>
              <a:rPr lang="en-US" dirty="0"/>
              <a:t>TCP-based </a:t>
            </a:r>
            <a:r>
              <a:rPr lang="en-US" dirty="0" smtClean="0"/>
              <a:t>Data Transfer Software: : </a:t>
            </a:r>
            <a:r>
              <a:rPr lang="en-US" dirty="0" err="1"/>
              <a:t>GridFTP</a:t>
            </a:r>
            <a:r>
              <a:rPr lang="en-US" dirty="0" smtClean="0"/>
              <a:t>, </a:t>
            </a:r>
            <a:r>
              <a:rPr lang="en-US" dirty="0" err="1" smtClean="0"/>
              <a:t>scp</a:t>
            </a:r>
            <a:r>
              <a:rPr lang="en-US" dirty="0" smtClean="0"/>
              <a:t>, BBCP</a:t>
            </a:r>
          </a:p>
          <a:p>
            <a:r>
              <a:rPr lang="en-US" dirty="0" smtClean="0"/>
              <a:t>SAN storage: </a:t>
            </a:r>
            <a:r>
              <a:rPr lang="en-US" dirty="0" err="1" smtClean="0"/>
              <a:t>iSCSI</a:t>
            </a:r>
            <a:endParaRPr lang="en-US" dirty="0"/>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3</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13144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721872"/>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381"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4" y="213144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92" y="392501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3"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272686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33327" y="1828391"/>
            <a:ext cx="8599" cy="2644549"/>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4" y="213144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2722173"/>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308551"/>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92770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392501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983959" y="2350135"/>
            <a:ext cx="3443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983959" y="2940563"/>
            <a:ext cx="344313" cy="4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974690" y="3526941"/>
            <a:ext cx="353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985201" y="4143709"/>
            <a:ext cx="3430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84607" y="1828391"/>
            <a:ext cx="8599" cy="2644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93206" y="2363397"/>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4607" y="2938657"/>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85112" y="3526940"/>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84607" y="4143708"/>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81795" y="1828391"/>
            <a:ext cx="2081569"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12906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719487"/>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083"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6" y="212905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594" y="392263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5"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272447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778029" y="1826006"/>
            <a:ext cx="8599" cy="2644549"/>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4" y="2129059"/>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820" y="272716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0823" y="3306166"/>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5" y="392293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392263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28661" y="2347750"/>
            <a:ext cx="3443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28661" y="2938178"/>
            <a:ext cx="344313" cy="4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19392" y="3524556"/>
            <a:ext cx="353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29903" y="4141324"/>
            <a:ext cx="3430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477745" y="1826006"/>
            <a:ext cx="8599" cy="2644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50511" y="2362204"/>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50508" y="2938176"/>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3867" y="3524555"/>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37661" y="4141323"/>
            <a:ext cx="2438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065190" y="1826006"/>
            <a:ext cx="208156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08789" y="448078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25481" y="136021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29399" y="1464336"/>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1~10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r>
              <a:rPr lang="en-US" dirty="0" smtClean="0">
                <a:latin typeface="Segoe UI" panose="020B0502040204020203" pitchFamily="34" charset="0"/>
                <a:ea typeface="Segoe UI" panose="020B0502040204020203" pitchFamily="34" charset="0"/>
                <a:cs typeface="Segoe UI" panose="020B0502040204020203" pitchFamily="34" charset="0"/>
              </a:rPr>
              <a:t> 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3" name="TextBox 72"/>
          <p:cNvSpPr txBox="1"/>
          <p:nvPr/>
        </p:nvSpPr>
        <p:spPr>
          <a:xfrm>
            <a:off x="1720432"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16235" y="1360210"/>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363046" y="4480786"/>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06073"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397281" y="3148279"/>
            <a:ext cx="2218954" cy="1"/>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926048" y="1465945"/>
            <a:ext cx="2352174"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1~10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r>
              <a:rPr lang="en-US" dirty="0" smtClean="0">
                <a:latin typeface="Segoe UI" panose="020B0502040204020203" pitchFamily="34" charset="0"/>
                <a:ea typeface="Segoe UI" panose="020B0502040204020203" pitchFamily="34" charset="0"/>
                <a:cs typeface="Segoe UI" panose="020B0502040204020203" pitchFamily="34" charset="0"/>
              </a:rPr>
              <a:t> 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p:nvPr/>
        </p:nvSpPr>
        <p:spPr>
          <a:xfrm>
            <a:off x="3330671" y="2967857"/>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0" name="Picture 79"/>
          <p:cNvPicPr/>
          <p:nvPr/>
        </p:nvPicPr>
        <p:blipFill>
          <a:blip r:embed="rId5"/>
          <a:stretch>
            <a:fillRect/>
          </a:stretch>
        </p:blipFill>
        <p:spPr>
          <a:xfrm>
            <a:off x="3148726" y="2908625"/>
            <a:ext cx="596265" cy="497205"/>
          </a:xfrm>
          <a:prstGeom prst="rect">
            <a:avLst/>
          </a:prstGeom>
        </p:spPr>
      </p:pic>
      <p:pic>
        <p:nvPicPr>
          <p:cNvPr id="81" name="Picture 80"/>
          <p:cNvPicPr/>
          <p:nvPr/>
        </p:nvPicPr>
        <p:blipFill>
          <a:blip r:embed="rId6"/>
          <a:stretch>
            <a:fillRect/>
          </a:stretch>
        </p:blipFill>
        <p:spPr>
          <a:xfrm>
            <a:off x="949045" y="1905095"/>
            <a:ext cx="426085" cy="180975"/>
          </a:xfrm>
          <a:prstGeom prst="rect">
            <a:avLst/>
          </a:prstGeom>
        </p:spPr>
      </p:pic>
      <p:pic>
        <p:nvPicPr>
          <p:cNvPr id="82" name="Picture 81"/>
          <p:cNvPicPr/>
          <p:nvPr/>
        </p:nvPicPr>
        <p:blipFill>
          <a:blip r:embed="rId6"/>
          <a:stretch>
            <a:fillRect/>
          </a:stretch>
        </p:blipFill>
        <p:spPr>
          <a:xfrm>
            <a:off x="2271564" y="1907796"/>
            <a:ext cx="426085" cy="180975"/>
          </a:xfrm>
          <a:prstGeom prst="rect">
            <a:avLst/>
          </a:prstGeom>
        </p:spPr>
      </p:pic>
      <p:pic>
        <p:nvPicPr>
          <p:cNvPr id="83" name="Picture 82"/>
          <p:cNvPicPr/>
          <p:nvPr/>
        </p:nvPicPr>
        <p:blipFill>
          <a:blip r:embed="rId6"/>
          <a:stretch>
            <a:fillRect/>
          </a:stretch>
        </p:blipFill>
        <p:spPr>
          <a:xfrm>
            <a:off x="7588529" y="1894939"/>
            <a:ext cx="426085" cy="180975"/>
          </a:xfrm>
          <a:prstGeom prst="rect">
            <a:avLst/>
          </a:prstGeom>
        </p:spPr>
      </p:pic>
      <p:pic>
        <p:nvPicPr>
          <p:cNvPr id="84" name="Picture 83"/>
          <p:cNvPicPr/>
          <p:nvPr/>
        </p:nvPicPr>
        <p:blipFill>
          <a:blip r:embed="rId6"/>
          <a:stretch>
            <a:fillRect/>
          </a:stretch>
        </p:blipFill>
        <p:spPr>
          <a:xfrm>
            <a:off x="6264701" y="1898550"/>
            <a:ext cx="426085" cy="180975"/>
          </a:xfrm>
          <a:prstGeom prst="rect">
            <a:avLst/>
          </a:prstGeom>
        </p:spPr>
      </p:pic>
      <p:pic>
        <p:nvPicPr>
          <p:cNvPr id="85" name="Picture 84"/>
          <p:cNvPicPr/>
          <p:nvPr/>
        </p:nvPicPr>
        <p:blipFill>
          <a:blip r:embed="rId5"/>
          <a:stretch>
            <a:fillRect/>
          </a:stretch>
        </p:blipFill>
        <p:spPr>
          <a:xfrm>
            <a:off x="5339469" y="2908625"/>
            <a:ext cx="596265" cy="497205"/>
          </a:xfrm>
          <a:prstGeom prst="rect">
            <a:avLst/>
          </a:prstGeom>
        </p:spPr>
      </p:pic>
    </p:spTree>
    <p:extLst>
      <p:ext uri="{BB962C8B-B14F-4D97-AF65-F5344CB8AC3E}">
        <p14:creationId xmlns:p14="http://schemas.microsoft.com/office/powerpoint/2010/main" val="4085354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a:t>
            </a:r>
            <a:r>
              <a:rPr lang="en-US" dirty="0" err="1" smtClean="0"/>
              <a:t>Testbed</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22</a:t>
            </a:r>
            <a:endParaRPr lang="en-US" dirty="0"/>
          </a:p>
        </p:txBody>
      </p:sp>
      <p:pic>
        <p:nvPicPr>
          <p:cNvPr id="6" name="Picture 9" descr="http://www.mellanox.com/uploads/product%20families/cat_158/gfx_007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016" y="2550951"/>
            <a:ext cx="2677584" cy="2222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HP ProLiant DL380 G7 Server - HP ProLiant DL Ser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45" y="4152939"/>
            <a:ext cx="2118784" cy="2118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HP ProLiant DL380 G7 Server - HP ProLiant DL Ser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45" y="1397000"/>
            <a:ext cx="2118784" cy="2118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rdma\presentation\194046-IBM-System-x3650-M4-Rack-Server-htm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4768" y="1814195"/>
            <a:ext cx="2032000" cy="1281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rdma\presentation\194046-IBM-System-x3650-M4-Rack-Server-htm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4768" y="4571629"/>
            <a:ext cx="2032000" cy="1281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http://www.mellanox.com/uploads/product%20families/cat_93/gfx_0106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816" y="2614705"/>
            <a:ext cx="2677584" cy="2222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3927" y="2209801"/>
            <a:ext cx="1656309" cy="461665"/>
          </a:xfrm>
          <a:prstGeom prst="rect">
            <a:avLst/>
          </a:prstGeom>
          <a:noFill/>
        </p:spPr>
        <p:txBody>
          <a:bodyPr wrap="square" rtlCol="0">
            <a:spAutoFit/>
          </a:bodyPr>
          <a:lstStyle/>
          <a:p>
            <a:pPr algn="ctr"/>
            <a:r>
              <a:rPr lang="en-US" sz="2400" dirty="0">
                <a:solidFill>
                  <a:schemeClr val="bg1"/>
                </a:solidFill>
              </a:rPr>
              <a:t>HP DL380</a:t>
            </a:r>
          </a:p>
        </p:txBody>
      </p:sp>
      <p:sp>
        <p:nvSpPr>
          <p:cNvPr id="13" name="TextBox 12"/>
          <p:cNvSpPr txBox="1"/>
          <p:nvPr/>
        </p:nvSpPr>
        <p:spPr>
          <a:xfrm>
            <a:off x="4882613" y="2304730"/>
            <a:ext cx="2026187" cy="461665"/>
          </a:xfrm>
          <a:prstGeom prst="rect">
            <a:avLst/>
          </a:prstGeom>
          <a:noFill/>
        </p:spPr>
        <p:txBody>
          <a:bodyPr wrap="square" rtlCol="0">
            <a:spAutoFit/>
          </a:bodyPr>
          <a:lstStyle/>
          <a:p>
            <a:pPr algn="ctr"/>
            <a:r>
              <a:rPr lang="en-US" sz="2400" dirty="0">
                <a:solidFill>
                  <a:schemeClr val="bg1"/>
                </a:solidFill>
                <a:latin typeface="Arial" pitchFamily="34" charset="0"/>
                <a:cs typeface="Arial" pitchFamily="34" charset="0"/>
              </a:rPr>
              <a:t>IBM X3650</a:t>
            </a:r>
          </a:p>
        </p:txBody>
      </p:sp>
      <p:sp>
        <p:nvSpPr>
          <p:cNvPr id="14" name="TextBox 13"/>
          <p:cNvSpPr txBox="1"/>
          <p:nvPr/>
        </p:nvSpPr>
        <p:spPr>
          <a:xfrm>
            <a:off x="1623071" y="6057781"/>
            <a:ext cx="1602772" cy="769634"/>
          </a:xfrm>
          <a:prstGeom prst="rect">
            <a:avLst/>
          </a:prstGeom>
          <a:noFill/>
        </p:spPr>
        <p:txBody>
          <a:bodyPr wrap="square" rtlCol="0">
            <a:spAutoFit/>
          </a:bodyPr>
          <a:lstStyle/>
          <a:p>
            <a:pPr algn="ctr"/>
            <a:r>
              <a:rPr lang="en-US" sz="1467" dirty="0" err="1">
                <a:latin typeface="Arial" pitchFamily="34" charset="0"/>
                <a:cs typeface="Arial" pitchFamily="34" charset="0"/>
              </a:rPr>
              <a:t>Mellanox</a:t>
            </a:r>
            <a:r>
              <a:rPr lang="en-US" sz="1467" dirty="0">
                <a:latin typeface="Arial" pitchFamily="34" charset="0"/>
                <a:cs typeface="Arial" pitchFamily="34" charset="0"/>
              </a:rPr>
              <a:t> </a:t>
            </a:r>
            <a:r>
              <a:rPr lang="en-US" sz="1467" dirty="0" err="1">
                <a:latin typeface="Arial" pitchFamily="34" charset="0"/>
                <a:cs typeface="Arial" pitchFamily="34" charset="0"/>
              </a:rPr>
              <a:t>ConnectX</a:t>
            </a:r>
            <a:r>
              <a:rPr lang="en-US" sz="1467" dirty="0">
                <a:latin typeface="Arial" pitchFamily="34" charset="0"/>
                <a:cs typeface="Arial" pitchFamily="34" charset="0"/>
              </a:rPr>
              <a:t> 3 VPI</a:t>
            </a:r>
          </a:p>
          <a:p>
            <a:pPr algn="ctr"/>
            <a:r>
              <a:rPr lang="en-US" sz="1467" dirty="0">
                <a:latin typeface="Arial" pitchFamily="34" charset="0"/>
                <a:cs typeface="Arial" pitchFamily="34" charset="0"/>
              </a:rPr>
              <a:t>56Gbps FDR</a:t>
            </a:r>
          </a:p>
        </p:txBody>
      </p:sp>
      <p:sp>
        <p:nvSpPr>
          <p:cNvPr id="15" name="TextBox 14"/>
          <p:cNvSpPr txBox="1"/>
          <p:nvPr/>
        </p:nvSpPr>
        <p:spPr>
          <a:xfrm>
            <a:off x="1811943" y="3574036"/>
            <a:ext cx="2542043" cy="666977"/>
          </a:xfrm>
          <a:prstGeom prst="rect">
            <a:avLst/>
          </a:prstGeom>
          <a:noFill/>
        </p:spPr>
        <p:txBody>
          <a:bodyPr wrap="square" rtlCol="0">
            <a:spAutoFit/>
          </a:bodyPr>
          <a:lstStyle/>
          <a:p>
            <a:pPr algn="ctr"/>
            <a:r>
              <a:rPr lang="en-US" sz="1867" dirty="0" err="1">
                <a:solidFill>
                  <a:schemeClr val="bg1"/>
                </a:solidFill>
                <a:latin typeface="Arial" pitchFamily="34" charset="0"/>
                <a:cs typeface="Arial" pitchFamily="34" charset="0"/>
              </a:rPr>
              <a:t>Mellanox</a:t>
            </a:r>
            <a:r>
              <a:rPr lang="en-US" sz="1867" dirty="0">
                <a:solidFill>
                  <a:schemeClr val="bg1"/>
                </a:solidFill>
                <a:latin typeface="Arial" pitchFamily="34" charset="0"/>
                <a:cs typeface="Arial" pitchFamily="34" charset="0"/>
              </a:rPr>
              <a:t> FDR Switch</a:t>
            </a:r>
            <a:endParaRPr lang="en-US" sz="2400" dirty="0">
              <a:solidFill>
                <a:schemeClr val="bg1"/>
              </a:solidFill>
              <a:latin typeface="Arial" pitchFamily="34" charset="0"/>
              <a:cs typeface="Arial" pitchFamily="34" charset="0"/>
            </a:endParaRPr>
          </a:p>
          <a:p>
            <a:pPr algn="ctr"/>
            <a:r>
              <a:rPr lang="en-US" sz="1867" dirty="0" err="1">
                <a:latin typeface="Arial" pitchFamily="34" charset="0"/>
                <a:cs typeface="Arial" pitchFamily="34" charset="0"/>
              </a:rPr>
              <a:t>InfiniBand</a:t>
            </a:r>
            <a:r>
              <a:rPr lang="en-US" sz="1867" dirty="0">
                <a:latin typeface="Arial" pitchFamily="34" charset="0"/>
                <a:cs typeface="Arial" pitchFamily="34" charset="0"/>
              </a:rPr>
              <a:t> SX6018</a:t>
            </a:r>
          </a:p>
        </p:txBody>
      </p:sp>
      <p:sp>
        <p:nvSpPr>
          <p:cNvPr id="16" name="TextBox 15"/>
          <p:cNvSpPr txBox="1"/>
          <p:nvPr/>
        </p:nvSpPr>
        <p:spPr>
          <a:xfrm>
            <a:off x="6103112" y="3530600"/>
            <a:ext cx="2609813" cy="666977"/>
          </a:xfrm>
          <a:prstGeom prst="rect">
            <a:avLst/>
          </a:prstGeom>
          <a:noFill/>
        </p:spPr>
        <p:txBody>
          <a:bodyPr wrap="square" rtlCol="0">
            <a:spAutoFit/>
          </a:bodyPr>
          <a:lstStyle/>
          <a:p>
            <a:pPr algn="ctr"/>
            <a:r>
              <a:rPr lang="en-US" sz="1867" dirty="0" err="1">
                <a:solidFill>
                  <a:schemeClr val="bg1"/>
                </a:solidFill>
                <a:latin typeface="Arial" pitchFamily="34" charset="0"/>
                <a:cs typeface="Arial" pitchFamily="34" charset="0"/>
              </a:rPr>
              <a:t>Mellanox</a:t>
            </a:r>
            <a:r>
              <a:rPr lang="en-US" sz="1867" dirty="0">
                <a:solidFill>
                  <a:schemeClr val="bg1"/>
                </a:solidFill>
                <a:latin typeface="Arial" pitchFamily="34" charset="0"/>
                <a:cs typeface="Arial" pitchFamily="34" charset="0"/>
              </a:rPr>
              <a:t> QDR Switch</a:t>
            </a:r>
          </a:p>
          <a:p>
            <a:pPr algn="ctr"/>
            <a:r>
              <a:rPr lang="en-US" sz="1867" dirty="0">
                <a:latin typeface="Arial" pitchFamily="34" charset="0"/>
                <a:cs typeface="Arial" pitchFamily="34" charset="0"/>
              </a:rPr>
              <a:t>Ethernet SX1036</a:t>
            </a:r>
          </a:p>
        </p:txBody>
      </p:sp>
      <p:sp>
        <p:nvSpPr>
          <p:cNvPr id="17" name="TextBox 16"/>
          <p:cNvSpPr txBox="1"/>
          <p:nvPr/>
        </p:nvSpPr>
        <p:spPr>
          <a:xfrm>
            <a:off x="473883" y="4965354"/>
            <a:ext cx="1656309" cy="461665"/>
          </a:xfrm>
          <a:prstGeom prst="rect">
            <a:avLst/>
          </a:prstGeom>
          <a:noFill/>
        </p:spPr>
        <p:txBody>
          <a:bodyPr wrap="square" rtlCol="0">
            <a:spAutoFit/>
          </a:bodyPr>
          <a:lstStyle/>
          <a:p>
            <a:pPr algn="ctr"/>
            <a:r>
              <a:rPr lang="en-US" sz="2400" dirty="0">
                <a:solidFill>
                  <a:schemeClr val="bg1"/>
                </a:solidFill>
              </a:rPr>
              <a:t>HP DL380</a:t>
            </a:r>
          </a:p>
        </p:txBody>
      </p:sp>
      <p:sp>
        <p:nvSpPr>
          <p:cNvPr id="18" name="TextBox 17"/>
          <p:cNvSpPr txBox="1"/>
          <p:nvPr/>
        </p:nvSpPr>
        <p:spPr>
          <a:xfrm>
            <a:off x="4876800" y="5077670"/>
            <a:ext cx="2026187" cy="461665"/>
          </a:xfrm>
          <a:prstGeom prst="rect">
            <a:avLst/>
          </a:prstGeom>
          <a:noFill/>
        </p:spPr>
        <p:txBody>
          <a:bodyPr wrap="square" rtlCol="0">
            <a:spAutoFit/>
          </a:bodyPr>
          <a:lstStyle/>
          <a:p>
            <a:pPr algn="ctr"/>
            <a:r>
              <a:rPr lang="en-US" sz="2400" dirty="0">
                <a:solidFill>
                  <a:schemeClr val="bg1"/>
                </a:solidFill>
                <a:latin typeface="Arial" pitchFamily="34" charset="0"/>
                <a:cs typeface="Arial" pitchFamily="34" charset="0"/>
              </a:rPr>
              <a:t>IBM X3650</a:t>
            </a:r>
          </a:p>
        </p:txBody>
      </p:sp>
      <p:grpSp>
        <p:nvGrpSpPr>
          <p:cNvPr id="19" name="Group 18"/>
          <p:cNvGrpSpPr/>
          <p:nvPr/>
        </p:nvGrpSpPr>
        <p:grpSpPr>
          <a:xfrm>
            <a:off x="841940" y="2682286"/>
            <a:ext cx="682533" cy="169549"/>
            <a:chOff x="631455" y="2011714"/>
            <a:chExt cx="511900" cy="127162"/>
          </a:xfrm>
        </p:grpSpPr>
        <p:sp>
          <p:nvSpPr>
            <p:cNvPr id="20" name="Rounded Rectangle 19"/>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ounded Rectangle 20"/>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2" name="Group 21"/>
          <p:cNvGrpSpPr/>
          <p:nvPr/>
        </p:nvGrpSpPr>
        <p:grpSpPr>
          <a:xfrm>
            <a:off x="841940" y="4667655"/>
            <a:ext cx="682533" cy="169549"/>
            <a:chOff x="631455" y="2011714"/>
            <a:chExt cx="511900" cy="127162"/>
          </a:xfrm>
        </p:grpSpPr>
        <p:sp>
          <p:nvSpPr>
            <p:cNvPr id="23" name="Rounded Rectangle 22"/>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ounded Rectangle 23"/>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5" name="Group 24"/>
          <p:cNvGrpSpPr/>
          <p:nvPr/>
        </p:nvGrpSpPr>
        <p:grpSpPr>
          <a:xfrm>
            <a:off x="4364496" y="2682287"/>
            <a:ext cx="682533" cy="169549"/>
            <a:chOff x="631455" y="2011714"/>
            <a:chExt cx="511900" cy="127162"/>
          </a:xfrm>
        </p:grpSpPr>
        <p:sp>
          <p:nvSpPr>
            <p:cNvPr id="26" name="Rounded Rectangle 25"/>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Rounded Rectangle 26"/>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p:cNvGrpSpPr/>
          <p:nvPr/>
        </p:nvGrpSpPr>
        <p:grpSpPr>
          <a:xfrm>
            <a:off x="4364496" y="4667654"/>
            <a:ext cx="682533" cy="169549"/>
            <a:chOff x="631455" y="2011714"/>
            <a:chExt cx="511900" cy="127162"/>
          </a:xfrm>
        </p:grpSpPr>
        <p:sp>
          <p:nvSpPr>
            <p:cNvPr id="29" name="Rounded Rectangle 28"/>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ounded Rectangle 29"/>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1" name="Group 30"/>
          <p:cNvGrpSpPr/>
          <p:nvPr/>
        </p:nvGrpSpPr>
        <p:grpSpPr>
          <a:xfrm>
            <a:off x="2400431" y="3429000"/>
            <a:ext cx="682533" cy="169549"/>
            <a:chOff x="631455" y="2011714"/>
            <a:chExt cx="511900" cy="127162"/>
          </a:xfrm>
        </p:grpSpPr>
        <p:sp>
          <p:nvSpPr>
            <p:cNvPr id="32" name="Rounded Rectangle 31"/>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Rounded Rectangle 32"/>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4" name="Elbow Connector 33"/>
          <p:cNvCxnSpPr>
            <a:stCxn id="20" idx="2"/>
            <a:endCxn id="32" idx="0"/>
          </p:cNvCxnSpPr>
          <p:nvPr/>
        </p:nvCxnSpPr>
        <p:spPr>
          <a:xfrm rot="16200000" flipH="1">
            <a:off x="1485003" y="2361172"/>
            <a:ext cx="577167" cy="15584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1" idx="2"/>
            <a:endCxn id="33" idx="0"/>
          </p:cNvCxnSpPr>
          <p:nvPr/>
        </p:nvCxnSpPr>
        <p:spPr>
          <a:xfrm rot="16200000" flipH="1">
            <a:off x="1862737" y="2361171"/>
            <a:ext cx="577167" cy="15584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173815" y="3429002"/>
            <a:ext cx="682533" cy="169549"/>
            <a:chOff x="631455" y="2011714"/>
            <a:chExt cx="511900" cy="127162"/>
          </a:xfrm>
        </p:grpSpPr>
        <p:sp>
          <p:nvSpPr>
            <p:cNvPr id="37" name="Rounded Rectangle 36"/>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ounded Rectangle 37"/>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9" name="Elbow Connector 38"/>
          <p:cNvCxnSpPr>
            <a:stCxn id="26" idx="2"/>
            <a:endCxn id="37" idx="0"/>
          </p:cNvCxnSpPr>
          <p:nvPr/>
        </p:nvCxnSpPr>
        <p:spPr>
          <a:xfrm rot="5400000">
            <a:off x="3632974" y="2545080"/>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7" idx="2"/>
            <a:endCxn id="38" idx="0"/>
          </p:cNvCxnSpPr>
          <p:nvPr/>
        </p:nvCxnSpPr>
        <p:spPr>
          <a:xfrm rot="5400000">
            <a:off x="4010707" y="2545078"/>
            <a:ext cx="577167" cy="11906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360380" y="4173850"/>
            <a:ext cx="682533" cy="169549"/>
            <a:chOff x="631455" y="2011714"/>
            <a:chExt cx="511900" cy="127162"/>
          </a:xfrm>
        </p:grpSpPr>
        <p:sp>
          <p:nvSpPr>
            <p:cNvPr id="42" name="Rounded Rectangle 41"/>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Rounded Rectangle 42"/>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p:cNvGrpSpPr/>
          <p:nvPr/>
        </p:nvGrpSpPr>
        <p:grpSpPr>
          <a:xfrm>
            <a:off x="3133764" y="4173851"/>
            <a:ext cx="682533" cy="169549"/>
            <a:chOff x="631455" y="2011714"/>
            <a:chExt cx="511900" cy="127162"/>
          </a:xfrm>
        </p:grpSpPr>
        <p:sp>
          <p:nvSpPr>
            <p:cNvPr id="45" name="Rounded Rectangle 44"/>
            <p:cNvSpPr/>
            <p:nvPr/>
          </p:nvSpPr>
          <p:spPr>
            <a:xfrm>
              <a:off x="631455" y="2011715"/>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ounded Rectangle 45"/>
            <p:cNvSpPr/>
            <p:nvPr/>
          </p:nvSpPr>
          <p:spPr>
            <a:xfrm>
              <a:off x="914755" y="2011714"/>
              <a:ext cx="228600" cy="1271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47" name="Elbow Connector 46"/>
          <p:cNvCxnSpPr>
            <a:stCxn id="24" idx="0"/>
            <a:endCxn id="43" idx="2"/>
          </p:cNvCxnSpPr>
          <p:nvPr/>
        </p:nvCxnSpPr>
        <p:spPr>
          <a:xfrm rot="5400000" flipH="1" flipV="1">
            <a:off x="1969166" y="3746307"/>
            <a:ext cx="324257" cy="15184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3" idx="0"/>
            <a:endCxn id="42" idx="2"/>
          </p:cNvCxnSpPr>
          <p:nvPr/>
        </p:nvCxnSpPr>
        <p:spPr>
          <a:xfrm rot="5400000" flipH="1" flipV="1">
            <a:off x="1591433" y="3746308"/>
            <a:ext cx="324257" cy="15184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0" idx="0"/>
            <a:endCxn id="46" idx="2"/>
          </p:cNvCxnSpPr>
          <p:nvPr/>
        </p:nvCxnSpPr>
        <p:spPr>
          <a:xfrm rot="16200000" flipV="1">
            <a:off x="4117138" y="3890161"/>
            <a:ext cx="324255" cy="123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9" idx="0"/>
            <a:endCxn id="45" idx="2"/>
          </p:cNvCxnSpPr>
          <p:nvPr/>
        </p:nvCxnSpPr>
        <p:spPr>
          <a:xfrm rot="16200000" flipV="1">
            <a:off x="3739405" y="3890162"/>
            <a:ext cx="324255" cy="123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868823" y="2381402"/>
            <a:ext cx="1042437" cy="169988"/>
            <a:chOff x="5151617" y="1786051"/>
            <a:chExt cx="781828" cy="127491"/>
          </a:xfrm>
        </p:grpSpPr>
        <p:sp>
          <p:nvSpPr>
            <p:cNvPr id="52" name="Rounded Rectangle 51"/>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Rounded Rectangle 52"/>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ounded Rectangle 53"/>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5" name="Group 54"/>
          <p:cNvGrpSpPr/>
          <p:nvPr/>
        </p:nvGrpSpPr>
        <p:grpSpPr>
          <a:xfrm>
            <a:off x="6868823" y="3327841"/>
            <a:ext cx="1042437" cy="169988"/>
            <a:chOff x="5151617" y="1786051"/>
            <a:chExt cx="781828" cy="127491"/>
          </a:xfrm>
        </p:grpSpPr>
        <p:sp>
          <p:nvSpPr>
            <p:cNvPr id="56" name="Rounded Rectangle 55"/>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Rounded Rectangle 56"/>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Rounded Rectangle 57"/>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9" name="Group 58"/>
          <p:cNvGrpSpPr/>
          <p:nvPr/>
        </p:nvGrpSpPr>
        <p:grpSpPr>
          <a:xfrm>
            <a:off x="6908947" y="5127337"/>
            <a:ext cx="1042437" cy="169988"/>
            <a:chOff x="5151617" y="1786051"/>
            <a:chExt cx="781828" cy="127491"/>
          </a:xfrm>
        </p:grpSpPr>
        <p:sp>
          <p:nvSpPr>
            <p:cNvPr id="60" name="Rounded Rectangle 59"/>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ounded Rectangle 60"/>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Rounded Rectangle 61"/>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3" name="Group 62"/>
          <p:cNvGrpSpPr/>
          <p:nvPr/>
        </p:nvGrpSpPr>
        <p:grpSpPr>
          <a:xfrm>
            <a:off x="6908947" y="4186669"/>
            <a:ext cx="1042437" cy="169988"/>
            <a:chOff x="5151617" y="1786051"/>
            <a:chExt cx="781828" cy="127491"/>
          </a:xfrm>
        </p:grpSpPr>
        <p:sp>
          <p:nvSpPr>
            <p:cNvPr id="64" name="Rounded Rectangle 63"/>
            <p:cNvSpPr/>
            <p:nvPr/>
          </p:nvSpPr>
          <p:spPr>
            <a:xfrm>
              <a:off x="5151617" y="1786052"/>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Rounded Rectangle 64"/>
            <p:cNvSpPr/>
            <p:nvPr/>
          </p:nvSpPr>
          <p:spPr>
            <a:xfrm>
              <a:off x="5434917" y="178605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ounded Rectangle 65"/>
            <p:cNvSpPr/>
            <p:nvPr/>
          </p:nvSpPr>
          <p:spPr>
            <a:xfrm>
              <a:off x="5704845" y="1786381"/>
              <a:ext cx="228600" cy="127161"/>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67" name="Straight Connector 66"/>
          <p:cNvCxnSpPr>
            <a:stCxn id="52" idx="2"/>
            <a:endCxn id="56" idx="0"/>
          </p:cNvCxnSpPr>
          <p:nvPr/>
        </p:nvCxnSpPr>
        <p:spPr>
          <a:xfrm>
            <a:off x="7021223" y="2550951"/>
            <a:ext cx="0" cy="776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3" idx="2"/>
            <a:endCxn id="57" idx="0"/>
          </p:cNvCxnSpPr>
          <p:nvPr/>
        </p:nvCxnSpPr>
        <p:spPr>
          <a:xfrm>
            <a:off x="7398956" y="2550949"/>
            <a:ext cx="0" cy="776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4" idx="2"/>
          </p:cNvCxnSpPr>
          <p:nvPr/>
        </p:nvCxnSpPr>
        <p:spPr>
          <a:xfrm>
            <a:off x="7758860" y="2551389"/>
            <a:ext cx="0" cy="776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4" idx="2"/>
            <a:endCxn id="60" idx="0"/>
          </p:cNvCxnSpPr>
          <p:nvPr/>
        </p:nvCxnSpPr>
        <p:spPr>
          <a:xfrm>
            <a:off x="7061347" y="4356217"/>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5" idx="2"/>
            <a:endCxn id="61" idx="0"/>
          </p:cNvCxnSpPr>
          <p:nvPr/>
        </p:nvCxnSpPr>
        <p:spPr>
          <a:xfrm>
            <a:off x="7439080" y="4356216"/>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2"/>
            <a:endCxn id="62" idx="0"/>
          </p:cNvCxnSpPr>
          <p:nvPr/>
        </p:nvCxnSpPr>
        <p:spPr>
          <a:xfrm>
            <a:off x="7798984" y="4356656"/>
            <a:ext cx="0" cy="77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Flowchart: Magnetic Disk 72"/>
          <p:cNvSpPr/>
          <p:nvPr/>
        </p:nvSpPr>
        <p:spPr>
          <a:xfrm>
            <a:off x="667737" y="1814195"/>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Flowchart: Magnetic Disk 73"/>
          <p:cNvSpPr/>
          <p:nvPr/>
        </p:nvSpPr>
        <p:spPr>
          <a:xfrm>
            <a:off x="1306477" y="1814195"/>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Flowchart: Magnetic Disk 74"/>
          <p:cNvSpPr/>
          <p:nvPr/>
        </p:nvSpPr>
        <p:spPr>
          <a:xfrm>
            <a:off x="628481" y="5449914"/>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Flowchart: Magnetic Disk 75"/>
          <p:cNvSpPr/>
          <p:nvPr/>
        </p:nvSpPr>
        <p:spPr>
          <a:xfrm>
            <a:off x="1267221" y="5449914"/>
            <a:ext cx="486340" cy="294005"/>
          </a:xfrm>
          <a:prstGeom prst="flowChartMagneticDisk">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Rounded Rectangle 79"/>
          <p:cNvSpPr/>
          <p:nvPr/>
        </p:nvSpPr>
        <p:spPr>
          <a:xfrm>
            <a:off x="1362553" y="6373117"/>
            <a:ext cx="304800" cy="169548"/>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1" name="TextBox 80"/>
          <p:cNvSpPr txBox="1"/>
          <p:nvPr/>
        </p:nvSpPr>
        <p:spPr>
          <a:xfrm>
            <a:off x="4020250" y="6057782"/>
            <a:ext cx="1974151" cy="769634"/>
          </a:xfrm>
          <a:prstGeom prst="rect">
            <a:avLst/>
          </a:prstGeom>
          <a:noFill/>
        </p:spPr>
        <p:txBody>
          <a:bodyPr wrap="square" rtlCol="0">
            <a:spAutoFit/>
          </a:bodyPr>
          <a:lstStyle/>
          <a:p>
            <a:pPr algn="ctr"/>
            <a:r>
              <a:rPr lang="en-US" sz="1467" dirty="0" err="1">
                <a:latin typeface="Arial" pitchFamily="34" charset="0"/>
                <a:cs typeface="Arial" pitchFamily="34" charset="0"/>
              </a:rPr>
              <a:t>Mellanox</a:t>
            </a:r>
            <a:endParaRPr lang="en-US" sz="1467" dirty="0">
              <a:latin typeface="Arial" pitchFamily="34" charset="0"/>
              <a:cs typeface="Arial" pitchFamily="34" charset="0"/>
            </a:endParaRPr>
          </a:p>
          <a:p>
            <a:pPr algn="ctr"/>
            <a:r>
              <a:rPr lang="en-US" sz="1467" dirty="0" err="1">
                <a:latin typeface="Arial" pitchFamily="34" charset="0"/>
                <a:cs typeface="Arial" pitchFamily="34" charset="0"/>
              </a:rPr>
              <a:t>ConnectX</a:t>
            </a:r>
            <a:r>
              <a:rPr lang="en-US" sz="1467" dirty="0">
                <a:latin typeface="Arial" pitchFamily="34" charset="0"/>
                <a:cs typeface="Arial" pitchFamily="34" charset="0"/>
              </a:rPr>
              <a:t> 3 Ethernet</a:t>
            </a:r>
          </a:p>
          <a:p>
            <a:pPr algn="ctr"/>
            <a:r>
              <a:rPr lang="en-US" sz="1467" dirty="0">
                <a:latin typeface="Arial" pitchFamily="34" charset="0"/>
                <a:cs typeface="Arial" pitchFamily="34" charset="0"/>
              </a:rPr>
              <a:t>40Gbps QDR</a:t>
            </a:r>
          </a:p>
        </p:txBody>
      </p:sp>
      <p:sp>
        <p:nvSpPr>
          <p:cNvPr id="82" name="Rounded Rectangle 81"/>
          <p:cNvSpPr/>
          <p:nvPr/>
        </p:nvSpPr>
        <p:spPr>
          <a:xfrm>
            <a:off x="3703948" y="6373115"/>
            <a:ext cx="304800" cy="169548"/>
          </a:xfrm>
          <a:prstGeom prst="round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Rectangle 82"/>
          <p:cNvSpPr/>
          <p:nvPr/>
        </p:nvSpPr>
        <p:spPr>
          <a:xfrm>
            <a:off x="2110236" y="1397000"/>
            <a:ext cx="2897088" cy="4660781"/>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err="1" smtClean="0">
                <a:solidFill>
                  <a:schemeClr val="tx1"/>
                </a:solidFill>
                <a:latin typeface="Arial" pitchFamily="34" charset="0"/>
                <a:cs typeface="Arial" pitchFamily="34" charset="0"/>
              </a:rPr>
              <a:t>iSER</a:t>
            </a:r>
            <a:endParaRPr lang="en-US" sz="2400" dirty="0">
              <a:solidFill>
                <a:schemeClr val="tx1"/>
              </a:solidFill>
              <a:latin typeface="Arial" pitchFamily="34" charset="0"/>
              <a:cs typeface="Arial" pitchFamily="34" charset="0"/>
            </a:endParaRPr>
          </a:p>
        </p:txBody>
      </p:sp>
      <p:sp>
        <p:nvSpPr>
          <p:cNvPr id="84" name="Rectangle 83"/>
          <p:cNvSpPr/>
          <p:nvPr/>
        </p:nvSpPr>
        <p:spPr>
          <a:xfrm>
            <a:off x="5932805" y="1397000"/>
            <a:ext cx="2897088" cy="4660781"/>
          </a:xfrm>
          <a:prstGeom prst="rect">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solidFill>
                  <a:schemeClr val="tx1"/>
                </a:solidFill>
                <a:latin typeface="Arial" pitchFamily="34" charset="0"/>
                <a:cs typeface="Arial" pitchFamily="34" charset="0"/>
              </a:rPr>
              <a:t>RFTP</a:t>
            </a:r>
          </a:p>
          <a:p>
            <a:pPr algn="ctr"/>
            <a:r>
              <a:rPr lang="en-US" sz="2400" dirty="0" err="1" smtClean="0">
                <a:solidFill>
                  <a:schemeClr val="tx1"/>
                </a:solidFill>
                <a:latin typeface="Arial" pitchFamily="34" charset="0"/>
                <a:cs typeface="Arial" pitchFamily="34" charset="0"/>
              </a:rPr>
              <a:t>GridFTP</a:t>
            </a:r>
            <a:endParaRPr lang="en-US" sz="2400" dirty="0">
              <a:solidFill>
                <a:schemeClr val="tx1"/>
              </a:solidFill>
              <a:latin typeface="Arial" pitchFamily="34" charset="0"/>
              <a:cs typeface="Arial" pitchFamily="34" charset="0"/>
            </a:endParaRPr>
          </a:p>
        </p:txBody>
      </p:sp>
      <p:sp>
        <p:nvSpPr>
          <p:cNvPr id="77" name="Bent-Up Arrow 76"/>
          <p:cNvSpPr/>
          <p:nvPr/>
        </p:nvSpPr>
        <p:spPr>
          <a:xfrm rot="16200000" flipH="1" flipV="1">
            <a:off x="2504485" y="1465479"/>
            <a:ext cx="1002391" cy="2116639"/>
          </a:xfrm>
          <a:prstGeom prst="bentUpArrow">
            <a:avLst>
              <a:gd name="adj1" fmla="val 11369"/>
              <a:gd name="adj2" fmla="val 16288"/>
              <a:gd name="adj3" fmla="val 29029"/>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Bent-Up Arrow 77"/>
          <p:cNvSpPr/>
          <p:nvPr/>
        </p:nvSpPr>
        <p:spPr>
          <a:xfrm rot="10800000">
            <a:off x="1887343" y="4667650"/>
            <a:ext cx="2176656" cy="1059079"/>
          </a:xfrm>
          <a:prstGeom prst="bentUpArrow">
            <a:avLst>
              <a:gd name="adj1" fmla="val 11369"/>
              <a:gd name="adj2" fmla="val 16288"/>
              <a:gd name="adj3" fmla="val 29029"/>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Down Arrow 78"/>
          <p:cNvSpPr/>
          <p:nvPr/>
        </p:nvSpPr>
        <p:spPr>
          <a:xfrm>
            <a:off x="8509725" y="2550949"/>
            <a:ext cx="406400" cy="2526280"/>
          </a:xfrm>
          <a:prstGeom prst="downArrow">
            <a:avLst>
              <a:gd name="adj1" fmla="val 24138"/>
              <a:gd name="adj2" fmla="val 50000"/>
            </a:avLst>
          </a:prstGeom>
          <a:ln>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86244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End-to-End Performance</a:t>
            </a:r>
            <a:endParaRPr lang="en-US" dirty="0"/>
          </a:p>
        </p:txBody>
      </p:sp>
      <p:sp>
        <p:nvSpPr>
          <p:cNvPr id="3" name="Content Placeholder 2"/>
          <p:cNvSpPr>
            <a:spLocks noGrp="1"/>
          </p:cNvSpPr>
          <p:nvPr>
            <p:ph idx="1"/>
          </p:nvPr>
        </p:nvSpPr>
        <p:spPr>
          <a:xfrm>
            <a:off x="628650" y="5091953"/>
            <a:ext cx="7886700" cy="1085010"/>
          </a:xfrm>
        </p:spPr>
        <p:txBody>
          <a:bodyPr/>
          <a:lstStyle/>
          <a:p>
            <a:endParaRPr lang="en-US"/>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23</a:t>
            </a:r>
          </a:p>
        </p:txBody>
      </p:sp>
      <p:graphicFrame>
        <p:nvGraphicFramePr>
          <p:cNvPr id="9" name="Chart 8"/>
          <p:cNvGraphicFramePr>
            <a:graphicFrameLocks/>
          </p:cNvGraphicFramePr>
          <p:nvPr>
            <p:extLst>
              <p:ext uri="{D42A27DB-BD31-4B8C-83A1-F6EECF244321}">
                <p14:modId xmlns:p14="http://schemas.microsoft.com/office/powerpoint/2010/main" val="4014049123"/>
              </p:ext>
            </p:extLst>
          </p:nvPr>
        </p:nvGraphicFramePr>
        <p:xfrm>
          <a:off x="0" y="1418546"/>
          <a:ext cx="4572000" cy="4095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1747889519"/>
              </p:ext>
            </p:extLst>
          </p:nvPr>
        </p:nvGraphicFramePr>
        <p:xfrm>
          <a:off x="4437529" y="1418546"/>
          <a:ext cx="4572000" cy="4410754"/>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Arrow Connector 7"/>
          <p:cNvCxnSpPr/>
          <p:nvPr/>
        </p:nvCxnSpPr>
        <p:spPr>
          <a:xfrm flipH="1">
            <a:off x="2500313" y="2301720"/>
            <a:ext cx="11207" cy="1513043"/>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1518" y="2739525"/>
            <a:ext cx="522900" cy="523220"/>
          </a:xfrm>
          <a:prstGeom prst="rect">
            <a:avLst/>
          </a:prstGeom>
          <a:noFill/>
        </p:spPr>
        <p:txBody>
          <a:bodyPr wrap="square" rtlCol="0">
            <a:spAutoFit/>
          </a:bodyPr>
          <a:lstStyle/>
          <a:p>
            <a:r>
              <a:rPr lang="en-US" sz="2800" i="1" dirty="0" smtClean="0">
                <a:solidFill>
                  <a:srgbClr val="FF0000"/>
                </a:solidFill>
              </a:rPr>
              <a:t>3x</a:t>
            </a:r>
            <a:endParaRPr lang="en-US" sz="2800" i="1" dirty="0">
              <a:solidFill>
                <a:srgbClr val="FF0000"/>
              </a:solidFill>
            </a:endParaRPr>
          </a:p>
        </p:txBody>
      </p:sp>
    </p:spTree>
    <p:extLst>
      <p:ext uri="{BB962C8B-B14F-4D97-AF65-F5344CB8AC3E}">
        <p14:creationId xmlns:p14="http://schemas.microsoft.com/office/powerpoint/2010/main" val="3768589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End-to-End Performance</a:t>
            </a:r>
            <a:endParaRPr lang="en-US" dirty="0"/>
          </a:p>
        </p:txBody>
      </p:sp>
      <p:sp>
        <p:nvSpPr>
          <p:cNvPr id="3" name="Content Placeholder 2"/>
          <p:cNvSpPr>
            <a:spLocks noGrp="1"/>
          </p:cNvSpPr>
          <p:nvPr>
            <p:ph idx="1"/>
          </p:nvPr>
        </p:nvSpPr>
        <p:spPr>
          <a:xfrm>
            <a:off x="628650" y="5091953"/>
            <a:ext cx="7886700" cy="1085010"/>
          </a:xfrm>
        </p:spPr>
        <p:txBody>
          <a:bodyPr/>
          <a:lstStyle/>
          <a:p>
            <a:endParaRPr lang="en-US"/>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23</a:t>
            </a:r>
          </a:p>
        </p:txBody>
      </p:sp>
      <p:graphicFrame>
        <p:nvGraphicFramePr>
          <p:cNvPr id="9" name="Chart 8"/>
          <p:cNvGraphicFramePr>
            <a:graphicFrameLocks/>
          </p:cNvGraphicFramePr>
          <p:nvPr>
            <p:extLst>
              <p:ext uri="{D42A27DB-BD31-4B8C-83A1-F6EECF244321}">
                <p14:modId xmlns:p14="http://schemas.microsoft.com/office/powerpoint/2010/main" val="3208851867"/>
              </p:ext>
            </p:extLst>
          </p:nvPr>
        </p:nvGraphicFramePr>
        <p:xfrm>
          <a:off x="0" y="1418546"/>
          <a:ext cx="4572000" cy="4095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2329618368"/>
              </p:ext>
            </p:extLst>
          </p:nvPr>
        </p:nvGraphicFramePr>
        <p:xfrm>
          <a:off x="4437529" y="1418546"/>
          <a:ext cx="4572000" cy="4410754"/>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p:cNvCxnSpPr/>
          <p:nvPr/>
        </p:nvCxnSpPr>
        <p:spPr>
          <a:xfrm flipV="1">
            <a:off x="896749" y="2143125"/>
            <a:ext cx="3475226" cy="1180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8831" y="1842746"/>
            <a:ext cx="1883144" cy="369332"/>
          </a:xfrm>
          <a:prstGeom prst="rect">
            <a:avLst/>
          </a:prstGeom>
          <a:noFill/>
        </p:spPr>
        <p:txBody>
          <a:bodyPr wrap="none" rtlCol="0">
            <a:spAutoFit/>
          </a:bodyPr>
          <a:lstStyle/>
          <a:p>
            <a:r>
              <a:rPr lang="en-US" dirty="0" smtClean="0">
                <a:solidFill>
                  <a:srgbClr val="FF0000"/>
                </a:solidFill>
              </a:rPr>
              <a:t>Storage Threshold</a:t>
            </a:r>
            <a:endParaRPr lang="en-US" dirty="0">
              <a:solidFill>
                <a:srgbClr val="FF0000"/>
              </a:solidFill>
            </a:endParaRPr>
          </a:p>
        </p:txBody>
      </p:sp>
      <p:cxnSp>
        <p:nvCxnSpPr>
          <p:cNvPr id="12" name="Straight Arrow Connector 11"/>
          <p:cNvCxnSpPr/>
          <p:nvPr/>
        </p:nvCxnSpPr>
        <p:spPr>
          <a:xfrm flipH="1">
            <a:off x="2500313" y="2301720"/>
            <a:ext cx="11207" cy="1513043"/>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11518" y="2739525"/>
            <a:ext cx="522900" cy="523220"/>
          </a:xfrm>
          <a:prstGeom prst="rect">
            <a:avLst/>
          </a:prstGeom>
          <a:noFill/>
        </p:spPr>
        <p:txBody>
          <a:bodyPr wrap="square" rtlCol="0">
            <a:spAutoFit/>
          </a:bodyPr>
          <a:lstStyle/>
          <a:p>
            <a:r>
              <a:rPr lang="en-US" sz="2800" i="1" dirty="0" smtClean="0">
                <a:solidFill>
                  <a:srgbClr val="FF0000"/>
                </a:solidFill>
              </a:rPr>
              <a:t>3x</a:t>
            </a:r>
            <a:endParaRPr lang="en-US" sz="2800" i="1" dirty="0">
              <a:solidFill>
                <a:srgbClr val="FF0000"/>
              </a:solidFill>
            </a:endParaRPr>
          </a:p>
        </p:txBody>
      </p:sp>
    </p:spTree>
    <p:extLst>
      <p:ext uri="{BB962C8B-B14F-4D97-AF65-F5344CB8AC3E}">
        <p14:creationId xmlns:p14="http://schemas.microsoft.com/office/powerpoint/2010/main" val="865093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End-to-End </a:t>
            </a:r>
            <a:r>
              <a:rPr lang="en-US" sz="3600" dirty="0" smtClean="0"/>
              <a:t>Performance: Bi-directional</a:t>
            </a:r>
            <a:endParaRPr lang="en-US" sz="3600" dirty="0"/>
          </a:p>
        </p:txBody>
      </p:sp>
      <p:sp>
        <p:nvSpPr>
          <p:cNvPr id="3" name="Content Placeholder 2"/>
          <p:cNvSpPr>
            <a:spLocks noGrp="1"/>
          </p:cNvSpPr>
          <p:nvPr>
            <p:ph idx="1"/>
          </p:nvPr>
        </p:nvSpPr>
        <p:spPr>
          <a:xfrm>
            <a:off x="628650" y="5268035"/>
            <a:ext cx="7886700" cy="1088316"/>
          </a:xfrm>
        </p:spPr>
        <p:txBody>
          <a:bodyPr>
            <a:normAutofit/>
          </a:bodyPr>
          <a:lstStyle/>
          <a:p>
            <a:r>
              <a:rPr lang="en-US" dirty="0" smtClean="0"/>
              <a:t>RFTP: 83% improvement vs. unidirectional</a:t>
            </a:r>
          </a:p>
          <a:p>
            <a:r>
              <a:rPr lang="en-US" dirty="0" err="1" smtClean="0"/>
              <a:t>GridFTP</a:t>
            </a:r>
            <a:r>
              <a:rPr lang="en-US" dirty="0" smtClean="0"/>
              <a:t>: 33% </a:t>
            </a:r>
            <a:r>
              <a:rPr lang="en-US" dirty="0"/>
              <a:t>improvement vs. </a:t>
            </a:r>
            <a:r>
              <a:rPr lang="en-US" dirty="0" smtClean="0"/>
              <a:t>unidirectional</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24</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98222006"/>
              </p:ext>
            </p:extLst>
          </p:nvPr>
        </p:nvGraphicFramePr>
        <p:xfrm>
          <a:off x="1700212" y="1394054"/>
          <a:ext cx="5057776" cy="37637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3295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a:t>
            </a:r>
            <a:r>
              <a:rPr lang="en-US" dirty="0" err="1" smtClean="0"/>
              <a:t>Gbps</a:t>
            </a:r>
            <a:r>
              <a:rPr lang="en-US" dirty="0" smtClean="0"/>
              <a:t> WAN </a:t>
            </a:r>
            <a:r>
              <a:rPr lang="en-US" dirty="0" err="1" smtClean="0"/>
              <a:t>Testbed</a:t>
            </a:r>
            <a:endParaRPr lang="en-US" dirty="0"/>
          </a:p>
        </p:txBody>
      </p:sp>
      <p:sp>
        <p:nvSpPr>
          <p:cNvPr id="3" name="Content Placeholder 2"/>
          <p:cNvSpPr>
            <a:spLocks noGrp="1"/>
          </p:cNvSpPr>
          <p:nvPr>
            <p:ph idx="1"/>
          </p:nvPr>
        </p:nvSpPr>
        <p:spPr>
          <a:xfrm>
            <a:off x="628650" y="4391911"/>
            <a:ext cx="7886700" cy="1964440"/>
          </a:xfrm>
        </p:spPr>
        <p:txBody>
          <a:bodyPr>
            <a:normAutofit fontScale="85000" lnSpcReduction="20000"/>
          </a:bodyPr>
          <a:lstStyle/>
          <a:p>
            <a:r>
              <a:rPr lang="en-US" dirty="0" smtClean="0"/>
              <a:t>40 </a:t>
            </a:r>
            <a:r>
              <a:rPr lang="en-US" dirty="0" err="1" smtClean="0"/>
              <a:t>Gbps</a:t>
            </a:r>
            <a:r>
              <a:rPr lang="en-US" dirty="0" smtClean="0"/>
              <a:t> </a:t>
            </a:r>
            <a:r>
              <a:rPr lang="en-US" dirty="0" err="1" smtClean="0"/>
              <a:t>RoCE</a:t>
            </a:r>
            <a:r>
              <a:rPr lang="en-US" dirty="0" smtClean="0"/>
              <a:t> WAN</a:t>
            </a:r>
          </a:p>
          <a:p>
            <a:r>
              <a:rPr lang="en-US" b="1" dirty="0" smtClean="0"/>
              <a:t>4,000 miles</a:t>
            </a:r>
          </a:p>
          <a:p>
            <a:r>
              <a:rPr lang="en-US" dirty="0" smtClean="0"/>
              <a:t>RTT: 95 millisecond</a:t>
            </a:r>
          </a:p>
          <a:p>
            <a:r>
              <a:rPr lang="en-US" dirty="0" smtClean="0"/>
              <a:t>BDP: 500 MB</a:t>
            </a:r>
          </a:p>
          <a:p>
            <a:r>
              <a:rPr lang="en-US" i="1" dirty="0" smtClean="0"/>
              <a:t>Will RFTP be scalable in WAN?</a:t>
            </a:r>
            <a:endParaRPr lang="en-US" i="1"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25</a:t>
            </a:r>
            <a:endParaRPr lang="en-US" dirty="0"/>
          </a:p>
        </p:txBody>
      </p:sp>
      <p:pic>
        <p:nvPicPr>
          <p:cNvPr id="39" name="Picture 38" descr="BlankMap-USA-states.PNG"/>
          <p:cNvPicPr>
            <a:picLocks noChangeAspect="1"/>
          </p:cNvPicPr>
          <p:nvPr/>
        </p:nvPicPr>
        <p:blipFill>
          <a:blip r:embed="rId3" cstate="screen">
            <a:clrChange>
              <a:clrFrom>
                <a:srgbClr val="FFFFFF"/>
              </a:clrFrom>
              <a:clrTo>
                <a:srgbClr val="FFFFFF">
                  <a:alpha val="0"/>
                </a:srgbClr>
              </a:clrTo>
            </a:clrChange>
            <a:alphaModFix/>
            <a:extLst>
              <a:ext uri="{28A0092B-C50C-407E-A947-70E740481C1C}">
                <a14:useLocalDpi xmlns:a14="http://schemas.microsoft.com/office/drawing/2010/main"/>
              </a:ext>
            </a:extLst>
          </a:blip>
          <a:srcRect/>
          <a:stretch>
            <a:fillRect/>
          </a:stretch>
        </p:blipFill>
        <p:spPr bwMode="auto">
          <a:xfrm>
            <a:off x="2171700" y="1152507"/>
            <a:ext cx="5331364" cy="3239404"/>
          </a:xfrm>
          <a:prstGeom prst="rect">
            <a:avLst/>
          </a:prstGeom>
          <a:noFill/>
          <a:ln w="9525">
            <a:noFill/>
            <a:miter lim="800000"/>
            <a:headEnd/>
            <a:tailEnd/>
          </a:ln>
        </p:spPr>
      </p:pic>
      <p:sp>
        <p:nvSpPr>
          <p:cNvPr id="40" name="Freeform 39"/>
          <p:cNvSpPr/>
          <p:nvPr/>
        </p:nvSpPr>
        <p:spPr bwMode="auto">
          <a:xfrm>
            <a:off x="2382392" y="2141157"/>
            <a:ext cx="3264060" cy="377553"/>
          </a:xfrm>
          <a:custGeom>
            <a:avLst/>
            <a:gdLst>
              <a:gd name="connsiteX0" fmla="*/ 0 w 3287210"/>
              <a:gd name="connsiteY0" fmla="*/ 173620 h 173620"/>
              <a:gd name="connsiteX1" fmla="*/ 3287210 w 3287210"/>
              <a:gd name="connsiteY1" fmla="*/ 0 h 173620"/>
              <a:gd name="connsiteX0" fmla="*/ 0 w 3194612"/>
              <a:gd name="connsiteY0" fmla="*/ 451413 h 451413"/>
              <a:gd name="connsiteX1" fmla="*/ 3194612 w 3194612"/>
              <a:gd name="connsiteY1" fmla="*/ 0 h 451413"/>
              <a:gd name="connsiteX0" fmla="*/ 0 w 3264060"/>
              <a:gd name="connsiteY0" fmla="*/ 173621 h 173621"/>
              <a:gd name="connsiteX1" fmla="*/ 3264060 w 3264060"/>
              <a:gd name="connsiteY1" fmla="*/ 0 h 173621"/>
              <a:gd name="connsiteX0" fmla="*/ 0 w 3264060"/>
              <a:gd name="connsiteY0" fmla="*/ 341739 h 341739"/>
              <a:gd name="connsiteX1" fmla="*/ 3264060 w 3264060"/>
              <a:gd name="connsiteY1" fmla="*/ 168118 h 341739"/>
              <a:gd name="connsiteX0" fmla="*/ 0 w 3264060"/>
              <a:gd name="connsiteY0" fmla="*/ 446686 h 446686"/>
              <a:gd name="connsiteX1" fmla="*/ 3264060 w 3264060"/>
              <a:gd name="connsiteY1" fmla="*/ 273065 h 446686"/>
              <a:gd name="connsiteX0" fmla="*/ 0 w 3264060"/>
              <a:gd name="connsiteY0" fmla="*/ 432634 h 432634"/>
              <a:gd name="connsiteX1" fmla="*/ 3264060 w 3264060"/>
              <a:gd name="connsiteY1" fmla="*/ 259013 h 432634"/>
              <a:gd name="connsiteX0" fmla="*/ 0 w 3264060"/>
              <a:gd name="connsiteY0" fmla="*/ 412834 h 412834"/>
              <a:gd name="connsiteX1" fmla="*/ 3264060 w 3264060"/>
              <a:gd name="connsiteY1" fmla="*/ 239213 h 412834"/>
              <a:gd name="connsiteX0" fmla="*/ 0 w 3264060"/>
              <a:gd name="connsiteY0" fmla="*/ 382578 h 382578"/>
              <a:gd name="connsiteX1" fmla="*/ 3264060 w 3264060"/>
              <a:gd name="connsiteY1" fmla="*/ 208957 h 382578"/>
              <a:gd name="connsiteX0" fmla="*/ 0 w 3264060"/>
              <a:gd name="connsiteY0" fmla="*/ 377554 h 377554"/>
              <a:gd name="connsiteX1" fmla="*/ 3264060 w 3264060"/>
              <a:gd name="connsiteY1" fmla="*/ 203933 h 377554"/>
              <a:gd name="connsiteX0" fmla="*/ 0 w 3264060"/>
              <a:gd name="connsiteY0" fmla="*/ 357524 h 357524"/>
              <a:gd name="connsiteX1" fmla="*/ 3264060 w 3264060"/>
              <a:gd name="connsiteY1" fmla="*/ 183903 h 357524"/>
              <a:gd name="connsiteX0" fmla="*/ 0 w 3264060"/>
              <a:gd name="connsiteY0" fmla="*/ 377553 h 377553"/>
              <a:gd name="connsiteX1" fmla="*/ 3264060 w 3264060"/>
              <a:gd name="connsiteY1" fmla="*/ 203932 h 377553"/>
            </a:gdLst>
            <a:ahLst/>
            <a:cxnLst>
              <a:cxn ang="0">
                <a:pos x="connsiteX0" y="connsiteY0"/>
              </a:cxn>
              <a:cxn ang="0">
                <a:pos x="connsiteX1" y="connsiteY1"/>
              </a:cxn>
            </a:cxnLst>
            <a:rect l="l" t="t" r="r" b="b"/>
            <a:pathLst>
              <a:path w="3264060" h="377553">
                <a:moveTo>
                  <a:pt x="0" y="377553"/>
                </a:moveTo>
                <a:cubicBezTo>
                  <a:pt x="763929" y="-4413"/>
                  <a:pt x="2095018" y="-154883"/>
                  <a:pt x="3264060" y="203932"/>
                </a:cubicBezTo>
              </a:path>
            </a:pathLst>
          </a:custGeom>
          <a:noFill/>
          <a:ln w="63500" cap="flat" cmpd="sng" algn="ctr">
            <a:solidFill>
              <a:schemeClr val="tx1"/>
            </a:solidFill>
            <a:prstDash val="dash"/>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Narrow" charset="0"/>
            </a:endParaRPr>
          </a:p>
        </p:txBody>
      </p:sp>
      <p:sp>
        <p:nvSpPr>
          <p:cNvPr id="8" name="TextBox 7"/>
          <p:cNvSpPr txBox="1"/>
          <p:nvPr/>
        </p:nvSpPr>
        <p:spPr>
          <a:xfrm>
            <a:off x="1343545" y="2541376"/>
            <a:ext cx="1656309" cy="461665"/>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NERSC</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4837382" y="2363395"/>
            <a:ext cx="1656309" cy="461665"/>
          </a:xfrm>
          <a:prstGeom prst="rect">
            <a:avLst/>
          </a:prstGeom>
          <a:noFill/>
        </p:spPr>
        <p:txBody>
          <a:bodyPr wrap="square" rtlCol="0">
            <a:spAutoFit/>
          </a:bodyPr>
          <a:lstStyle/>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ANL</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22366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RFTP Bandwidth in 40 </a:t>
            </a:r>
            <a:r>
              <a:rPr lang="en-US" dirty="0" err="1" smtClean="0"/>
              <a:t>Gbps</a:t>
            </a:r>
            <a:r>
              <a:rPr lang="en-US" dirty="0" smtClean="0"/>
              <a:t> WAN</a:t>
            </a:r>
            <a:endParaRPr lang="en-US" dirty="0"/>
          </a:p>
        </p:txBody>
      </p:sp>
      <p:sp>
        <p:nvSpPr>
          <p:cNvPr id="3" name="Content Placeholder 2"/>
          <p:cNvSpPr>
            <a:spLocks noGrp="1"/>
          </p:cNvSpPr>
          <p:nvPr>
            <p:ph idx="1"/>
          </p:nvPr>
        </p:nvSpPr>
        <p:spPr>
          <a:xfrm>
            <a:off x="628650" y="5683623"/>
            <a:ext cx="7886700" cy="493339"/>
          </a:xfrm>
        </p:spPr>
        <p:txBody>
          <a:bodyPr/>
          <a:lstStyle/>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26</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90468477"/>
              </p:ext>
            </p:extLst>
          </p:nvPr>
        </p:nvGraphicFramePr>
        <p:xfrm>
          <a:off x="2003612" y="1690689"/>
          <a:ext cx="5136776" cy="35657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261038" y="5134902"/>
            <a:ext cx="1412053" cy="369332"/>
          </a:xfrm>
          <a:prstGeom prst="rect">
            <a:avLst/>
          </a:prstGeom>
          <a:noFill/>
        </p:spPr>
        <p:txBody>
          <a:bodyPr wrap="none" rtlCol="0">
            <a:spAutoFit/>
          </a:bodyPr>
          <a:lstStyle/>
          <a:p>
            <a:r>
              <a:rPr lang="en-US" i="1" dirty="0" smtClean="0">
                <a:latin typeface="Segoe UI" panose="020B0502040204020203" pitchFamily="34" charset="0"/>
                <a:ea typeface="Segoe UI" panose="020B0502040204020203" pitchFamily="34" charset="0"/>
                <a:cs typeface="Segoe UI" panose="020B0502040204020203" pitchFamily="34" charset="0"/>
              </a:rPr>
              <a:t># of streams</a:t>
            </a:r>
            <a:endParaRPr lang="en-US" i="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7778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RDMA to WAN</a:t>
            </a:r>
            <a:endParaRPr lang="en-US" dirty="0"/>
          </a:p>
        </p:txBody>
      </p:sp>
      <p:sp>
        <p:nvSpPr>
          <p:cNvPr id="3" name="Content Placeholder 2"/>
          <p:cNvSpPr>
            <a:spLocks noGrp="1"/>
          </p:cNvSpPr>
          <p:nvPr>
            <p:ph idx="1"/>
          </p:nvPr>
        </p:nvSpPr>
        <p:spPr>
          <a:xfrm>
            <a:off x="628650" y="1567543"/>
            <a:ext cx="7886700" cy="2132260"/>
          </a:xfrm>
        </p:spPr>
        <p:txBody>
          <a:bodyPr>
            <a:normAutofit/>
          </a:bodyPr>
          <a:lstStyle/>
          <a:p>
            <a:r>
              <a:rPr lang="en-US" sz="2400" dirty="0" err="1" smtClean="0"/>
              <a:t>RoCE</a:t>
            </a:r>
            <a:r>
              <a:rPr lang="en-US" sz="2400" dirty="0" smtClean="0"/>
              <a:t> and </a:t>
            </a:r>
            <a:r>
              <a:rPr lang="en-US" sz="2400" dirty="0" err="1" smtClean="0"/>
              <a:t>iWARP</a:t>
            </a:r>
            <a:endParaRPr lang="en-US" sz="2400" dirty="0"/>
          </a:p>
          <a:p>
            <a:r>
              <a:rPr lang="en-US" sz="2400" dirty="0" err="1" smtClean="0"/>
              <a:t>RoCE</a:t>
            </a:r>
            <a:r>
              <a:rPr lang="en-US" sz="2400" dirty="0" smtClean="0"/>
              <a:t> </a:t>
            </a:r>
            <a:r>
              <a:rPr lang="en-US" sz="2400" dirty="0"/>
              <a:t>requires a complicated layer-2 configuration for lossless operation.</a:t>
            </a:r>
          </a:p>
          <a:p>
            <a:r>
              <a:rPr lang="en-US" sz="2400" dirty="0" err="1" smtClean="0"/>
              <a:t>iWARP</a:t>
            </a:r>
            <a:r>
              <a:rPr lang="en-US" sz="2400" dirty="0" smtClean="0"/>
              <a:t>: </a:t>
            </a:r>
            <a:r>
              <a:rPr lang="en-US" sz="2400" dirty="0" err="1" smtClean="0"/>
              <a:t>ToE</a:t>
            </a:r>
            <a:endParaRPr lang="en-US" sz="2400" dirty="0" smtClean="0"/>
          </a:p>
          <a:p>
            <a:r>
              <a:rPr lang="en-US" sz="2400" dirty="0" err="1" smtClean="0"/>
              <a:t>iWARP</a:t>
            </a:r>
            <a:r>
              <a:rPr lang="en-US" sz="2400" dirty="0" smtClean="0"/>
              <a:t> operate with </a:t>
            </a:r>
            <a:r>
              <a:rPr lang="en-US" sz="2400" dirty="0"/>
              <a:t>standard </a:t>
            </a:r>
            <a:r>
              <a:rPr lang="en-US" sz="2400" dirty="0" smtClean="0"/>
              <a:t>switches</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27</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67330992"/>
              </p:ext>
            </p:extLst>
          </p:nvPr>
        </p:nvGraphicFramePr>
        <p:xfrm>
          <a:off x="1041009" y="3713871"/>
          <a:ext cx="7047914" cy="285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7627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HPC data transfer</a:t>
            </a:r>
          </a:p>
          <a:p>
            <a:r>
              <a:rPr lang="en-US" dirty="0" smtClean="0"/>
              <a:t>Hardware advances need advanced software</a:t>
            </a:r>
          </a:p>
          <a:p>
            <a:r>
              <a:rPr lang="en-US" dirty="0" smtClean="0"/>
              <a:t>Efficient memory usage in HPC</a:t>
            </a:r>
          </a:p>
          <a:p>
            <a:r>
              <a:rPr lang="en-US" b="1" dirty="0" smtClean="0"/>
              <a:t>RDMA</a:t>
            </a:r>
            <a:r>
              <a:rPr lang="en-US" dirty="0" smtClean="0"/>
              <a:t>-based design</a:t>
            </a:r>
          </a:p>
          <a:p>
            <a:r>
              <a:rPr lang="en-US" b="1" dirty="0" smtClean="0"/>
              <a:t>NUMA</a:t>
            </a:r>
            <a:r>
              <a:rPr lang="en-US" dirty="0" smtClean="0"/>
              <a:t>-aware tuning</a:t>
            </a:r>
          </a:p>
          <a:p>
            <a:r>
              <a:rPr lang="en-US" dirty="0" err="1" smtClean="0"/>
              <a:t>Testbed</a:t>
            </a:r>
            <a:r>
              <a:rPr lang="en-US" dirty="0" smtClean="0"/>
              <a:t> in LAN and WAN validated our design</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28</a:t>
            </a:r>
            <a:endParaRPr lang="en-US" dirty="0"/>
          </a:p>
        </p:txBody>
      </p:sp>
    </p:spTree>
    <p:extLst>
      <p:ext uri="{BB962C8B-B14F-4D97-AF65-F5344CB8AC3E}">
        <p14:creationId xmlns:p14="http://schemas.microsoft.com/office/powerpoint/2010/main" val="1643151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RFTP Software</a:t>
            </a:r>
          </a:p>
          <a:p>
            <a:pPr marL="0" indent="0" algn="ctr">
              <a:buNone/>
            </a:pPr>
            <a:r>
              <a:rPr lang="en-US" dirty="0" smtClean="0"/>
              <a:t>http://ftp100.cewit.stonybrook.edu/rftp</a:t>
            </a:r>
            <a:endParaRPr lang="en-US" sz="2400" dirty="0"/>
          </a:p>
          <a:p>
            <a:pPr marL="0" indent="0">
              <a:buNone/>
            </a:pPr>
            <a:endParaRPr lang="en-US" dirty="0"/>
          </a:p>
          <a:p>
            <a:pPr marL="0" indent="0" algn="ctr">
              <a:buNone/>
            </a:pPr>
            <a:r>
              <a:rPr lang="en-US" sz="4400" dirty="0" smtClean="0"/>
              <a:t>RFTP runs on</a:t>
            </a:r>
          </a:p>
          <a:p>
            <a:pPr marL="0" indent="0" algn="ctr">
              <a:buNone/>
            </a:pPr>
            <a:r>
              <a:rPr lang="en-US" sz="3600" dirty="0" smtClean="0"/>
              <a:t>Caltech booth</a:t>
            </a:r>
          </a:p>
          <a:p>
            <a:pPr marL="0" indent="0" algn="ctr">
              <a:buNone/>
            </a:pPr>
            <a:r>
              <a:rPr lang="en-US" sz="3600" dirty="0" smtClean="0"/>
              <a:t>Stony Brook University</a:t>
            </a:r>
          </a:p>
          <a:p>
            <a:pPr marL="0" lvl="0" indent="0" algn="ctr">
              <a:buNone/>
            </a:pPr>
            <a:r>
              <a:rPr lang="en-US" dirty="0">
                <a:solidFill>
                  <a:prstClr val="black"/>
                </a:solidFill>
              </a:rPr>
              <a:t>http://</a:t>
            </a:r>
            <a:r>
              <a:rPr lang="en-US" dirty="0" smtClean="0">
                <a:solidFill>
                  <a:prstClr val="black"/>
                </a:solidFill>
              </a:rPr>
              <a:t>ftp100.cewit.stonybrook.edu/ganglia</a:t>
            </a:r>
            <a:endParaRPr lang="en-US" sz="2400" dirty="0">
              <a:solidFill>
                <a:prstClr val="black"/>
              </a:solidFill>
            </a:endParaRPr>
          </a:p>
          <a:p>
            <a:pPr marL="0" indent="0" algn="ctr">
              <a:buNone/>
            </a:pPr>
            <a:endParaRPr lang="en-US" sz="3600" dirty="0" smtClean="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a:xfrm>
            <a:off x="6457950" y="6356351"/>
            <a:ext cx="2057400" cy="365125"/>
          </a:xfrm>
        </p:spPr>
        <p:txBody>
          <a:bodyPr/>
          <a:lstStyle/>
          <a:p>
            <a:r>
              <a:rPr lang="en-US" dirty="0" smtClean="0"/>
              <a:t>29</a:t>
            </a:r>
            <a:endParaRPr lang="en-US" dirty="0"/>
          </a:p>
        </p:txBody>
      </p:sp>
    </p:spTree>
    <p:extLst>
      <p:ext uri="{BB962C8B-B14F-4D97-AF65-F5344CB8AC3E}">
        <p14:creationId xmlns:p14="http://schemas.microsoft.com/office/powerpoint/2010/main" val="2371574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loud 88"/>
          <p:cNvSpPr/>
          <p:nvPr/>
        </p:nvSpPr>
        <p:spPr>
          <a:xfrm>
            <a:off x="3841919" y="2075914"/>
            <a:ext cx="1274164" cy="24048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RDMA is a Game-Changer</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4</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13144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721872"/>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381"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4" y="213144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92" y="392501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3"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272686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3332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4" y="213144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2722173"/>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308551"/>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92770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392501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983959" y="2350135"/>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983959" y="2940563"/>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974690" y="3526941"/>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985201" y="4143709"/>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8460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93206" y="236339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4607" y="293865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85112" y="3526940"/>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84607" y="414370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81795" y="1828391"/>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12906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719487"/>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083"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6" y="212905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594" y="392263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5"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272447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778029"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4" y="2129059"/>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820" y="272716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0823" y="3306166"/>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5" y="392293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392263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28661" y="2347750"/>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28661" y="2938178"/>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19392" y="3524556"/>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29903" y="4141324"/>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477745"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50511" y="2362204"/>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50508" y="2938176"/>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3867" y="3524555"/>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37661" y="4141323"/>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065190" y="1826006"/>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08789" y="448078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25481" y="136021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20432"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16235" y="1360210"/>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363046" y="4480786"/>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06073"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397281" y="3148279"/>
            <a:ext cx="2218954" cy="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9399" y="1464336"/>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80"/>
          <p:cNvSpPr txBox="1"/>
          <p:nvPr/>
        </p:nvSpPr>
        <p:spPr>
          <a:xfrm>
            <a:off x="5926048" y="1465945"/>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3" name="Picture 82"/>
          <p:cNvPicPr/>
          <p:nvPr/>
        </p:nvPicPr>
        <p:blipFill>
          <a:blip r:embed="rId5"/>
          <a:stretch>
            <a:fillRect/>
          </a:stretch>
        </p:blipFill>
        <p:spPr>
          <a:xfrm>
            <a:off x="3148726" y="2908625"/>
            <a:ext cx="596265" cy="497205"/>
          </a:xfrm>
          <a:prstGeom prst="rect">
            <a:avLst/>
          </a:prstGeom>
        </p:spPr>
      </p:pic>
      <p:pic>
        <p:nvPicPr>
          <p:cNvPr id="84" name="Picture 83"/>
          <p:cNvPicPr/>
          <p:nvPr/>
        </p:nvPicPr>
        <p:blipFill>
          <a:blip r:embed="rId6"/>
          <a:stretch>
            <a:fillRect/>
          </a:stretch>
        </p:blipFill>
        <p:spPr>
          <a:xfrm>
            <a:off x="949045" y="1905095"/>
            <a:ext cx="426085" cy="180975"/>
          </a:xfrm>
          <a:prstGeom prst="rect">
            <a:avLst/>
          </a:prstGeom>
        </p:spPr>
      </p:pic>
      <p:pic>
        <p:nvPicPr>
          <p:cNvPr id="85" name="Picture 84"/>
          <p:cNvPicPr/>
          <p:nvPr/>
        </p:nvPicPr>
        <p:blipFill>
          <a:blip r:embed="rId6"/>
          <a:stretch>
            <a:fillRect/>
          </a:stretch>
        </p:blipFill>
        <p:spPr>
          <a:xfrm>
            <a:off x="2271564" y="1907796"/>
            <a:ext cx="426085" cy="180975"/>
          </a:xfrm>
          <a:prstGeom prst="rect">
            <a:avLst/>
          </a:prstGeom>
        </p:spPr>
      </p:pic>
      <p:pic>
        <p:nvPicPr>
          <p:cNvPr id="86" name="Picture 85"/>
          <p:cNvPicPr/>
          <p:nvPr/>
        </p:nvPicPr>
        <p:blipFill>
          <a:blip r:embed="rId6"/>
          <a:stretch>
            <a:fillRect/>
          </a:stretch>
        </p:blipFill>
        <p:spPr>
          <a:xfrm>
            <a:off x="7588529" y="1894939"/>
            <a:ext cx="426085" cy="180975"/>
          </a:xfrm>
          <a:prstGeom prst="rect">
            <a:avLst/>
          </a:prstGeom>
        </p:spPr>
      </p:pic>
      <p:pic>
        <p:nvPicPr>
          <p:cNvPr id="87" name="Picture 86"/>
          <p:cNvPicPr/>
          <p:nvPr/>
        </p:nvPicPr>
        <p:blipFill>
          <a:blip r:embed="rId6"/>
          <a:stretch>
            <a:fillRect/>
          </a:stretch>
        </p:blipFill>
        <p:spPr>
          <a:xfrm>
            <a:off x="6264701" y="1898550"/>
            <a:ext cx="426085" cy="180975"/>
          </a:xfrm>
          <a:prstGeom prst="rect">
            <a:avLst/>
          </a:prstGeom>
        </p:spPr>
      </p:pic>
      <p:pic>
        <p:nvPicPr>
          <p:cNvPr id="88" name="Picture 87"/>
          <p:cNvPicPr/>
          <p:nvPr/>
        </p:nvPicPr>
        <p:blipFill>
          <a:blip r:embed="rId5"/>
          <a:stretch>
            <a:fillRect/>
          </a:stretch>
        </p:blipFill>
        <p:spPr>
          <a:xfrm>
            <a:off x="5339469" y="2908625"/>
            <a:ext cx="596265" cy="497205"/>
          </a:xfrm>
          <a:prstGeom prst="rect">
            <a:avLst/>
          </a:prstGeom>
        </p:spPr>
      </p:pic>
      <p:sp>
        <p:nvSpPr>
          <p:cNvPr id="90" name="TextBox 89"/>
          <p:cNvSpPr txBox="1"/>
          <p:nvPr/>
        </p:nvSpPr>
        <p:spPr>
          <a:xfrm>
            <a:off x="3330671" y="2967857"/>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62368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loud 95"/>
          <p:cNvSpPr/>
          <p:nvPr/>
        </p:nvSpPr>
        <p:spPr>
          <a:xfrm>
            <a:off x="3841919" y="2075914"/>
            <a:ext cx="1274164" cy="24048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RDMA is a Game-Changer</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4</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13144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721872"/>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381"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4" y="213144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92" y="392501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3"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272686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3332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4" y="213144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2722173"/>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308551"/>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92770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392501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983959" y="2350135"/>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983959" y="2940563"/>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974690" y="3526941"/>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985201" y="4143709"/>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8460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93206" y="236339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4607" y="293865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85112" y="3526940"/>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84607" y="414370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81795" y="1828391"/>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12906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719487"/>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083"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6" y="212905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594" y="392263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5"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272447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778029"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4" y="2129059"/>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820" y="272716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0823" y="3306166"/>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5" y="392293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392263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28661" y="2347750"/>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28661" y="2938178"/>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19392" y="3524556"/>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29903" y="4141324"/>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477745"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50511" y="2362204"/>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50508" y="2938176"/>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3867" y="3524555"/>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37661" y="4141323"/>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065190" y="1826006"/>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08789" y="448078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25481" y="136021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20432"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16235" y="1360210"/>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363046" y="4480786"/>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06073"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397281" y="3148279"/>
            <a:ext cx="2218954" cy="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9399" y="1464336"/>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80"/>
          <p:cNvSpPr txBox="1"/>
          <p:nvPr/>
        </p:nvSpPr>
        <p:spPr>
          <a:xfrm>
            <a:off x="5926048" y="1465945"/>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3" name="Picture 82"/>
          <p:cNvPicPr/>
          <p:nvPr/>
        </p:nvPicPr>
        <p:blipFill>
          <a:blip r:embed="rId5"/>
          <a:stretch>
            <a:fillRect/>
          </a:stretch>
        </p:blipFill>
        <p:spPr>
          <a:xfrm>
            <a:off x="3148726" y="2908625"/>
            <a:ext cx="596265" cy="497205"/>
          </a:xfrm>
          <a:prstGeom prst="rect">
            <a:avLst/>
          </a:prstGeom>
        </p:spPr>
      </p:pic>
      <p:pic>
        <p:nvPicPr>
          <p:cNvPr id="84" name="Picture 83"/>
          <p:cNvPicPr/>
          <p:nvPr/>
        </p:nvPicPr>
        <p:blipFill>
          <a:blip r:embed="rId6"/>
          <a:stretch>
            <a:fillRect/>
          </a:stretch>
        </p:blipFill>
        <p:spPr>
          <a:xfrm>
            <a:off x="949045" y="1905095"/>
            <a:ext cx="426085" cy="180975"/>
          </a:xfrm>
          <a:prstGeom prst="rect">
            <a:avLst/>
          </a:prstGeom>
        </p:spPr>
      </p:pic>
      <p:pic>
        <p:nvPicPr>
          <p:cNvPr id="85" name="Picture 84"/>
          <p:cNvPicPr/>
          <p:nvPr/>
        </p:nvPicPr>
        <p:blipFill>
          <a:blip r:embed="rId6"/>
          <a:stretch>
            <a:fillRect/>
          </a:stretch>
        </p:blipFill>
        <p:spPr>
          <a:xfrm>
            <a:off x="2271564" y="1907796"/>
            <a:ext cx="426085" cy="180975"/>
          </a:xfrm>
          <a:prstGeom prst="rect">
            <a:avLst/>
          </a:prstGeom>
        </p:spPr>
      </p:pic>
      <p:pic>
        <p:nvPicPr>
          <p:cNvPr id="86" name="Picture 85"/>
          <p:cNvPicPr/>
          <p:nvPr/>
        </p:nvPicPr>
        <p:blipFill>
          <a:blip r:embed="rId6"/>
          <a:stretch>
            <a:fillRect/>
          </a:stretch>
        </p:blipFill>
        <p:spPr>
          <a:xfrm>
            <a:off x="7588529" y="1894939"/>
            <a:ext cx="426085" cy="180975"/>
          </a:xfrm>
          <a:prstGeom prst="rect">
            <a:avLst/>
          </a:prstGeom>
        </p:spPr>
      </p:pic>
      <p:pic>
        <p:nvPicPr>
          <p:cNvPr id="87" name="Picture 86"/>
          <p:cNvPicPr/>
          <p:nvPr/>
        </p:nvPicPr>
        <p:blipFill>
          <a:blip r:embed="rId6"/>
          <a:stretch>
            <a:fillRect/>
          </a:stretch>
        </p:blipFill>
        <p:spPr>
          <a:xfrm>
            <a:off x="6264701" y="1898550"/>
            <a:ext cx="426085" cy="180975"/>
          </a:xfrm>
          <a:prstGeom prst="rect">
            <a:avLst/>
          </a:prstGeom>
        </p:spPr>
      </p:pic>
      <p:pic>
        <p:nvPicPr>
          <p:cNvPr id="88" name="Picture 87"/>
          <p:cNvPicPr/>
          <p:nvPr/>
        </p:nvPicPr>
        <p:blipFill>
          <a:blip r:embed="rId5"/>
          <a:stretch>
            <a:fillRect/>
          </a:stretch>
        </p:blipFill>
        <p:spPr>
          <a:xfrm>
            <a:off x="5339469" y="2908625"/>
            <a:ext cx="596265" cy="497205"/>
          </a:xfrm>
          <a:prstGeom prst="rect">
            <a:avLst/>
          </a:prstGeom>
        </p:spPr>
      </p:pic>
      <p:sp>
        <p:nvSpPr>
          <p:cNvPr id="90" name="TextBox 89"/>
          <p:cNvSpPr txBox="1"/>
          <p:nvPr/>
        </p:nvSpPr>
        <p:spPr>
          <a:xfrm>
            <a:off x="3330671" y="2967857"/>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4" name="TextBox 13"/>
          <p:cNvSpPr txBox="1"/>
          <p:nvPr/>
        </p:nvSpPr>
        <p:spPr>
          <a:xfrm>
            <a:off x="3296911" y="6114765"/>
            <a:ext cx="2667909" cy="584775"/>
          </a:xfrm>
          <a:prstGeom prst="rect">
            <a:avLst/>
          </a:prstGeom>
          <a:noFill/>
        </p:spPr>
        <p:txBody>
          <a:bodyPr wrap="square" rtlCol="0">
            <a:spAutoFit/>
          </a:bodyPr>
          <a:lstStyle/>
          <a:p>
            <a:pPr algn="ctr"/>
            <a:r>
              <a:rPr lang="en-US" sz="3200" dirty="0" err="1" smtClean="0">
                <a:latin typeface="Segoe UI" panose="020B0502040204020203" pitchFamily="34" charset="0"/>
                <a:ea typeface="Segoe UI" panose="020B0502040204020203" pitchFamily="34" charset="0"/>
                <a:cs typeface="Segoe UI" panose="020B0502040204020203" pitchFamily="34" charset="0"/>
              </a:rPr>
              <a:t>InfiniBand</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91" name="TextBox 90"/>
          <p:cNvSpPr txBox="1"/>
          <p:nvPr/>
        </p:nvSpPr>
        <p:spPr>
          <a:xfrm>
            <a:off x="3298156" y="5497108"/>
            <a:ext cx="2667909" cy="584775"/>
          </a:xfrm>
          <a:prstGeom prst="rect">
            <a:avLst/>
          </a:prstGeom>
          <a:noFill/>
        </p:spPr>
        <p:txBody>
          <a:bodyPr wrap="square" rtlCol="0">
            <a:spAutoFit/>
          </a:bodyPr>
          <a:lstStyle/>
          <a:p>
            <a:pPr algn="ctr"/>
            <a:r>
              <a:rPr lang="en-US" sz="3200" dirty="0" err="1" smtClean="0">
                <a:latin typeface="Segoe UI" panose="020B0502040204020203" pitchFamily="34" charset="0"/>
                <a:ea typeface="Segoe UI" panose="020B0502040204020203" pitchFamily="34" charset="0"/>
                <a:cs typeface="Segoe UI" panose="020B0502040204020203" pitchFamily="34" charset="0"/>
              </a:rPr>
              <a:t>RoCE</a:t>
            </a:r>
            <a:r>
              <a:rPr lang="en-US" sz="3200" dirty="0" smtClean="0">
                <a:latin typeface="Segoe UI" panose="020B0502040204020203" pitchFamily="34" charset="0"/>
                <a:ea typeface="Segoe UI" panose="020B0502040204020203" pitchFamily="34" charset="0"/>
                <a:cs typeface="Segoe UI" panose="020B0502040204020203" pitchFamily="34" charset="0"/>
              </a:rPr>
              <a:t>, </a:t>
            </a:r>
            <a:r>
              <a:rPr lang="en-US" sz="3200" dirty="0" err="1" smtClean="0">
                <a:latin typeface="Segoe UI" panose="020B0502040204020203" pitchFamily="34" charset="0"/>
                <a:ea typeface="Segoe UI" panose="020B0502040204020203" pitchFamily="34" charset="0"/>
                <a:cs typeface="Segoe UI" panose="020B0502040204020203" pitchFamily="34" charset="0"/>
              </a:rPr>
              <a:t>iWARP</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22" name="Straight Arrow Connector 21"/>
          <p:cNvCxnSpPr>
            <a:stCxn id="91" idx="0"/>
          </p:cNvCxnSpPr>
          <p:nvPr/>
        </p:nvCxnSpPr>
        <p:spPr>
          <a:xfrm flipV="1">
            <a:off x="4632111" y="4480786"/>
            <a:ext cx="0" cy="10163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91" idx="0"/>
            <a:endCxn id="73" idx="2"/>
          </p:cNvCxnSpPr>
          <p:nvPr/>
        </p:nvCxnSpPr>
        <p:spPr>
          <a:xfrm flipH="1" flipV="1">
            <a:off x="2649437" y="4850118"/>
            <a:ext cx="1982674" cy="64699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91" idx="0"/>
            <a:endCxn id="76" idx="2"/>
          </p:cNvCxnSpPr>
          <p:nvPr/>
        </p:nvCxnSpPr>
        <p:spPr>
          <a:xfrm flipV="1">
            <a:off x="4632111" y="4850118"/>
            <a:ext cx="1702967" cy="64699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4" idx="3"/>
            <a:endCxn id="75" idx="2"/>
          </p:cNvCxnSpPr>
          <p:nvPr/>
        </p:nvCxnSpPr>
        <p:spPr>
          <a:xfrm flipV="1">
            <a:off x="5964820" y="4850118"/>
            <a:ext cx="1831363" cy="1557035"/>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4" idx="1"/>
            <a:endCxn id="70" idx="2"/>
          </p:cNvCxnSpPr>
          <p:nvPr/>
        </p:nvCxnSpPr>
        <p:spPr>
          <a:xfrm flipH="1" flipV="1">
            <a:off x="1141926" y="4850119"/>
            <a:ext cx="2154985" cy="1557034"/>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46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loud 76"/>
          <p:cNvSpPr/>
          <p:nvPr/>
        </p:nvSpPr>
        <p:spPr>
          <a:xfrm>
            <a:off x="3841919" y="2075914"/>
            <a:ext cx="1274164" cy="24048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RDMA is a Game-Changer</a:t>
            </a:r>
          </a:p>
        </p:txBody>
      </p:sp>
      <p:sp>
        <p:nvSpPr>
          <p:cNvPr id="3" name="Content Placeholder 2"/>
          <p:cNvSpPr>
            <a:spLocks noGrp="1"/>
          </p:cNvSpPr>
          <p:nvPr>
            <p:ph idx="1"/>
          </p:nvPr>
        </p:nvSpPr>
        <p:spPr>
          <a:xfrm>
            <a:off x="628650" y="5127923"/>
            <a:ext cx="7886700" cy="1314657"/>
          </a:xfrm>
        </p:spPr>
        <p:txBody>
          <a:bodyPr>
            <a:normAutofit fontScale="85000" lnSpcReduction="20000"/>
          </a:bodyPr>
          <a:lstStyle/>
          <a:p>
            <a:r>
              <a:rPr lang="en-US" dirty="0" smtClean="0"/>
              <a:t>Q1:</a:t>
            </a:r>
            <a:r>
              <a:rPr lang="en-US" i="1" dirty="0" smtClean="0"/>
              <a:t> Scalability </a:t>
            </a:r>
            <a:r>
              <a:rPr lang="en-US" i="1" dirty="0"/>
              <a:t>and efficiency </a:t>
            </a:r>
            <a:r>
              <a:rPr lang="en-US" i="1" dirty="0" smtClean="0"/>
              <a:t>of TCP-based software in high speed?</a:t>
            </a:r>
          </a:p>
          <a:p>
            <a:r>
              <a:rPr lang="en-US" dirty="0" smtClean="0"/>
              <a:t>Q2: </a:t>
            </a:r>
            <a:r>
              <a:rPr lang="en-US" i="1" dirty="0" smtClean="0"/>
              <a:t>How to utilize advanced RDMA technology to transfer data with high bandwidth and low cost?</a:t>
            </a:r>
            <a:endParaRPr lang="en-US" i="1" dirty="0"/>
          </a:p>
          <a:p>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4</a:t>
            </a:r>
            <a:endParaRPr lang="en-US" dirty="0"/>
          </a:p>
        </p:txBody>
      </p:sp>
      <p:pic>
        <p:nvPicPr>
          <p:cNvPr id="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13144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721872"/>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381"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4" y="213144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92" y="392501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3" y="330825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272686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13332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4" y="213144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2722173"/>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308551"/>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7083" y="392770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272" y="392501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7" idx="3"/>
            <a:endCxn id="10" idx="1"/>
          </p:cNvCxnSpPr>
          <p:nvPr/>
        </p:nvCxnSpPr>
        <p:spPr>
          <a:xfrm flipV="1">
            <a:off x="983959" y="2350135"/>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3" idx="1"/>
          </p:cNvCxnSpPr>
          <p:nvPr/>
        </p:nvCxnSpPr>
        <p:spPr>
          <a:xfrm>
            <a:off x="983959" y="2940563"/>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2" idx="1"/>
          </p:cNvCxnSpPr>
          <p:nvPr/>
        </p:nvCxnSpPr>
        <p:spPr>
          <a:xfrm>
            <a:off x="974690" y="3526941"/>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21" idx="1"/>
          </p:cNvCxnSpPr>
          <p:nvPr/>
        </p:nvCxnSpPr>
        <p:spPr>
          <a:xfrm flipV="1">
            <a:off x="985201" y="4143709"/>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84607" y="1828391"/>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93206" y="236339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4607" y="2938657"/>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85112" y="3526940"/>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84607" y="4143708"/>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81795" y="1828391"/>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6"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129060"/>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352" y="2719487"/>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4083"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6" y="2129059"/>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594" y="3922634"/>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5" y="3305865"/>
            <a:ext cx="355309" cy="4373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2724478"/>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7778029"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4"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4" y="2129059"/>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820" y="272716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0823" y="3306166"/>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http://clipartist.info/RSS/openclipart.org/2011/August/13-Saturday/server-999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6065" y="3922934"/>
            <a:ext cx="283043" cy="4370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2974" y="3922633"/>
            <a:ext cx="355309" cy="43738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a:stCxn id="46" idx="3"/>
            <a:endCxn id="49" idx="1"/>
          </p:cNvCxnSpPr>
          <p:nvPr/>
        </p:nvCxnSpPr>
        <p:spPr>
          <a:xfrm flipV="1">
            <a:off x="7628661" y="2347750"/>
            <a:ext cx="344315"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7" idx="3"/>
            <a:endCxn id="52" idx="1"/>
          </p:cNvCxnSpPr>
          <p:nvPr/>
        </p:nvCxnSpPr>
        <p:spPr>
          <a:xfrm>
            <a:off x="7628661" y="2938178"/>
            <a:ext cx="344313" cy="49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8" idx="3"/>
            <a:endCxn id="51" idx="1"/>
          </p:cNvCxnSpPr>
          <p:nvPr/>
        </p:nvCxnSpPr>
        <p:spPr>
          <a:xfrm>
            <a:off x="7619392" y="3524556"/>
            <a:ext cx="35358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3"/>
            <a:endCxn id="58" idx="1"/>
          </p:cNvCxnSpPr>
          <p:nvPr/>
        </p:nvCxnSpPr>
        <p:spPr>
          <a:xfrm flipV="1">
            <a:off x="7629903" y="4141324"/>
            <a:ext cx="343071"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477745" y="1826006"/>
            <a:ext cx="8599" cy="264454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250511" y="2362204"/>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50508" y="2938176"/>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3867" y="3524555"/>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37661" y="4141323"/>
            <a:ext cx="24387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065190" y="1826006"/>
            <a:ext cx="2081569"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08789" y="4480787"/>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1" name="Rectangle 70"/>
          <p:cNvSpPr/>
          <p:nvPr/>
        </p:nvSpPr>
        <p:spPr>
          <a:xfrm>
            <a:off x="425481" y="1360211"/>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720432"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4" name="Rectangle 73"/>
          <p:cNvSpPr/>
          <p:nvPr/>
        </p:nvSpPr>
        <p:spPr>
          <a:xfrm>
            <a:off x="5616235" y="1360210"/>
            <a:ext cx="2971800" cy="3576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363046" y="4480786"/>
            <a:ext cx="8662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SAN</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5406073" y="4480786"/>
            <a:ext cx="1858010"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Gateways</a:t>
            </a:r>
            <a:endParaRPr lang="en-US" dirty="0">
              <a:latin typeface="Segoe UI" panose="020B0502040204020203" pitchFamily="34" charset="0"/>
              <a:ea typeface="Segoe UI" panose="020B0502040204020203" pitchFamily="34" charset="0"/>
              <a:cs typeface="Segoe UI" panose="020B0502040204020203" pitchFamily="34" charset="0"/>
            </a:endParaRPr>
          </a:p>
        </p:txBody>
      </p:sp>
      <p:cxnSp>
        <p:nvCxnSpPr>
          <p:cNvPr id="69" name="Straight Connector 68"/>
          <p:cNvCxnSpPr>
            <a:stCxn id="71" idx="3"/>
            <a:endCxn id="74" idx="1"/>
          </p:cNvCxnSpPr>
          <p:nvPr/>
        </p:nvCxnSpPr>
        <p:spPr>
          <a:xfrm flipV="1">
            <a:off x="3397281" y="3148279"/>
            <a:ext cx="2218954" cy="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9399" y="1464336"/>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80"/>
          <p:cNvSpPr txBox="1"/>
          <p:nvPr/>
        </p:nvSpPr>
        <p:spPr>
          <a:xfrm>
            <a:off x="5926048" y="1465945"/>
            <a:ext cx="2352174"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rPr>
              <a:t>100</a:t>
            </a:r>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err="1" smtClean="0">
                <a:latin typeface="Segoe UI" panose="020B0502040204020203" pitchFamily="34" charset="0"/>
                <a:ea typeface="Segoe UI" panose="020B0502040204020203" pitchFamily="34" charset="0"/>
                <a:cs typeface="Segoe UI" panose="020B0502040204020203" pitchFamily="34" charset="0"/>
              </a:rPr>
              <a:t>Gbps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3" name="Picture 82"/>
          <p:cNvPicPr/>
          <p:nvPr/>
        </p:nvPicPr>
        <p:blipFill>
          <a:blip r:embed="rId5"/>
          <a:stretch>
            <a:fillRect/>
          </a:stretch>
        </p:blipFill>
        <p:spPr>
          <a:xfrm>
            <a:off x="3148726" y="2908625"/>
            <a:ext cx="596265" cy="497205"/>
          </a:xfrm>
          <a:prstGeom prst="rect">
            <a:avLst/>
          </a:prstGeom>
        </p:spPr>
      </p:pic>
      <p:pic>
        <p:nvPicPr>
          <p:cNvPr id="84" name="Picture 83"/>
          <p:cNvPicPr/>
          <p:nvPr/>
        </p:nvPicPr>
        <p:blipFill>
          <a:blip r:embed="rId6"/>
          <a:stretch>
            <a:fillRect/>
          </a:stretch>
        </p:blipFill>
        <p:spPr>
          <a:xfrm>
            <a:off x="949045" y="1905095"/>
            <a:ext cx="426085" cy="180975"/>
          </a:xfrm>
          <a:prstGeom prst="rect">
            <a:avLst/>
          </a:prstGeom>
        </p:spPr>
      </p:pic>
      <p:pic>
        <p:nvPicPr>
          <p:cNvPr id="85" name="Picture 84"/>
          <p:cNvPicPr/>
          <p:nvPr/>
        </p:nvPicPr>
        <p:blipFill>
          <a:blip r:embed="rId6"/>
          <a:stretch>
            <a:fillRect/>
          </a:stretch>
        </p:blipFill>
        <p:spPr>
          <a:xfrm>
            <a:off x="2271564" y="1907796"/>
            <a:ext cx="426085" cy="180975"/>
          </a:xfrm>
          <a:prstGeom prst="rect">
            <a:avLst/>
          </a:prstGeom>
        </p:spPr>
      </p:pic>
      <p:pic>
        <p:nvPicPr>
          <p:cNvPr id="86" name="Picture 85"/>
          <p:cNvPicPr/>
          <p:nvPr/>
        </p:nvPicPr>
        <p:blipFill>
          <a:blip r:embed="rId6"/>
          <a:stretch>
            <a:fillRect/>
          </a:stretch>
        </p:blipFill>
        <p:spPr>
          <a:xfrm>
            <a:off x="7588529" y="1894939"/>
            <a:ext cx="426085" cy="180975"/>
          </a:xfrm>
          <a:prstGeom prst="rect">
            <a:avLst/>
          </a:prstGeom>
        </p:spPr>
      </p:pic>
      <p:pic>
        <p:nvPicPr>
          <p:cNvPr id="87" name="Picture 86"/>
          <p:cNvPicPr/>
          <p:nvPr/>
        </p:nvPicPr>
        <p:blipFill>
          <a:blip r:embed="rId6"/>
          <a:stretch>
            <a:fillRect/>
          </a:stretch>
        </p:blipFill>
        <p:spPr>
          <a:xfrm>
            <a:off x="6264701" y="1898550"/>
            <a:ext cx="426085" cy="180975"/>
          </a:xfrm>
          <a:prstGeom prst="rect">
            <a:avLst/>
          </a:prstGeom>
        </p:spPr>
      </p:pic>
      <p:pic>
        <p:nvPicPr>
          <p:cNvPr id="88" name="Picture 87"/>
          <p:cNvPicPr/>
          <p:nvPr/>
        </p:nvPicPr>
        <p:blipFill>
          <a:blip r:embed="rId5"/>
          <a:stretch>
            <a:fillRect/>
          </a:stretch>
        </p:blipFill>
        <p:spPr>
          <a:xfrm>
            <a:off x="5339469" y="2908625"/>
            <a:ext cx="596265" cy="497205"/>
          </a:xfrm>
          <a:prstGeom prst="rect">
            <a:avLst/>
          </a:prstGeom>
        </p:spPr>
      </p:pic>
      <p:sp>
        <p:nvSpPr>
          <p:cNvPr id="90" name="TextBox 89"/>
          <p:cNvSpPr txBox="1"/>
          <p:nvPr/>
        </p:nvSpPr>
        <p:spPr>
          <a:xfrm>
            <a:off x="3330671" y="2967857"/>
            <a:ext cx="2352174"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Ethernet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2556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Preliminary Experiment</a:t>
            </a:r>
            <a:endParaRPr lang="en-US" dirty="0"/>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5</a:t>
            </a:r>
            <a:endParaRPr lang="en-US" dirty="0"/>
          </a:p>
        </p:txBody>
      </p:sp>
      <p:pic>
        <p:nvPicPr>
          <p:cNvPr id="8"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4087" y="1419264"/>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10" idx="1"/>
            <a:endCxn id="8" idx="3"/>
          </p:cNvCxnSpPr>
          <p:nvPr/>
        </p:nvCxnSpPr>
        <p:spPr>
          <a:xfrm flipH="1">
            <a:off x="3112883" y="1989695"/>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0"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7220" y="1419264"/>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3112882" y="1805221"/>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112882" y="2165238"/>
            <a:ext cx="3164337" cy="1115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12882" y="1419264"/>
            <a:ext cx="3164337" cy="400110"/>
          </a:xfrm>
          <a:prstGeom prst="rect">
            <a:avLst/>
          </a:prstGeom>
          <a:noFill/>
        </p:spPr>
        <p:txBody>
          <a:bodyPr wrap="square" rtlCol="0">
            <a:spAutoFit/>
          </a:bodyP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3 x 40 </a:t>
            </a:r>
            <a:r>
              <a:rPr lang="en-US" sz="2000" dirty="0" err="1" smtClean="0">
                <a:latin typeface="Segoe UI" panose="020B0502040204020203" pitchFamily="34" charset="0"/>
                <a:ea typeface="Segoe UI" panose="020B0502040204020203" pitchFamily="34" charset="0"/>
                <a:cs typeface="Segoe UI" panose="020B0502040204020203" pitchFamily="34" charset="0"/>
              </a:rPr>
              <a:t>Gbps</a:t>
            </a:r>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dirty="0" err="1" smtClean="0">
                <a:latin typeface="Segoe UI" panose="020B0502040204020203" pitchFamily="34" charset="0"/>
                <a:ea typeface="Segoe UI" panose="020B0502040204020203" pitchFamily="34" charset="0"/>
                <a:cs typeface="Segoe UI" panose="020B0502040204020203" pitchFamily="34" charset="0"/>
              </a:rPr>
              <a:t>RoCE</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7962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Preliminary Experiment</a:t>
            </a:r>
            <a:endParaRPr lang="en-US" dirty="0"/>
          </a:p>
        </p:txBody>
      </p:sp>
      <p:sp>
        <p:nvSpPr>
          <p:cNvPr id="3" name="Content Placeholder 2"/>
          <p:cNvSpPr>
            <a:spLocks noGrp="1"/>
          </p:cNvSpPr>
          <p:nvPr>
            <p:ph idx="1"/>
          </p:nvPr>
        </p:nvSpPr>
        <p:spPr>
          <a:xfrm>
            <a:off x="4146075" y="3008055"/>
            <a:ext cx="4891600" cy="3348295"/>
          </a:xfrm>
        </p:spPr>
        <p:txBody>
          <a:bodyPr>
            <a:normAutofit/>
          </a:bodyPr>
          <a:lstStyle/>
          <a:p>
            <a:r>
              <a:rPr lang="en-US" dirty="0" smtClean="0"/>
              <a:t>TCP wasn’t able to saturate this fat link.</a:t>
            </a:r>
          </a:p>
          <a:p>
            <a:r>
              <a:rPr lang="en-US" dirty="0" smtClean="0"/>
              <a:t>RDMA achieved </a:t>
            </a:r>
            <a:r>
              <a:rPr lang="en-US" b="1" dirty="0" smtClean="0"/>
              <a:t>98%</a:t>
            </a:r>
            <a:r>
              <a:rPr lang="en-US" dirty="0" smtClean="0"/>
              <a:t> bare-metal throughput.</a:t>
            </a:r>
          </a:p>
          <a:p>
            <a:r>
              <a:rPr lang="en-US" dirty="0" smtClean="0"/>
              <a:t>TCP: 35% CPU is used for memory copy</a:t>
            </a:r>
          </a:p>
          <a:p>
            <a:pPr lvl="1"/>
            <a:r>
              <a:rPr lang="en-US" sz="2000" dirty="0" err="1" smtClean="0">
                <a:latin typeface="Courier New" panose="02070309020205020404" pitchFamily="49" charset="0"/>
                <a:cs typeface="Courier New" panose="02070309020205020404" pitchFamily="49" charset="0"/>
              </a:rPr>
              <a:t>copy_user_generic_string</a:t>
            </a:r>
            <a:r>
              <a:rPr lang="en-US" sz="2000" dirty="0" smtClean="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SC 13</a:t>
            </a:r>
            <a:endParaRPr lang="en-US" dirty="0"/>
          </a:p>
        </p:txBody>
      </p:sp>
      <p:sp>
        <p:nvSpPr>
          <p:cNvPr id="5" name="Slide Number Placeholder 4"/>
          <p:cNvSpPr>
            <a:spLocks noGrp="1"/>
          </p:cNvSpPr>
          <p:nvPr>
            <p:ph type="sldNum" sz="quarter" idx="12"/>
          </p:nvPr>
        </p:nvSpPr>
        <p:spPr/>
        <p:txBody>
          <a:bodyPr/>
          <a:lstStyle/>
          <a:p>
            <a:r>
              <a:rPr lang="en-US" dirty="0" smtClean="0"/>
              <a:t>5</a:t>
            </a:r>
            <a:endParaRPr lang="en-US" dirty="0"/>
          </a:p>
        </p:txBody>
      </p:sp>
      <p:pic>
        <p:nvPicPr>
          <p:cNvPr id="8"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4087" y="1419264"/>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10" idx="1"/>
            <a:endCxn id="8" idx="3"/>
          </p:cNvCxnSpPr>
          <p:nvPr/>
        </p:nvCxnSpPr>
        <p:spPr>
          <a:xfrm flipH="1">
            <a:off x="3112883" y="1989695"/>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0" name="Picture 4" descr="http://clipartist.info/RSS/openclipart.org/2011/August/13-Saturday/server-999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7220" y="1419264"/>
            <a:ext cx="738796" cy="114086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3112882" y="1805221"/>
            <a:ext cx="3164337"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112882" y="2165238"/>
            <a:ext cx="3164337" cy="1115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12882" y="1419264"/>
            <a:ext cx="3164337" cy="400110"/>
          </a:xfrm>
          <a:prstGeom prst="rect">
            <a:avLst/>
          </a:prstGeom>
          <a:noFill/>
        </p:spPr>
        <p:txBody>
          <a:bodyPr wrap="square" rtlCol="0">
            <a:spAutoFit/>
          </a:bodyP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3 x 40 </a:t>
            </a:r>
            <a:r>
              <a:rPr lang="en-US" sz="2000" dirty="0" err="1" smtClean="0">
                <a:latin typeface="Segoe UI" panose="020B0502040204020203" pitchFamily="34" charset="0"/>
                <a:ea typeface="Segoe UI" panose="020B0502040204020203" pitchFamily="34" charset="0"/>
                <a:cs typeface="Segoe UI" panose="020B0502040204020203" pitchFamily="34" charset="0"/>
              </a:rPr>
              <a:t>Gbps</a:t>
            </a:r>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dirty="0" err="1" smtClean="0">
                <a:latin typeface="Segoe UI" panose="020B0502040204020203" pitchFamily="34" charset="0"/>
                <a:ea typeface="Segoe UI" panose="020B0502040204020203" pitchFamily="34" charset="0"/>
                <a:cs typeface="Segoe UI" panose="020B0502040204020203" pitchFamily="34" charset="0"/>
              </a:rPr>
              <a:t>RoCE</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958784" y="3988357"/>
            <a:ext cx="1415303" cy="369332"/>
          </a:xfrm>
          <a:prstGeom prst="rect">
            <a:avLst/>
          </a:prstGeom>
          <a:noFill/>
        </p:spPr>
        <p:txBody>
          <a:bodyPr wrap="square" rtlCol="0">
            <a:spAutoFit/>
          </a:bodyPr>
          <a:lstStyle/>
          <a:p>
            <a:pPr algn="ctr"/>
            <a:r>
              <a:rPr lang="en-US" dirty="0" smtClean="0">
                <a:solidFill>
                  <a:schemeClr val="bg1"/>
                </a:solidFill>
              </a:rPr>
              <a:t>91.8</a:t>
            </a:r>
            <a:endParaRPr lang="en-US" dirty="0">
              <a:solidFill>
                <a:schemeClr val="bg1"/>
              </a:solidFill>
            </a:endParaRPr>
          </a:p>
        </p:txBody>
      </p:sp>
      <p:sp>
        <p:nvSpPr>
          <p:cNvPr id="15" name="TextBox 14"/>
          <p:cNvSpPr txBox="1"/>
          <p:nvPr/>
        </p:nvSpPr>
        <p:spPr>
          <a:xfrm>
            <a:off x="2457951" y="4155094"/>
            <a:ext cx="1415303" cy="369332"/>
          </a:xfrm>
          <a:prstGeom prst="rect">
            <a:avLst/>
          </a:prstGeom>
          <a:noFill/>
        </p:spPr>
        <p:txBody>
          <a:bodyPr wrap="square" rtlCol="0">
            <a:spAutoFit/>
          </a:bodyPr>
          <a:lstStyle/>
          <a:p>
            <a:pPr algn="ctr"/>
            <a:r>
              <a:rPr lang="en-US" dirty="0" smtClean="0">
                <a:solidFill>
                  <a:schemeClr val="bg1"/>
                </a:solidFill>
              </a:rPr>
              <a:t>83.5</a:t>
            </a:r>
            <a:endParaRPr lang="en-US" dirty="0">
              <a:solidFill>
                <a:schemeClr val="bg1"/>
              </a:solidFill>
            </a:endParaRPr>
          </a:p>
        </p:txBody>
      </p:sp>
      <p:graphicFrame>
        <p:nvGraphicFramePr>
          <p:cNvPr id="18" name="Chart 17"/>
          <p:cNvGraphicFramePr>
            <a:graphicFrameLocks/>
          </p:cNvGraphicFramePr>
          <p:nvPr>
            <p:extLst>
              <p:ext uri="{D42A27DB-BD31-4B8C-83A1-F6EECF244321}">
                <p14:modId xmlns:p14="http://schemas.microsoft.com/office/powerpoint/2010/main" val="416339819"/>
              </p:ext>
            </p:extLst>
          </p:nvPr>
        </p:nvGraphicFramePr>
        <p:xfrm>
          <a:off x="158115" y="3107106"/>
          <a:ext cx="4027170" cy="2834640"/>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p:cNvSpPr txBox="1"/>
          <p:nvPr/>
        </p:nvSpPr>
        <p:spPr>
          <a:xfrm>
            <a:off x="1122532" y="3515876"/>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91.8</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2608250" y="3008056"/>
            <a:ext cx="1415303" cy="369332"/>
          </a:xfrm>
          <a:prstGeom prst="rect">
            <a:avLst/>
          </a:prstGeom>
          <a:noFill/>
        </p:spPr>
        <p:txBody>
          <a:bodyPr wrap="square" rtlCol="0">
            <a:spAutoFit/>
          </a:bodyPr>
          <a:lstStyle/>
          <a:p>
            <a:pPr algn="ctr"/>
            <a:r>
              <a:rPr lang="en-US" dirty="0" smtClean="0">
                <a:latin typeface="Segoe UI" panose="020B0502040204020203" pitchFamily="34" charset="0"/>
                <a:ea typeface="Segoe UI" panose="020B0502040204020203" pitchFamily="34" charset="0"/>
                <a:cs typeface="Segoe UI" panose="020B0502040204020203" pitchFamily="34" charset="0"/>
              </a:rPr>
              <a:t>117.6</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2025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7936</TotalTime>
  <Words>3972</Words>
  <Application>Microsoft Office PowerPoint</Application>
  <PresentationFormat>On-screen Show (4:3)</PresentationFormat>
  <Paragraphs>732</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SimSun</vt:lpstr>
      <vt:lpstr>Arial</vt:lpstr>
      <vt:lpstr>Arial Narrow</vt:lpstr>
      <vt:lpstr>Calibri</vt:lpstr>
      <vt:lpstr>Calibri Light</vt:lpstr>
      <vt:lpstr>Courier New</vt:lpstr>
      <vt:lpstr>Segoe UI</vt:lpstr>
      <vt:lpstr>Tahoma</vt:lpstr>
      <vt:lpstr>Times New Roman</vt:lpstr>
      <vt:lpstr>Office Theme</vt:lpstr>
      <vt:lpstr>Design and Performance Evaluation of NUMA-Aware RDMA-Based End-to-End Data Transfer System</vt:lpstr>
      <vt:lpstr>Massive Data Output</vt:lpstr>
      <vt:lpstr>Massive Data Output</vt:lpstr>
      <vt:lpstr>End-to-End Data Transfer</vt:lpstr>
      <vt:lpstr>RDMA is a Game-Changer</vt:lpstr>
      <vt:lpstr>RDMA is a Game-Changer</vt:lpstr>
      <vt:lpstr>RDMA is a Game-Changer</vt:lpstr>
      <vt:lpstr>A Preliminary Experiment</vt:lpstr>
      <vt:lpstr>A Preliminary Experiment</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Therefore …</vt:lpstr>
      <vt:lpstr>Cost: Data Copy vs. Zero Copy</vt:lpstr>
      <vt:lpstr>Cost: Data Copy vs. Zero Copy</vt:lpstr>
      <vt:lpstr>Cost Breakdown</vt:lpstr>
      <vt:lpstr>Cost Breakdown</vt:lpstr>
      <vt:lpstr>Cost Breakdown</vt:lpstr>
      <vt:lpstr>PowerPoint Presentation</vt:lpstr>
      <vt:lpstr>RDMA-based End-to-End Solution</vt:lpstr>
      <vt:lpstr>RDMA-based End-to-End Solution</vt:lpstr>
      <vt:lpstr>End-to-End: TCP vs. RDMA</vt:lpstr>
      <vt:lpstr>End-to-End: TCP vs. RDMA</vt:lpstr>
      <vt:lpstr>End-to-End: TCP vs. RDMA</vt:lpstr>
      <vt:lpstr>SAN: NUMA-Agnostic iSER</vt:lpstr>
      <vt:lpstr>SAN: NUMA-Aware iSER</vt:lpstr>
      <vt:lpstr>RFTP: RDMA-based FTP Service</vt:lpstr>
      <vt:lpstr>Front-end: RFTP Software More in : Protocols for Wide-Area Data-Intensive Applications: Design and Performance Issues, SC ‘12 </vt:lpstr>
      <vt:lpstr>PowerPoint Presentation</vt:lpstr>
      <vt:lpstr>Testbed Setup</vt:lpstr>
      <vt:lpstr>Storage Performance</vt:lpstr>
      <vt:lpstr>Storage Performance - Read</vt:lpstr>
      <vt:lpstr>Storage Performance - Write</vt:lpstr>
      <vt:lpstr>LAN Testbed</vt:lpstr>
      <vt:lpstr>LAN Testbed</vt:lpstr>
      <vt:lpstr>LAN: End-to-End Performance</vt:lpstr>
      <vt:lpstr>LAN: End-to-End Performance</vt:lpstr>
      <vt:lpstr>End-to-End Performance: Bi-directional</vt:lpstr>
      <vt:lpstr>40 Gbps WAN Testbed</vt:lpstr>
      <vt:lpstr>RFTP Bandwidth in 40 Gbps WAN</vt:lpstr>
      <vt:lpstr>Scale RDMA to WAN</vt:lpstr>
      <vt:lpstr>Conclusion</vt:lpstr>
      <vt:lpstr>Q &amp; A</vt:lpstr>
    </vt:vector>
  </TitlesOfParts>
  <Company>SUNY AGREEMENT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Performance Evaluation of NUMA-Aware RDMA-Based End-to-End Data Transfer System</dc:title>
  <dc:creator>Yufei Ren</dc:creator>
  <cp:lastModifiedBy>Yufei Ren</cp:lastModifiedBy>
  <cp:revision>619</cp:revision>
  <dcterms:created xsi:type="dcterms:W3CDTF">2013-11-06T02:52:14Z</dcterms:created>
  <dcterms:modified xsi:type="dcterms:W3CDTF">2013-12-02T19:46:25Z</dcterms:modified>
</cp:coreProperties>
</file>