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9" r:id="rId3"/>
    <p:sldId id="257" r:id="rId4"/>
    <p:sldId id="259" r:id="rId5"/>
    <p:sldId id="277" r:id="rId6"/>
    <p:sldId id="278" r:id="rId7"/>
    <p:sldId id="289" r:id="rId8"/>
    <p:sldId id="263" r:id="rId9"/>
    <p:sldId id="266" r:id="rId10"/>
    <p:sldId id="267" r:id="rId11"/>
    <p:sldId id="261" r:id="rId12"/>
    <p:sldId id="291" r:id="rId13"/>
    <p:sldId id="290" r:id="rId14"/>
    <p:sldId id="287" r:id="rId15"/>
    <p:sldId id="264" r:id="rId16"/>
    <p:sldId id="272" r:id="rId17"/>
    <p:sldId id="270" r:id="rId18"/>
    <p:sldId id="273" r:id="rId19"/>
    <p:sldId id="269" r:id="rId20"/>
    <p:sldId id="288"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1" autoAdjust="0"/>
    <p:restoredTop sz="64163" autoAdjust="0"/>
  </p:normalViewPr>
  <p:slideViewPr>
    <p:cSldViewPr>
      <p:cViewPr>
        <p:scale>
          <a:sx n="37" d="100"/>
          <a:sy n="37" d="100"/>
        </p:scale>
        <p:origin x="-1531" y="-58"/>
      </p:cViewPr>
      <p:guideLst>
        <p:guide orient="horz" pos="2160"/>
        <p:guide pos="2880"/>
      </p:guideLst>
    </p:cSldViewPr>
  </p:slideViewPr>
  <p:outlineViewPr>
    <p:cViewPr>
      <p:scale>
        <a:sx n="33" d="100"/>
        <a:sy n="33" d="100"/>
      </p:scale>
      <p:origin x="0" y="4997"/>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6C6594-82CE-4D7B-8EC7-2C3F2E7A336F}" type="datetimeFigureOut">
              <a:rPr lang="en-US" smtClean="0"/>
              <a:pPr/>
              <a:t>11/13/2012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DE0A5F-02E6-4FF7-B610-22C408883438}" type="slidenum">
              <a:rPr lang="en-US" smtClean="0"/>
              <a:pPr/>
              <a:t>‹#›</a:t>
            </a:fld>
            <a:endParaRPr lang="en-US"/>
          </a:p>
        </p:txBody>
      </p:sp>
    </p:spTree>
    <p:extLst>
      <p:ext uri="{BB962C8B-B14F-4D97-AF65-F5344CB8AC3E}">
        <p14:creationId xmlns:p14="http://schemas.microsoft.com/office/powerpoint/2010/main" val="15892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8b/10b_encodin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Abstract</a:t>
            </a:r>
          </a:p>
          <a:p>
            <a:endParaRPr lang="en-US" dirty="0" smtClean="0"/>
          </a:p>
          <a:p>
            <a:r>
              <a:rPr lang="en-US" dirty="0" smtClean="0"/>
              <a:t>Providing high-speed data transfer is vital to various data-intensive applications, such as those in cloud computing, grid computing, and data centers. While  remarkable advances in hardware technology  have provided ultra-high-speed network bandwidth, the existing protocols and applications may not yet fully utilize the bare-metal bandwidth due to their inefficient design and expensive OS kernel processing. Remote Direct Memory Access (RDMA) offers  a promising technology to offload software protocols to hardware devices, and directly can move bulk data from the source memory  to the remote host memory with kernel-bypass and zero-copy operations. However, RDMA  originally was designed for transferring data with low latency,  and its benefits have not been fully exploited in remote data transfers due to the complex programming requirement to handle high latency while affording  high performance. In this paper, we address this challenge and design an efficient RDMA data transfer protocol that is implemented as general communication middleware. </a:t>
            </a:r>
          </a:p>
          <a:p>
            <a:r>
              <a:rPr lang="en-US" dirty="0" smtClean="0"/>
              <a:t>The protocol includes flow control and task synchronization, and maximizes the parallelism of RDMA operations between the data sources and destinations. The resulting middleware greatly simplifies RDMA-based data transfer, and is suitable for various data transfer applications. We demonstrate the  benefit in performance of this protocol and middleware on various local and wide area </a:t>
            </a:r>
            <a:r>
              <a:rPr lang="en-US" dirty="0" err="1" smtClean="0"/>
              <a:t>testbeds</a:t>
            </a:r>
            <a:r>
              <a:rPr lang="en-US" dirty="0" smtClean="0"/>
              <a:t>, including that of the DOE's Advanced Networking Initiative (ANI)  with both </a:t>
            </a:r>
            <a:r>
              <a:rPr lang="en-US" dirty="0" err="1" smtClean="0"/>
              <a:t>RoCE</a:t>
            </a:r>
            <a:r>
              <a:rPr lang="en-US" dirty="0" smtClean="0"/>
              <a:t> and </a:t>
            </a:r>
            <a:r>
              <a:rPr lang="en-US" dirty="0" err="1" smtClean="0"/>
              <a:t>InfiniBand</a:t>
            </a:r>
            <a:r>
              <a:rPr lang="en-US" dirty="0" smtClean="0"/>
              <a:t> links.</a:t>
            </a:r>
          </a:p>
          <a:p>
            <a:endParaRPr lang="en-US" dirty="0" smtClean="0"/>
          </a:p>
          <a:p>
            <a:r>
              <a:rPr lang="en-US" b="0" dirty="0" smtClean="0"/>
              <a:t>Hello everyone.</a:t>
            </a:r>
            <a:r>
              <a:rPr lang="en-US" b="0" baseline="0" dirty="0" smtClean="0"/>
              <a:t> I’m </a:t>
            </a:r>
            <a:r>
              <a:rPr lang="en-US" b="0" baseline="0" dirty="0" err="1" smtClean="0"/>
              <a:t>Yufei</a:t>
            </a:r>
            <a:r>
              <a:rPr lang="en-US" b="0" baseline="0" dirty="0" smtClean="0"/>
              <a:t> </a:t>
            </a:r>
            <a:r>
              <a:rPr lang="en-US" b="0" baseline="0" dirty="0" err="1" smtClean="0"/>
              <a:t>Ren</a:t>
            </a:r>
            <a:r>
              <a:rPr lang="en-US" b="0" baseline="0" dirty="0" smtClean="0"/>
              <a:t> from Stony Brook University. Today, I’m going to present a research paper published by some of my colleagues and me, including my adviser </a:t>
            </a:r>
            <a:r>
              <a:rPr lang="en-US" b="0" baseline="0" dirty="0" err="1" smtClean="0"/>
              <a:t>Dantong</a:t>
            </a:r>
            <a:r>
              <a:rPr lang="en-US" b="0" baseline="0" dirty="0" smtClean="0"/>
              <a:t> from BNL, Brian and Eric from LBL.</a:t>
            </a:r>
          </a:p>
          <a:p>
            <a:endParaRPr lang="en-US" b="0" dirty="0" smtClean="0"/>
          </a:p>
        </p:txBody>
      </p:sp>
      <p:sp>
        <p:nvSpPr>
          <p:cNvPr id="4" name="Slide Number Placeholder 3"/>
          <p:cNvSpPr>
            <a:spLocks noGrp="1"/>
          </p:cNvSpPr>
          <p:nvPr>
            <p:ph type="sldNum" sz="quarter" idx="10"/>
          </p:nvPr>
        </p:nvSpPr>
        <p:spPr/>
        <p:txBody>
          <a:bodyPr/>
          <a:lstStyle/>
          <a:p>
            <a:fld id="{D2DE0A5F-02E6-4FF7-B610-22C408883438}" type="slidenum">
              <a:rPr lang="en-US" smtClean="0"/>
              <a:pPr/>
              <a:t>1</a:t>
            </a:fld>
            <a:endParaRPr lang="en-US"/>
          </a:p>
        </p:txBody>
      </p:sp>
    </p:spTree>
    <p:extLst>
      <p:ext uri="{BB962C8B-B14F-4D97-AF65-F5344CB8AC3E}">
        <p14:creationId xmlns:p14="http://schemas.microsoft.com/office/powerpoint/2010/main" val="1709194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instance of data transfer includes three</a:t>
            </a:r>
            <a:r>
              <a:rPr lang="en-US" baseline="0" dirty="0" smtClean="0"/>
              <a:t> phases:</a:t>
            </a:r>
          </a:p>
          <a:p>
            <a:endParaRPr lang="en-US" dirty="0" smtClean="0"/>
          </a:p>
          <a:p>
            <a:r>
              <a:rPr lang="en-US" dirty="0" smtClean="0"/>
              <a:t>Session id: for multi-task.</a:t>
            </a:r>
          </a:p>
          <a:p>
            <a:endParaRPr lang="en-US" dirty="0"/>
          </a:p>
        </p:txBody>
      </p:sp>
      <p:sp>
        <p:nvSpPr>
          <p:cNvPr id="4" name="Slide Number Placeholder 3"/>
          <p:cNvSpPr>
            <a:spLocks noGrp="1"/>
          </p:cNvSpPr>
          <p:nvPr>
            <p:ph type="sldNum" sz="quarter" idx="10"/>
          </p:nvPr>
        </p:nvSpPr>
        <p:spPr/>
        <p:txBody>
          <a:bodyPr/>
          <a:lstStyle/>
          <a:p>
            <a:fld id="{D2DE0A5F-02E6-4FF7-B610-22C408883438}" type="slidenum">
              <a:rPr lang="en-US" smtClean="0"/>
              <a:pPr/>
              <a:t>10</a:t>
            </a:fld>
            <a:endParaRPr lang="en-US"/>
          </a:p>
        </p:txBody>
      </p:sp>
    </p:spTree>
    <p:extLst>
      <p:ext uri="{BB962C8B-B14F-4D97-AF65-F5344CB8AC3E}">
        <p14:creationId xmlns:p14="http://schemas.microsoft.com/office/powerpoint/2010/main" val="2614311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our protocol description,</a:t>
            </a:r>
            <a:r>
              <a:rPr lang="en-US" baseline="0" dirty="0" smtClean="0"/>
              <a:t> we show our software architecture.</a:t>
            </a:r>
            <a:endParaRPr lang="en-US" dirty="0" smtClean="0"/>
          </a:p>
          <a:p>
            <a:r>
              <a:rPr lang="en-US" dirty="0" smtClean="0"/>
              <a:t>Our software</a:t>
            </a:r>
            <a:r>
              <a:rPr lang="en-US" baseline="0" dirty="0" smtClean="0"/>
              <a:t> design includes two sections. The data structures section is used for resources abstraction, such as memory blocks, connections. Threads section includes a thread pool to handle various kinds of tasks and events. Our software is a combination of pipeline and master/worker model. That is useful to take advantage of multi-core environment. Let’s explain how this model works by an example about receiving a memory block.</a:t>
            </a:r>
            <a:endParaRPr lang="en-US" dirty="0"/>
          </a:p>
        </p:txBody>
      </p:sp>
      <p:sp>
        <p:nvSpPr>
          <p:cNvPr id="4" name="Slide Number Placeholder 3"/>
          <p:cNvSpPr>
            <a:spLocks noGrp="1"/>
          </p:cNvSpPr>
          <p:nvPr>
            <p:ph type="sldNum" sz="quarter" idx="10"/>
          </p:nvPr>
        </p:nvSpPr>
        <p:spPr/>
        <p:txBody>
          <a:bodyPr/>
          <a:lstStyle/>
          <a:p>
            <a:fld id="{D2DE0A5F-02E6-4FF7-B610-22C408883438}" type="slidenum">
              <a:rPr lang="en-US" smtClean="0"/>
              <a:pPr/>
              <a:t>11</a:t>
            </a:fld>
            <a:endParaRPr lang="en-US"/>
          </a:p>
        </p:txBody>
      </p:sp>
    </p:spTree>
    <p:extLst>
      <p:ext uri="{BB962C8B-B14F-4D97-AF65-F5344CB8AC3E}">
        <p14:creationId xmlns:p14="http://schemas.microsoft.com/office/powerpoint/2010/main" val="3228304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Multi-stream,</a:t>
            </a:r>
            <a:r>
              <a:rPr lang="en-US" baseline="0" dirty="0" smtClean="0"/>
              <a:t> proactive feedback, sequential I/O.</a:t>
            </a:r>
          </a:p>
          <a:p>
            <a:endParaRPr lang="en-US" baseline="0" dirty="0" smtClean="0"/>
          </a:p>
          <a:p>
            <a:r>
              <a:rPr lang="en-US" baseline="0" dirty="0" smtClean="0"/>
              <a:t>The left party is client, and the right party </a:t>
            </a:r>
            <a:r>
              <a:rPr lang="en-US" baseline="0" smtClean="0"/>
              <a:t>is server.</a:t>
            </a:r>
            <a:endParaRPr lang="en-US" dirty="0"/>
          </a:p>
        </p:txBody>
      </p:sp>
      <p:sp>
        <p:nvSpPr>
          <p:cNvPr id="4" name="Slide Number Placeholder 3"/>
          <p:cNvSpPr>
            <a:spLocks noGrp="1"/>
          </p:cNvSpPr>
          <p:nvPr>
            <p:ph type="sldNum" sz="quarter" idx="10"/>
          </p:nvPr>
        </p:nvSpPr>
        <p:spPr/>
        <p:txBody>
          <a:bodyPr/>
          <a:lstStyle/>
          <a:p>
            <a:fld id="{D2DE0A5F-02E6-4FF7-B610-22C408883438}" type="slidenum">
              <a:rPr lang="en-US" smtClean="0"/>
              <a:pPr/>
              <a:t>12</a:t>
            </a:fld>
            <a:endParaRPr lang="en-US"/>
          </a:p>
        </p:txBody>
      </p:sp>
    </p:spTree>
    <p:extLst>
      <p:ext uri="{BB962C8B-B14F-4D97-AF65-F5344CB8AC3E}">
        <p14:creationId xmlns:p14="http://schemas.microsoft.com/office/powerpoint/2010/main" val="3912444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DE0A5F-02E6-4FF7-B610-22C408883438}" type="slidenum">
              <a:rPr lang="en-US" smtClean="0"/>
              <a:pPr/>
              <a:t>13</a:t>
            </a:fld>
            <a:endParaRPr lang="en-US"/>
          </a:p>
        </p:txBody>
      </p:sp>
    </p:spTree>
    <p:extLst>
      <p:ext uri="{BB962C8B-B14F-4D97-AF65-F5344CB8AC3E}">
        <p14:creationId xmlns:p14="http://schemas.microsoft.com/office/powerpoint/2010/main" val="4270218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DE0A5F-02E6-4FF7-B610-22C408883438}" type="slidenum">
              <a:rPr lang="en-US" smtClean="0"/>
              <a:pPr/>
              <a:t>14</a:t>
            </a:fld>
            <a:endParaRPr lang="en-US"/>
          </a:p>
        </p:txBody>
      </p:sp>
    </p:spTree>
    <p:extLst>
      <p:ext uri="{BB962C8B-B14F-4D97-AF65-F5344CB8AC3E}">
        <p14:creationId xmlns:p14="http://schemas.microsoft.com/office/powerpoint/2010/main" val="107639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X-axis is </a:t>
            </a:r>
            <a:r>
              <a:rPr lang="en-US" smtClean="0"/>
              <a:t>… Y-axis</a:t>
            </a:r>
            <a:r>
              <a:rPr lang="en-US" baseline="0" smtClean="0"/>
              <a:t> is …</a:t>
            </a:r>
            <a:endParaRPr lang="en-US" smtClean="0"/>
          </a:p>
          <a:p>
            <a:r>
              <a:rPr lang="en-US" dirty="0" smtClean="0"/>
              <a:t>PCI</a:t>
            </a:r>
            <a:r>
              <a:rPr lang="en-US" baseline="0" dirty="0" smtClean="0"/>
              <a:t> Gen 2</a:t>
            </a:r>
          </a:p>
          <a:p>
            <a:r>
              <a:rPr lang="en-US" baseline="0" dirty="0" smtClean="0"/>
              <a:t>500MB/s per lane, 4Gbps per lane. 8 lanes = 32Gbps</a:t>
            </a:r>
          </a:p>
          <a:p>
            <a:r>
              <a:rPr lang="en-US" baseline="0" dirty="0" smtClean="0"/>
              <a:t>QDR encoding is 8/10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32 * 4/5 = 25.6 </a:t>
            </a:r>
            <a:r>
              <a:rPr lang="en-US" baseline="0" dirty="0" err="1" smtClean="0"/>
              <a:t>Gbps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PCIe</a:t>
            </a:r>
            <a:r>
              <a:rPr lang="en-US" dirty="0" smtClean="0"/>
              <a:t> 2.0 uses an </a:t>
            </a:r>
            <a:r>
              <a:rPr lang="en-US" dirty="0" smtClean="0">
                <a:hlinkClick r:id="rId3" tooltip="8b/10b encoding"/>
              </a:rPr>
              <a:t>8b/10b encoding</a:t>
            </a:r>
            <a:r>
              <a:rPr lang="en-US" dirty="0" smtClean="0"/>
              <a:t> scheme, therefore delivering an effective 4 </a:t>
            </a:r>
            <a:r>
              <a:rPr lang="en-US" dirty="0" err="1" smtClean="0"/>
              <a:t>Gbit</a:t>
            </a:r>
            <a:r>
              <a:rPr lang="en-US" dirty="0" smtClean="0"/>
              <a:t>/s max transfer rate from its 5 GT/s raw data rate.</a:t>
            </a:r>
          </a:p>
        </p:txBody>
      </p:sp>
      <p:sp>
        <p:nvSpPr>
          <p:cNvPr id="4" name="Slide Number Placeholder 3"/>
          <p:cNvSpPr>
            <a:spLocks noGrp="1"/>
          </p:cNvSpPr>
          <p:nvPr>
            <p:ph type="sldNum" sz="quarter" idx="10"/>
          </p:nvPr>
        </p:nvSpPr>
        <p:spPr/>
        <p:txBody>
          <a:bodyPr/>
          <a:lstStyle/>
          <a:p>
            <a:fld id="{D2DE0A5F-02E6-4FF7-B610-22C408883438}" type="slidenum">
              <a:rPr lang="en-US" smtClean="0"/>
              <a:pPr/>
              <a:t>15</a:t>
            </a:fld>
            <a:endParaRPr lang="en-US"/>
          </a:p>
        </p:txBody>
      </p:sp>
    </p:spTree>
    <p:extLst>
      <p:ext uri="{BB962C8B-B14F-4D97-AF65-F5344CB8AC3E}">
        <p14:creationId xmlns:p14="http://schemas.microsoft.com/office/powerpoint/2010/main" val="2877823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DE0A5F-02E6-4FF7-B610-22C408883438}" type="slidenum">
              <a:rPr lang="en-US" smtClean="0"/>
              <a:pPr/>
              <a:t>16</a:t>
            </a:fld>
            <a:endParaRPr lang="en-US"/>
          </a:p>
        </p:txBody>
      </p:sp>
    </p:spTree>
    <p:extLst>
      <p:ext uri="{BB962C8B-B14F-4D97-AF65-F5344CB8AC3E}">
        <p14:creationId xmlns:p14="http://schemas.microsoft.com/office/powerpoint/2010/main" val="1101573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BDP</a:t>
            </a:r>
            <a:r>
              <a:rPr lang="en-US" baseline="0" dirty="0" smtClean="0"/>
              <a:t> = 63MB</a:t>
            </a:r>
            <a:endParaRPr lang="en-US" dirty="0"/>
          </a:p>
        </p:txBody>
      </p:sp>
      <p:sp>
        <p:nvSpPr>
          <p:cNvPr id="4" name="Slide Number Placeholder 3"/>
          <p:cNvSpPr>
            <a:spLocks noGrp="1"/>
          </p:cNvSpPr>
          <p:nvPr>
            <p:ph type="sldNum" sz="quarter" idx="10"/>
          </p:nvPr>
        </p:nvSpPr>
        <p:spPr/>
        <p:txBody>
          <a:bodyPr/>
          <a:lstStyle/>
          <a:p>
            <a:fld id="{D2DE0A5F-02E6-4FF7-B610-22C408883438}" type="slidenum">
              <a:rPr lang="en-US" smtClean="0"/>
              <a:pPr/>
              <a:t>17</a:t>
            </a:fld>
            <a:endParaRPr lang="en-US"/>
          </a:p>
        </p:txBody>
      </p:sp>
    </p:spTree>
    <p:extLst>
      <p:ext uri="{BB962C8B-B14F-4D97-AF65-F5344CB8AC3E}">
        <p14:creationId xmlns:p14="http://schemas.microsoft.com/office/powerpoint/2010/main" val="305284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60MB.</a:t>
            </a:r>
          </a:p>
          <a:p>
            <a:r>
              <a:rPr lang="en-US" dirty="0" smtClean="0"/>
              <a:t>First,</a:t>
            </a:r>
            <a:r>
              <a:rPr lang="en-US" baseline="0" dirty="0" smtClean="0"/>
              <a:t> RFTP is able to fill up this long fat link and achieves near the link speed.</a:t>
            </a:r>
          </a:p>
          <a:p>
            <a:r>
              <a:rPr lang="en-US" baseline="0" dirty="0" smtClean="0"/>
              <a:t>Second, </a:t>
            </a:r>
            <a:endParaRPr lang="en-US" dirty="0"/>
          </a:p>
        </p:txBody>
      </p:sp>
      <p:sp>
        <p:nvSpPr>
          <p:cNvPr id="4" name="Slide Number Placeholder 3"/>
          <p:cNvSpPr>
            <a:spLocks noGrp="1"/>
          </p:cNvSpPr>
          <p:nvPr>
            <p:ph type="sldNum" sz="quarter" idx="10"/>
          </p:nvPr>
        </p:nvSpPr>
        <p:spPr/>
        <p:txBody>
          <a:bodyPr/>
          <a:lstStyle/>
          <a:p>
            <a:fld id="{D2DE0A5F-02E6-4FF7-B610-22C408883438}" type="slidenum">
              <a:rPr lang="en-US" smtClean="0"/>
              <a:pPr/>
              <a:t>18</a:t>
            </a:fld>
            <a:endParaRPr lang="en-US"/>
          </a:p>
        </p:txBody>
      </p:sp>
    </p:spTree>
    <p:extLst>
      <p:ext uri="{BB962C8B-B14F-4D97-AF65-F5344CB8AC3E}">
        <p14:creationId xmlns:p14="http://schemas.microsoft.com/office/powerpoint/2010/main" val="2147679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DE0A5F-02E6-4FF7-B610-22C408883438}" type="slidenum">
              <a:rPr lang="en-US" smtClean="0"/>
              <a:pPr/>
              <a:t>19</a:t>
            </a:fld>
            <a:endParaRPr lang="en-US"/>
          </a:p>
        </p:txBody>
      </p:sp>
    </p:spTree>
    <p:extLst>
      <p:ext uri="{BB962C8B-B14F-4D97-AF65-F5344CB8AC3E}">
        <p14:creationId xmlns:p14="http://schemas.microsoft.com/office/powerpoint/2010/main" val="195579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 will</a:t>
            </a:r>
            <a:r>
              <a:rPr lang="en-US" baseline="0" dirty="0" smtClean="0"/>
              <a:t> describe the background of our project.</a:t>
            </a:r>
            <a:endParaRPr lang="en-US" dirty="0"/>
          </a:p>
        </p:txBody>
      </p:sp>
      <p:sp>
        <p:nvSpPr>
          <p:cNvPr id="4" name="Slide Number Placeholder 3"/>
          <p:cNvSpPr>
            <a:spLocks noGrp="1"/>
          </p:cNvSpPr>
          <p:nvPr>
            <p:ph type="sldNum" sz="quarter" idx="10"/>
          </p:nvPr>
        </p:nvSpPr>
        <p:spPr/>
        <p:txBody>
          <a:bodyPr/>
          <a:lstStyle/>
          <a:p>
            <a:fld id="{D2DE0A5F-02E6-4FF7-B610-22C408883438}" type="slidenum">
              <a:rPr lang="en-US" smtClean="0"/>
              <a:pPr/>
              <a:t>2</a:t>
            </a:fld>
            <a:endParaRPr lang="en-US"/>
          </a:p>
        </p:txBody>
      </p:sp>
    </p:spTree>
    <p:extLst>
      <p:ext uri="{BB962C8B-B14F-4D97-AF65-F5344CB8AC3E}">
        <p14:creationId xmlns:p14="http://schemas.microsoft.com/office/powerpoint/2010/main" val="1160836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DE0A5F-02E6-4FF7-B610-22C408883438}" type="slidenum">
              <a:rPr lang="en-US" smtClean="0"/>
              <a:pPr/>
              <a:t>20</a:t>
            </a:fld>
            <a:endParaRPr lang="en-US"/>
          </a:p>
        </p:txBody>
      </p:sp>
    </p:spTree>
    <p:extLst>
      <p:ext uri="{BB962C8B-B14F-4D97-AF65-F5344CB8AC3E}">
        <p14:creationId xmlns:p14="http://schemas.microsoft.com/office/powerpoint/2010/main" val="2480414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DE0A5F-02E6-4FF7-B610-22C408883438}" type="slidenum">
              <a:rPr lang="en-US" smtClean="0"/>
              <a:pPr/>
              <a:t>21</a:t>
            </a:fld>
            <a:endParaRPr lang="en-US"/>
          </a:p>
        </p:txBody>
      </p:sp>
    </p:spTree>
    <p:extLst>
      <p:ext uri="{BB962C8B-B14F-4D97-AF65-F5344CB8AC3E}">
        <p14:creationId xmlns:p14="http://schemas.microsoft.com/office/powerpoint/2010/main" val="4232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todays data centers</a:t>
            </a:r>
            <a:r>
              <a:rPr lang="en-US" baseline="0" dirty="0" smtClean="0"/>
              <a:t> and high performance computing</a:t>
            </a:r>
            <a:r>
              <a:rPr lang="en-US" dirty="0" smtClean="0"/>
              <a:t>, both software and hardware improve their performance</a:t>
            </a:r>
            <a:r>
              <a:rPr lang="en-US" baseline="0" dirty="0" smtClean="0"/>
              <a:t> and capabilities in an exponential increasing manner. </a:t>
            </a:r>
            <a:r>
              <a:rPr lang="en-US" b="0" baseline="0" dirty="0" smtClean="0"/>
              <a:t>S</a:t>
            </a:r>
            <a:r>
              <a:rPr lang="en-US" b="0" dirty="0" smtClean="0"/>
              <a:t>pecifically, in d</a:t>
            </a:r>
            <a:r>
              <a:rPr lang="en-US" dirty="0" smtClean="0"/>
              <a:t>ata centers</a:t>
            </a:r>
            <a:r>
              <a:rPr lang="en-US" baseline="0" dirty="0" smtClean="0"/>
              <a:t> of DOE’s national labs, data intensive applications generate extremely high volumes of data everyday. Those data has to be transferred and synchronized either in data center via local area networks or between data centers via wide area networks. In network aspect, 40 </a:t>
            </a:r>
            <a:r>
              <a:rPr lang="en-US" baseline="0" dirty="0" err="1" smtClean="0"/>
              <a:t>giga</a:t>
            </a:r>
            <a:r>
              <a:rPr lang="en-US" baseline="0" dirty="0" smtClean="0"/>
              <a:t>-bit-per-second QDR and 56 </a:t>
            </a:r>
            <a:r>
              <a:rPr lang="en-US" baseline="0" dirty="0" err="1" smtClean="0"/>
              <a:t>giga</a:t>
            </a:r>
            <a:r>
              <a:rPr lang="en-US" baseline="0" dirty="0" smtClean="0"/>
              <a:t>-bit-per-second FDR link speed improves both throughput and latency for data center networks. Experimental 100 </a:t>
            </a:r>
            <a:r>
              <a:rPr lang="en-US" baseline="0" dirty="0" err="1" smtClean="0"/>
              <a:t>giga</a:t>
            </a:r>
            <a:r>
              <a:rPr lang="en-US" baseline="0" dirty="0" smtClean="0"/>
              <a:t>-bit-per-second wide area </a:t>
            </a:r>
            <a:r>
              <a:rPr lang="en-US" baseline="0" dirty="0" err="1" smtClean="0"/>
              <a:t>netwoks</a:t>
            </a:r>
            <a:r>
              <a:rPr lang="en-US" baseline="0" dirty="0" smtClean="0"/>
              <a:t> emerges, and gives us both opportunities and challenges.</a:t>
            </a:r>
          </a:p>
        </p:txBody>
      </p:sp>
      <p:sp>
        <p:nvSpPr>
          <p:cNvPr id="4" name="Slide Number Placeholder 3"/>
          <p:cNvSpPr>
            <a:spLocks noGrp="1"/>
          </p:cNvSpPr>
          <p:nvPr>
            <p:ph type="sldNum" sz="quarter" idx="10"/>
          </p:nvPr>
        </p:nvSpPr>
        <p:spPr/>
        <p:txBody>
          <a:bodyPr/>
          <a:lstStyle/>
          <a:p>
            <a:fld id="{D2DE0A5F-02E6-4FF7-B610-22C408883438}" type="slidenum">
              <a:rPr lang="en-US" smtClean="0"/>
              <a:pPr/>
              <a:t>3</a:t>
            </a:fld>
            <a:endParaRPr lang="en-US"/>
          </a:p>
        </p:txBody>
      </p:sp>
    </p:spTree>
    <p:extLst>
      <p:ext uri="{BB962C8B-B14F-4D97-AF65-F5344CB8AC3E}">
        <p14:creationId xmlns:p14="http://schemas.microsoft.com/office/powerpoint/2010/main" val="2383138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aware that there are several data transfer tools based</a:t>
            </a:r>
            <a:r>
              <a:rPr lang="en-US" baseline="0" dirty="0" smtClean="0"/>
              <a:t> on TCP socket. Although performance of TCP based applications is scalable by enabling multiple </a:t>
            </a:r>
            <a:r>
              <a:rPr lang="en-US" baseline="0" dirty="0" err="1" smtClean="0"/>
              <a:t>tcp</a:t>
            </a:r>
            <a:r>
              <a:rPr lang="en-US" baseline="0" dirty="0" smtClean="0"/>
              <a:t> connections, data copies between network layers introduce performance penalties and high CPU consumption. Also, end host performance tuning is complex in high performance computing. </a:t>
            </a:r>
            <a:r>
              <a:rPr lang="en-US" dirty="0" smtClean="0"/>
              <a:t>Remote Direct Memory Access (RDMA) is the </a:t>
            </a:r>
            <a:r>
              <a:rPr lang="en-US" b="1" dirty="0" smtClean="0"/>
              <a:t>remote memory management capability</a:t>
            </a:r>
            <a:r>
              <a:rPr lang="en-US" dirty="0" smtClean="0"/>
              <a:t> that allows server to server data movement directly between application memory without any CPU involvement. And RDMA is often</a:t>
            </a:r>
            <a:r>
              <a:rPr lang="en-US" baseline="0" dirty="0" smtClean="0"/>
              <a:t> used to refer to network technologies. </a:t>
            </a:r>
            <a:r>
              <a:rPr lang="en-US" dirty="0" err="1" smtClean="0"/>
              <a:t>InfiniBand</a:t>
            </a:r>
            <a:r>
              <a:rPr lang="en-US" dirty="0" smtClean="0"/>
              <a:t> and</a:t>
            </a:r>
            <a:r>
              <a:rPr lang="en-US" baseline="0" dirty="0" smtClean="0"/>
              <a:t> </a:t>
            </a:r>
            <a:r>
              <a:rPr lang="en-US" baseline="0" dirty="0" err="1" smtClean="0"/>
              <a:t>RoCE</a:t>
            </a:r>
            <a:r>
              <a:rPr lang="en-US" baseline="0" dirty="0" smtClean="0"/>
              <a:t> are examples which implement RDMA technologies. </a:t>
            </a:r>
            <a:r>
              <a:rPr lang="en-US" baseline="0" dirty="0" err="1" smtClean="0"/>
              <a:t>InfiniBand</a:t>
            </a:r>
            <a:r>
              <a:rPr lang="en-US" baseline="0" dirty="0" smtClean="0"/>
              <a:t> is often used in Data Center local area networks, while </a:t>
            </a:r>
            <a:r>
              <a:rPr lang="en-US" baseline="0" dirty="0" err="1" smtClean="0"/>
              <a:t>RoCE</a:t>
            </a:r>
            <a:r>
              <a:rPr lang="en-US" baseline="0" dirty="0" smtClean="0"/>
              <a:t> makes it possible for RDMA to be used over long distance networks. But, there are several challenges to archive line-speed data transfer rate by using RDMA technologies. In RDMA, memory management should be done by application instead of kernel. And RDMA is a kind of asynchronous, event-based programming interface which is much more complex than traditional socket programming.</a:t>
            </a:r>
            <a:endParaRPr lang="en-US" dirty="0" smtClean="0"/>
          </a:p>
          <a:p>
            <a:endParaRPr lang="en-US" dirty="0" smtClean="0"/>
          </a:p>
          <a:p>
            <a:r>
              <a:rPr lang="en-US" dirty="0" smtClean="0"/>
              <a:t>1. Why TCP?</a:t>
            </a:r>
          </a:p>
          <a:p>
            <a:r>
              <a:rPr lang="en-US" baseline="0" dirty="0" smtClean="0"/>
              <a:t>All complicated processing functions are implemented by kernel.</a:t>
            </a:r>
          </a:p>
          <a:p>
            <a:r>
              <a:rPr lang="en-US" baseline="0" dirty="0" smtClean="0"/>
              <a:t>Socket is an outstanding programming interface.</a:t>
            </a:r>
          </a:p>
          <a:p>
            <a:r>
              <a:rPr lang="en-US" baseline="0" dirty="0" smtClean="0"/>
              <a:t>Makes application simple but efficient in </a:t>
            </a:r>
            <a:r>
              <a:rPr lang="en-US" baseline="0" dirty="0" err="1" smtClean="0"/>
              <a:t>giga</a:t>
            </a:r>
            <a:r>
              <a:rPr lang="en-US" baseline="0" dirty="0" smtClean="0"/>
              <a:t>-bit-per-second era.</a:t>
            </a:r>
          </a:p>
          <a:p>
            <a:r>
              <a:rPr lang="en-US" baseline="0" dirty="0" smtClean="0"/>
              <a:t>Multiple streams is not scalable well in real system. NUMA introduced even more complicated case for TCP tuning.</a:t>
            </a:r>
          </a:p>
          <a:p>
            <a:endParaRPr lang="en-US" baseline="0" dirty="0" smtClean="0"/>
          </a:p>
          <a:p>
            <a:endParaRPr lang="en-US" baseline="0" dirty="0" smtClean="0"/>
          </a:p>
          <a:p>
            <a:r>
              <a:rPr lang="en-US" baseline="0" dirty="0" smtClean="0"/>
              <a:t>2. Performance of one TCP stream is always limited by the capabilities of a single-core of CPU, normally resides in the receiver side. The performance of TCP based applications is scalable by enabling multiple streams. But it consumes more CPU usage and includes complex tuning issues, such as buffer size, NUMA, interrupt.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DE0A5F-02E6-4FF7-B610-22C408883438}" type="slidenum">
              <a:rPr lang="en-US" smtClean="0"/>
              <a:pPr/>
              <a:t>4</a:t>
            </a:fld>
            <a:endParaRPr lang="en-US"/>
          </a:p>
        </p:txBody>
      </p:sp>
    </p:spTree>
    <p:extLst>
      <p:ext uri="{BB962C8B-B14F-4D97-AF65-F5344CB8AC3E}">
        <p14:creationId xmlns:p14="http://schemas.microsoft.com/office/powerpoint/2010/main" val="359284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dive into the detailed design,</a:t>
            </a:r>
            <a:r>
              <a:rPr lang="en-US" baseline="0" dirty="0" smtClean="0"/>
              <a:t> let’s talk about RDMA transport service first. There are two types. The first one is called Send/</a:t>
            </a:r>
            <a:r>
              <a:rPr lang="en-US" baseline="0" dirty="0" err="1" smtClean="0"/>
              <a:t>Recv</a:t>
            </a:r>
            <a:r>
              <a:rPr lang="en-US" baseline="0" dirty="0" smtClean="0"/>
              <a:t>. (click) For example, before data transfer happened, the data sink post a memory block into local receive queue. After that, the source issues a send work request to transfer a memory block. Once data transfer finished, both side will get a completion notification. In this type, the source side doesn’t have to know the exact memory information of the sink side. Another type of service is memory semantic, RDMA Write or RDMA Read. (Click) In this type, the source side needs to know the exact memory information of the sink side before it issues the RDMA Write work request. Also, since data sink is not aware of the completion of data transfer. The source has to send another notification to the sink to indicate which memory block is filled up with user payload.</a:t>
            </a:r>
            <a:endParaRPr lang="en-US" dirty="0" smtClean="0"/>
          </a:p>
          <a:p>
            <a:endParaRPr lang="en-US" dirty="0" smtClean="0"/>
          </a:p>
          <a:p>
            <a:r>
              <a:rPr lang="en-US" dirty="0" smtClean="0"/>
              <a:t>RDMA provides four kinds</a:t>
            </a:r>
            <a:r>
              <a:rPr lang="en-US" baseline="0" dirty="0" smtClean="0"/>
              <a:t> of message transport services: Send/</a:t>
            </a:r>
            <a:r>
              <a:rPr lang="en-US" baseline="0" dirty="0" err="1" smtClean="0"/>
              <a:t>Recv</a:t>
            </a:r>
            <a:r>
              <a:rPr lang="en-US" baseline="0" dirty="0" smtClean="0"/>
              <a:t>, RDMA Read and Write, Atomic, Multicast</a:t>
            </a:r>
            <a:endParaRPr lang="en-US" dirty="0" smtClean="0"/>
          </a:p>
          <a:p>
            <a:endParaRPr lang="en-US" dirty="0" smtClean="0"/>
          </a:p>
          <a:p>
            <a:r>
              <a:rPr lang="en-US" dirty="0" smtClean="0"/>
              <a:t>Send/</a:t>
            </a:r>
            <a:r>
              <a:rPr lang="en-US" dirty="0" err="1" smtClean="0"/>
              <a:t>Recv</a:t>
            </a:r>
            <a:endParaRPr lang="en-US" dirty="0" smtClean="0"/>
          </a:p>
          <a:p>
            <a:r>
              <a:rPr lang="en-US" dirty="0" smtClean="0"/>
              <a:t>Source</a:t>
            </a:r>
            <a:r>
              <a:rPr lang="en-US" baseline="0" dirty="0" smtClean="0"/>
              <a:t> side sends unsolicited message to receiver side.</a:t>
            </a:r>
          </a:p>
          <a:p>
            <a:r>
              <a:rPr lang="en-US" baseline="0" dirty="0" smtClean="0"/>
              <a:t>Problem:</a:t>
            </a:r>
          </a:p>
          <a:p>
            <a:r>
              <a:rPr lang="en-US" baseline="0" dirty="0" smtClean="0"/>
              <a:t>1. Waste memory usage. Since receiver side didn’t know the message properties, it has to prepare the largest size of memory to </a:t>
            </a:r>
            <a:endParaRPr lang="en-US" dirty="0"/>
          </a:p>
        </p:txBody>
      </p:sp>
      <p:sp>
        <p:nvSpPr>
          <p:cNvPr id="4" name="Slide Number Placeholder 3"/>
          <p:cNvSpPr>
            <a:spLocks noGrp="1"/>
          </p:cNvSpPr>
          <p:nvPr>
            <p:ph type="sldNum" sz="quarter" idx="10"/>
          </p:nvPr>
        </p:nvSpPr>
        <p:spPr/>
        <p:txBody>
          <a:bodyPr/>
          <a:lstStyle/>
          <a:p>
            <a:fld id="{D2DE0A5F-02E6-4FF7-B610-22C408883438}" type="slidenum">
              <a:rPr lang="en-US" smtClean="0"/>
              <a:pPr/>
              <a:t>5</a:t>
            </a:fld>
            <a:endParaRPr lang="en-US"/>
          </a:p>
        </p:txBody>
      </p:sp>
    </p:spTree>
    <p:extLst>
      <p:ext uri="{BB962C8B-B14F-4D97-AF65-F5344CB8AC3E}">
        <p14:creationId xmlns:p14="http://schemas.microsoft.com/office/powerpoint/2010/main" val="408890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a:t>
            </a:r>
            <a:r>
              <a:rPr lang="en-US" baseline="0" dirty="0" smtClean="0"/>
              <a:t> performance of RDMA service, w</a:t>
            </a:r>
            <a:r>
              <a:rPr lang="en-US" dirty="0" smtClean="0"/>
              <a:t>e</a:t>
            </a:r>
            <a:r>
              <a:rPr lang="en-US" baseline="0" dirty="0" smtClean="0"/>
              <a:t> developed a new IO engine for Flexible IO Tester, a popular IO evaluation tool in community. Here are two performance result in 40 </a:t>
            </a:r>
            <a:r>
              <a:rPr lang="en-US" baseline="0" dirty="0" err="1" smtClean="0"/>
              <a:t>giga</a:t>
            </a:r>
            <a:r>
              <a:rPr lang="en-US" baseline="0" dirty="0" smtClean="0"/>
              <a:t>-bit-per-second </a:t>
            </a:r>
            <a:r>
              <a:rPr lang="en-US" baseline="0" dirty="0" err="1" smtClean="0"/>
              <a:t>InfiniBand</a:t>
            </a:r>
            <a:r>
              <a:rPr lang="en-US" baseline="0" dirty="0" smtClean="0"/>
              <a:t> environment with various memory block sizes. The left figure shows the performance metrics when the I/O depth is 1, while the right side’s I/O depth is 32. X-axis is the size of memory block, and Y-axis is the CPU utilization and throughput. First, by comparing the black bar and light-dark bar which represent the CPU utilization, two side operation consumes higher CPU than that of one side operation. That’s because the two side operation involves both source and sink side’s CPU during data transfer. Second, RDMA Write and send/</a:t>
            </a:r>
            <a:r>
              <a:rPr lang="en-US" baseline="0" dirty="0" err="1" smtClean="0"/>
              <a:t>recv</a:t>
            </a:r>
            <a:r>
              <a:rPr lang="en-US" baseline="0" dirty="0" smtClean="0"/>
              <a:t> archives compatible throughput. Third, throughput improves as I/O depth becomes larger. High performance networks needs more packages in flight to fill up the fat pipe. (click) As a result, we use one side operation to transfer user payload, and two side operation to exchange control message.</a:t>
            </a:r>
            <a:endParaRPr lang="en-US" dirty="0" smtClean="0"/>
          </a:p>
          <a:p>
            <a:endParaRPr lang="en-US" dirty="0" smtClean="0"/>
          </a:p>
          <a:p>
            <a:r>
              <a:rPr lang="en-US" dirty="0" smtClean="0"/>
              <a:t>1. IO</a:t>
            </a:r>
            <a:r>
              <a:rPr lang="en-US" baseline="0" dirty="0" smtClean="0"/>
              <a:t> depth is a key parameter to improve application’s throughput.</a:t>
            </a:r>
            <a:endParaRPr lang="en-US" dirty="0" smtClean="0"/>
          </a:p>
          <a:p>
            <a:r>
              <a:rPr lang="en-US" dirty="0" smtClean="0"/>
              <a:t>2. Memory block size is not the larger</a:t>
            </a:r>
            <a:r>
              <a:rPr lang="en-US" baseline="0" dirty="0" smtClean="0"/>
              <a:t> the better. Determines by your </a:t>
            </a:r>
            <a:r>
              <a:rPr lang="en-US" baseline="0" dirty="0" err="1" smtClean="0"/>
              <a:t>testbed</a:t>
            </a:r>
            <a:r>
              <a:rPr lang="en-US" baseline="0" dirty="0" smtClean="0"/>
              <a:t> configuration.</a:t>
            </a:r>
          </a:p>
          <a:p>
            <a:r>
              <a:rPr lang="en-US" baseline="0" dirty="0" smtClean="0"/>
              <a:t>Q: Why isn’t the memory block size the larger the better?</a:t>
            </a:r>
          </a:p>
          <a:p>
            <a:r>
              <a:rPr lang="en-US" baseline="0" dirty="0" smtClean="0"/>
              <a:t>A: Each block is trunked into MTU size to transfer. So the larger the block size is, the more tracking context should be maintained.</a:t>
            </a:r>
            <a:endParaRPr lang="en-US" dirty="0" smtClean="0"/>
          </a:p>
          <a:p>
            <a:r>
              <a:rPr lang="en-US" dirty="0" smtClean="0"/>
              <a:t>3. Number of control messages are related to block size.</a:t>
            </a:r>
          </a:p>
          <a:p>
            <a:r>
              <a:rPr lang="en-US" dirty="0" smtClean="0"/>
              <a:t>4. Send/</a:t>
            </a:r>
            <a:r>
              <a:rPr lang="en-US" dirty="0" err="1" smtClean="0"/>
              <a:t>Recv</a:t>
            </a:r>
            <a:r>
              <a:rPr lang="en-US" baseline="0" dirty="0" smtClean="0"/>
              <a:t> for bulk data transfer RNR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choose memory semantics because of its better performance we observed from real experiments</a:t>
            </a:r>
            <a:r>
              <a:rPr lang="en-US" baseline="0" dirty="0" smtClean="0"/>
              <a:t> send/</a:t>
            </a:r>
            <a:r>
              <a:rPr lang="en-US" baseline="0" dirty="0" err="1" smtClean="0"/>
              <a:t>recv</a:t>
            </a:r>
            <a:r>
              <a:rPr lang="en-US" baseline="0" dirty="0" smtClean="0"/>
              <a:t> to exchange control messages.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Explain X-axis, Y-axis.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D2DE0A5F-02E6-4FF7-B610-22C408883438}" type="slidenum">
              <a:rPr lang="en-US" smtClean="0"/>
              <a:pPr/>
              <a:t>6</a:t>
            </a:fld>
            <a:endParaRPr lang="en-US"/>
          </a:p>
        </p:txBody>
      </p:sp>
    </p:spTree>
    <p:extLst>
      <p:ext uri="{BB962C8B-B14F-4D97-AF65-F5344CB8AC3E}">
        <p14:creationId xmlns:p14="http://schemas.microsoft.com/office/powerpoint/2010/main" val="361057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DE0A5F-02E6-4FF7-B610-22C408883438}" type="slidenum">
              <a:rPr lang="en-US" smtClean="0"/>
              <a:pPr/>
              <a:t>7</a:t>
            </a:fld>
            <a:endParaRPr lang="en-US"/>
          </a:p>
        </p:txBody>
      </p:sp>
    </p:spTree>
    <p:extLst>
      <p:ext uri="{BB962C8B-B14F-4D97-AF65-F5344CB8AC3E}">
        <p14:creationId xmlns:p14="http://schemas.microsoft.com/office/powerpoint/2010/main" val="2356493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the protocol keeps multiple outstanding memory blocks in flight to achieving good performance.</a:t>
            </a:r>
          </a:p>
          <a:p>
            <a:r>
              <a:rPr lang="en-US" baseline="0" dirty="0" smtClean="0"/>
              <a:t>Second, use multiple reliable queue pairs to eliminate the performance limitation of a single queue pair.</a:t>
            </a:r>
          </a:p>
          <a:p>
            <a:r>
              <a:rPr lang="en-US" baseline="0" dirty="0" smtClean="0"/>
              <a:t>Third, </a:t>
            </a:r>
            <a:r>
              <a:rPr lang="en-US" sz="1200" b="0" i="0" u="none" strike="noStrike" kern="1200" baseline="0" dirty="0" smtClean="0">
                <a:solidFill>
                  <a:schemeClr val="tx1"/>
                </a:solidFill>
                <a:latin typeface="+mn-lt"/>
                <a:ea typeface="+mn-ea"/>
                <a:cs typeface="+mn-cs"/>
              </a:rPr>
              <a:t>since the protocol uses RDMA WRITE to deliver bulk user payload, credits (tokens with destination address) are required before transmitting the data. Our protocol adopts active feedback mechanism to proactively send available memory information to data source.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implement the protocol, we need to be careful about the state transition at both the data source and the data sink.</a:t>
            </a:r>
            <a:endParaRPr lang="en-US" dirty="0"/>
          </a:p>
        </p:txBody>
      </p:sp>
      <p:sp>
        <p:nvSpPr>
          <p:cNvPr id="4" name="Slide Number Placeholder 3"/>
          <p:cNvSpPr>
            <a:spLocks noGrp="1"/>
          </p:cNvSpPr>
          <p:nvPr>
            <p:ph type="sldNum" sz="quarter" idx="10"/>
          </p:nvPr>
        </p:nvSpPr>
        <p:spPr/>
        <p:txBody>
          <a:bodyPr/>
          <a:lstStyle/>
          <a:p>
            <a:fld id="{D2DE0A5F-02E6-4FF7-B610-22C408883438}" type="slidenum">
              <a:rPr lang="en-US" smtClean="0"/>
              <a:pPr/>
              <a:t>8</a:t>
            </a:fld>
            <a:endParaRPr lang="en-US"/>
          </a:p>
        </p:txBody>
      </p:sp>
    </p:spTree>
    <p:extLst>
      <p:ext uri="{BB962C8B-B14F-4D97-AF65-F5344CB8AC3E}">
        <p14:creationId xmlns:p14="http://schemas.microsoft.com/office/powerpoint/2010/main" val="3524835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that</a:t>
            </a:r>
            <a:r>
              <a:rPr lang="en-US" baseline="0" dirty="0" smtClean="0"/>
              <a:t> purpose, we model the state transition of the memory block at both side. We use </a:t>
            </a:r>
            <a:r>
              <a:rPr lang="en-US" baseline="0" dirty="0" err="1" smtClean="0"/>
              <a:t>fsm</a:t>
            </a:r>
            <a:r>
              <a:rPr lang="en-US" baseline="0" dirty="0" smtClean="0"/>
              <a:t> modeling. </a:t>
            </a:r>
          </a:p>
          <a:p>
            <a:r>
              <a:rPr lang="en-US" baseline="0" dirty="0" smtClean="0"/>
              <a:t>The upper figure shows the FSM of the source side, and the lower one shows that of sink side. The status change is caused by various RDMA completion event and control messages associated with such memory block.</a:t>
            </a:r>
            <a:endParaRPr lang="en-US" dirty="0"/>
          </a:p>
        </p:txBody>
      </p:sp>
      <p:sp>
        <p:nvSpPr>
          <p:cNvPr id="4" name="Slide Number Placeholder 3"/>
          <p:cNvSpPr>
            <a:spLocks noGrp="1"/>
          </p:cNvSpPr>
          <p:nvPr>
            <p:ph type="sldNum" sz="quarter" idx="10"/>
          </p:nvPr>
        </p:nvSpPr>
        <p:spPr/>
        <p:txBody>
          <a:bodyPr/>
          <a:lstStyle/>
          <a:p>
            <a:fld id="{D2DE0A5F-02E6-4FF7-B610-22C408883438}" type="slidenum">
              <a:rPr lang="en-US" smtClean="0"/>
              <a:pPr/>
              <a:t>9</a:t>
            </a:fld>
            <a:endParaRPr lang="en-US"/>
          </a:p>
        </p:txBody>
      </p:sp>
    </p:spTree>
    <p:extLst>
      <p:ext uri="{BB962C8B-B14F-4D97-AF65-F5344CB8AC3E}">
        <p14:creationId xmlns:p14="http://schemas.microsoft.com/office/powerpoint/2010/main" val="281789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15A115-685D-46B7-8479-6832265D4C0F}" type="datetimeFigureOut">
              <a:rPr lang="en-US" smtClean="0"/>
              <a:pPr/>
              <a:t>11/13/2012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A1FED-1A07-4BFF-B980-72166A25FC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5A115-685D-46B7-8479-6832265D4C0F}" type="datetimeFigureOut">
              <a:rPr lang="en-US" smtClean="0"/>
              <a:pPr/>
              <a:t>11/13/2012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A1FED-1A07-4BFF-B980-72166A25FC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5A115-685D-46B7-8479-6832265D4C0F}" type="datetimeFigureOut">
              <a:rPr lang="en-US" smtClean="0"/>
              <a:pPr/>
              <a:t>11/13/2012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A1FED-1A07-4BFF-B980-72166A25FC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5A115-685D-46B7-8479-6832265D4C0F}" type="datetimeFigureOut">
              <a:rPr lang="en-US" smtClean="0"/>
              <a:pPr/>
              <a:t>11/13/2012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A1FED-1A07-4BFF-B980-72166A25FC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15A115-685D-46B7-8479-6832265D4C0F}" type="datetimeFigureOut">
              <a:rPr lang="en-US" smtClean="0"/>
              <a:pPr/>
              <a:t>11/13/2012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A1FED-1A07-4BFF-B980-72166A25FC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15A115-685D-46B7-8479-6832265D4C0F}" type="datetimeFigureOut">
              <a:rPr lang="en-US" smtClean="0"/>
              <a:pPr/>
              <a:t>11/13/2012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A1FED-1A07-4BFF-B980-72166A25FC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15A115-685D-46B7-8479-6832265D4C0F}" type="datetimeFigureOut">
              <a:rPr lang="en-US" smtClean="0"/>
              <a:pPr/>
              <a:t>11/13/2012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A1FED-1A07-4BFF-B980-72166A25FC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15A115-685D-46B7-8479-6832265D4C0F}" type="datetimeFigureOut">
              <a:rPr lang="en-US" smtClean="0"/>
              <a:pPr/>
              <a:t>11/13/2012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A1FED-1A07-4BFF-B980-72166A25FC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15A115-685D-46B7-8479-6832265D4C0F}" type="datetimeFigureOut">
              <a:rPr lang="en-US" smtClean="0"/>
              <a:pPr/>
              <a:t>11/13/2012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A1FED-1A07-4BFF-B980-72166A25FC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15A115-685D-46B7-8479-6832265D4C0F}" type="datetimeFigureOut">
              <a:rPr lang="en-US" smtClean="0"/>
              <a:pPr/>
              <a:t>11/13/2012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A1FED-1A07-4BFF-B980-72166A25FC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15A115-685D-46B7-8479-6832265D4C0F}" type="datetimeFigureOut">
              <a:rPr lang="en-US" smtClean="0"/>
              <a:pPr/>
              <a:t>11/13/2012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A1FED-1A07-4BFF-B980-72166A25FC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15A115-685D-46B7-8479-6832265D4C0F}" type="datetimeFigureOut">
              <a:rPr lang="en-US" smtClean="0"/>
              <a:pPr/>
              <a:t>11/13/2012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A1FED-1A07-4BFF-B980-72166A25FC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ftp100.cewit.stonybrook.edu/sc12"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ftp100.cewit.stonybrook.edu/rftp"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noAutofit/>
          </a:bodyPr>
          <a:lstStyle/>
          <a:p>
            <a:r>
              <a:rPr lang="en-US" sz="3600" dirty="0" smtClean="0">
                <a:latin typeface="Arial" pitchFamily="34" charset="0"/>
                <a:cs typeface="Arial" pitchFamily="34" charset="0"/>
              </a:rPr>
              <a:t>Protocols for Wide-Area Data-intensive Applications: Design and Performance Issues</a:t>
            </a:r>
            <a:endParaRPr lang="en-US" sz="3600" dirty="0">
              <a:latin typeface="Arial" pitchFamily="34" charset="0"/>
              <a:cs typeface="Arial" pitchFamily="34" charset="0"/>
            </a:endParaRPr>
          </a:p>
        </p:txBody>
      </p:sp>
      <p:sp>
        <p:nvSpPr>
          <p:cNvPr id="3" name="Subtitle 2"/>
          <p:cNvSpPr>
            <a:spLocks noGrp="1"/>
          </p:cNvSpPr>
          <p:nvPr>
            <p:ph type="subTitle" idx="1"/>
          </p:nvPr>
        </p:nvSpPr>
        <p:spPr>
          <a:xfrm>
            <a:off x="1066800" y="3962400"/>
            <a:ext cx="7086600" cy="1676400"/>
          </a:xfrm>
        </p:spPr>
        <p:txBody>
          <a:bodyPr>
            <a:normAutofit/>
          </a:bodyPr>
          <a:lstStyle/>
          <a:p>
            <a:r>
              <a:rPr lang="en-US" sz="2400" dirty="0" err="1" smtClean="0">
                <a:latin typeface="Arial" pitchFamily="34" charset="0"/>
                <a:cs typeface="Arial" pitchFamily="34" charset="0"/>
              </a:rPr>
              <a:t>Yufei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Ren</a:t>
            </a:r>
            <a:r>
              <a:rPr lang="en-US" sz="2400" dirty="0" smtClean="0">
                <a:latin typeface="Arial" pitchFamily="34" charset="0"/>
                <a:cs typeface="Arial" pitchFamily="34" charset="0"/>
              </a:rPr>
              <a:t>, Tan Li, </a:t>
            </a:r>
            <a:r>
              <a:rPr lang="en-US" sz="2400" dirty="0" err="1" smtClean="0">
                <a:latin typeface="Arial" pitchFamily="34" charset="0"/>
                <a:cs typeface="Arial" pitchFamily="34" charset="0"/>
              </a:rPr>
              <a:t>Dantong</a:t>
            </a:r>
            <a:r>
              <a:rPr lang="en-US" sz="2400" dirty="0" smtClean="0">
                <a:latin typeface="Arial" pitchFamily="34" charset="0"/>
                <a:cs typeface="Arial" pitchFamily="34" charset="0"/>
              </a:rPr>
              <a:t> Yu, Shudong Jin, Thomas </a:t>
            </a:r>
            <a:r>
              <a:rPr lang="en-US" sz="2400" dirty="0" err="1" smtClean="0">
                <a:latin typeface="Arial" pitchFamily="34" charset="0"/>
                <a:cs typeface="Arial" pitchFamily="34" charset="0"/>
              </a:rPr>
              <a:t>Robertazzi</a:t>
            </a:r>
            <a:r>
              <a:rPr lang="en-US" sz="2400" dirty="0" smtClean="0">
                <a:latin typeface="Arial" pitchFamily="34" charset="0"/>
                <a:cs typeface="Arial" pitchFamily="34" charset="0"/>
              </a:rPr>
              <a:t>, Brian Tierney, Eric </a:t>
            </a:r>
            <a:r>
              <a:rPr lang="en-US" sz="2400" dirty="0" err="1" smtClean="0">
                <a:latin typeface="Arial" pitchFamily="34" charset="0"/>
                <a:cs typeface="Arial" pitchFamily="34" charset="0"/>
              </a:rPr>
              <a:t>Pouyoul</a:t>
            </a:r>
            <a:endParaRPr lang="en-US" sz="2400" dirty="0">
              <a:latin typeface="Arial" pitchFamily="34" charset="0"/>
              <a:cs typeface="Arial" pitchFamily="34" charset="0"/>
            </a:endParaRPr>
          </a:p>
        </p:txBody>
      </p:sp>
      <p:pic>
        <p:nvPicPr>
          <p:cNvPr id="5" name="Picture 17"/>
          <p:cNvPicPr>
            <a:picLocks noChangeAspect="1"/>
          </p:cNvPicPr>
          <p:nvPr/>
        </p:nvPicPr>
        <p:blipFill>
          <a:blip r:embed="rId3" cstate="print"/>
          <a:srcRect/>
          <a:stretch>
            <a:fillRect/>
          </a:stretch>
        </p:blipFill>
        <p:spPr bwMode="auto">
          <a:xfrm>
            <a:off x="3505200" y="6019800"/>
            <a:ext cx="2058988" cy="838200"/>
          </a:xfrm>
          <a:prstGeom prst="rect">
            <a:avLst/>
          </a:prstGeom>
          <a:noFill/>
          <a:ln w="9525">
            <a:noFill/>
            <a:miter lim="800000"/>
            <a:headEnd/>
            <a:tailEnd/>
          </a:ln>
        </p:spPr>
      </p:pic>
      <p:pic>
        <p:nvPicPr>
          <p:cNvPr id="19458" name="Picture 2" descr="LBNL logo.svg"/>
          <p:cNvPicPr>
            <a:picLocks noChangeAspect="1" noChangeArrowheads="1"/>
          </p:cNvPicPr>
          <p:nvPr/>
        </p:nvPicPr>
        <p:blipFill>
          <a:blip r:embed="rId4" cstate="print"/>
          <a:srcRect/>
          <a:stretch>
            <a:fillRect/>
          </a:stretch>
        </p:blipFill>
        <p:spPr bwMode="auto">
          <a:xfrm>
            <a:off x="6400800" y="5715000"/>
            <a:ext cx="1706880" cy="1066800"/>
          </a:xfrm>
          <a:prstGeom prst="rect">
            <a:avLst/>
          </a:prstGeom>
          <a:noFill/>
        </p:spPr>
      </p:pic>
      <p:pic>
        <p:nvPicPr>
          <p:cNvPr id="1026" name="Picture 2" descr="C:\Users\ren\Downloads\SBU-web\SBU-vert1_2clr__rgb_forWeb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47800" y="5857875"/>
            <a:ext cx="1200150" cy="1000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4419600" cy="5181600"/>
          </a:xfrm>
        </p:spPr>
        <p:txBody>
          <a:bodyPr>
            <a:normAutofit/>
          </a:bodyPr>
          <a:lstStyle/>
          <a:p>
            <a:pPr marL="571500" indent="-514350">
              <a:buFont typeface="+mj-lt"/>
              <a:buAutoNum type="arabicPeriod"/>
            </a:pPr>
            <a:r>
              <a:rPr lang="en-US" sz="2800" dirty="0" smtClean="0">
                <a:latin typeface="Arial" pitchFamily="34" charset="0"/>
                <a:cs typeface="Arial" pitchFamily="34" charset="0"/>
              </a:rPr>
              <a:t>Initialization and parameter negotiation</a:t>
            </a:r>
          </a:p>
          <a:p>
            <a:pPr lvl="1">
              <a:buFont typeface="Calibri" pitchFamily="34" charset="0"/>
              <a:buChar char="‐"/>
            </a:pPr>
            <a:r>
              <a:rPr lang="en-US" sz="2000" dirty="0" smtClean="0">
                <a:latin typeface="Arial" pitchFamily="34" charset="0"/>
                <a:cs typeface="Arial" pitchFamily="34" charset="0"/>
              </a:rPr>
              <a:t>Block size, # of data channels, session id</a:t>
            </a:r>
          </a:p>
          <a:p>
            <a:pPr marL="571500" indent="-514350">
              <a:buFont typeface="+mj-lt"/>
              <a:buAutoNum type="arabicPeriod"/>
            </a:pPr>
            <a:r>
              <a:rPr lang="en-US" sz="2800" dirty="0" smtClean="0">
                <a:latin typeface="Arial" pitchFamily="34" charset="0"/>
                <a:cs typeface="Arial" pitchFamily="34" charset="0"/>
              </a:rPr>
              <a:t>data transfer and reordering</a:t>
            </a:r>
          </a:p>
          <a:p>
            <a:pPr lvl="1">
              <a:buFont typeface="Arial" pitchFamily="34" charset="0"/>
              <a:buChar char="‒"/>
            </a:pPr>
            <a:r>
              <a:rPr lang="en-US" sz="2000" dirty="0" smtClean="0">
                <a:latin typeface="Arial" pitchFamily="34" charset="0"/>
                <a:cs typeface="Arial" pitchFamily="34" charset="0"/>
              </a:rPr>
              <a:t>Bulk user payload transfer</a:t>
            </a:r>
          </a:p>
          <a:p>
            <a:pPr lvl="1">
              <a:buFont typeface="Arial" pitchFamily="34" charset="0"/>
              <a:buChar char="‒"/>
            </a:pPr>
            <a:r>
              <a:rPr lang="en-US" sz="2000" dirty="0" smtClean="0">
                <a:latin typeface="Arial" pitchFamily="34" charset="0"/>
                <a:cs typeface="Arial" pitchFamily="34" charset="0"/>
              </a:rPr>
              <a:t>Memory information request/response</a:t>
            </a:r>
          </a:p>
          <a:p>
            <a:pPr lvl="1">
              <a:buFont typeface="Arial" pitchFamily="34" charset="0"/>
              <a:buChar char="‒"/>
            </a:pPr>
            <a:r>
              <a:rPr lang="en-US" sz="2000" dirty="0" smtClean="0">
                <a:latin typeface="Arial" pitchFamily="34" charset="0"/>
                <a:cs typeface="Arial" pitchFamily="34" charset="0"/>
              </a:rPr>
              <a:t>Comp notification</a:t>
            </a:r>
            <a:endParaRPr lang="en-US" dirty="0" smtClean="0">
              <a:latin typeface="Arial" pitchFamily="34" charset="0"/>
              <a:cs typeface="Arial" pitchFamily="34" charset="0"/>
            </a:endParaRPr>
          </a:p>
          <a:p>
            <a:pPr marL="571500" indent="-514350">
              <a:buFont typeface="+mj-lt"/>
              <a:buAutoNum type="arabicPeriod"/>
            </a:pPr>
            <a:r>
              <a:rPr lang="en-US" sz="2800" dirty="0" smtClean="0">
                <a:latin typeface="Arial" pitchFamily="34" charset="0"/>
                <a:cs typeface="Arial" pitchFamily="34" charset="0"/>
              </a:rPr>
              <a:t>connection teardown</a:t>
            </a:r>
          </a:p>
        </p:txBody>
      </p:sp>
      <p:sp>
        <p:nvSpPr>
          <p:cNvPr id="5" name="Rectangle 4"/>
          <p:cNvSpPr/>
          <p:nvPr/>
        </p:nvSpPr>
        <p:spPr>
          <a:xfrm>
            <a:off x="5168327" y="5867400"/>
            <a:ext cx="3594673" cy="646331"/>
          </a:xfrm>
          <a:prstGeom prst="rect">
            <a:avLst/>
          </a:prstGeom>
        </p:spPr>
        <p:txBody>
          <a:bodyPr wrap="square">
            <a:spAutoFit/>
          </a:bodyPr>
          <a:lstStyle/>
          <a:p>
            <a:pPr algn="ctr"/>
            <a:r>
              <a:rPr lang="en-US" sz="1200" dirty="0" smtClean="0">
                <a:latin typeface="Arial" pitchFamily="34" charset="0"/>
                <a:cs typeface="Arial" pitchFamily="34" charset="0"/>
              </a:rPr>
              <a:t>Message Format of </a:t>
            </a:r>
          </a:p>
          <a:p>
            <a:pPr marL="342900" indent="-342900" algn="ctr">
              <a:buAutoNum type="alphaLcParenBoth"/>
            </a:pPr>
            <a:r>
              <a:rPr lang="en-US" sz="1200" dirty="0" smtClean="0">
                <a:latin typeface="Arial" pitchFamily="34" charset="0"/>
                <a:cs typeface="Arial" pitchFamily="34" charset="0"/>
              </a:rPr>
              <a:t>Control message</a:t>
            </a:r>
            <a:endParaRPr lang="en-US" sz="1200" dirty="0">
              <a:latin typeface="Arial" pitchFamily="34" charset="0"/>
              <a:cs typeface="Arial" pitchFamily="34" charset="0"/>
            </a:endParaRPr>
          </a:p>
          <a:p>
            <a:pPr marL="342900" indent="-342900" algn="ctr">
              <a:buAutoNum type="alphaLcParenBoth"/>
            </a:pPr>
            <a:r>
              <a:rPr lang="en-US" sz="1200" dirty="0" smtClean="0">
                <a:latin typeface="Arial" pitchFamily="34" charset="0"/>
                <a:cs typeface="Arial" pitchFamily="34" charset="0"/>
              </a:rPr>
              <a:t>User payload data</a:t>
            </a:r>
            <a:endParaRPr lang="en-US" sz="1200" dirty="0">
              <a:latin typeface="Arial" pitchFamily="34" charset="0"/>
              <a:cs typeface="Arial" pitchFamily="34" charset="0"/>
            </a:endParaRPr>
          </a:p>
        </p:txBody>
      </p:sp>
      <p:sp>
        <p:nvSpPr>
          <p:cNvPr id="7"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latin typeface="Arial" pitchFamily="34" charset="0"/>
                <a:cs typeface="Arial" pitchFamily="34" charset="0"/>
              </a:rPr>
              <a:t>Data Transfer Scenario</a:t>
            </a:r>
            <a:endParaRPr lang="en-US" sz="3600" dirty="0">
              <a:latin typeface="Arial" pitchFamily="34" charset="0"/>
              <a:cs typeface="Arial" pitchFamily="34" charset="0"/>
            </a:endParaRPr>
          </a:p>
        </p:txBody>
      </p:sp>
      <p:grpSp>
        <p:nvGrpSpPr>
          <p:cNvPr id="22" name="Canvas 1"/>
          <p:cNvGrpSpPr/>
          <p:nvPr/>
        </p:nvGrpSpPr>
        <p:grpSpPr>
          <a:xfrm>
            <a:off x="5383491" y="1447800"/>
            <a:ext cx="3162300" cy="4525010"/>
            <a:chOff x="0" y="0"/>
            <a:chExt cx="3162300" cy="4525010"/>
          </a:xfrm>
        </p:grpSpPr>
        <p:sp>
          <p:nvSpPr>
            <p:cNvPr id="23" name="Rectangle 22"/>
            <p:cNvSpPr/>
            <p:nvPr/>
          </p:nvSpPr>
          <p:spPr>
            <a:xfrm>
              <a:off x="0" y="0"/>
              <a:ext cx="3162300" cy="4525010"/>
            </a:xfrm>
            <a:prstGeom prst="rect">
              <a:avLst/>
            </a:prstGeom>
          </p:spPr>
        </p:sp>
        <p:sp>
          <p:nvSpPr>
            <p:cNvPr id="24" name="Rectangle 23"/>
            <p:cNvSpPr/>
            <p:nvPr/>
          </p:nvSpPr>
          <p:spPr>
            <a:xfrm>
              <a:off x="82050" y="75625"/>
              <a:ext cx="1496983" cy="264241"/>
            </a:xfrm>
            <a:prstGeom prst="rect">
              <a:avLst/>
            </a:prstGeom>
            <a:no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rgbClr val="000000"/>
                  </a:solidFill>
                  <a:effectLst/>
                  <a:uLnTx/>
                  <a:uFillTx/>
                  <a:latin typeface="Arial"/>
                  <a:ea typeface="SimSun"/>
                  <a:cs typeface="Times New Roman"/>
                </a:rPr>
                <a:t>Event Type (16bits)</a:t>
              </a:r>
              <a:endParaRPr kumimoji="0" lang="en-US" sz="1100" b="0" i="0" u="none" strike="noStrike" kern="0" cap="none" spc="0" normalizeH="0" baseline="0" noProof="0">
                <a:ln>
                  <a:noFill/>
                </a:ln>
                <a:solidFill>
                  <a:sysClr val="window" lastClr="FFFFFF"/>
                </a:solidFill>
                <a:effectLst/>
                <a:uLnTx/>
                <a:uFillTx/>
                <a:latin typeface="Calibri"/>
                <a:ea typeface="SimSun"/>
                <a:cs typeface="Times New Roman"/>
              </a:endParaRPr>
            </a:p>
          </p:txBody>
        </p:sp>
        <p:sp>
          <p:nvSpPr>
            <p:cNvPr id="25" name="Rectangle 24"/>
            <p:cNvSpPr/>
            <p:nvPr/>
          </p:nvSpPr>
          <p:spPr>
            <a:xfrm>
              <a:off x="82050" y="604027"/>
              <a:ext cx="2993678" cy="660894"/>
            </a:xfrm>
            <a:prstGeom prst="rect">
              <a:avLst/>
            </a:prstGeom>
            <a:no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rgbClr val="000000"/>
                  </a:solidFill>
                  <a:effectLst/>
                  <a:uLnTx/>
                  <a:uFillTx/>
                  <a:latin typeface="Arial"/>
                  <a:ea typeface="SimSun"/>
                  <a:cs typeface="+mn-cs"/>
                </a:rPr>
                <a:t>Type Associated Data</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p:txBody>
        </p:sp>
        <p:sp>
          <p:nvSpPr>
            <p:cNvPr id="26" name="Rectangle 25"/>
            <p:cNvSpPr/>
            <p:nvPr/>
          </p:nvSpPr>
          <p:spPr>
            <a:xfrm>
              <a:off x="82050" y="1658094"/>
              <a:ext cx="2993678" cy="263525"/>
            </a:xfrm>
            <a:prstGeom prst="rect">
              <a:avLst/>
            </a:prstGeom>
            <a:no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rgbClr val="000000"/>
                  </a:solidFill>
                  <a:effectLst/>
                  <a:uLnTx/>
                  <a:uFillTx/>
                  <a:latin typeface="Arial"/>
                  <a:ea typeface="SimSun"/>
                  <a:cs typeface="+mn-cs"/>
                </a:rPr>
                <a:t>Session ID (32bits)</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p:txBody>
        </p:sp>
        <p:sp>
          <p:nvSpPr>
            <p:cNvPr id="27" name="Rectangle 26"/>
            <p:cNvSpPr/>
            <p:nvPr/>
          </p:nvSpPr>
          <p:spPr>
            <a:xfrm>
              <a:off x="82050" y="1923035"/>
              <a:ext cx="2993678" cy="262890"/>
            </a:xfrm>
            <a:prstGeom prst="rect">
              <a:avLst/>
            </a:prstGeom>
            <a:no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rgbClr val="000000"/>
                  </a:solidFill>
                  <a:effectLst/>
                  <a:uLnTx/>
                  <a:uFillTx/>
                  <a:latin typeface="Arial"/>
                  <a:ea typeface="SimSun"/>
                  <a:cs typeface="+mn-cs"/>
                </a:rPr>
                <a:t>Sequence Number (32bits)</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p:txBody>
        </p:sp>
        <p:sp>
          <p:nvSpPr>
            <p:cNvPr id="28" name="Rectangle 27"/>
            <p:cNvSpPr/>
            <p:nvPr/>
          </p:nvSpPr>
          <p:spPr>
            <a:xfrm>
              <a:off x="82050" y="2189392"/>
              <a:ext cx="2993678" cy="518160"/>
            </a:xfrm>
            <a:prstGeom prst="rect">
              <a:avLst/>
            </a:prstGeom>
            <a:no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rgbClr val="000000"/>
                  </a:solidFill>
                  <a:effectLst/>
                  <a:uLnTx/>
                  <a:uFillTx/>
                  <a:latin typeface="Arial"/>
                  <a:ea typeface="SimSun"/>
                  <a:cs typeface="+mn-cs"/>
                </a:rPr>
                <a:t>Offset (64bits)</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p:txBody>
        </p:sp>
        <p:sp>
          <p:nvSpPr>
            <p:cNvPr id="29" name="Rectangle 28"/>
            <p:cNvSpPr/>
            <p:nvPr/>
          </p:nvSpPr>
          <p:spPr>
            <a:xfrm>
              <a:off x="82050" y="2707552"/>
              <a:ext cx="2993678" cy="261620"/>
            </a:xfrm>
            <a:prstGeom prst="rect">
              <a:avLst/>
            </a:prstGeom>
            <a:no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rgbClr val="000000"/>
                  </a:solidFill>
                  <a:effectLst/>
                  <a:uLnTx/>
                  <a:uFillTx/>
                  <a:latin typeface="Arial"/>
                  <a:ea typeface="SimSun"/>
                  <a:cs typeface="+mn-cs"/>
                </a:rPr>
                <a:t>User Payload Length (32bits)</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p:txBody>
        </p:sp>
        <p:sp>
          <p:nvSpPr>
            <p:cNvPr id="30" name="Rectangle 29"/>
            <p:cNvSpPr/>
            <p:nvPr/>
          </p:nvSpPr>
          <p:spPr>
            <a:xfrm>
              <a:off x="82050" y="2969172"/>
              <a:ext cx="2993678" cy="260985"/>
            </a:xfrm>
            <a:prstGeom prst="rect">
              <a:avLst/>
            </a:prstGeom>
            <a:no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rgbClr val="000000"/>
                  </a:solidFill>
                  <a:effectLst/>
                  <a:uLnTx/>
                  <a:uFillTx/>
                  <a:latin typeface="Arial"/>
                  <a:ea typeface="SimSun"/>
                  <a:cs typeface="+mn-cs"/>
                </a:rPr>
                <a:t>Reserved</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p:txBody>
        </p:sp>
        <p:sp>
          <p:nvSpPr>
            <p:cNvPr id="31" name="Rectangle 30"/>
            <p:cNvSpPr/>
            <p:nvPr/>
          </p:nvSpPr>
          <p:spPr>
            <a:xfrm>
              <a:off x="82050" y="3231550"/>
              <a:ext cx="2993678" cy="904316"/>
            </a:xfrm>
            <a:prstGeom prst="rect">
              <a:avLst/>
            </a:prstGeom>
            <a:no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rgbClr val="000000"/>
                  </a:solidFill>
                  <a:effectLst/>
                  <a:uLnTx/>
                  <a:uFillTx/>
                  <a:latin typeface="Arial"/>
                  <a:ea typeface="SimSun"/>
                  <a:cs typeface="+mn-cs"/>
                </a:rPr>
                <a:t>Payload</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p:txBody>
        </p:sp>
        <p:sp>
          <p:nvSpPr>
            <p:cNvPr id="32" name="Rectangle 31"/>
            <p:cNvSpPr/>
            <p:nvPr/>
          </p:nvSpPr>
          <p:spPr>
            <a:xfrm>
              <a:off x="1579033" y="75706"/>
              <a:ext cx="1496695" cy="264160"/>
            </a:xfrm>
            <a:prstGeom prst="rect">
              <a:avLst/>
            </a:prstGeom>
            <a:no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rgbClr val="000000"/>
                  </a:solidFill>
                  <a:effectLst/>
                  <a:uLnTx/>
                  <a:uFillTx/>
                  <a:latin typeface="Arial"/>
                  <a:ea typeface="SimSun"/>
                  <a:cs typeface="Times New Roman"/>
                </a:rPr>
                <a:t>Response Code</a:t>
              </a:r>
              <a:r>
                <a:rPr kumimoji="0" lang="en-US" sz="1100" b="0" i="0" u="none" strike="noStrike" kern="0" cap="none" spc="0" normalizeH="0" baseline="0" noProof="0">
                  <a:ln>
                    <a:noFill/>
                  </a:ln>
                  <a:solidFill>
                    <a:srgbClr val="000000"/>
                  </a:solidFill>
                  <a:effectLst/>
                  <a:uLnTx/>
                  <a:uFillTx/>
                  <a:latin typeface="Arial"/>
                  <a:ea typeface="SimSun"/>
                  <a:cs typeface="+mn-cs"/>
                </a:rPr>
                <a:t>(16bits)</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p:txBody>
        </p:sp>
        <p:sp>
          <p:nvSpPr>
            <p:cNvPr id="33" name="Rectangle 32"/>
            <p:cNvSpPr/>
            <p:nvPr/>
          </p:nvSpPr>
          <p:spPr>
            <a:xfrm>
              <a:off x="82050" y="339866"/>
              <a:ext cx="2993678" cy="264160"/>
            </a:xfrm>
            <a:prstGeom prst="rect">
              <a:avLst/>
            </a:prstGeom>
            <a:no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rgbClr val="000000"/>
                  </a:solidFill>
                  <a:effectLst/>
                  <a:uLnTx/>
                  <a:uFillTx/>
                  <a:latin typeface="Arial"/>
                  <a:ea typeface="SimSun"/>
                  <a:cs typeface="Times New Roman"/>
                </a:rPr>
                <a:t>Associated Data Length (32bits)</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p:txBody>
        </p:sp>
        <p:sp>
          <p:nvSpPr>
            <p:cNvPr id="34" name="Text Box 2"/>
            <p:cNvSpPr txBox="1"/>
            <p:nvPr/>
          </p:nvSpPr>
          <p:spPr>
            <a:xfrm>
              <a:off x="410294" y="4153536"/>
              <a:ext cx="2400300" cy="248136"/>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Arial"/>
                  <a:ea typeface="Times New Roman"/>
                  <a:cs typeface="Times New Roman"/>
                </a:rPr>
                <a:t>(b)</a:t>
              </a:r>
              <a:endParaRPr kumimoji="0" lang="en-US" sz="1100" b="0" i="0" u="none" strike="noStrike" kern="0" cap="none" spc="0" normalizeH="0" baseline="0" noProof="0">
                <a:ln>
                  <a:noFill/>
                </a:ln>
                <a:solidFill>
                  <a:sysClr val="windowText" lastClr="000000"/>
                </a:solidFill>
                <a:effectLst/>
                <a:uLnTx/>
                <a:uFillTx/>
                <a:latin typeface="Calibri"/>
                <a:ea typeface="SimSun"/>
                <a:cs typeface="Times New Roman"/>
              </a:endParaRPr>
            </a:p>
          </p:txBody>
        </p:sp>
        <p:sp>
          <p:nvSpPr>
            <p:cNvPr id="35" name="Text Box 2"/>
            <p:cNvSpPr txBox="1"/>
            <p:nvPr/>
          </p:nvSpPr>
          <p:spPr>
            <a:xfrm>
              <a:off x="423296" y="1296109"/>
              <a:ext cx="2400300" cy="2476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Arial"/>
                  <a:ea typeface="Times New Roman"/>
                  <a:cs typeface="Times New Roman"/>
                </a:rPr>
                <a:t>(a)</a:t>
              </a:r>
              <a:endParaRPr kumimoji="0" lang="en-US" sz="1200" b="0" i="0" u="none" strike="noStrike" kern="0" cap="none" spc="0" normalizeH="0" baseline="0" noProof="0">
                <a:ln>
                  <a:noFill/>
                </a:ln>
                <a:solidFill>
                  <a:sysClr val="windowText" lastClr="000000"/>
                </a:solidFill>
                <a:effectLst/>
                <a:uLnTx/>
                <a:uFillTx/>
                <a:latin typeface="Times New Roman"/>
                <a:ea typeface="SimSun"/>
                <a:cs typeface="+mn-cs"/>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3600" dirty="0" smtClean="0">
                <a:latin typeface="Arial" pitchFamily="34" charset="0"/>
                <a:cs typeface="Arial" pitchFamily="34" charset="0"/>
              </a:rPr>
              <a:t>Our Design: Software Architecture</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194896" y="1600200"/>
            <a:ext cx="3081704" cy="4525963"/>
          </a:xfrm>
        </p:spPr>
        <p:txBody>
          <a:bodyPr>
            <a:noAutofit/>
          </a:bodyPr>
          <a:lstStyle/>
          <a:p>
            <a:r>
              <a:rPr lang="en-US" sz="2000" dirty="0" smtClean="0">
                <a:latin typeface="Arial" pitchFamily="34" charset="0"/>
                <a:cs typeface="Arial" pitchFamily="34" charset="0"/>
              </a:rPr>
              <a:t>Our design includes a middleware layer, which is responsible for resource management, task scheduling and synchronization, and parallelism of RDMA operations. </a:t>
            </a:r>
          </a:p>
          <a:p>
            <a:endParaRPr lang="en-US" sz="2400" dirty="0"/>
          </a:p>
        </p:txBody>
      </p:sp>
      <p:grpSp>
        <p:nvGrpSpPr>
          <p:cNvPr id="6" name="Group 5"/>
          <p:cNvGrpSpPr>
            <a:grpSpLocks noChangeAspect="1"/>
          </p:cNvGrpSpPr>
          <p:nvPr/>
        </p:nvGrpSpPr>
        <p:grpSpPr bwMode="auto">
          <a:xfrm>
            <a:off x="3021379" y="1107443"/>
            <a:ext cx="5943600" cy="5505450"/>
            <a:chOff x="1440" y="2660"/>
            <a:chExt cx="9360" cy="8671"/>
          </a:xfrm>
        </p:grpSpPr>
        <p:sp>
          <p:nvSpPr>
            <p:cNvPr id="17" name="AutoShape 74"/>
            <p:cNvSpPr>
              <a:spLocks noChangeAspect="1" noChangeArrowheads="1" noTextEdit="1"/>
            </p:cNvSpPr>
            <p:nvPr/>
          </p:nvSpPr>
          <p:spPr bwMode="auto">
            <a:xfrm>
              <a:off x="1440" y="2660"/>
              <a:ext cx="9360" cy="8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18" name="Text Box 73"/>
            <p:cNvSpPr txBox="1">
              <a:spLocks noChangeArrowheads="1"/>
            </p:cNvSpPr>
            <p:nvPr/>
          </p:nvSpPr>
          <p:spPr bwMode="auto">
            <a:xfrm>
              <a:off x="8232" y="2660"/>
              <a:ext cx="1692" cy="3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000" i="1">
                  <a:latin typeface="Arial" pitchFamily="34" charset="0"/>
                  <a:cs typeface="Arial" pitchFamily="34" charset="0"/>
                </a:rPr>
                <a:t>Threads</a:t>
              </a:r>
              <a:endParaRPr lang="en-US"/>
            </a:p>
          </p:txBody>
        </p:sp>
        <p:sp>
          <p:nvSpPr>
            <p:cNvPr id="19" name="Text Box 72"/>
            <p:cNvSpPr txBox="1">
              <a:spLocks noChangeArrowheads="1"/>
            </p:cNvSpPr>
            <p:nvPr/>
          </p:nvSpPr>
          <p:spPr bwMode="auto">
            <a:xfrm>
              <a:off x="4644" y="2660"/>
              <a:ext cx="1692" cy="3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000" i="1">
                  <a:latin typeface="Arial" pitchFamily="34" charset="0"/>
                  <a:cs typeface="Arial" pitchFamily="34" charset="0"/>
                </a:rPr>
                <a:t>Data Structure</a:t>
              </a:r>
              <a:endParaRPr lang="en-US"/>
            </a:p>
          </p:txBody>
        </p:sp>
        <p:sp>
          <p:nvSpPr>
            <p:cNvPr id="20" name="Rectangle 19"/>
            <p:cNvSpPr>
              <a:spLocks noChangeArrowheads="1"/>
            </p:cNvSpPr>
            <p:nvPr/>
          </p:nvSpPr>
          <p:spPr bwMode="auto">
            <a:xfrm>
              <a:off x="7364" y="3000"/>
              <a:ext cx="3367" cy="5268"/>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21" name="Rectangle 20"/>
            <p:cNvSpPr>
              <a:spLocks noChangeArrowheads="1"/>
            </p:cNvSpPr>
            <p:nvPr/>
          </p:nvSpPr>
          <p:spPr bwMode="auto">
            <a:xfrm>
              <a:off x="3792" y="3000"/>
              <a:ext cx="3367" cy="5268"/>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22" name="Text Box 69"/>
            <p:cNvSpPr txBox="1">
              <a:spLocks noChangeArrowheads="1"/>
            </p:cNvSpPr>
            <p:nvPr/>
          </p:nvSpPr>
          <p:spPr bwMode="auto">
            <a:xfrm>
              <a:off x="8787" y="9832"/>
              <a:ext cx="909" cy="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100">
                  <a:latin typeface="Arial" pitchFamily="34" charset="0"/>
                  <a:cs typeface="Arial" pitchFamily="34" charset="0"/>
                </a:rPr>
                <a:t>CQ</a:t>
              </a:r>
              <a:endParaRPr lang="en-US"/>
            </a:p>
          </p:txBody>
        </p:sp>
        <p:sp>
          <p:nvSpPr>
            <p:cNvPr id="23" name="Text Box 68"/>
            <p:cNvSpPr txBox="1">
              <a:spLocks noChangeArrowheads="1"/>
            </p:cNvSpPr>
            <p:nvPr/>
          </p:nvSpPr>
          <p:spPr bwMode="auto">
            <a:xfrm>
              <a:off x="4271" y="9888"/>
              <a:ext cx="909" cy="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100">
                  <a:latin typeface="Arial" pitchFamily="34" charset="0"/>
                  <a:cs typeface="Arial" pitchFamily="34" charset="0"/>
                </a:rPr>
                <a:t>QP-1</a:t>
              </a:r>
              <a:endParaRPr lang="en-US"/>
            </a:p>
          </p:txBody>
        </p:sp>
        <p:sp>
          <p:nvSpPr>
            <p:cNvPr id="24" name="Text Box 67"/>
            <p:cNvSpPr txBox="1">
              <a:spLocks noChangeArrowheads="1"/>
            </p:cNvSpPr>
            <p:nvPr/>
          </p:nvSpPr>
          <p:spPr bwMode="auto">
            <a:xfrm>
              <a:off x="5777" y="9888"/>
              <a:ext cx="909" cy="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100">
                  <a:latin typeface="Arial" pitchFamily="34" charset="0"/>
                  <a:cs typeface="Arial" pitchFamily="34" charset="0"/>
                </a:rPr>
                <a:t>QP-2</a:t>
              </a:r>
              <a:endParaRPr lang="en-US"/>
            </a:p>
          </p:txBody>
        </p:sp>
        <p:sp>
          <p:nvSpPr>
            <p:cNvPr id="25" name="Text Box 66"/>
            <p:cNvSpPr txBox="1">
              <a:spLocks noChangeArrowheads="1"/>
            </p:cNvSpPr>
            <p:nvPr/>
          </p:nvSpPr>
          <p:spPr bwMode="auto">
            <a:xfrm>
              <a:off x="7159" y="9888"/>
              <a:ext cx="909" cy="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100">
                  <a:latin typeface="Arial" pitchFamily="34" charset="0"/>
                  <a:cs typeface="Arial" pitchFamily="34" charset="0"/>
                </a:rPr>
                <a:t>QP-n</a:t>
              </a:r>
              <a:endParaRPr lang="en-US"/>
            </a:p>
          </p:txBody>
        </p:sp>
        <p:sp>
          <p:nvSpPr>
            <p:cNvPr id="26" name="Rectangle 25"/>
            <p:cNvSpPr>
              <a:spLocks noChangeArrowheads="1"/>
            </p:cNvSpPr>
            <p:nvPr/>
          </p:nvSpPr>
          <p:spPr bwMode="auto">
            <a:xfrm>
              <a:off x="4015" y="3298"/>
              <a:ext cx="370" cy="370"/>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27" name="Rectangle 26"/>
            <p:cNvSpPr>
              <a:spLocks noChangeArrowheads="1"/>
            </p:cNvSpPr>
            <p:nvPr/>
          </p:nvSpPr>
          <p:spPr bwMode="auto">
            <a:xfrm>
              <a:off x="4385" y="3298"/>
              <a:ext cx="371" cy="370"/>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28" name="Rectangle 27"/>
            <p:cNvSpPr>
              <a:spLocks noChangeArrowheads="1"/>
            </p:cNvSpPr>
            <p:nvPr/>
          </p:nvSpPr>
          <p:spPr bwMode="auto">
            <a:xfrm>
              <a:off x="4756" y="3298"/>
              <a:ext cx="370" cy="370"/>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29" name="Text Box 62"/>
            <p:cNvSpPr txBox="1">
              <a:spLocks noChangeArrowheads="1"/>
            </p:cNvSpPr>
            <p:nvPr/>
          </p:nvSpPr>
          <p:spPr bwMode="auto">
            <a:xfrm>
              <a:off x="5173" y="3298"/>
              <a:ext cx="1851" cy="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100">
                  <a:latin typeface="Arial" pitchFamily="34" charset="0"/>
                  <a:cs typeface="Arial" pitchFamily="34" charset="0"/>
                </a:rPr>
                <a:t>Data Block List</a:t>
              </a:r>
              <a:endParaRPr lang="en-US"/>
            </a:p>
          </p:txBody>
        </p:sp>
        <p:sp>
          <p:nvSpPr>
            <p:cNvPr id="30" name="AutoShape 61"/>
            <p:cNvSpPr>
              <a:spLocks noChangeArrowheads="1"/>
            </p:cNvSpPr>
            <p:nvPr/>
          </p:nvSpPr>
          <p:spPr bwMode="auto">
            <a:xfrm>
              <a:off x="4038" y="4391"/>
              <a:ext cx="348" cy="302"/>
            </a:xfrm>
            <a:prstGeom prst="triangle">
              <a:avLst>
                <a:gd name="adj" fmla="val 50000"/>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31" name="AutoShape 60"/>
            <p:cNvSpPr>
              <a:spLocks noChangeArrowheads="1"/>
            </p:cNvSpPr>
            <p:nvPr/>
          </p:nvSpPr>
          <p:spPr bwMode="auto">
            <a:xfrm>
              <a:off x="4386" y="4391"/>
              <a:ext cx="350" cy="303"/>
            </a:xfrm>
            <a:prstGeom prst="triangle">
              <a:avLst>
                <a:gd name="adj" fmla="val 50000"/>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32" name="AutoShape 59"/>
            <p:cNvSpPr>
              <a:spLocks noChangeArrowheads="1"/>
            </p:cNvSpPr>
            <p:nvPr/>
          </p:nvSpPr>
          <p:spPr bwMode="auto">
            <a:xfrm>
              <a:off x="4736" y="4391"/>
              <a:ext cx="350" cy="303"/>
            </a:xfrm>
            <a:prstGeom prst="triangle">
              <a:avLst>
                <a:gd name="adj" fmla="val 50000"/>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33" name="Text Box 58"/>
            <p:cNvSpPr txBox="1">
              <a:spLocks noChangeArrowheads="1"/>
            </p:cNvSpPr>
            <p:nvPr/>
          </p:nvSpPr>
          <p:spPr bwMode="auto">
            <a:xfrm>
              <a:off x="5143" y="4160"/>
              <a:ext cx="1881" cy="7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100">
                  <a:latin typeface="Arial" pitchFamily="34" charset="0"/>
                  <a:cs typeface="Arial" pitchFamily="34" charset="0"/>
                </a:rPr>
                <a:t>Receive Control Message List</a:t>
              </a:r>
              <a:endParaRPr lang="en-US"/>
            </a:p>
          </p:txBody>
        </p:sp>
        <p:sp>
          <p:nvSpPr>
            <p:cNvPr id="34" name="Text Box 57"/>
            <p:cNvSpPr txBox="1">
              <a:spLocks noChangeArrowheads="1"/>
            </p:cNvSpPr>
            <p:nvPr/>
          </p:nvSpPr>
          <p:spPr bwMode="auto">
            <a:xfrm>
              <a:off x="5301" y="5487"/>
              <a:ext cx="1723" cy="7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100">
                  <a:latin typeface="Arial" pitchFamily="34" charset="0"/>
                  <a:cs typeface="Arial" pitchFamily="34" charset="0"/>
                </a:rPr>
                <a:t>Send Control Message List</a:t>
              </a:r>
              <a:endParaRPr lang="en-US"/>
            </a:p>
          </p:txBody>
        </p:sp>
        <p:sp>
          <p:nvSpPr>
            <p:cNvPr id="35" name="Oval 34"/>
            <p:cNvSpPr>
              <a:spLocks noChangeArrowheads="1"/>
            </p:cNvSpPr>
            <p:nvPr/>
          </p:nvSpPr>
          <p:spPr bwMode="auto">
            <a:xfrm>
              <a:off x="4079" y="6707"/>
              <a:ext cx="360" cy="360"/>
            </a:xfrm>
            <a:prstGeom prst="ellipse">
              <a:avLst/>
            </a:prstGeom>
            <a:solidFill>
              <a:srgbClr val="FFFFFF"/>
            </a:solidFill>
            <a:ln w="9525">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36" name="Oval 35"/>
            <p:cNvSpPr>
              <a:spLocks noChangeArrowheads="1"/>
            </p:cNvSpPr>
            <p:nvPr/>
          </p:nvSpPr>
          <p:spPr bwMode="auto">
            <a:xfrm>
              <a:off x="4439" y="6707"/>
              <a:ext cx="360" cy="360"/>
            </a:xfrm>
            <a:prstGeom prst="ellipse">
              <a:avLst/>
            </a:prstGeom>
            <a:solidFill>
              <a:srgbClr val="FFFFFF"/>
            </a:solidFill>
            <a:ln w="9525">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37" name="Oval 36"/>
            <p:cNvSpPr>
              <a:spLocks noChangeArrowheads="1"/>
            </p:cNvSpPr>
            <p:nvPr/>
          </p:nvSpPr>
          <p:spPr bwMode="auto">
            <a:xfrm>
              <a:off x="4799" y="6707"/>
              <a:ext cx="360" cy="360"/>
            </a:xfrm>
            <a:prstGeom prst="ellipse">
              <a:avLst/>
            </a:prstGeom>
            <a:solidFill>
              <a:srgbClr val="FFFFFF"/>
            </a:solidFill>
            <a:ln w="9525">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38" name="Text Box 53"/>
            <p:cNvSpPr txBox="1">
              <a:spLocks noChangeArrowheads="1"/>
            </p:cNvSpPr>
            <p:nvPr/>
          </p:nvSpPr>
          <p:spPr bwMode="auto">
            <a:xfrm>
              <a:off x="5255" y="6575"/>
              <a:ext cx="1633" cy="7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100">
                  <a:latin typeface="Arial" pitchFamily="34" charset="0"/>
                  <a:cs typeface="Arial" pitchFamily="34" charset="0"/>
                </a:rPr>
                <a:t>Remote MR Info List</a:t>
              </a:r>
              <a:endParaRPr lang="en-US"/>
            </a:p>
          </p:txBody>
        </p:sp>
        <p:sp>
          <p:nvSpPr>
            <p:cNvPr id="39" name="Rectangle 38"/>
            <p:cNvSpPr>
              <a:spLocks noChangeArrowheads="1"/>
            </p:cNvSpPr>
            <p:nvPr/>
          </p:nvSpPr>
          <p:spPr bwMode="auto">
            <a:xfrm>
              <a:off x="8983" y="9204"/>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40" name="Rectangle 39"/>
            <p:cNvSpPr>
              <a:spLocks noChangeArrowheads="1"/>
            </p:cNvSpPr>
            <p:nvPr/>
          </p:nvSpPr>
          <p:spPr bwMode="auto">
            <a:xfrm>
              <a:off x="8983" y="9347"/>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41" name="Rectangle 40"/>
            <p:cNvSpPr>
              <a:spLocks noChangeArrowheads="1"/>
            </p:cNvSpPr>
            <p:nvPr/>
          </p:nvSpPr>
          <p:spPr bwMode="auto">
            <a:xfrm>
              <a:off x="8983" y="9490"/>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42" name="Rectangle 41"/>
            <p:cNvSpPr>
              <a:spLocks noChangeArrowheads="1"/>
            </p:cNvSpPr>
            <p:nvPr/>
          </p:nvSpPr>
          <p:spPr bwMode="auto">
            <a:xfrm>
              <a:off x="8983" y="9633"/>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43" name="Rectangle 42"/>
            <p:cNvSpPr>
              <a:spLocks noChangeArrowheads="1"/>
            </p:cNvSpPr>
            <p:nvPr/>
          </p:nvSpPr>
          <p:spPr bwMode="auto">
            <a:xfrm>
              <a:off x="4123" y="9260"/>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44" name="Rectangle 43"/>
            <p:cNvSpPr>
              <a:spLocks noChangeArrowheads="1"/>
            </p:cNvSpPr>
            <p:nvPr/>
          </p:nvSpPr>
          <p:spPr bwMode="auto">
            <a:xfrm>
              <a:off x="4123" y="9403"/>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45" name="Rectangle 44"/>
            <p:cNvSpPr>
              <a:spLocks noChangeArrowheads="1"/>
            </p:cNvSpPr>
            <p:nvPr/>
          </p:nvSpPr>
          <p:spPr bwMode="auto">
            <a:xfrm>
              <a:off x="4123" y="9546"/>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46" name="Rectangle 45"/>
            <p:cNvSpPr>
              <a:spLocks noChangeArrowheads="1"/>
            </p:cNvSpPr>
            <p:nvPr/>
          </p:nvSpPr>
          <p:spPr bwMode="auto">
            <a:xfrm>
              <a:off x="4123" y="9689"/>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47" name="Rectangle 46"/>
            <p:cNvSpPr>
              <a:spLocks noChangeArrowheads="1"/>
            </p:cNvSpPr>
            <p:nvPr/>
          </p:nvSpPr>
          <p:spPr bwMode="auto">
            <a:xfrm>
              <a:off x="4830" y="9260"/>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48" name="Rectangle 47"/>
            <p:cNvSpPr>
              <a:spLocks noChangeArrowheads="1"/>
            </p:cNvSpPr>
            <p:nvPr/>
          </p:nvSpPr>
          <p:spPr bwMode="auto">
            <a:xfrm>
              <a:off x="4830" y="9403"/>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49" name="Rectangle 48"/>
            <p:cNvSpPr>
              <a:spLocks noChangeArrowheads="1"/>
            </p:cNvSpPr>
            <p:nvPr/>
          </p:nvSpPr>
          <p:spPr bwMode="auto">
            <a:xfrm>
              <a:off x="4830" y="9546"/>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50" name="Rectangle 49"/>
            <p:cNvSpPr>
              <a:spLocks noChangeArrowheads="1"/>
            </p:cNvSpPr>
            <p:nvPr/>
          </p:nvSpPr>
          <p:spPr bwMode="auto">
            <a:xfrm>
              <a:off x="4830" y="9689"/>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51" name="Rectangle 50"/>
            <p:cNvSpPr>
              <a:spLocks noChangeArrowheads="1"/>
            </p:cNvSpPr>
            <p:nvPr/>
          </p:nvSpPr>
          <p:spPr bwMode="auto">
            <a:xfrm>
              <a:off x="5629" y="9260"/>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52" name="Rectangle 51"/>
            <p:cNvSpPr>
              <a:spLocks noChangeArrowheads="1"/>
            </p:cNvSpPr>
            <p:nvPr/>
          </p:nvSpPr>
          <p:spPr bwMode="auto">
            <a:xfrm>
              <a:off x="5629" y="9403"/>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53" name="Rectangle 52"/>
            <p:cNvSpPr>
              <a:spLocks noChangeArrowheads="1"/>
            </p:cNvSpPr>
            <p:nvPr/>
          </p:nvSpPr>
          <p:spPr bwMode="auto">
            <a:xfrm>
              <a:off x="5629" y="9546"/>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54" name="Rectangle 53"/>
            <p:cNvSpPr>
              <a:spLocks noChangeArrowheads="1"/>
            </p:cNvSpPr>
            <p:nvPr/>
          </p:nvSpPr>
          <p:spPr bwMode="auto">
            <a:xfrm>
              <a:off x="5629" y="9689"/>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55" name="Rectangle 54"/>
            <p:cNvSpPr>
              <a:spLocks noChangeArrowheads="1"/>
            </p:cNvSpPr>
            <p:nvPr/>
          </p:nvSpPr>
          <p:spPr bwMode="auto">
            <a:xfrm>
              <a:off x="6336" y="9260"/>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56" name="Rectangle 55"/>
            <p:cNvSpPr>
              <a:spLocks noChangeArrowheads="1"/>
            </p:cNvSpPr>
            <p:nvPr/>
          </p:nvSpPr>
          <p:spPr bwMode="auto">
            <a:xfrm>
              <a:off x="6336" y="9403"/>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57" name="Rectangle 56"/>
            <p:cNvSpPr>
              <a:spLocks noChangeArrowheads="1"/>
            </p:cNvSpPr>
            <p:nvPr/>
          </p:nvSpPr>
          <p:spPr bwMode="auto">
            <a:xfrm>
              <a:off x="6336" y="9546"/>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58" name="Rectangle 57"/>
            <p:cNvSpPr>
              <a:spLocks noChangeArrowheads="1"/>
            </p:cNvSpPr>
            <p:nvPr/>
          </p:nvSpPr>
          <p:spPr bwMode="auto">
            <a:xfrm>
              <a:off x="6336" y="9689"/>
              <a:ext cx="521" cy="143"/>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cxnSp>
          <p:nvCxnSpPr>
            <p:cNvPr id="59" name="AutoShape 32"/>
            <p:cNvCxnSpPr>
              <a:cxnSpLocks noChangeShapeType="1"/>
            </p:cNvCxnSpPr>
            <p:nvPr/>
          </p:nvCxnSpPr>
          <p:spPr bwMode="auto">
            <a:xfrm>
              <a:off x="4007" y="8818"/>
              <a:ext cx="6669" cy="1"/>
            </a:xfrm>
            <a:prstGeom prst="straightConnector1">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cxnSp>
        <p:sp>
          <p:nvSpPr>
            <p:cNvPr id="60" name="Text Box 31"/>
            <p:cNvSpPr txBox="1">
              <a:spLocks noChangeArrowheads="1"/>
            </p:cNvSpPr>
            <p:nvPr/>
          </p:nvSpPr>
          <p:spPr bwMode="auto">
            <a:xfrm>
              <a:off x="9400" y="8284"/>
              <a:ext cx="1331" cy="4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r>
                <a:rPr lang="en-US" sz="1000" i="1">
                  <a:latin typeface="Arial" pitchFamily="34" charset="0"/>
                  <a:cs typeface="Arial" pitchFamily="34" charset="0"/>
                </a:rPr>
                <a:t>application</a:t>
              </a:r>
              <a:endParaRPr lang="en-US"/>
            </a:p>
          </p:txBody>
        </p:sp>
        <p:sp>
          <p:nvSpPr>
            <p:cNvPr id="61" name="Text Box 30"/>
            <p:cNvSpPr txBox="1">
              <a:spLocks noChangeArrowheads="1"/>
            </p:cNvSpPr>
            <p:nvPr/>
          </p:nvSpPr>
          <p:spPr bwMode="auto">
            <a:xfrm>
              <a:off x="9560" y="8903"/>
              <a:ext cx="1240" cy="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r>
                <a:rPr lang="en-US" sz="1000" i="1">
                  <a:latin typeface="Arial" pitchFamily="34" charset="0"/>
                  <a:cs typeface="Arial" pitchFamily="34" charset="0"/>
                </a:rPr>
                <a:t>system</a:t>
              </a:r>
              <a:endParaRPr lang="en-US"/>
            </a:p>
          </p:txBody>
        </p:sp>
        <p:sp>
          <p:nvSpPr>
            <p:cNvPr id="62" name="Rectangle 61"/>
            <p:cNvSpPr>
              <a:spLocks noChangeArrowheads="1"/>
            </p:cNvSpPr>
            <p:nvPr/>
          </p:nvSpPr>
          <p:spPr bwMode="auto">
            <a:xfrm rot="2581504">
              <a:off x="4037" y="5676"/>
              <a:ext cx="294" cy="292"/>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63" name="Rectangle 62"/>
            <p:cNvSpPr>
              <a:spLocks noChangeArrowheads="1"/>
            </p:cNvSpPr>
            <p:nvPr/>
          </p:nvSpPr>
          <p:spPr bwMode="auto">
            <a:xfrm rot="2581504">
              <a:off x="4455" y="5666"/>
              <a:ext cx="301" cy="298"/>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64" name="Rectangle 63"/>
            <p:cNvSpPr>
              <a:spLocks noChangeArrowheads="1"/>
            </p:cNvSpPr>
            <p:nvPr/>
          </p:nvSpPr>
          <p:spPr bwMode="auto">
            <a:xfrm rot="2581504">
              <a:off x="4872" y="5653"/>
              <a:ext cx="301" cy="298"/>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65" name="AutoShape 26"/>
            <p:cNvSpPr>
              <a:spLocks noChangeArrowheads="1"/>
            </p:cNvSpPr>
            <p:nvPr/>
          </p:nvSpPr>
          <p:spPr bwMode="auto">
            <a:xfrm>
              <a:off x="4119" y="7668"/>
              <a:ext cx="328" cy="312"/>
            </a:xfrm>
            <a:prstGeom prst="pentagon">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66" name="AutoShape 25"/>
            <p:cNvSpPr>
              <a:spLocks noChangeArrowheads="1"/>
            </p:cNvSpPr>
            <p:nvPr/>
          </p:nvSpPr>
          <p:spPr bwMode="auto">
            <a:xfrm>
              <a:off x="4447" y="7668"/>
              <a:ext cx="328" cy="312"/>
            </a:xfrm>
            <a:prstGeom prst="pentagon">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67" name="AutoShape 24"/>
            <p:cNvSpPr>
              <a:spLocks noChangeArrowheads="1"/>
            </p:cNvSpPr>
            <p:nvPr/>
          </p:nvSpPr>
          <p:spPr bwMode="auto">
            <a:xfrm>
              <a:off x="4775" y="7668"/>
              <a:ext cx="328" cy="312"/>
            </a:xfrm>
            <a:prstGeom prst="pentagon">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68" name="Text Box 23"/>
            <p:cNvSpPr txBox="1">
              <a:spLocks noChangeArrowheads="1"/>
            </p:cNvSpPr>
            <p:nvPr/>
          </p:nvSpPr>
          <p:spPr bwMode="auto">
            <a:xfrm>
              <a:off x="5103" y="7668"/>
              <a:ext cx="1989" cy="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100">
                  <a:latin typeface="Arial" pitchFamily="34" charset="0"/>
                  <a:cs typeface="Arial" pitchFamily="34" charset="0"/>
                </a:rPr>
                <a:t> Queue Pair List</a:t>
              </a:r>
              <a:endParaRPr lang="en-US"/>
            </a:p>
          </p:txBody>
        </p:sp>
        <p:sp>
          <p:nvSpPr>
            <p:cNvPr id="69" name="Rectangle 68"/>
            <p:cNvSpPr>
              <a:spLocks noChangeArrowheads="1"/>
            </p:cNvSpPr>
            <p:nvPr/>
          </p:nvSpPr>
          <p:spPr bwMode="auto">
            <a:xfrm>
              <a:off x="1896" y="3204"/>
              <a:ext cx="1356" cy="5268"/>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70" name="Rectangle 69"/>
            <p:cNvSpPr>
              <a:spLocks noChangeArrowheads="1"/>
            </p:cNvSpPr>
            <p:nvPr/>
          </p:nvSpPr>
          <p:spPr bwMode="auto">
            <a:xfrm>
              <a:off x="1896" y="4224"/>
              <a:ext cx="1356" cy="253"/>
            </a:xfrm>
            <a:prstGeom prst="rect">
              <a:avLst/>
            </a:prstGeom>
            <a:solidFill>
              <a:srgbClr val="BFBFB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71" name="Rectangle 70"/>
            <p:cNvSpPr>
              <a:spLocks noChangeArrowheads="1"/>
            </p:cNvSpPr>
            <p:nvPr/>
          </p:nvSpPr>
          <p:spPr bwMode="auto">
            <a:xfrm>
              <a:off x="1896" y="6435"/>
              <a:ext cx="1356" cy="674"/>
            </a:xfrm>
            <a:prstGeom prst="rect">
              <a:avLst/>
            </a:prstGeom>
            <a:solidFill>
              <a:srgbClr val="BFBFB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72" name="Rectangle 71"/>
            <p:cNvSpPr>
              <a:spLocks noChangeArrowheads="1"/>
            </p:cNvSpPr>
            <p:nvPr/>
          </p:nvSpPr>
          <p:spPr bwMode="auto">
            <a:xfrm>
              <a:off x="1896" y="4595"/>
              <a:ext cx="1356" cy="253"/>
            </a:xfrm>
            <a:prstGeom prst="rect">
              <a:avLst/>
            </a:prstGeom>
            <a:solidFill>
              <a:srgbClr val="BFBFB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73" name="Rectangle 72"/>
            <p:cNvSpPr>
              <a:spLocks noChangeArrowheads="1"/>
            </p:cNvSpPr>
            <p:nvPr/>
          </p:nvSpPr>
          <p:spPr bwMode="auto">
            <a:xfrm>
              <a:off x="1896" y="3668"/>
              <a:ext cx="1356" cy="264"/>
            </a:xfrm>
            <a:prstGeom prst="rect">
              <a:avLst/>
            </a:prstGeom>
            <a:solidFill>
              <a:srgbClr val="BFBFB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74" name="Rectangle 73"/>
            <p:cNvSpPr>
              <a:spLocks noChangeArrowheads="1"/>
            </p:cNvSpPr>
            <p:nvPr/>
          </p:nvSpPr>
          <p:spPr bwMode="auto">
            <a:xfrm>
              <a:off x="1896" y="8541"/>
              <a:ext cx="1356" cy="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r>
                <a:rPr lang="en-US" sz="1100" b="1" i="1">
                  <a:latin typeface="Arial" pitchFamily="34" charset="0"/>
                  <a:cs typeface="Arial" pitchFamily="34" charset="0"/>
                </a:rPr>
                <a:t>Memory</a:t>
              </a:r>
              <a:endParaRPr lang="en-US" sz="600"/>
            </a:p>
            <a:p>
              <a:endParaRPr lang="en-US"/>
            </a:p>
          </p:txBody>
        </p:sp>
        <p:sp>
          <p:nvSpPr>
            <p:cNvPr id="75" name="Oval 74"/>
            <p:cNvSpPr>
              <a:spLocks noChangeArrowheads="1"/>
            </p:cNvSpPr>
            <p:nvPr/>
          </p:nvSpPr>
          <p:spPr bwMode="auto">
            <a:xfrm>
              <a:off x="7804" y="3204"/>
              <a:ext cx="2336" cy="576"/>
            </a:xfrm>
            <a:prstGeom prst="ellipse">
              <a:avLst/>
            </a:prstGeom>
            <a:solidFill>
              <a:srgbClr val="FFFFFF"/>
            </a:solidFill>
            <a:ln w="9525">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100">
                  <a:latin typeface="Arial" pitchFamily="34" charset="0"/>
                  <a:cs typeface="Arial" pitchFamily="34" charset="0"/>
                </a:rPr>
                <a:t>Sender</a:t>
              </a:r>
              <a:endParaRPr lang="en-US"/>
            </a:p>
          </p:txBody>
        </p:sp>
        <p:sp>
          <p:nvSpPr>
            <p:cNvPr id="76" name="Oval 75"/>
            <p:cNvSpPr>
              <a:spLocks noChangeArrowheads="1"/>
            </p:cNvSpPr>
            <p:nvPr/>
          </p:nvSpPr>
          <p:spPr bwMode="auto">
            <a:xfrm>
              <a:off x="7804" y="4224"/>
              <a:ext cx="2336" cy="817"/>
            </a:xfrm>
            <a:prstGeom prst="ellipse">
              <a:avLst/>
            </a:prstGeom>
            <a:solidFill>
              <a:srgbClr val="FFFFFF"/>
            </a:solidFill>
            <a:ln w="9525">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100">
                  <a:latin typeface="Arial" pitchFamily="34" charset="0"/>
                  <a:cs typeface="Arial" pitchFamily="34" charset="0"/>
                </a:rPr>
                <a:t>CE dispatcher</a:t>
              </a:r>
              <a:endParaRPr lang="en-US"/>
            </a:p>
          </p:txBody>
        </p:sp>
        <p:cxnSp>
          <p:nvCxnSpPr>
            <p:cNvPr id="77" name="AutoShape 14"/>
            <p:cNvCxnSpPr>
              <a:cxnSpLocks noChangeShapeType="1"/>
            </p:cNvCxnSpPr>
            <p:nvPr/>
          </p:nvCxnSpPr>
          <p:spPr bwMode="auto">
            <a:xfrm flipH="1">
              <a:off x="3528" y="2844"/>
              <a:ext cx="12" cy="74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8" name="AutoShape 13"/>
            <p:cNvCxnSpPr>
              <a:cxnSpLocks noChangeShapeType="1"/>
            </p:cNvCxnSpPr>
            <p:nvPr/>
          </p:nvCxnSpPr>
          <p:spPr bwMode="auto">
            <a:xfrm flipH="1">
              <a:off x="3540" y="10296"/>
              <a:ext cx="702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9" name="Oval 78"/>
            <p:cNvSpPr>
              <a:spLocks noChangeArrowheads="1"/>
            </p:cNvSpPr>
            <p:nvPr/>
          </p:nvSpPr>
          <p:spPr bwMode="auto">
            <a:xfrm>
              <a:off x="8395" y="6779"/>
              <a:ext cx="2336" cy="624"/>
            </a:xfrm>
            <a:prstGeom prst="ellipse">
              <a:avLst/>
            </a:prstGeom>
            <a:solidFill>
              <a:srgbClr val="FFFFFF"/>
            </a:solidFill>
            <a:ln w="9525">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100">
                  <a:latin typeface="Arial" pitchFamily="34" charset="0"/>
                  <a:cs typeface="Arial" pitchFamily="34" charset="0"/>
                </a:rPr>
                <a:t>CE slave-n</a:t>
              </a:r>
              <a:endParaRPr lang="en-US"/>
            </a:p>
          </p:txBody>
        </p:sp>
        <p:sp>
          <p:nvSpPr>
            <p:cNvPr id="80" name="Oval 79"/>
            <p:cNvSpPr>
              <a:spLocks noChangeArrowheads="1"/>
            </p:cNvSpPr>
            <p:nvPr/>
          </p:nvSpPr>
          <p:spPr bwMode="auto">
            <a:xfrm>
              <a:off x="8068" y="6287"/>
              <a:ext cx="2336" cy="624"/>
            </a:xfrm>
            <a:prstGeom prst="ellipse">
              <a:avLst/>
            </a:prstGeom>
            <a:solidFill>
              <a:srgbClr val="FFFFFF"/>
            </a:solidFill>
            <a:ln w="9525">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200">
                  <a:latin typeface="Calibri" pitchFamily="34" charset="0"/>
                  <a:cs typeface="Calibri" pitchFamily="34" charset="0"/>
                </a:rPr>
                <a:t>...</a:t>
              </a:r>
              <a:endParaRPr lang="en-US"/>
            </a:p>
          </p:txBody>
        </p:sp>
        <p:sp>
          <p:nvSpPr>
            <p:cNvPr id="81" name="Oval 80"/>
            <p:cNvSpPr>
              <a:spLocks noChangeArrowheads="1"/>
            </p:cNvSpPr>
            <p:nvPr/>
          </p:nvSpPr>
          <p:spPr bwMode="auto">
            <a:xfrm>
              <a:off x="7713" y="5811"/>
              <a:ext cx="2336" cy="624"/>
            </a:xfrm>
            <a:prstGeom prst="ellipse">
              <a:avLst/>
            </a:prstGeom>
            <a:solidFill>
              <a:srgbClr val="FFFFFF"/>
            </a:solidFill>
            <a:ln w="9525">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100">
                  <a:latin typeface="Arial" pitchFamily="34" charset="0"/>
                  <a:cs typeface="Arial" pitchFamily="34" charset="0"/>
                </a:rPr>
                <a:t>CE slave-2</a:t>
              </a:r>
              <a:endParaRPr lang="en-US"/>
            </a:p>
          </p:txBody>
        </p:sp>
        <p:sp>
          <p:nvSpPr>
            <p:cNvPr id="82" name="Oval 81"/>
            <p:cNvSpPr>
              <a:spLocks noChangeArrowheads="1"/>
            </p:cNvSpPr>
            <p:nvPr/>
          </p:nvSpPr>
          <p:spPr bwMode="auto">
            <a:xfrm>
              <a:off x="7488" y="5324"/>
              <a:ext cx="2336" cy="624"/>
            </a:xfrm>
            <a:prstGeom prst="ellipse">
              <a:avLst/>
            </a:prstGeom>
            <a:solidFill>
              <a:srgbClr val="FFFFFF"/>
            </a:solidFill>
            <a:ln w="9525">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100">
                  <a:latin typeface="Arial" pitchFamily="34" charset="0"/>
                  <a:cs typeface="Arial" pitchFamily="34" charset="0"/>
                </a:rPr>
                <a:t>CE slave-1</a:t>
              </a:r>
              <a:endParaRPr lang="en-US"/>
            </a:p>
          </p:txBody>
        </p:sp>
        <p:sp>
          <p:nvSpPr>
            <p:cNvPr id="83" name="Oval 82"/>
            <p:cNvSpPr>
              <a:spLocks noChangeArrowheads="1"/>
            </p:cNvSpPr>
            <p:nvPr/>
          </p:nvSpPr>
          <p:spPr bwMode="auto">
            <a:xfrm>
              <a:off x="7804" y="7560"/>
              <a:ext cx="2336" cy="624"/>
            </a:xfrm>
            <a:prstGeom prst="ellipse">
              <a:avLst/>
            </a:prstGeom>
            <a:solidFill>
              <a:srgbClr val="FFFFFF"/>
            </a:solidFill>
            <a:ln w="9525">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100">
                  <a:latin typeface="Arial" pitchFamily="34" charset="0"/>
                  <a:cs typeface="Arial" pitchFamily="34" charset="0"/>
                </a:rPr>
                <a:t>Logger</a:t>
              </a:r>
              <a:endParaRPr lang="en-US"/>
            </a:p>
          </p:txBody>
        </p:sp>
        <p:sp>
          <p:nvSpPr>
            <p:cNvPr id="84" name="Text Box 7"/>
            <p:cNvSpPr txBox="1">
              <a:spLocks noChangeArrowheads="1"/>
            </p:cNvSpPr>
            <p:nvPr/>
          </p:nvSpPr>
          <p:spPr bwMode="auto">
            <a:xfrm>
              <a:off x="9504" y="10373"/>
              <a:ext cx="1240" cy="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r>
                <a:rPr lang="en-US" sz="1000" i="1">
                  <a:latin typeface="Arial" pitchFamily="34" charset="0"/>
                  <a:cs typeface="Arial" pitchFamily="34" charset="0"/>
                </a:rPr>
                <a:t>Hardware</a:t>
              </a:r>
              <a:endParaRPr lang="en-US"/>
            </a:p>
          </p:txBody>
        </p:sp>
        <p:sp>
          <p:nvSpPr>
            <p:cNvPr id="85" name="Rectangle 84"/>
            <p:cNvSpPr>
              <a:spLocks noChangeArrowheads="1"/>
            </p:cNvSpPr>
            <p:nvPr/>
          </p:nvSpPr>
          <p:spPr bwMode="auto">
            <a:xfrm>
              <a:off x="4007" y="10752"/>
              <a:ext cx="6282" cy="432"/>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pPr algn="ctr"/>
              <a:r>
                <a:rPr lang="en-US" sz="1100" b="1" i="1">
                  <a:latin typeface="Arial" pitchFamily="34" charset="0"/>
                  <a:cs typeface="Arial" pitchFamily="34" charset="0"/>
                </a:rPr>
                <a:t>HCA</a:t>
              </a:r>
              <a:endParaRPr lang="en-US"/>
            </a:p>
          </p:txBody>
        </p:sp>
        <p:cxnSp>
          <p:nvCxnSpPr>
            <p:cNvPr id="86" name="AutoShape 5"/>
            <p:cNvCxnSpPr>
              <a:cxnSpLocks noChangeShapeType="1"/>
            </p:cNvCxnSpPr>
            <p:nvPr/>
          </p:nvCxnSpPr>
          <p:spPr bwMode="auto">
            <a:xfrm flipH="1">
              <a:off x="3252" y="3668"/>
              <a:ext cx="948" cy="132"/>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87" name="AutoShape 4"/>
            <p:cNvCxnSpPr>
              <a:cxnSpLocks noChangeShapeType="1"/>
            </p:cNvCxnSpPr>
            <p:nvPr/>
          </p:nvCxnSpPr>
          <p:spPr bwMode="auto">
            <a:xfrm flipH="1">
              <a:off x="3252" y="3668"/>
              <a:ext cx="1319" cy="683"/>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88" name="AutoShape 3"/>
            <p:cNvCxnSpPr>
              <a:cxnSpLocks noChangeShapeType="1"/>
            </p:cNvCxnSpPr>
            <p:nvPr/>
          </p:nvCxnSpPr>
          <p:spPr bwMode="auto">
            <a:xfrm>
              <a:off x="4283" y="7980"/>
              <a:ext cx="492" cy="114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89" name="AutoShape 2"/>
            <p:cNvCxnSpPr>
              <a:cxnSpLocks noChangeShapeType="1"/>
            </p:cNvCxnSpPr>
            <p:nvPr/>
          </p:nvCxnSpPr>
          <p:spPr bwMode="auto">
            <a:xfrm>
              <a:off x="4611" y="7980"/>
              <a:ext cx="1539" cy="114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grpSp>
      <p:cxnSp>
        <p:nvCxnSpPr>
          <p:cNvPr id="7" name="Straight Arrow Connector 6"/>
          <p:cNvCxnSpPr>
            <a:cxnSpLocks noChangeShapeType="1"/>
            <a:stCxn id="39" idx="0"/>
            <a:endCxn id="76" idx="5"/>
          </p:cNvCxnSpPr>
          <p:nvPr/>
        </p:nvCxnSpPr>
        <p:spPr bwMode="auto">
          <a:xfrm flipV="1">
            <a:off x="7975966" y="2542543"/>
            <a:ext cx="352425" cy="2719388"/>
          </a:xfrm>
          <a:prstGeom prst="straightConnector1">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8" name="Rectangle 7"/>
          <p:cNvSpPr>
            <a:spLocks noChangeArrowheads="1"/>
          </p:cNvSpPr>
          <p:nvPr/>
        </p:nvSpPr>
        <p:spPr bwMode="auto">
          <a:xfrm>
            <a:off x="3310304" y="2332993"/>
            <a:ext cx="862012" cy="160338"/>
          </a:xfrm>
          <a:prstGeom prst="rect">
            <a:avLst/>
          </a:prstGeom>
          <a:solidFill>
            <a:srgbClr val="BFBFB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cxnSp>
        <p:nvCxnSpPr>
          <p:cNvPr id="9" name="Curved Connector 8"/>
          <p:cNvCxnSpPr>
            <a:cxnSpLocks noChangeShapeType="1"/>
            <a:stCxn id="85" idx="0"/>
            <a:endCxn id="8" idx="2"/>
          </p:cNvCxnSpPr>
          <p:nvPr/>
        </p:nvCxnSpPr>
        <p:spPr bwMode="auto">
          <a:xfrm rot="16200000" flipV="1">
            <a:off x="3318242" y="2917193"/>
            <a:ext cx="3751262" cy="2903537"/>
          </a:xfrm>
          <a:prstGeom prst="curvedConnector3">
            <a:avLst>
              <a:gd name="adj1" fmla="val 2440"/>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10" name="Oval 9"/>
          <p:cNvSpPr>
            <a:spLocks noChangeArrowheads="1"/>
          </p:cNvSpPr>
          <p:nvPr/>
        </p:nvSpPr>
        <p:spPr bwMode="auto">
          <a:xfrm>
            <a:off x="3916729" y="4923793"/>
            <a:ext cx="430212" cy="4286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r>
              <a:rPr lang="en-US" altLang="zh-CN" sz="1600" b="1" i="1">
                <a:solidFill>
                  <a:srgbClr val="FF0000"/>
                </a:solidFill>
              </a:rPr>
              <a:t>1</a:t>
            </a:r>
            <a:endParaRPr lang="en-US" b="1" i="1">
              <a:solidFill>
                <a:srgbClr val="FF0000"/>
              </a:solidFill>
            </a:endParaRPr>
          </a:p>
        </p:txBody>
      </p:sp>
      <p:sp>
        <p:nvSpPr>
          <p:cNvPr id="11" name="Oval 10"/>
          <p:cNvSpPr>
            <a:spLocks noChangeArrowheads="1"/>
          </p:cNvSpPr>
          <p:nvPr/>
        </p:nvSpPr>
        <p:spPr bwMode="auto">
          <a:xfrm>
            <a:off x="8314104" y="2472693"/>
            <a:ext cx="431800" cy="4302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r>
              <a:rPr lang="en-US" altLang="zh-CN" b="1" i="1">
                <a:solidFill>
                  <a:srgbClr val="FF0000"/>
                </a:solidFill>
              </a:rPr>
              <a:t>2</a:t>
            </a:r>
            <a:endParaRPr lang="en-US" b="1" i="1">
              <a:solidFill>
                <a:srgbClr val="FF0000"/>
              </a:solidFill>
            </a:endParaRPr>
          </a:p>
        </p:txBody>
      </p:sp>
      <p:cxnSp>
        <p:nvCxnSpPr>
          <p:cNvPr id="12" name="Straight Arrow Connector 11"/>
          <p:cNvCxnSpPr>
            <a:cxnSpLocks noChangeShapeType="1"/>
            <a:stCxn id="76" idx="3"/>
            <a:endCxn id="82" idx="1"/>
          </p:cNvCxnSpPr>
          <p:nvPr/>
        </p:nvCxnSpPr>
        <p:spPr bwMode="auto">
          <a:xfrm flipH="1">
            <a:off x="7079029" y="2542543"/>
            <a:ext cx="200025" cy="314325"/>
          </a:xfrm>
          <a:prstGeom prst="straightConnector1">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13" name="Oval 12"/>
          <p:cNvSpPr>
            <a:spLocks noChangeArrowheads="1"/>
          </p:cNvSpPr>
          <p:nvPr/>
        </p:nvSpPr>
        <p:spPr bwMode="auto">
          <a:xfrm>
            <a:off x="6748829" y="2356806"/>
            <a:ext cx="430212" cy="4286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r>
              <a:rPr lang="en-US" altLang="zh-CN" b="1" i="1" dirty="0">
                <a:solidFill>
                  <a:srgbClr val="FF0000"/>
                </a:solidFill>
              </a:rPr>
              <a:t>3</a:t>
            </a:r>
            <a:endParaRPr lang="en-US" b="1" i="1" dirty="0">
              <a:solidFill>
                <a:srgbClr val="FF0000"/>
              </a:solidFill>
            </a:endParaRPr>
          </a:p>
        </p:txBody>
      </p:sp>
      <p:cxnSp>
        <p:nvCxnSpPr>
          <p:cNvPr id="14" name="Straight Arrow Connector 13"/>
          <p:cNvCxnSpPr>
            <a:cxnSpLocks noChangeShapeType="1"/>
            <a:stCxn id="82" idx="2"/>
            <a:endCxn id="31" idx="3"/>
          </p:cNvCxnSpPr>
          <p:nvPr/>
        </p:nvCxnSpPr>
        <p:spPr bwMode="auto">
          <a:xfrm flipH="1" flipV="1">
            <a:off x="5002579" y="2399668"/>
            <a:ext cx="1858962" cy="596900"/>
          </a:xfrm>
          <a:prstGeom prst="straightConnector1">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15" name="Oval 14"/>
          <p:cNvSpPr>
            <a:spLocks noChangeArrowheads="1"/>
          </p:cNvSpPr>
          <p:nvPr/>
        </p:nvSpPr>
        <p:spPr bwMode="auto">
          <a:xfrm>
            <a:off x="6012229" y="2472693"/>
            <a:ext cx="431800" cy="4302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r>
              <a:rPr lang="en-US" altLang="zh-CN" b="1" i="1">
                <a:solidFill>
                  <a:srgbClr val="FF0000"/>
                </a:solidFill>
              </a:rPr>
              <a:t>4</a:t>
            </a:r>
            <a:endParaRPr lang="en-US" b="1" i="1">
              <a:solidFill>
                <a:srgbClr val="FF0000"/>
              </a:solidFill>
            </a:endParaRPr>
          </a:p>
        </p:txBody>
      </p:sp>
      <p:cxnSp>
        <p:nvCxnSpPr>
          <p:cNvPr id="16" name="Straight Arrow Connector 15"/>
          <p:cNvCxnSpPr>
            <a:cxnSpLocks noChangeShapeType="1"/>
            <a:stCxn id="82" idx="2"/>
            <a:endCxn id="8" idx="3"/>
          </p:cNvCxnSpPr>
          <p:nvPr/>
        </p:nvCxnSpPr>
        <p:spPr bwMode="auto">
          <a:xfrm flipH="1" flipV="1">
            <a:off x="4172316" y="2413956"/>
            <a:ext cx="2689225" cy="582612"/>
          </a:xfrm>
          <a:prstGeom prst="straightConnector1">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4" name="TextBox 3"/>
          <p:cNvSpPr txBox="1"/>
          <p:nvPr/>
        </p:nvSpPr>
        <p:spPr>
          <a:xfrm>
            <a:off x="2053859" y="6096000"/>
            <a:ext cx="2441941" cy="646331"/>
          </a:xfrm>
          <a:prstGeom prst="rect">
            <a:avLst/>
          </a:prstGeom>
          <a:noFill/>
        </p:spPr>
        <p:txBody>
          <a:bodyPr wrap="square" rtlCol="0">
            <a:spAutoFit/>
          </a:bodyPr>
          <a:lstStyle/>
          <a:p>
            <a:pPr algn="ctr"/>
            <a:r>
              <a:rPr lang="en-US" b="1" i="1" dirty="0" smtClean="0">
                <a:latin typeface="Arial" pitchFamily="34" charset="0"/>
                <a:cs typeface="Arial" pitchFamily="34" charset="0"/>
              </a:rPr>
              <a:t>Receive a Block of User Payload</a:t>
            </a:r>
            <a:endParaRPr lang="en-US" b="1" i="1" dirty="0">
              <a:latin typeface="Arial" pitchFamily="34" charset="0"/>
              <a:cs typeface="Arial" pitchFamily="34" charset="0"/>
            </a:endParaRPr>
          </a:p>
        </p:txBody>
      </p:sp>
      <p:sp>
        <p:nvSpPr>
          <p:cNvPr id="90" name="Rectangle 89"/>
          <p:cNvSpPr>
            <a:spLocks noChangeArrowheads="1"/>
          </p:cNvSpPr>
          <p:nvPr/>
        </p:nvSpPr>
        <p:spPr bwMode="auto">
          <a:xfrm>
            <a:off x="3311098" y="2333787"/>
            <a:ext cx="862012" cy="160338"/>
          </a:xfrm>
          <a:prstGeom prst="rect">
            <a:avLst/>
          </a:prstGeom>
          <a:solidFill>
            <a:srgbClr val="FF0000"/>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
        <p:nvSpPr>
          <p:cNvPr id="91" name="AutoShape 60"/>
          <p:cNvSpPr>
            <a:spLocks noChangeArrowheads="1"/>
          </p:cNvSpPr>
          <p:nvPr/>
        </p:nvSpPr>
        <p:spPr bwMode="auto">
          <a:xfrm>
            <a:off x="4894724" y="2204113"/>
            <a:ext cx="222250" cy="192383"/>
          </a:xfrm>
          <a:prstGeom prst="triangle">
            <a:avLst>
              <a:gd name="adj" fmla="val 50000"/>
            </a:avLst>
          </a:prstGeom>
          <a:solidFill>
            <a:srgbClr val="FFFFFF"/>
          </a:solidFill>
          <a:ln w="9525">
            <a:solidFill>
              <a:srgbClr val="FF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0"/>
                            </p:stCondLst>
                            <p:childTnLst>
                              <p:par>
                                <p:cTn id="13" presetID="22" presetClass="entr" presetSubtype="1" fill="hold" grpId="0" nodeType="after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wipe(up)">
                                      <p:cBhvr>
                                        <p:cTn id="15" dur="500"/>
                                        <p:tgtEl>
                                          <p:spTgt spid="9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5" grpId="0"/>
      <p:bldP spid="4" grpId="0"/>
      <p:bldP spid="90" grpId="0" animBg="1"/>
      <p:bldP spid="9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latin typeface="Arial" pitchFamily="34" charset="0"/>
                <a:cs typeface="Arial" pitchFamily="34" charset="0"/>
              </a:rPr>
              <a:t>RFTP: an end-to-end example</a:t>
            </a:r>
            <a:endParaRPr lang="en-US" sz="3600" dirty="0">
              <a:latin typeface="Arial" pitchFamily="34" charset="0"/>
              <a:cs typeface="Arial" pitchFamily="34" charset="0"/>
            </a:endParaRPr>
          </a:p>
        </p:txBody>
      </p:sp>
      <p:sp>
        <p:nvSpPr>
          <p:cNvPr id="24" name="Rectangle 23"/>
          <p:cNvSpPr/>
          <p:nvPr/>
        </p:nvSpPr>
        <p:spPr>
          <a:xfrm>
            <a:off x="533400" y="5295485"/>
            <a:ext cx="1311982"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latin typeface="Arial" pitchFamily="34" charset="0"/>
                <a:cs typeface="Arial" pitchFamily="34" charset="0"/>
              </a:rPr>
              <a:t>F1.txt</a:t>
            </a:r>
            <a:endParaRPr lang="en-US" sz="1050" dirty="0">
              <a:solidFill>
                <a:schemeClr val="tx1"/>
              </a:solidFill>
              <a:latin typeface="Arial" pitchFamily="34" charset="0"/>
              <a:cs typeface="Arial" pitchFamily="34" charset="0"/>
            </a:endParaRPr>
          </a:p>
        </p:txBody>
      </p:sp>
      <p:sp>
        <p:nvSpPr>
          <p:cNvPr id="25" name="Can 24"/>
          <p:cNvSpPr/>
          <p:nvPr/>
        </p:nvSpPr>
        <p:spPr>
          <a:xfrm>
            <a:off x="381000" y="5019912"/>
            <a:ext cx="1600200" cy="825879"/>
          </a:xfrm>
          <a:prstGeom prst="can">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cs typeface="Arial" pitchFamily="34" charset="0"/>
            </a:endParaRPr>
          </a:p>
        </p:txBody>
      </p:sp>
      <p:sp>
        <p:nvSpPr>
          <p:cNvPr id="27" name="Rectangle 26"/>
          <p:cNvSpPr/>
          <p:nvPr/>
        </p:nvSpPr>
        <p:spPr>
          <a:xfrm>
            <a:off x="643908" y="2197298"/>
            <a:ext cx="1125275" cy="25958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an 31"/>
          <p:cNvSpPr/>
          <p:nvPr/>
        </p:nvSpPr>
        <p:spPr>
          <a:xfrm rot="16200000">
            <a:off x="2750174" y="2221966"/>
            <a:ext cx="209552" cy="1747496"/>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 name="Can 34"/>
          <p:cNvSpPr/>
          <p:nvPr/>
        </p:nvSpPr>
        <p:spPr>
          <a:xfrm rot="16200000">
            <a:off x="2742489" y="1684948"/>
            <a:ext cx="228599" cy="1751171"/>
          </a:xfrm>
          <a:prstGeom prst="can">
            <a:avLst/>
          </a:prstGeom>
          <a:solidFill>
            <a:schemeClr val="bg1">
              <a:lumMod val="5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 name="Can 36"/>
          <p:cNvSpPr/>
          <p:nvPr/>
        </p:nvSpPr>
        <p:spPr>
          <a:xfrm rot="16200000">
            <a:off x="2750173" y="2809599"/>
            <a:ext cx="209552" cy="1747496"/>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 name="Can 37"/>
          <p:cNvSpPr/>
          <p:nvPr/>
        </p:nvSpPr>
        <p:spPr>
          <a:xfrm rot="16200000">
            <a:off x="2750172" y="3333004"/>
            <a:ext cx="209552" cy="1747496"/>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 name="TextBox 38"/>
          <p:cNvSpPr txBox="1"/>
          <p:nvPr/>
        </p:nvSpPr>
        <p:spPr>
          <a:xfrm>
            <a:off x="643908" y="1864431"/>
            <a:ext cx="1125276" cy="369332"/>
          </a:xfrm>
          <a:prstGeom prst="rect">
            <a:avLst/>
          </a:prstGeom>
          <a:noFill/>
        </p:spPr>
        <p:txBody>
          <a:bodyPr wrap="square" rtlCol="0">
            <a:spAutoFit/>
          </a:bodyPr>
          <a:lstStyle/>
          <a:p>
            <a:pPr algn="ctr"/>
            <a:r>
              <a:rPr lang="en-US" dirty="0" smtClean="0">
                <a:latin typeface="Arial" pitchFamily="34" charset="0"/>
                <a:cs typeface="Arial" pitchFamily="34" charset="0"/>
              </a:rPr>
              <a:t>Memory</a:t>
            </a:r>
            <a:endParaRPr lang="en-US" dirty="0">
              <a:latin typeface="Arial" pitchFamily="34" charset="0"/>
              <a:cs typeface="Arial" pitchFamily="34" charset="0"/>
            </a:endParaRPr>
          </a:p>
        </p:txBody>
      </p:sp>
      <p:sp>
        <p:nvSpPr>
          <p:cNvPr id="41" name="Rectangle 40"/>
          <p:cNvSpPr/>
          <p:nvPr/>
        </p:nvSpPr>
        <p:spPr>
          <a:xfrm>
            <a:off x="3983084" y="2209800"/>
            <a:ext cx="1125275" cy="25958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3983084" y="1867188"/>
            <a:ext cx="1125276" cy="369332"/>
          </a:xfrm>
          <a:prstGeom prst="rect">
            <a:avLst/>
          </a:prstGeom>
          <a:noFill/>
        </p:spPr>
        <p:txBody>
          <a:bodyPr wrap="square" rtlCol="0">
            <a:spAutoFit/>
          </a:bodyPr>
          <a:lstStyle/>
          <a:p>
            <a:pPr algn="ctr"/>
            <a:r>
              <a:rPr lang="en-US" dirty="0" smtClean="0">
                <a:latin typeface="Arial" pitchFamily="34" charset="0"/>
                <a:cs typeface="Arial" pitchFamily="34" charset="0"/>
              </a:rPr>
              <a:t>Memory</a:t>
            </a:r>
            <a:endParaRPr lang="en-US" dirty="0">
              <a:latin typeface="Arial" pitchFamily="34" charset="0"/>
              <a:cs typeface="Arial" pitchFamily="34" charset="0"/>
            </a:endParaRPr>
          </a:p>
        </p:txBody>
      </p:sp>
      <p:cxnSp>
        <p:nvCxnSpPr>
          <p:cNvPr id="43" name="Straight Arrow Connector 42"/>
          <p:cNvCxnSpPr/>
          <p:nvPr/>
        </p:nvCxnSpPr>
        <p:spPr>
          <a:xfrm>
            <a:off x="6047740" y="1692569"/>
            <a:ext cx="2429510" cy="1905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19"/>
          <p:cNvSpPr txBox="1">
            <a:spLocks noChangeArrowheads="1"/>
          </p:cNvSpPr>
          <p:nvPr/>
        </p:nvSpPr>
        <p:spPr bwMode="auto">
          <a:xfrm>
            <a:off x="6287135" y="1355631"/>
            <a:ext cx="1981200" cy="830997"/>
          </a:xfrm>
          <a:prstGeom prst="rect">
            <a:avLst/>
          </a:prstGeom>
          <a:noFill/>
          <a:ln w="9525">
            <a:noFill/>
            <a:miter lim="800000"/>
            <a:headEnd/>
            <a:tailEnd/>
          </a:ln>
        </p:spPr>
        <p:txBody>
          <a:bodyPr wrap="square">
            <a:spAutoFit/>
          </a:bodyPr>
          <a:lstStyle/>
          <a:p>
            <a:pPr algn="ctr"/>
            <a:r>
              <a:rPr lang="en-US" altLang="zh-CN" sz="1200" i="1" dirty="0" smtClean="0">
                <a:latin typeface="Times New Roman" pitchFamily="18" charset="0"/>
                <a:cs typeface="Times New Roman" pitchFamily="18" charset="0"/>
              </a:rPr>
              <a:t>Send you a file ‘F1.txt’, size is 4MB, </a:t>
            </a:r>
            <a:r>
              <a:rPr lang="en-US" altLang="zh-CN" sz="1200" i="1" dirty="0" err="1" smtClean="0">
                <a:latin typeface="Times New Roman" pitchFamily="18" charset="0"/>
                <a:cs typeface="Times New Roman" pitchFamily="18" charset="0"/>
              </a:rPr>
              <a:t>bs</a:t>
            </a:r>
            <a:r>
              <a:rPr lang="en-US" altLang="zh-CN" sz="1200" i="1" dirty="0" smtClean="0">
                <a:latin typeface="Times New Roman" pitchFamily="18" charset="0"/>
                <a:cs typeface="Times New Roman" pitchFamily="18" charset="0"/>
              </a:rPr>
              <a:t> is 1MB.</a:t>
            </a:r>
          </a:p>
          <a:p>
            <a:pPr algn="ctr"/>
            <a:r>
              <a:rPr lang="en-US" altLang="zh-CN" sz="1200" i="1" dirty="0" smtClean="0">
                <a:latin typeface="Times New Roman" pitchFamily="18" charset="0"/>
                <a:cs typeface="Times New Roman" pitchFamily="18" charset="0"/>
              </a:rPr>
              <a:t>Let’s establish 3 connections for data transfer.</a:t>
            </a:r>
          </a:p>
        </p:txBody>
      </p:sp>
      <p:cxnSp>
        <p:nvCxnSpPr>
          <p:cNvPr id="45" name="Straight Arrow Connector 44"/>
          <p:cNvCxnSpPr/>
          <p:nvPr/>
        </p:nvCxnSpPr>
        <p:spPr>
          <a:xfrm flipH="1">
            <a:off x="6057900" y="2148812"/>
            <a:ext cx="2446020" cy="184666"/>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20"/>
          <p:cNvSpPr txBox="1">
            <a:spLocks noChangeArrowheads="1"/>
          </p:cNvSpPr>
          <p:nvPr/>
        </p:nvSpPr>
        <p:spPr bwMode="auto">
          <a:xfrm>
            <a:off x="6287135" y="2237502"/>
            <a:ext cx="1981200" cy="276999"/>
          </a:xfrm>
          <a:prstGeom prst="rect">
            <a:avLst/>
          </a:prstGeom>
          <a:noFill/>
          <a:ln w="9525">
            <a:noFill/>
            <a:miter lim="800000"/>
            <a:headEnd/>
            <a:tailEnd/>
          </a:ln>
        </p:spPr>
        <p:txBody>
          <a:bodyPr wrap="square">
            <a:spAutoFit/>
          </a:bodyPr>
          <a:lstStyle/>
          <a:p>
            <a:pPr algn="ctr"/>
            <a:r>
              <a:rPr lang="en-US" altLang="zh-CN" sz="1200" i="1" dirty="0" smtClean="0">
                <a:latin typeface="Times New Roman" pitchFamily="18" charset="0"/>
                <a:cs typeface="Times New Roman" pitchFamily="18" charset="0"/>
              </a:rPr>
              <a:t>OK. ‘F1.txt’, session id = 1</a:t>
            </a:r>
            <a:endParaRPr lang="en-US" altLang="zh-CN" sz="1200" i="1" dirty="0">
              <a:latin typeface="Times New Roman" pitchFamily="18" charset="0"/>
              <a:cs typeface="Times New Roman" pitchFamily="18" charset="0"/>
            </a:endParaRPr>
          </a:p>
        </p:txBody>
      </p:sp>
      <p:sp>
        <p:nvSpPr>
          <p:cNvPr id="49" name="TextBox 19"/>
          <p:cNvSpPr txBox="1">
            <a:spLocks noChangeArrowheads="1"/>
          </p:cNvSpPr>
          <p:nvPr/>
        </p:nvSpPr>
        <p:spPr bwMode="auto">
          <a:xfrm>
            <a:off x="6287136" y="2494181"/>
            <a:ext cx="1981200" cy="461665"/>
          </a:xfrm>
          <a:prstGeom prst="rect">
            <a:avLst/>
          </a:prstGeom>
          <a:noFill/>
          <a:ln w="9525">
            <a:noFill/>
            <a:miter lim="800000"/>
            <a:headEnd/>
            <a:tailEnd/>
          </a:ln>
        </p:spPr>
        <p:txBody>
          <a:bodyPr wrap="square">
            <a:spAutoFit/>
          </a:bodyPr>
          <a:lstStyle/>
          <a:p>
            <a:pPr algn="ctr"/>
            <a:r>
              <a:rPr lang="en-US" altLang="zh-CN" sz="1200" i="1" dirty="0" smtClean="0">
                <a:latin typeface="Times New Roman" pitchFamily="18" charset="0"/>
                <a:cs typeface="Times New Roman" pitchFamily="18" charset="0"/>
              </a:rPr>
              <a:t>Send me some memory credits immediately.</a:t>
            </a:r>
          </a:p>
        </p:txBody>
      </p:sp>
      <p:grpSp>
        <p:nvGrpSpPr>
          <p:cNvPr id="53" name="Group 52"/>
          <p:cNvGrpSpPr/>
          <p:nvPr/>
        </p:nvGrpSpPr>
        <p:grpSpPr>
          <a:xfrm>
            <a:off x="1073730" y="5333582"/>
            <a:ext cx="707880" cy="304804"/>
            <a:chOff x="4080630" y="5410199"/>
            <a:chExt cx="707880" cy="304804"/>
          </a:xfrm>
          <a:noFill/>
          <a:effectLst/>
        </p:grpSpPr>
        <p:sp>
          <p:nvSpPr>
            <p:cNvPr id="20" name="Rectangle 19"/>
            <p:cNvSpPr/>
            <p:nvPr/>
          </p:nvSpPr>
          <p:spPr>
            <a:xfrm>
              <a:off x="4080630" y="5410199"/>
              <a:ext cx="177789" cy="304802"/>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latin typeface="Arial" pitchFamily="34" charset="0"/>
                  <a:cs typeface="Arial" pitchFamily="34" charset="0"/>
                </a:rPr>
                <a:t>1</a:t>
              </a:r>
              <a:endParaRPr lang="en-US" sz="1200" dirty="0">
                <a:solidFill>
                  <a:schemeClr val="tx1"/>
                </a:solidFill>
                <a:latin typeface="Arial" pitchFamily="34" charset="0"/>
                <a:cs typeface="Arial" pitchFamily="34" charset="0"/>
              </a:endParaRPr>
            </a:p>
          </p:txBody>
        </p:sp>
        <p:sp>
          <p:nvSpPr>
            <p:cNvPr id="50" name="Rectangle 49"/>
            <p:cNvSpPr/>
            <p:nvPr/>
          </p:nvSpPr>
          <p:spPr>
            <a:xfrm>
              <a:off x="4253339" y="5410201"/>
              <a:ext cx="177789" cy="304802"/>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latin typeface="Arial" pitchFamily="34" charset="0"/>
                  <a:cs typeface="Arial" pitchFamily="34" charset="0"/>
                </a:rPr>
                <a:t>2</a:t>
              </a:r>
              <a:endParaRPr lang="en-US" sz="1200" dirty="0">
                <a:solidFill>
                  <a:schemeClr val="tx1"/>
                </a:solidFill>
                <a:latin typeface="Arial" pitchFamily="34" charset="0"/>
                <a:cs typeface="Arial" pitchFamily="34" charset="0"/>
              </a:endParaRPr>
            </a:p>
          </p:txBody>
        </p:sp>
        <p:sp>
          <p:nvSpPr>
            <p:cNvPr id="51" name="Rectangle 50"/>
            <p:cNvSpPr/>
            <p:nvPr/>
          </p:nvSpPr>
          <p:spPr>
            <a:xfrm>
              <a:off x="4432932" y="5410200"/>
              <a:ext cx="177789" cy="304802"/>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latin typeface="Arial" pitchFamily="34" charset="0"/>
                  <a:cs typeface="Arial" pitchFamily="34" charset="0"/>
                </a:rPr>
                <a:t>3</a:t>
              </a:r>
              <a:endParaRPr lang="en-US" sz="1200" dirty="0">
                <a:solidFill>
                  <a:schemeClr val="tx1"/>
                </a:solidFill>
                <a:latin typeface="Arial" pitchFamily="34" charset="0"/>
                <a:cs typeface="Arial" pitchFamily="34" charset="0"/>
              </a:endParaRPr>
            </a:p>
          </p:txBody>
        </p:sp>
        <p:sp>
          <p:nvSpPr>
            <p:cNvPr id="52" name="Rectangle 51"/>
            <p:cNvSpPr/>
            <p:nvPr/>
          </p:nvSpPr>
          <p:spPr>
            <a:xfrm>
              <a:off x="4610721" y="5410201"/>
              <a:ext cx="177789" cy="304802"/>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latin typeface="Arial" pitchFamily="34" charset="0"/>
                  <a:cs typeface="Arial" pitchFamily="34" charset="0"/>
                </a:rPr>
                <a:t>4</a:t>
              </a:r>
              <a:endParaRPr lang="en-US" sz="1200" dirty="0">
                <a:solidFill>
                  <a:schemeClr val="tx1"/>
                </a:solidFill>
                <a:latin typeface="Arial" pitchFamily="34" charset="0"/>
                <a:cs typeface="Arial" pitchFamily="34" charset="0"/>
              </a:endParaRPr>
            </a:p>
          </p:txBody>
        </p:sp>
      </p:grpSp>
      <p:cxnSp>
        <p:nvCxnSpPr>
          <p:cNvPr id="55" name="Straight Connector 54"/>
          <p:cNvCxnSpPr/>
          <p:nvPr/>
        </p:nvCxnSpPr>
        <p:spPr>
          <a:xfrm>
            <a:off x="6047740" y="1427381"/>
            <a:ext cx="10160" cy="4702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497443" y="1427381"/>
            <a:ext cx="0" cy="4744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886200" y="5304773"/>
            <a:ext cx="1311982"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latin typeface="Arial" pitchFamily="34" charset="0"/>
                <a:cs typeface="Arial" pitchFamily="34" charset="0"/>
              </a:rPr>
              <a:t>F1.txt</a:t>
            </a:r>
            <a:endParaRPr lang="en-US" sz="1050" dirty="0">
              <a:solidFill>
                <a:schemeClr val="tx1"/>
              </a:solidFill>
              <a:latin typeface="Arial" pitchFamily="34" charset="0"/>
              <a:cs typeface="Arial" pitchFamily="34" charset="0"/>
            </a:endParaRPr>
          </a:p>
        </p:txBody>
      </p:sp>
      <p:sp>
        <p:nvSpPr>
          <p:cNvPr id="62" name="Can 61"/>
          <p:cNvSpPr/>
          <p:nvPr/>
        </p:nvSpPr>
        <p:spPr>
          <a:xfrm>
            <a:off x="3733800" y="5029200"/>
            <a:ext cx="1600200" cy="825879"/>
          </a:xfrm>
          <a:prstGeom prst="can">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cs typeface="Arial" pitchFamily="34" charset="0"/>
            </a:endParaRPr>
          </a:p>
        </p:txBody>
      </p:sp>
      <p:sp>
        <p:nvSpPr>
          <p:cNvPr id="63" name="Rectangle 62"/>
          <p:cNvSpPr/>
          <p:nvPr/>
        </p:nvSpPr>
        <p:spPr>
          <a:xfrm>
            <a:off x="1489537" y="2943312"/>
            <a:ext cx="177789" cy="30480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latin typeface="Arial" pitchFamily="34" charset="0"/>
                <a:cs typeface="Arial" pitchFamily="34" charset="0"/>
              </a:rPr>
              <a:t>1</a:t>
            </a:r>
            <a:endParaRPr lang="en-US" sz="1200" dirty="0">
              <a:solidFill>
                <a:schemeClr val="tx1"/>
              </a:solidFill>
              <a:latin typeface="Arial" pitchFamily="34" charset="0"/>
              <a:cs typeface="Arial" pitchFamily="34" charset="0"/>
            </a:endParaRPr>
          </a:p>
        </p:txBody>
      </p:sp>
      <p:sp>
        <p:nvSpPr>
          <p:cNvPr id="64" name="Rectangle 63"/>
          <p:cNvSpPr/>
          <p:nvPr/>
        </p:nvSpPr>
        <p:spPr>
          <a:xfrm>
            <a:off x="1489537" y="3530945"/>
            <a:ext cx="177789" cy="30480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latin typeface="Arial" pitchFamily="34" charset="0"/>
                <a:cs typeface="Arial" pitchFamily="34" charset="0"/>
              </a:rPr>
              <a:t>2</a:t>
            </a:r>
            <a:endParaRPr lang="en-US" sz="1200" dirty="0">
              <a:solidFill>
                <a:schemeClr val="tx1"/>
              </a:solidFill>
              <a:latin typeface="Arial" pitchFamily="34" charset="0"/>
              <a:cs typeface="Arial" pitchFamily="34" charset="0"/>
            </a:endParaRPr>
          </a:p>
        </p:txBody>
      </p:sp>
      <p:sp>
        <p:nvSpPr>
          <p:cNvPr id="65" name="Rectangle 64"/>
          <p:cNvSpPr/>
          <p:nvPr/>
        </p:nvSpPr>
        <p:spPr>
          <a:xfrm>
            <a:off x="1489537" y="4054351"/>
            <a:ext cx="177789" cy="30480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latin typeface="Arial" pitchFamily="34" charset="0"/>
                <a:cs typeface="Arial" pitchFamily="34" charset="0"/>
              </a:rPr>
              <a:t>3</a:t>
            </a:r>
            <a:endParaRPr lang="en-US" sz="1200" dirty="0">
              <a:solidFill>
                <a:schemeClr val="tx1"/>
              </a:solidFill>
              <a:latin typeface="Arial" pitchFamily="34" charset="0"/>
              <a:cs typeface="Arial" pitchFamily="34" charset="0"/>
            </a:endParaRPr>
          </a:p>
        </p:txBody>
      </p:sp>
      <p:cxnSp>
        <p:nvCxnSpPr>
          <p:cNvPr id="68" name="Straight Arrow Connector 67"/>
          <p:cNvCxnSpPr/>
          <p:nvPr/>
        </p:nvCxnSpPr>
        <p:spPr>
          <a:xfrm>
            <a:off x="6047740" y="2629763"/>
            <a:ext cx="2449703" cy="1905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1193022" y="2943312"/>
            <a:ext cx="177789" cy="30480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latin typeface="Arial" pitchFamily="34" charset="0"/>
                <a:cs typeface="Arial" pitchFamily="34" charset="0"/>
              </a:rPr>
              <a:t>4</a:t>
            </a:r>
            <a:endParaRPr lang="en-US" sz="1200" dirty="0">
              <a:solidFill>
                <a:schemeClr val="tx1"/>
              </a:solidFill>
              <a:latin typeface="Arial" pitchFamily="34" charset="0"/>
              <a:cs typeface="Arial" pitchFamily="34" charset="0"/>
            </a:endParaRPr>
          </a:p>
        </p:txBody>
      </p:sp>
      <p:sp>
        <p:nvSpPr>
          <p:cNvPr id="70" name="TextBox 19"/>
          <p:cNvSpPr txBox="1">
            <a:spLocks noChangeArrowheads="1"/>
          </p:cNvSpPr>
          <p:nvPr/>
        </p:nvSpPr>
        <p:spPr bwMode="auto">
          <a:xfrm>
            <a:off x="6250813" y="3004400"/>
            <a:ext cx="1981200" cy="276999"/>
          </a:xfrm>
          <a:prstGeom prst="rect">
            <a:avLst/>
          </a:prstGeom>
          <a:noFill/>
          <a:ln w="9525">
            <a:noFill/>
            <a:miter lim="800000"/>
            <a:headEnd/>
            <a:tailEnd/>
          </a:ln>
        </p:spPr>
        <p:txBody>
          <a:bodyPr wrap="square">
            <a:spAutoFit/>
          </a:bodyPr>
          <a:lstStyle/>
          <a:p>
            <a:pPr algn="ctr"/>
            <a:r>
              <a:rPr lang="en-US" altLang="zh-CN" sz="1200" i="1" dirty="0" smtClean="0">
                <a:latin typeface="Times New Roman" pitchFamily="18" charset="0"/>
                <a:cs typeface="Times New Roman" pitchFamily="18" charset="0"/>
              </a:rPr>
              <a:t>Credit a, b</a:t>
            </a:r>
          </a:p>
        </p:txBody>
      </p:sp>
      <p:cxnSp>
        <p:nvCxnSpPr>
          <p:cNvPr id="73" name="Straight Arrow Connector 72"/>
          <p:cNvCxnSpPr/>
          <p:nvPr/>
        </p:nvCxnSpPr>
        <p:spPr>
          <a:xfrm flipH="1">
            <a:off x="6047741" y="2946301"/>
            <a:ext cx="2456179" cy="17979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TextBox 19"/>
          <p:cNvSpPr txBox="1">
            <a:spLocks noChangeArrowheads="1"/>
          </p:cNvSpPr>
          <p:nvPr/>
        </p:nvSpPr>
        <p:spPr bwMode="auto">
          <a:xfrm>
            <a:off x="6324600" y="3228102"/>
            <a:ext cx="1981200" cy="276999"/>
          </a:xfrm>
          <a:prstGeom prst="rect">
            <a:avLst/>
          </a:prstGeom>
          <a:noFill/>
          <a:ln w="9525">
            <a:noFill/>
            <a:miter lim="800000"/>
            <a:headEnd/>
            <a:tailEnd/>
          </a:ln>
        </p:spPr>
        <p:txBody>
          <a:bodyPr wrap="square">
            <a:spAutoFit/>
          </a:bodyPr>
          <a:lstStyle/>
          <a:p>
            <a:pPr algn="ctr"/>
            <a:r>
              <a:rPr lang="en-US" altLang="zh-CN" sz="1200" i="1" dirty="0" smtClean="0">
                <a:latin typeface="Times New Roman" pitchFamily="18" charset="0"/>
                <a:cs typeface="Times New Roman" pitchFamily="18" charset="0"/>
              </a:rPr>
              <a:t>RDMA Write block 1</a:t>
            </a:r>
          </a:p>
        </p:txBody>
      </p:sp>
      <p:cxnSp>
        <p:nvCxnSpPr>
          <p:cNvPr id="79" name="Straight Arrow Connector 78"/>
          <p:cNvCxnSpPr/>
          <p:nvPr/>
        </p:nvCxnSpPr>
        <p:spPr>
          <a:xfrm>
            <a:off x="6057900" y="3380094"/>
            <a:ext cx="2459735" cy="200026"/>
          </a:xfrm>
          <a:prstGeom prst="straightConnector1">
            <a:avLst/>
          </a:prstGeom>
          <a:ln w="1905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86" name="TextBox 19"/>
          <p:cNvSpPr txBox="1">
            <a:spLocks noChangeArrowheads="1"/>
          </p:cNvSpPr>
          <p:nvPr/>
        </p:nvSpPr>
        <p:spPr bwMode="auto">
          <a:xfrm>
            <a:off x="6297168" y="3499753"/>
            <a:ext cx="1981200" cy="276999"/>
          </a:xfrm>
          <a:prstGeom prst="rect">
            <a:avLst/>
          </a:prstGeom>
          <a:noFill/>
          <a:ln w="9525">
            <a:noFill/>
            <a:miter lim="800000"/>
            <a:headEnd/>
            <a:tailEnd/>
          </a:ln>
        </p:spPr>
        <p:txBody>
          <a:bodyPr wrap="square">
            <a:spAutoFit/>
          </a:bodyPr>
          <a:lstStyle/>
          <a:p>
            <a:pPr algn="ctr"/>
            <a:r>
              <a:rPr lang="en-US" altLang="zh-CN" sz="1200" i="1" dirty="0" smtClean="0">
                <a:latin typeface="Times New Roman" pitchFamily="18" charset="0"/>
                <a:cs typeface="Times New Roman" pitchFamily="18" charset="0"/>
              </a:rPr>
              <a:t>RDMA Write block 2</a:t>
            </a:r>
          </a:p>
        </p:txBody>
      </p:sp>
      <p:cxnSp>
        <p:nvCxnSpPr>
          <p:cNvPr id="87" name="Straight Arrow Connector 86"/>
          <p:cNvCxnSpPr/>
          <p:nvPr/>
        </p:nvCxnSpPr>
        <p:spPr>
          <a:xfrm>
            <a:off x="6047740" y="3656289"/>
            <a:ext cx="2459735" cy="200026"/>
          </a:xfrm>
          <a:prstGeom prst="straightConnector1">
            <a:avLst/>
          </a:prstGeom>
          <a:ln w="1905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4114800" y="2976597"/>
            <a:ext cx="177789" cy="30480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dirty="0">
              <a:solidFill>
                <a:schemeClr val="tx1"/>
              </a:solidFill>
              <a:latin typeface="Arial" pitchFamily="34" charset="0"/>
              <a:cs typeface="Arial" pitchFamily="34" charset="0"/>
            </a:endParaRPr>
          </a:p>
        </p:txBody>
      </p:sp>
      <p:sp>
        <p:nvSpPr>
          <p:cNvPr id="89" name="Rectangle 88"/>
          <p:cNvSpPr/>
          <p:nvPr/>
        </p:nvSpPr>
        <p:spPr>
          <a:xfrm>
            <a:off x="4114800" y="3530945"/>
            <a:ext cx="177789" cy="30480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dirty="0">
              <a:solidFill>
                <a:schemeClr val="tx1"/>
              </a:solidFill>
              <a:latin typeface="Arial" pitchFamily="34" charset="0"/>
              <a:cs typeface="Arial" pitchFamily="34" charset="0"/>
            </a:endParaRPr>
          </a:p>
        </p:txBody>
      </p:sp>
      <p:sp>
        <p:nvSpPr>
          <p:cNvPr id="90" name="TextBox 19"/>
          <p:cNvSpPr txBox="1">
            <a:spLocks noChangeArrowheads="1"/>
          </p:cNvSpPr>
          <p:nvPr/>
        </p:nvSpPr>
        <p:spPr bwMode="auto">
          <a:xfrm>
            <a:off x="6287136" y="3815326"/>
            <a:ext cx="1981200" cy="276999"/>
          </a:xfrm>
          <a:prstGeom prst="rect">
            <a:avLst/>
          </a:prstGeom>
          <a:noFill/>
          <a:ln w="9525">
            <a:noFill/>
            <a:miter lim="800000"/>
            <a:headEnd/>
            <a:tailEnd/>
          </a:ln>
        </p:spPr>
        <p:txBody>
          <a:bodyPr wrap="square">
            <a:spAutoFit/>
          </a:bodyPr>
          <a:lstStyle/>
          <a:p>
            <a:pPr algn="ctr"/>
            <a:r>
              <a:rPr lang="en-US" altLang="zh-CN" sz="1200" i="1" dirty="0" smtClean="0">
                <a:latin typeface="Times New Roman" pitchFamily="18" charset="0"/>
                <a:cs typeface="Times New Roman" pitchFamily="18" charset="0"/>
              </a:rPr>
              <a:t>Block 1 is ready</a:t>
            </a:r>
          </a:p>
        </p:txBody>
      </p:sp>
      <p:cxnSp>
        <p:nvCxnSpPr>
          <p:cNvPr id="91" name="Straight Arrow Connector 90"/>
          <p:cNvCxnSpPr/>
          <p:nvPr/>
        </p:nvCxnSpPr>
        <p:spPr>
          <a:xfrm>
            <a:off x="6047740" y="3950908"/>
            <a:ext cx="2449703" cy="1905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114800" y="2971800"/>
            <a:ext cx="177789" cy="30480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latin typeface="Arial" pitchFamily="34" charset="0"/>
                <a:cs typeface="Arial" pitchFamily="34" charset="0"/>
              </a:rPr>
              <a:t>1</a:t>
            </a:r>
            <a:endParaRPr lang="en-US" sz="1200" dirty="0">
              <a:solidFill>
                <a:schemeClr val="tx1"/>
              </a:solidFill>
              <a:latin typeface="Arial" pitchFamily="34" charset="0"/>
              <a:cs typeface="Arial" pitchFamily="34" charset="0"/>
            </a:endParaRPr>
          </a:p>
        </p:txBody>
      </p:sp>
      <p:sp>
        <p:nvSpPr>
          <p:cNvPr id="94" name="TextBox 19"/>
          <p:cNvSpPr txBox="1">
            <a:spLocks noChangeArrowheads="1"/>
          </p:cNvSpPr>
          <p:nvPr/>
        </p:nvSpPr>
        <p:spPr bwMode="auto">
          <a:xfrm>
            <a:off x="6250813" y="4094381"/>
            <a:ext cx="1981200" cy="461665"/>
          </a:xfrm>
          <a:prstGeom prst="rect">
            <a:avLst/>
          </a:prstGeom>
          <a:noFill/>
          <a:ln w="9525">
            <a:noFill/>
            <a:miter lim="800000"/>
            <a:headEnd/>
            <a:tailEnd/>
          </a:ln>
        </p:spPr>
        <p:txBody>
          <a:bodyPr wrap="square">
            <a:spAutoFit/>
          </a:bodyPr>
          <a:lstStyle/>
          <a:p>
            <a:pPr algn="ctr"/>
            <a:r>
              <a:rPr lang="en-US" altLang="zh-CN" sz="1200" i="1" dirty="0" smtClean="0">
                <a:latin typeface="Times New Roman" pitchFamily="18" charset="0"/>
                <a:cs typeface="Times New Roman" pitchFamily="18" charset="0"/>
              </a:rPr>
              <a:t>OK. </a:t>
            </a:r>
            <a:r>
              <a:rPr lang="en-US" altLang="zh-CN" sz="1200" b="1" i="1" dirty="0" smtClean="0">
                <a:latin typeface="Times New Roman" pitchFamily="18" charset="0"/>
                <a:cs typeface="Times New Roman" pitchFamily="18" charset="0"/>
              </a:rPr>
              <a:t>You may need more credits. c, d</a:t>
            </a:r>
          </a:p>
        </p:txBody>
      </p:sp>
      <p:cxnSp>
        <p:nvCxnSpPr>
          <p:cNvPr id="95" name="Straight Arrow Connector 94"/>
          <p:cNvCxnSpPr/>
          <p:nvPr/>
        </p:nvCxnSpPr>
        <p:spPr>
          <a:xfrm flipH="1">
            <a:off x="6047741" y="4260811"/>
            <a:ext cx="2456179" cy="17979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4453296" y="5333582"/>
            <a:ext cx="177789" cy="30480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latin typeface="Arial" pitchFamily="34" charset="0"/>
                <a:cs typeface="Arial" pitchFamily="34" charset="0"/>
              </a:rPr>
              <a:t>1</a:t>
            </a:r>
            <a:endParaRPr lang="en-US" sz="1200" dirty="0">
              <a:solidFill>
                <a:schemeClr val="tx1"/>
              </a:solidFill>
              <a:latin typeface="Arial" pitchFamily="34" charset="0"/>
              <a:cs typeface="Arial" pitchFamily="34" charset="0"/>
            </a:endParaRPr>
          </a:p>
        </p:txBody>
      </p:sp>
      <p:sp>
        <p:nvSpPr>
          <p:cNvPr id="99" name="Rectangle 98"/>
          <p:cNvSpPr/>
          <p:nvPr/>
        </p:nvSpPr>
        <p:spPr>
          <a:xfrm>
            <a:off x="4114800" y="4045905"/>
            <a:ext cx="177789" cy="30480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dirty="0">
              <a:solidFill>
                <a:schemeClr val="tx1"/>
              </a:solidFill>
              <a:latin typeface="Arial" pitchFamily="34" charset="0"/>
              <a:cs typeface="Arial" pitchFamily="34" charset="0"/>
            </a:endParaRPr>
          </a:p>
        </p:txBody>
      </p:sp>
      <p:sp>
        <p:nvSpPr>
          <p:cNvPr id="100" name="Rectangle 99"/>
          <p:cNvSpPr/>
          <p:nvPr/>
        </p:nvSpPr>
        <p:spPr>
          <a:xfrm>
            <a:off x="4416942" y="2991711"/>
            <a:ext cx="177789" cy="30480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dirty="0">
              <a:solidFill>
                <a:schemeClr val="tx1"/>
              </a:solidFill>
              <a:latin typeface="Arial" pitchFamily="34" charset="0"/>
              <a:cs typeface="Arial" pitchFamily="34" charset="0"/>
            </a:endParaRPr>
          </a:p>
        </p:txBody>
      </p:sp>
      <p:sp>
        <p:nvSpPr>
          <p:cNvPr id="101" name="TextBox 100"/>
          <p:cNvSpPr txBox="1"/>
          <p:nvPr/>
        </p:nvSpPr>
        <p:spPr>
          <a:xfrm>
            <a:off x="4074926" y="2764056"/>
            <a:ext cx="302142" cy="261610"/>
          </a:xfrm>
          <a:prstGeom prst="rect">
            <a:avLst/>
          </a:prstGeom>
          <a:noFill/>
        </p:spPr>
        <p:txBody>
          <a:bodyPr wrap="square" rtlCol="0">
            <a:spAutoFit/>
          </a:bodyPr>
          <a:lstStyle/>
          <a:p>
            <a:r>
              <a:rPr lang="en-US" sz="1100" dirty="0" smtClean="0">
                <a:latin typeface="Arial" pitchFamily="34" charset="0"/>
                <a:cs typeface="Arial" pitchFamily="34" charset="0"/>
              </a:rPr>
              <a:t>a</a:t>
            </a:r>
            <a:endParaRPr lang="en-US" dirty="0">
              <a:latin typeface="Arial" pitchFamily="34" charset="0"/>
              <a:cs typeface="Arial" pitchFamily="34" charset="0"/>
            </a:endParaRPr>
          </a:p>
        </p:txBody>
      </p:sp>
      <p:sp>
        <p:nvSpPr>
          <p:cNvPr id="102" name="TextBox 101"/>
          <p:cNvSpPr txBox="1"/>
          <p:nvPr/>
        </p:nvSpPr>
        <p:spPr>
          <a:xfrm>
            <a:off x="4070499" y="3317779"/>
            <a:ext cx="302142" cy="261610"/>
          </a:xfrm>
          <a:prstGeom prst="rect">
            <a:avLst/>
          </a:prstGeom>
          <a:noFill/>
        </p:spPr>
        <p:txBody>
          <a:bodyPr wrap="square" rtlCol="0">
            <a:spAutoFit/>
          </a:bodyPr>
          <a:lstStyle/>
          <a:p>
            <a:r>
              <a:rPr lang="en-US" sz="1100" dirty="0" smtClean="0">
                <a:latin typeface="Arial" pitchFamily="34" charset="0"/>
                <a:cs typeface="Arial" pitchFamily="34" charset="0"/>
              </a:rPr>
              <a:t>b</a:t>
            </a:r>
            <a:endParaRPr lang="en-US" dirty="0">
              <a:latin typeface="Arial" pitchFamily="34" charset="0"/>
              <a:cs typeface="Arial" pitchFamily="34" charset="0"/>
            </a:endParaRPr>
          </a:p>
        </p:txBody>
      </p:sp>
      <p:sp>
        <p:nvSpPr>
          <p:cNvPr id="103" name="TextBox 102"/>
          <p:cNvSpPr txBox="1"/>
          <p:nvPr/>
        </p:nvSpPr>
        <p:spPr>
          <a:xfrm>
            <a:off x="4074926" y="3842557"/>
            <a:ext cx="302142" cy="261610"/>
          </a:xfrm>
          <a:prstGeom prst="rect">
            <a:avLst/>
          </a:prstGeom>
          <a:noFill/>
        </p:spPr>
        <p:txBody>
          <a:bodyPr wrap="square" rtlCol="0">
            <a:spAutoFit/>
          </a:bodyPr>
          <a:lstStyle/>
          <a:p>
            <a:r>
              <a:rPr lang="en-US" sz="1100" dirty="0" smtClean="0">
                <a:latin typeface="Arial" pitchFamily="34" charset="0"/>
                <a:cs typeface="Arial" pitchFamily="34" charset="0"/>
              </a:rPr>
              <a:t>c</a:t>
            </a:r>
            <a:endParaRPr lang="en-US" dirty="0">
              <a:latin typeface="Arial" pitchFamily="34" charset="0"/>
              <a:cs typeface="Arial" pitchFamily="34" charset="0"/>
            </a:endParaRPr>
          </a:p>
        </p:txBody>
      </p:sp>
      <p:sp>
        <p:nvSpPr>
          <p:cNvPr id="104" name="TextBox 103"/>
          <p:cNvSpPr txBox="1"/>
          <p:nvPr/>
        </p:nvSpPr>
        <p:spPr>
          <a:xfrm>
            <a:off x="4375299" y="2774689"/>
            <a:ext cx="302142" cy="261610"/>
          </a:xfrm>
          <a:prstGeom prst="rect">
            <a:avLst/>
          </a:prstGeom>
          <a:noFill/>
        </p:spPr>
        <p:txBody>
          <a:bodyPr wrap="square" rtlCol="0">
            <a:spAutoFit/>
          </a:bodyPr>
          <a:lstStyle/>
          <a:p>
            <a:r>
              <a:rPr lang="en-US" sz="1100" dirty="0" smtClean="0">
                <a:latin typeface="Arial" pitchFamily="34" charset="0"/>
                <a:cs typeface="Arial" pitchFamily="34" charset="0"/>
              </a:rPr>
              <a:t>d</a:t>
            </a:r>
            <a:endParaRPr lang="en-US" dirty="0">
              <a:latin typeface="Arial" pitchFamily="34" charset="0"/>
              <a:cs typeface="Arial" pitchFamily="34" charset="0"/>
            </a:endParaRPr>
          </a:p>
        </p:txBody>
      </p:sp>
      <p:sp>
        <p:nvSpPr>
          <p:cNvPr id="105" name="Rectangle 104"/>
          <p:cNvSpPr/>
          <p:nvPr/>
        </p:nvSpPr>
        <p:spPr>
          <a:xfrm>
            <a:off x="4114800" y="4046158"/>
            <a:ext cx="177789" cy="30480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latin typeface="Arial" pitchFamily="34" charset="0"/>
                <a:cs typeface="Arial" pitchFamily="34" charset="0"/>
              </a:rPr>
              <a:t>3</a:t>
            </a:r>
            <a:endParaRPr lang="en-US" sz="1200" dirty="0">
              <a:solidFill>
                <a:schemeClr val="tx1"/>
              </a:solidFill>
              <a:latin typeface="Arial" pitchFamily="34" charset="0"/>
              <a:cs typeface="Arial" pitchFamily="34" charset="0"/>
            </a:endParaRPr>
          </a:p>
        </p:txBody>
      </p:sp>
      <p:sp>
        <p:nvSpPr>
          <p:cNvPr id="106" name="Rectangle 105"/>
          <p:cNvSpPr/>
          <p:nvPr/>
        </p:nvSpPr>
        <p:spPr>
          <a:xfrm>
            <a:off x="4410160" y="2990498"/>
            <a:ext cx="177789" cy="30480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latin typeface="Arial" pitchFamily="34" charset="0"/>
                <a:cs typeface="Arial" pitchFamily="34" charset="0"/>
              </a:rPr>
              <a:t>4</a:t>
            </a:r>
            <a:endParaRPr lang="en-US" sz="1200" dirty="0">
              <a:solidFill>
                <a:schemeClr val="tx1"/>
              </a:solidFill>
              <a:latin typeface="Arial" pitchFamily="34" charset="0"/>
              <a:cs typeface="Arial" pitchFamily="34" charset="0"/>
            </a:endParaRPr>
          </a:p>
        </p:txBody>
      </p:sp>
      <p:sp>
        <p:nvSpPr>
          <p:cNvPr id="107" name="TextBox 19"/>
          <p:cNvSpPr txBox="1">
            <a:spLocks noChangeArrowheads="1"/>
          </p:cNvSpPr>
          <p:nvPr/>
        </p:nvSpPr>
        <p:spPr bwMode="auto">
          <a:xfrm>
            <a:off x="6325900" y="4554559"/>
            <a:ext cx="1981200" cy="276999"/>
          </a:xfrm>
          <a:prstGeom prst="rect">
            <a:avLst/>
          </a:prstGeom>
          <a:noFill/>
          <a:ln w="9525">
            <a:noFill/>
            <a:miter lim="800000"/>
            <a:headEnd/>
            <a:tailEnd/>
          </a:ln>
        </p:spPr>
        <p:txBody>
          <a:bodyPr wrap="square">
            <a:spAutoFit/>
          </a:bodyPr>
          <a:lstStyle/>
          <a:p>
            <a:pPr algn="ctr"/>
            <a:r>
              <a:rPr lang="en-US" altLang="zh-CN" sz="1200" i="1" dirty="0" smtClean="0">
                <a:latin typeface="Times New Roman" pitchFamily="18" charset="0"/>
                <a:cs typeface="Times New Roman" pitchFamily="18" charset="0"/>
              </a:rPr>
              <a:t>RDMA Write block 3</a:t>
            </a:r>
          </a:p>
        </p:txBody>
      </p:sp>
      <p:cxnSp>
        <p:nvCxnSpPr>
          <p:cNvPr id="108" name="Straight Arrow Connector 107"/>
          <p:cNvCxnSpPr/>
          <p:nvPr/>
        </p:nvCxnSpPr>
        <p:spPr>
          <a:xfrm>
            <a:off x="6059200" y="4706551"/>
            <a:ext cx="2459735" cy="200026"/>
          </a:xfrm>
          <a:prstGeom prst="straightConnector1">
            <a:avLst/>
          </a:prstGeom>
          <a:ln w="1905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9" name="TextBox 19"/>
          <p:cNvSpPr txBox="1">
            <a:spLocks noChangeArrowheads="1"/>
          </p:cNvSpPr>
          <p:nvPr/>
        </p:nvSpPr>
        <p:spPr bwMode="auto">
          <a:xfrm>
            <a:off x="6298468" y="4826210"/>
            <a:ext cx="1981200" cy="276999"/>
          </a:xfrm>
          <a:prstGeom prst="rect">
            <a:avLst/>
          </a:prstGeom>
          <a:noFill/>
          <a:ln w="9525">
            <a:noFill/>
            <a:miter lim="800000"/>
            <a:headEnd/>
            <a:tailEnd/>
          </a:ln>
        </p:spPr>
        <p:txBody>
          <a:bodyPr wrap="square">
            <a:spAutoFit/>
          </a:bodyPr>
          <a:lstStyle/>
          <a:p>
            <a:pPr algn="ctr"/>
            <a:r>
              <a:rPr lang="en-US" altLang="zh-CN" sz="1200" i="1" dirty="0" smtClean="0">
                <a:latin typeface="Times New Roman" pitchFamily="18" charset="0"/>
                <a:cs typeface="Times New Roman" pitchFamily="18" charset="0"/>
              </a:rPr>
              <a:t>RDMA Write block 4</a:t>
            </a:r>
          </a:p>
        </p:txBody>
      </p:sp>
      <p:cxnSp>
        <p:nvCxnSpPr>
          <p:cNvPr id="110" name="Straight Arrow Connector 109"/>
          <p:cNvCxnSpPr/>
          <p:nvPr/>
        </p:nvCxnSpPr>
        <p:spPr>
          <a:xfrm>
            <a:off x="6049040" y="4982746"/>
            <a:ext cx="2459735" cy="200026"/>
          </a:xfrm>
          <a:prstGeom prst="straightConnector1">
            <a:avLst/>
          </a:prstGeom>
          <a:ln w="1905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11" name="TextBox 19"/>
          <p:cNvSpPr txBox="1">
            <a:spLocks noChangeArrowheads="1"/>
          </p:cNvSpPr>
          <p:nvPr/>
        </p:nvSpPr>
        <p:spPr bwMode="auto">
          <a:xfrm>
            <a:off x="6311083" y="5182772"/>
            <a:ext cx="1981200" cy="276999"/>
          </a:xfrm>
          <a:prstGeom prst="rect">
            <a:avLst/>
          </a:prstGeom>
          <a:noFill/>
          <a:ln w="9525">
            <a:noFill/>
            <a:miter lim="800000"/>
            <a:headEnd/>
            <a:tailEnd/>
          </a:ln>
        </p:spPr>
        <p:txBody>
          <a:bodyPr wrap="square">
            <a:spAutoFit/>
          </a:bodyPr>
          <a:lstStyle/>
          <a:p>
            <a:pPr algn="ctr"/>
            <a:r>
              <a:rPr lang="en-US" altLang="zh-CN" sz="1200" i="1" dirty="0" smtClean="0">
                <a:latin typeface="Times New Roman" pitchFamily="18" charset="0"/>
                <a:cs typeface="Times New Roman" pitchFamily="18" charset="0"/>
              </a:rPr>
              <a:t>Block 3,4 is ready</a:t>
            </a:r>
          </a:p>
        </p:txBody>
      </p:sp>
      <p:cxnSp>
        <p:nvCxnSpPr>
          <p:cNvPr id="112" name="Straight Arrow Connector 111"/>
          <p:cNvCxnSpPr/>
          <p:nvPr/>
        </p:nvCxnSpPr>
        <p:spPr>
          <a:xfrm>
            <a:off x="6071687" y="5318354"/>
            <a:ext cx="2449703" cy="1905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4121003" y="3532636"/>
            <a:ext cx="177789" cy="30480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latin typeface="Arial" pitchFamily="34" charset="0"/>
                <a:cs typeface="Arial" pitchFamily="34" charset="0"/>
              </a:rPr>
              <a:t>2</a:t>
            </a:r>
            <a:endParaRPr lang="en-US" sz="1200" dirty="0">
              <a:solidFill>
                <a:schemeClr val="tx1"/>
              </a:solidFill>
              <a:latin typeface="Arial" pitchFamily="34" charset="0"/>
              <a:cs typeface="Arial" pitchFamily="34" charset="0"/>
            </a:endParaRPr>
          </a:p>
        </p:txBody>
      </p:sp>
      <p:sp>
        <p:nvSpPr>
          <p:cNvPr id="114" name="TextBox 19"/>
          <p:cNvSpPr txBox="1">
            <a:spLocks noChangeArrowheads="1"/>
          </p:cNvSpPr>
          <p:nvPr/>
        </p:nvSpPr>
        <p:spPr bwMode="auto">
          <a:xfrm>
            <a:off x="6298468" y="5499071"/>
            <a:ext cx="1981200" cy="276999"/>
          </a:xfrm>
          <a:prstGeom prst="rect">
            <a:avLst/>
          </a:prstGeom>
          <a:noFill/>
          <a:ln w="9525">
            <a:noFill/>
            <a:miter lim="800000"/>
            <a:headEnd/>
            <a:tailEnd/>
          </a:ln>
        </p:spPr>
        <p:txBody>
          <a:bodyPr wrap="square">
            <a:spAutoFit/>
          </a:bodyPr>
          <a:lstStyle/>
          <a:p>
            <a:pPr algn="ctr"/>
            <a:r>
              <a:rPr lang="en-US" altLang="zh-CN" sz="1200" i="1" dirty="0" smtClean="0">
                <a:latin typeface="Times New Roman" pitchFamily="18" charset="0"/>
                <a:cs typeface="Times New Roman" pitchFamily="18" charset="0"/>
              </a:rPr>
              <a:t>Block 2 is ready</a:t>
            </a:r>
          </a:p>
        </p:txBody>
      </p:sp>
      <p:cxnSp>
        <p:nvCxnSpPr>
          <p:cNvPr id="115" name="Straight Arrow Connector 114"/>
          <p:cNvCxnSpPr/>
          <p:nvPr/>
        </p:nvCxnSpPr>
        <p:spPr>
          <a:xfrm>
            <a:off x="6059072" y="5634653"/>
            <a:ext cx="2449703" cy="1905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4631088" y="5334259"/>
            <a:ext cx="177789" cy="30480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latin typeface="Arial" pitchFamily="34" charset="0"/>
                <a:cs typeface="Arial" pitchFamily="34" charset="0"/>
              </a:rPr>
              <a:t>2</a:t>
            </a:r>
            <a:endParaRPr lang="en-US" sz="1200" dirty="0">
              <a:solidFill>
                <a:schemeClr val="tx1"/>
              </a:solidFill>
              <a:latin typeface="Arial" pitchFamily="34" charset="0"/>
              <a:cs typeface="Arial" pitchFamily="34" charset="0"/>
            </a:endParaRPr>
          </a:p>
        </p:txBody>
      </p:sp>
      <p:sp>
        <p:nvSpPr>
          <p:cNvPr id="117" name="Rectangle 116"/>
          <p:cNvSpPr/>
          <p:nvPr/>
        </p:nvSpPr>
        <p:spPr>
          <a:xfrm>
            <a:off x="4808877" y="5334259"/>
            <a:ext cx="177789" cy="30480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latin typeface="Arial" pitchFamily="34" charset="0"/>
                <a:cs typeface="Arial" pitchFamily="34" charset="0"/>
              </a:rPr>
              <a:t>3</a:t>
            </a:r>
            <a:endParaRPr lang="en-US" sz="1200" dirty="0">
              <a:solidFill>
                <a:schemeClr val="tx1"/>
              </a:solidFill>
              <a:latin typeface="Arial" pitchFamily="34" charset="0"/>
              <a:cs typeface="Arial" pitchFamily="34" charset="0"/>
            </a:endParaRPr>
          </a:p>
        </p:txBody>
      </p:sp>
      <p:sp>
        <p:nvSpPr>
          <p:cNvPr id="118" name="Rectangle 117"/>
          <p:cNvSpPr/>
          <p:nvPr/>
        </p:nvSpPr>
        <p:spPr>
          <a:xfrm>
            <a:off x="4986666" y="5334259"/>
            <a:ext cx="177789" cy="30480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latin typeface="Arial" pitchFamily="34" charset="0"/>
                <a:cs typeface="Arial" pitchFamily="34" charset="0"/>
              </a:rPr>
              <a:t>4</a:t>
            </a:r>
            <a:endParaRPr lang="en-US" sz="12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09165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ipe(down)">
                                      <p:cBhvr>
                                        <p:cTn id="18" dur="500"/>
                                        <p:tgtEl>
                                          <p:spTgt spid="6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right)">
                                      <p:cBhvr>
                                        <p:cTn id="23" dur="500"/>
                                        <p:tgtEl>
                                          <p:spTgt spid="4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right)">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left)">
                                      <p:cBhvr>
                                        <p:cTn id="34" dur="500"/>
                                        <p:tgtEl>
                                          <p:spTgt spid="3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wipe(down)">
                                      <p:cBhvr>
                                        <p:cTn id="42" dur="500"/>
                                        <p:tgtEl>
                                          <p:spTgt spid="64"/>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wipe(down)">
                                      <p:cBhvr>
                                        <p:cTn id="45" dur="500"/>
                                        <p:tgtEl>
                                          <p:spTgt spid="6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left)">
                                      <p:cBhvr>
                                        <p:cTn id="50" dur="500"/>
                                        <p:tgtEl>
                                          <p:spTgt spid="49"/>
                                        </p:tgtEl>
                                      </p:cBhvr>
                                    </p:animEffect>
                                  </p:childTnLst>
                                </p:cTn>
                              </p:par>
                              <p:par>
                                <p:cTn id="51" presetID="22" presetClass="entr" presetSubtype="8"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wipe(left)">
                                      <p:cBhvr>
                                        <p:cTn id="53" dur="500"/>
                                        <p:tgtEl>
                                          <p:spTgt spid="6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wipe(right)">
                                      <p:cBhvr>
                                        <p:cTn id="58" dur="500"/>
                                        <p:tgtEl>
                                          <p:spTgt spid="73"/>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wipe(right)">
                                      <p:cBhvr>
                                        <p:cTn id="61" dur="500"/>
                                        <p:tgtEl>
                                          <p:spTgt spid="70"/>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89"/>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8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0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0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wipe(left)">
                                      <p:cBhvr>
                                        <p:cTn id="76" dur="500"/>
                                        <p:tgtEl>
                                          <p:spTgt spid="79"/>
                                        </p:tgtEl>
                                      </p:cBhvr>
                                    </p:animEffect>
                                  </p:childTnLst>
                                </p:cTn>
                              </p:par>
                              <p:par>
                                <p:cTn id="77" presetID="22" presetClass="entr" presetSubtype="8" fill="hold" nodeType="withEffect">
                                  <p:stCondLst>
                                    <p:cond delay="0"/>
                                  </p:stCondLst>
                                  <p:childTnLst>
                                    <p:set>
                                      <p:cBhvr>
                                        <p:cTn id="78" dur="1" fill="hold">
                                          <p:stCondLst>
                                            <p:cond delay="0"/>
                                          </p:stCondLst>
                                        </p:cTn>
                                        <p:tgtEl>
                                          <p:spTgt spid="87"/>
                                        </p:tgtEl>
                                        <p:attrNameLst>
                                          <p:attrName>style.visibility</p:attrName>
                                        </p:attrNameLst>
                                      </p:cBhvr>
                                      <p:to>
                                        <p:strVal val="visible"/>
                                      </p:to>
                                    </p:set>
                                    <p:animEffect transition="in" filter="wipe(left)">
                                      <p:cBhvr>
                                        <p:cTn id="79" dur="500"/>
                                        <p:tgtEl>
                                          <p:spTgt spid="87"/>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86"/>
                                        </p:tgtEl>
                                        <p:attrNameLst>
                                          <p:attrName>style.visibility</p:attrName>
                                        </p:attrNameLst>
                                      </p:cBhvr>
                                      <p:to>
                                        <p:strVal val="visible"/>
                                      </p:to>
                                    </p:set>
                                    <p:animEffect transition="in" filter="wipe(left)">
                                      <p:cBhvr>
                                        <p:cTn id="82" dur="500"/>
                                        <p:tgtEl>
                                          <p:spTgt spid="86"/>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left)">
                                      <p:cBhvr>
                                        <p:cTn id="85" dur="500"/>
                                        <p:tgtEl>
                                          <p:spTgt spid="78"/>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9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wipe(left)">
                                      <p:cBhvr>
                                        <p:cTn id="94" dur="500"/>
                                        <p:tgtEl>
                                          <p:spTgt spid="91"/>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90"/>
                                        </p:tgtEl>
                                        <p:attrNameLst>
                                          <p:attrName>style.visibility</p:attrName>
                                        </p:attrNameLst>
                                      </p:cBhvr>
                                      <p:to>
                                        <p:strVal val="visible"/>
                                      </p:to>
                                    </p:set>
                                    <p:animEffect transition="in" filter="wipe(left)">
                                      <p:cBhvr>
                                        <p:cTn id="97" dur="500"/>
                                        <p:tgtEl>
                                          <p:spTgt spid="90"/>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98"/>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grpId="0" nodeType="clickEffect">
                                  <p:stCondLst>
                                    <p:cond delay="0"/>
                                  </p:stCondLst>
                                  <p:childTnLst>
                                    <p:set>
                                      <p:cBhvr>
                                        <p:cTn id="105" dur="1" fill="hold">
                                          <p:stCondLst>
                                            <p:cond delay="0"/>
                                          </p:stCondLst>
                                        </p:cTn>
                                        <p:tgtEl>
                                          <p:spTgt spid="94"/>
                                        </p:tgtEl>
                                        <p:attrNameLst>
                                          <p:attrName>style.visibility</p:attrName>
                                        </p:attrNameLst>
                                      </p:cBhvr>
                                      <p:to>
                                        <p:strVal val="visible"/>
                                      </p:to>
                                    </p:set>
                                    <p:animEffect transition="in" filter="wipe(right)">
                                      <p:cBhvr>
                                        <p:cTn id="106" dur="500"/>
                                        <p:tgtEl>
                                          <p:spTgt spid="94"/>
                                        </p:tgtEl>
                                      </p:cBhvr>
                                    </p:animEffect>
                                  </p:childTnLst>
                                </p:cTn>
                              </p:par>
                              <p:par>
                                <p:cTn id="107" presetID="22" presetClass="entr" presetSubtype="2"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animEffect transition="in" filter="wipe(right)">
                                      <p:cBhvr>
                                        <p:cTn id="109" dur="500"/>
                                        <p:tgtEl>
                                          <p:spTgt spid="95"/>
                                        </p:tgtEl>
                                      </p:cBhvr>
                                    </p:animEffect>
                                  </p:childTnLst>
                                </p:cTn>
                              </p:par>
                              <p:par>
                                <p:cTn id="110" presetID="1" presetClass="entr" presetSubtype="0" fill="hold" grpId="0" nodeType="withEffect">
                                  <p:stCondLst>
                                    <p:cond delay="0"/>
                                  </p:stCondLst>
                                  <p:childTnLst>
                                    <p:set>
                                      <p:cBhvr>
                                        <p:cTn id="111" dur="1" fill="hold">
                                          <p:stCondLst>
                                            <p:cond delay="0"/>
                                          </p:stCondLst>
                                        </p:cTn>
                                        <p:tgtEl>
                                          <p:spTgt spid="103"/>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99"/>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04"/>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00"/>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wipe(down)">
                                      <p:cBhvr>
                                        <p:cTn id="122" dur="500"/>
                                        <p:tgtEl>
                                          <p:spTgt spid="65"/>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animEffect transition="in" filter="wipe(down)">
                                      <p:cBhvr>
                                        <p:cTn id="125" dur="500"/>
                                        <p:tgtEl>
                                          <p:spTgt spid="69"/>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108"/>
                                        </p:tgtEl>
                                        <p:attrNameLst>
                                          <p:attrName>style.visibility</p:attrName>
                                        </p:attrNameLst>
                                      </p:cBhvr>
                                      <p:to>
                                        <p:strVal val="visible"/>
                                      </p:to>
                                    </p:set>
                                    <p:animEffect transition="in" filter="wipe(left)">
                                      <p:cBhvr>
                                        <p:cTn id="130" dur="500"/>
                                        <p:tgtEl>
                                          <p:spTgt spid="108"/>
                                        </p:tgtEl>
                                      </p:cBhvr>
                                    </p:animEffect>
                                  </p:childTnLst>
                                </p:cTn>
                              </p:par>
                              <p:par>
                                <p:cTn id="131" presetID="22" presetClass="entr" presetSubtype="8" fill="hold" nodeType="withEffect">
                                  <p:stCondLst>
                                    <p:cond delay="0"/>
                                  </p:stCondLst>
                                  <p:childTnLst>
                                    <p:set>
                                      <p:cBhvr>
                                        <p:cTn id="132" dur="1" fill="hold">
                                          <p:stCondLst>
                                            <p:cond delay="0"/>
                                          </p:stCondLst>
                                        </p:cTn>
                                        <p:tgtEl>
                                          <p:spTgt spid="110"/>
                                        </p:tgtEl>
                                        <p:attrNameLst>
                                          <p:attrName>style.visibility</p:attrName>
                                        </p:attrNameLst>
                                      </p:cBhvr>
                                      <p:to>
                                        <p:strVal val="visible"/>
                                      </p:to>
                                    </p:set>
                                    <p:animEffect transition="in" filter="wipe(left)">
                                      <p:cBhvr>
                                        <p:cTn id="133" dur="500"/>
                                        <p:tgtEl>
                                          <p:spTgt spid="110"/>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109"/>
                                        </p:tgtEl>
                                        <p:attrNameLst>
                                          <p:attrName>style.visibility</p:attrName>
                                        </p:attrNameLst>
                                      </p:cBhvr>
                                      <p:to>
                                        <p:strVal val="visible"/>
                                      </p:to>
                                    </p:set>
                                    <p:animEffect transition="in" filter="wipe(left)">
                                      <p:cBhvr>
                                        <p:cTn id="136" dur="500"/>
                                        <p:tgtEl>
                                          <p:spTgt spid="109"/>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107"/>
                                        </p:tgtEl>
                                        <p:attrNameLst>
                                          <p:attrName>style.visibility</p:attrName>
                                        </p:attrNameLst>
                                      </p:cBhvr>
                                      <p:to>
                                        <p:strVal val="visible"/>
                                      </p:to>
                                    </p:set>
                                    <p:animEffect transition="in" filter="wipe(left)">
                                      <p:cBhvr>
                                        <p:cTn id="139" dur="500"/>
                                        <p:tgtEl>
                                          <p:spTgt spid="107"/>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05"/>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10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112"/>
                                        </p:tgtEl>
                                        <p:attrNameLst>
                                          <p:attrName>style.visibility</p:attrName>
                                        </p:attrNameLst>
                                      </p:cBhvr>
                                      <p:to>
                                        <p:strVal val="visible"/>
                                      </p:to>
                                    </p:set>
                                    <p:animEffect transition="in" filter="wipe(left)">
                                      <p:cBhvr>
                                        <p:cTn id="150" dur="500"/>
                                        <p:tgtEl>
                                          <p:spTgt spid="112"/>
                                        </p:tgtEl>
                                      </p:cBhvr>
                                    </p:animEffect>
                                  </p:childTnLst>
                                </p:cTn>
                              </p:par>
                              <p:par>
                                <p:cTn id="151" presetID="22" presetClass="entr" presetSubtype="8" fill="hold" grpId="0" nodeType="withEffect">
                                  <p:stCondLst>
                                    <p:cond delay="0"/>
                                  </p:stCondLst>
                                  <p:childTnLst>
                                    <p:set>
                                      <p:cBhvr>
                                        <p:cTn id="152" dur="1" fill="hold">
                                          <p:stCondLst>
                                            <p:cond delay="0"/>
                                          </p:stCondLst>
                                        </p:cTn>
                                        <p:tgtEl>
                                          <p:spTgt spid="111"/>
                                        </p:tgtEl>
                                        <p:attrNameLst>
                                          <p:attrName>style.visibility</p:attrName>
                                        </p:attrNameLst>
                                      </p:cBhvr>
                                      <p:to>
                                        <p:strVal val="visible"/>
                                      </p:to>
                                    </p:set>
                                    <p:animEffect transition="in" filter="wipe(left)">
                                      <p:cBhvr>
                                        <p:cTn id="153" dur="500"/>
                                        <p:tgtEl>
                                          <p:spTgt spid="111"/>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113"/>
                                        </p:tgtEl>
                                        <p:attrNameLst>
                                          <p:attrName>style.visibility</p:attrName>
                                        </p:attrNameLst>
                                      </p:cBhvr>
                                      <p:to>
                                        <p:strVal val="visible"/>
                                      </p:to>
                                    </p:set>
                                    <p:animEffect transition="in" filter="wipe(down)">
                                      <p:cBhvr>
                                        <p:cTn id="158" dur="500"/>
                                        <p:tgtEl>
                                          <p:spTgt spid="113"/>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nodeType="clickEffect">
                                  <p:stCondLst>
                                    <p:cond delay="0"/>
                                  </p:stCondLst>
                                  <p:childTnLst>
                                    <p:set>
                                      <p:cBhvr>
                                        <p:cTn id="162" dur="1" fill="hold">
                                          <p:stCondLst>
                                            <p:cond delay="0"/>
                                          </p:stCondLst>
                                        </p:cTn>
                                        <p:tgtEl>
                                          <p:spTgt spid="115"/>
                                        </p:tgtEl>
                                        <p:attrNameLst>
                                          <p:attrName>style.visibility</p:attrName>
                                        </p:attrNameLst>
                                      </p:cBhvr>
                                      <p:to>
                                        <p:strVal val="visible"/>
                                      </p:to>
                                    </p:set>
                                    <p:animEffect transition="in" filter="wipe(left)">
                                      <p:cBhvr>
                                        <p:cTn id="163" dur="500"/>
                                        <p:tgtEl>
                                          <p:spTgt spid="115"/>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114"/>
                                        </p:tgtEl>
                                        <p:attrNameLst>
                                          <p:attrName>style.visibility</p:attrName>
                                        </p:attrNameLst>
                                      </p:cBhvr>
                                      <p:to>
                                        <p:strVal val="visible"/>
                                      </p:to>
                                    </p:set>
                                    <p:animEffect transition="in" filter="wipe(left)">
                                      <p:cBhvr>
                                        <p:cTn id="166" dur="500"/>
                                        <p:tgtEl>
                                          <p:spTgt spid="114"/>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grpId="0" nodeType="clickEffect">
                                  <p:stCondLst>
                                    <p:cond delay="0"/>
                                  </p:stCondLst>
                                  <p:childTnLst>
                                    <p:set>
                                      <p:cBhvr>
                                        <p:cTn id="170" dur="1" fill="hold">
                                          <p:stCondLst>
                                            <p:cond delay="0"/>
                                          </p:stCondLst>
                                        </p:cTn>
                                        <p:tgtEl>
                                          <p:spTgt spid="116"/>
                                        </p:tgtEl>
                                        <p:attrNameLst>
                                          <p:attrName>style.visibility</p:attrName>
                                        </p:attrNameLst>
                                      </p:cBhvr>
                                      <p:to>
                                        <p:strVal val="visible"/>
                                      </p:to>
                                    </p:set>
                                    <p:animEffect transition="in" filter="wipe(down)">
                                      <p:cBhvr>
                                        <p:cTn id="171" dur="500"/>
                                        <p:tgtEl>
                                          <p:spTgt spid="116"/>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117"/>
                                        </p:tgtEl>
                                        <p:attrNameLst>
                                          <p:attrName>style.visibility</p:attrName>
                                        </p:attrNameLst>
                                      </p:cBhvr>
                                      <p:to>
                                        <p:strVal val="visible"/>
                                      </p:to>
                                    </p:set>
                                    <p:animEffect transition="in" filter="wipe(down)">
                                      <p:cBhvr>
                                        <p:cTn id="174" dur="500"/>
                                        <p:tgtEl>
                                          <p:spTgt spid="117"/>
                                        </p:tgtEl>
                                      </p:cBhvr>
                                    </p:animEffect>
                                  </p:childTnLst>
                                </p:cTn>
                              </p:par>
                              <p:par>
                                <p:cTn id="175" presetID="22" presetClass="entr" presetSubtype="4" fill="hold" grpId="0" nodeType="withEffect">
                                  <p:stCondLst>
                                    <p:cond delay="0"/>
                                  </p:stCondLst>
                                  <p:childTnLst>
                                    <p:set>
                                      <p:cBhvr>
                                        <p:cTn id="176" dur="1" fill="hold">
                                          <p:stCondLst>
                                            <p:cond delay="0"/>
                                          </p:stCondLst>
                                        </p:cTn>
                                        <p:tgtEl>
                                          <p:spTgt spid="118"/>
                                        </p:tgtEl>
                                        <p:attrNameLst>
                                          <p:attrName>style.visibility</p:attrName>
                                        </p:attrNameLst>
                                      </p:cBhvr>
                                      <p:to>
                                        <p:strVal val="visible"/>
                                      </p:to>
                                    </p:set>
                                    <p:animEffect transition="in" filter="wipe(down)">
                                      <p:cBhvr>
                                        <p:cTn id="17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7" grpId="0" animBg="1"/>
      <p:bldP spid="38" grpId="0" animBg="1"/>
      <p:bldP spid="44" grpId="0"/>
      <p:bldP spid="46" grpId="0"/>
      <p:bldP spid="49" grpId="0"/>
      <p:bldP spid="61" grpId="0" animBg="1"/>
      <p:bldP spid="63" grpId="0" animBg="1"/>
      <p:bldP spid="64" grpId="0" animBg="1"/>
      <p:bldP spid="65" grpId="0" animBg="1"/>
      <p:bldP spid="69" grpId="0" animBg="1"/>
      <p:bldP spid="70" grpId="0"/>
      <p:bldP spid="78" grpId="0"/>
      <p:bldP spid="86" grpId="0"/>
      <p:bldP spid="88" grpId="0" animBg="1"/>
      <p:bldP spid="89" grpId="0" animBg="1"/>
      <p:bldP spid="90" grpId="0"/>
      <p:bldP spid="92" grpId="0" animBg="1"/>
      <p:bldP spid="94" grpId="0"/>
      <p:bldP spid="98" grpId="0" animBg="1"/>
      <p:bldP spid="99" grpId="0" animBg="1"/>
      <p:bldP spid="100" grpId="0" animBg="1"/>
      <p:bldP spid="101" grpId="0"/>
      <p:bldP spid="102" grpId="0"/>
      <p:bldP spid="103" grpId="0"/>
      <p:bldP spid="104" grpId="0"/>
      <p:bldP spid="105" grpId="0" animBg="1"/>
      <p:bldP spid="106" grpId="0" animBg="1"/>
      <p:bldP spid="107" grpId="0"/>
      <p:bldP spid="109" grpId="0"/>
      <p:bldP spid="111" grpId="0"/>
      <p:bldP spid="113" grpId="0" animBg="1"/>
      <p:bldP spid="114" grpId="0"/>
      <p:bldP spid="116" grpId="0" animBg="1"/>
      <p:bldP spid="117" grpId="0" animBg="1"/>
      <p:bldP spid="1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latin typeface="Arial" pitchFamily="34" charset="0"/>
                <a:cs typeface="Arial" pitchFamily="34" charset="0"/>
              </a:rPr>
              <a:t>Project Background</a:t>
            </a:r>
          </a:p>
          <a:p>
            <a:r>
              <a:rPr lang="en-US" dirty="0" smtClean="0">
                <a:latin typeface="Arial" pitchFamily="34" charset="0"/>
                <a:cs typeface="Arial" pitchFamily="34" charset="0"/>
              </a:rPr>
              <a:t>Protocol Design and Implementation</a:t>
            </a:r>
          </a:p>
          <a:p>
            <a:r>
              <a:rPr lang="en-US" b="1" dirty="0" err="1" smtClean="0">
                <a:latin typeface="Arial" pitchFamily="34" charset="0"/>
                <a:cs typeface="Arial" pitchFamily="34" charset="0"/>
              </a:rPr>
              <a:t>Testbed</a:t>
            </a:r>
            <a:r>
              <a:rPr lang="en-US" b="1" dirty="0" smtClean="0">
                <a:latin typeface="Arial" pitchFamily="34" charset="0"/>
                <a:cs typeface="Arial" pitchFamily="34" charset="0"/>
              </a:rPr>
              <a:t> Evaluation</a:t>
            </a:r>
          </a:p>
        </p:txBody>
      </p:sp>
    </p:spTree>
    <p:extLst>
      <p:ext uri="{BB962C8B-B14F-4D97-AF65-F5344CB8AC3E}">
        <p14:creationId xmlns:p14="http://schemas.microsoft.com/office/powerpoint/2010/main" val="3582944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399"/>
          </a:xfrm>
        </p:spPr>
        <p:txBody>
          <a:bodyPr>
            <a:normAutofit/>
          </a:bodyPr>
          <a:lstStyle/>
          <a:p>
            <a:r>
              <a:rPr lang="en-US" dirty="0" err="1" smtClean="0">
                <a:latin typeface="Arial" pitchFamily="34" charset="0"/>
                <a:cs typeface="Arial" pitchFamily="34" charset="0"/>
              </a:rPr>
              <a:t>GridFTP</a:t>
            </a:r>
            <a:r>
              <a:rPr lang="en-US" dirty="0" smtClean="0">
                <a:latin typeface="Arial" pitchFamily="34" charset="0"/>
                <a:cs typeface="Arial" pitchFamily="34" charset="0"/>
              </a:rPr>
              <a:t> vs. RFTP</a:t>
            </a:r>
          </a:p>
          <a:p>
            <a:pPr lvl="1"/>
            <a:r>
              <a:rPr lang="en-US" dirty="0" smtClean="0">
                <a:latin typeface="Arial" pitchFamily="34" charset="0"/>
                <a:cs typeface="Arial" pitchFamily="34" charset="0"/>
              </a:rPr>
              <a:t>Bandwidth</a:t>
            </a:r>
          </a:p>
          <a:p>
            <a:pPr lvl="1"/>
            <a:r>
              <a:rPr lang="en-US" dirty="0" smtClean="0">
                <a:latin typeface="Arial" pitchFamily="34" charset="0"/>
                <a:cs typeface="Arial" pitchFamily="34" charset="0"/>
              </a:rPr>
              <a:t>CPU Utilization</a:t>
            </a:r>
          </a:p>
          <a:p>
            <a:pPr lvl="1"/>
            <a:r>
              <a:rPr lang="en-US" dirty="0" smtClean="0">
                <a:latin typeface="Arial" pitchFamily="34" charset="0"/>
                <a:cs typeface="Arial" pitchFamily="34" charset="0"/>
              </a:rPr>
              <a:t>Load data from /</a:t>
            </a:r>
            <a:r>
              <a:rPr lang="en-US" dirty="0" err="1" smtClean="0">
                <a:latin typeface="Arial" pitchFamily="34" charset="0"/>
                <a:cs typeface="Arial" pitchFamily="34" charset="0"/>
              </a:rPr>
              <a:t>dev</a:t>
            </a:r>
            <a:r>
              <a:rPr lang="en-US" dirty="0" smtClean="0">
                <a:latin typeface="Arial" pitchFamily="34" charset="0"/>
                <a:cs typeface="Arial" pitchFamily="34" charset="0"/>
              </a:rPr>
              <a:t>/zero, dump to /</a:t>
            </a:r>
            <a:r>
              <a:rPr lang="en-US" dirty="0" err="1" smtClean="0">
                <a:latin typeface="Arial" pitchFamily="34" charset="0"/>
                <a:cs typeface="Arial" pitchFamily="34" charset="0"/>
              </a:rPr>
              <a:t>dev</a:t>
            </a:r>
            <a:r>
              <a:rPr lang="en-US" dirty="0" smtClean="0">
                <a:latin typeface="Arial" pitchFamily="34" charset="0"/>
                <a:cs typeface="Arial" pitchFamily="34" charset="0"/>
              </a:rPr>
              <a:t>/null</a:t>
            </a:r>
          </a:p>
          <a:p>
            <a:r>
              <a:rPr lang="en-US" dirty="0" err="1" smtClean="0">
                <a:latin typeface="Arial" pitchFamily="34" charset="0"/>
                <a:cs typeface="Arial" pitchFamily="34" charset="0"/>
              </a:rPr>
              <a:t>Testbed</a:t>
            </a:r>
            <a:endParaRPr lang="en-US" dirty="0" smtClean="0">
              <a:latin typeface="Arial" pitchFamily="34" charset="0"/>
              <a:cs typeface="Arial" pitchFamily="34" charset="0"/>
            </a:endParaRPr>
          </a:p>
          <a:p>
            <a:pPr lvl="1"/>
            <a:r>
              <a:rPr lang="en-US" dirty="0" smtClean="0">
                <a:latin typeface="Arial" pitchFamily="34" charset="0"/>
                <a:cs typeface="Arial" pitchFamily="34" charset="0"/>
              </a:rPr>
              <a:t>40Gbps </a:t>
            </a:r>
            <a:r>
              <a:rPr lang="en-US" dirty="0" err="1" smtClean="0">
                <a:latin typeface="Arial" pitchFamily="34" charset="0"/>
                <a:cs typeface="Arial" pitchFamily="34" charset="0"/>
              </a:rPr>
              <a:t>InfiniBand</a:t>
            </a:r>
            <a:r>
              <a:rPr lang="en-US" dirty="0" smtClean="0">
                <a:latin typeface="Arial" pitchFamily="34" charset="0"/>
                <a:cs typeface="Arial" pitchFamily="34" charset="0"/>
              </a:rPr>
              <a:t>, </a:t>
            </a:r>
            <a:r>
              <a:rPr lang="en-US" dirty="0" err="1" smtClean="0">
                <a:latin typeface="Arial" pitchFamily="34" charset="0"/>
                <a:cs typeface="Arial" pitchFamily="34" charset="0"/>
              </a:rPr>
              <a:t>RoCE</a:t>
            </a:r>
            <a:endParaRPr lang="en-US" dirty="0" smtClean="0">
              <a:latin typeface="Arial" pitchFamily="34" charset="0"/>
              <a:cs typeface="Arial" pitchFamily="34" charset="0"/>
            </a:endParaRPr>
          </a:p>
          <a:p>
            <a:pPr lvl="1"/>
            <a:r>
              <a:rPr lang="en-US" dirty="0" smtClean="0">
                <a:latin typeface="Arial" pitchFamily="34" charset="0"/>
                <a:cs typeface="Arial" pitchFamily="34" charset="0"/>
              </a:rPr>
              <a:t>LAN, WAN</a:t>
            </a:r>
          </a:p>
          <a:p>
            <a:r>
              <a:rPr lang="en-US" dirty="0" smtClean="0">
                <a:latin typeface="Arial" pitchFamily="34" charset="0"/>
                <a:cs typeface="Arial" pitchFamily="34" charset="0"/>
              </a:rPr>
              <a:t>TCP tuning</a:t>
            </a:r>
          </a:p>
          <a:p>
            <a:pPr lvl="1"/>
            <a:r>
              <a:rPr lang="en-US" dirty="0" smtClean="0">
                <a:latin typeface="Arial" pitchFamily="34" charset="0"/>
                <a:cs typeface="Arial" pitchFamily="34" charset="0"/>
              </a:rPr>
              <a:t>Jumbo Frame, IRQ affinity, </a:t>
            </a:r>
            <a:r>
              <a:rPr lang="en-US" dirty="0" err="1" smtClean="0">
                <a:latin typeface="Arial" pitchFamily="34" charset="0"/>
                <a:cs typeface="Arial" pitchFamily="34" charset="0"/>
              </a:rPr>
              <a:t>etc</a:t>
            </a:r>
            <a:endParaRPr lang="en-US" dirty="0">
              <a:latin typeface="Arial" pitchFamily="34" charset="0"/>
              <a:cs typeface="Arial" pitchFamily="34" charset="0"/>
            </a:endParaRPr>
          </a:p>
        </p:txBody>
      </p:sp>
      <p:sp>
        <p:nvSpPr>
          <p:cNvPr id="4"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err="1" smtClean="0">
                <a:latin typeface="Arial" pitchFamily="34" charset="0"/>
                <a:cs typeface="Arial" pitchFamily="34" charset="0"/>
              </a:rPr>
              <a:t>Testbed</a:t>
            </a:r>
            <a:r>
              <a:rPr lang="en-US" sz="3600" dirty="0" smtClean="0">
                <a:latin typeface="Arial" pitchFamily="34" charset="0"/>
                <a:cs typeface="Arial" pitchFamily="34" charset="0"/>
              </a:rPr>
              <a:t> Setup</a:t>
            </a:r>
            <a:endParaRPr lang="en-US" sz="3600" dirty="0">
              <a:latin typeface="Arial" pitchFamily="34" charset="0"/>
              <a:cs typeface="Arial" pitchFamily="34" charset="0"/>
            </a:endParaRPr>
          </a:p>
        </p:txBody>
      </p:sp>
    </p:spTree>
    <p:extLst>
      <p:ext uri="{BB962C8B-B14F-4D97-AF65-F5344CB8AC3E}">
        <p14:creationId xmlns:p14="http://schemas.microsoft.com/office/powerpoint/2010/main" val="4277763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525963"/>
          </a:xfrm>
        </p:spPr>
        <p:txBody>
          <a:bodyPr/>
          <a:lstStyle/>
          <a:p>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53" y="1066800"/>
            <a:ext cx="8599957"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247331" y="358036"/>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err="1" smtClean="0">
                <a:latin typeface="Arial" pitchFamily="34" charset="0"/>
                <a:cs typeface="Arial" pitchFamily="34" charset="0"/>
              </a:rPr>
              <a:t>RoCE</a:t>
            </a:r>
            <a:r>
              <a:rPr lang="en-US" sz="3600" dirty="0" smtClean="0">
                <a:latin typeface="Arial" pitchFamily="34" charset="0"/>
                <a:cs typeface="Arial" pitchFamily="34" charset="0"/>
              </a:rPr>
              <a:t> Results in LAN</a:t>
            </a:r>
            <a:endParaRPr lang="en-US" sz="3600" dirty="0">
              <a:latin typeface="Arial" pitchFamily="34" charset="0"/>
              <a:cs typeface="Arial" pitchFamily="34" charset="0"/>
            </a:endParaRPr>
          </a:p>
        </p:txBody>
      </p:sp>
      <p:cxnSp>
        <p:nvCxnSpPr>
          <p:cNvPr id="7" name="Straight Connector 6"/>
          <p:cNvCxnSpPr/>
          <p:nvPr/>
        </p:nvCxnSpPr>
        <p:spPr>
          <a:xfrm>
            <a:off x="710184" y="1594104"/>
            <a:ext cx="25908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0184" y="4209288"/>
            <a:ext cx="25908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flipH="1" flipV="1">
            <a:off x="6088284" y="3733800"/>
            <a:ext cx="4572000" cy="1447800"/>
          </a:xfrm>
          <a:prstGeom prst="arc">
            <a:avLst>
              <a:gd name="adj1" fmla="val 17331318"/>
              <a:gd name="adj2" fmla="val 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p:cNvSpPr/>
          <p:nvPr/>
        </p:nvSpPr>
        <p:spPr>
          <a:xfrm flipH="1" flipV="1">
            <a:off x="6088284" y="4397897"/>
            <a:ext cx="4572000" cy="1317103"/>
          </a:xfrm>
          <a:prstGeom prst="arc">
            <a:avLst>
              <a:gd name="adj1" fmla="val 17331318"/>
              <a:gd name="adj2" fmla="val 0"/>
            </a:avLst>
          </a:prstGeom>
          <a:noFill/>
          <a:ln w="19050">
            <a:solidFill>
              <a:srgbClr val="FF0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p:cNvSpPr/>
          <p:nvPr/>
        </p:nvSpPr>
        <p:spPr>
          <a:xfrm flipH="1" flipV="1">
            <a:off x="6118764" y="1066800"/>
            <a:ext cx="4572000" cy="1447800"/>
          </a:xfrm>
          <a:prstGeom prst="arc">
            <a:avLst>
              <a:gd name="adj1" fmla="val 17331318"/>
              <a:gd name="adj2" fmla="val 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p:cNvSpPr/>
          <p:nvPr/>
        </p:nvSpPr>
        <p:spPr>
          <a:xfrm flipH="1" flipV="1">
            <a:off x="6088284" y="1730897"/>
            <a:ext cx="4572000" cy="1317103"/>
          </a:xfrm>
          <a:prstGeom prst="arc">
            <a:avLst>
              <a:gd name="adj1" fmla="val 17331318"/>
              <a:gd name="adj2" fmla="val 0"/>
            </a:avLst>
          </a:prstGeom>
          <a:noFill/>
          <a:ln w="19050">
            <a:solidFill>
              <a:srgbClr val="FF0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39" y="1371600"/>
            <a:ext cx="8233761" cy="542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1127760" y="1816872"/>
            <a:ext cx="252984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27760" y="4361688"/>
            <a:ext cx="252984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p:nvSpPr>
        <p:spPr>
          <a:xfrm>
            <a:off x="247331" y="358036"/>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err="1" smtClean="0">
                <a:latin typeface="Arial" pitchFamily="34" charset="0"/>
                <a:cs typeface="Arial" pitchFamily="34" charset="0"/>
              </a:rPr>
              <a:t>InfiniBand</a:t>
            </a:r>
            <a:r>
              <a:rPr lang="en-US" sz="3600" dirty="0" smtClean="0">
                <a:latin typeface="Arial" pitchFamily="34" charset="0"/>
                <a:cs typeface="Arial" pitchFamily="34" charset="0"/>
              </a:rPr>
              <a:t> Results in LAN</a:t>
            </a:r>
            <a:endParaRPr lang="en-US" sz="3600" dirty="0">
              <a:latin typeface="Arial" pitchFamily="34" charset="0"/>
              <a:cs typeface="Arial" pitchFamily="34" charset="0"/>
            </a:endParaRPr>
          </a:p>
        </p:txBody>
      </p:sp>
    </p:spTree>
    <p:extLst>
      <p:ext uri="{BB962C8B-B14F-4D97-AF65-F5344CB8AC3E}">
        <p14:creationId xmlns:p14="http://schemas.microsoft.com/office/powerpoint/2010/main" val="69990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7"/>
            <a:ext cx="3886200" cy="4525963"/>
          </a:xfrm>
        </p:spPr>
        <p:txBody>
          <a:bodyPr>
            <a:normAutofit fontScale="92500"/>
          </a:bodyPr>
          <a:lstStyle/>
          <a:p>
            <a:r>
              <a:rPr lang="en-US" dirty="0" smtClean="0">
                <a:latin typeface="Arial" pitchFamily="34" charset="0"/>
                <a:cs typeface="Arial" pitchFamily="34" charset="0"/>
              </a:rPr>
              <a:t>National Energy Research Scientific Computing (NERSC) to Argonne National Laboratory (ANL)</a:t>
            </a:r>
          </a:p>
          <a:p>
            <a:r>
              <a:rPr lang="en-US" dirty="0" smtClean="0">
                <a:latin typeface="Arial" pitchFamily="34" charset="0"/>
                <a:cs typeface="Arial" pitchFamily="34" charset="0"/>
              </a:rPr>
              <a:t>2000 miles away</a:t>
            </a:r>
          </a:p>
          <a:p>
            <a:r>
              <a:rPr lang="en-US" dirty="0" smtClean="0">
                <a:latin typeface="Arial" pitchFamily="34" charset="0"/>
                <a:cs typeface="Arial" pitchFamily="34" charset="0"/>
              </a:rPr>
              <a:t>RTT: 50ms</a:t>
            </a:r>
          </a:p>
          <a:p>
            <a:r>
              <a:rPr lang="en-US" dirty="0" smtClean="0">
                <a:latin typeface="Arial" pitchFamily="34" charset="0"/>
                <a:cs typeface="Arial" pitchFamily="34" charset="0"/>
              </a:rPr>
              <a:t>10Gbps </a:t>
            </a:r>
            <a:r>
              <a:rPr lang="en-US" dirty="0" err="1" smtClean="0">
                <a:latin typeface="Arial" pitchFamily="34" charset="0"/>
                <a:cs typeface="Arial" pitchFamily="34" charset="0"/>
              </a:rPr>
              <a:t>RoCE</a:t>
            </a:r>
            <a:r>
              <a:rPr lang="en-US" dirty="0" smtClean="0">
                <a:latin typeface="Arial" pitchFamily="34" charset="0"/>
                <a:cs typeface="Arial" pitchFamily="34" charset="0"/>
              </a:rPr>
              <a:t> NIC</a:t>
            </a:r>
            <a:endParaRPr lang="en-US" dirty="0">
              <a:latin typeface="Arial" pitchFamily="34" charset="0"/>
              <a:cs typeface="Arial" pitchFamily="34"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9474" y="2155031"/>
            <a:ext cx="4487441" cy="300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a:stCxn id="7" idx="6"/>
            <a:endCxn id="10" idx="2"/>
          </p:cNvCxnSpPr>
          <p:nvPr/>
        </p:nvCxnSpPr>
        <p:spPr>
          <a:xfrm flipV="1">
            <a:off x="4705526" y="3222821"/>
            <a:ext cx="2397826" cy="227610"/>
          </a:xfrm>
          <a:prstGeom prst="line">
            <a:avLst/>
          </a:prstGeom>
          <a:ln w="15875">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53126" y="337423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103352" y="314662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247331" y="358036"/>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latin typeface="Arial" pitchFamily="34" charset="0"/>
                <a:cs typeface="Arial" pitchFamily="34" charset="0"/>
              </a:rPr>
              <a:t>ANI WAN Link</a:t>
            </a:r>
            <a:endParaRPr lang="en-US" sz="3600" dirty="0">
              <a:latin typeface="Arial" pitchFamily="34" charset="0"/>
              <a:cs typeface="Arial" pitchFamily="34" charset="0"/>
            </a:endParaRPr>
          </a:p>
        </p:txBody>
      </p:sp>
    </p:spTree>
    <p:extLst>
      <p:ext uri="{BB962C8B-B14F-4D97-AF65-F5344CB8AC3E}">
        <p14:creationId xmlns:p14="http://schemas.microsoft.com/office/powerpoint/2010/main" val="3717769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843" y="1066800"/>
            <a:ext cx="8347757"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247331" y="358036"/>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latin typeface="Arial" pitchFamily="34" charset="0"/>
                <a:cs typeface="Arial" pitchFamily="34" charset="0"/>
              </a:rPr>
              <a:t>Test results in WAN</a:t>
            </a:r>
            <a:endParaRPr lang="en-US" sz="3600" dirty="0">
              <a:latin typeface="Arial" pitchFamily="34" charset="0"/>
              <a:cs typeface="Arial" pitchFamily="34" charset="0"/>
            </a:endParaRPr>
          </a:p>
        </p:txBody>
      </p:sp>
    </p:spTree>
    <p:extLst>
      <p:ext uri="{BB962C8B-B14F-4D97-AF65-F5344CB8AC3E}">
        <p14:creationId xmlns:p14="http://schemas.microsoft.com/office/powerpoint/2010/main" val="4010132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59708"/>
            <a:ext cx="8229600" cy="5445892"/>
          </a:xfrm>
        </p:spPr>
        <p:txBody>
          <a:bodyPr>
            <a:noAutofit/>
          </a:bodyPr>
          <a:lstStyle/>
          <a:p>
            <a:r>
              <a:rPr lang="en-US" sz="2800" dirty="0" smtClean="0">
                <a:latin typeface="Arial" pitchFamily="34" charset="0"/>
                <a:cs typeface="Arial" pitchFamily="34" charset="0"/>
              </a:rPr>
              <a:t>Our contributions</a:t>
            </a:r>
          </a:p>
          <a:p>
            <a:pPr lvl="1"/>
            <a:r>
              <a:rPr lang="en-US" sz="2400" dirty="0" smtClean="0">
                <a:latin typeface="Arial" pitchFamily="34" charset="0"/>
                <a:cs typeface="Arial" pitchFamily="34" charset="0"/>
              </a:rPr>
              <a:t>The design and performance issues of data transfer tools for high-speed networks such as 40 </a:t>
            </a:r>
            <a:r>
              <a:rPr lang="en-US" sz="2400" dirty="0" err="1" smtClean="0">
                <a:latin typeface="Arial" pitchFamily="34" charset="0"/>
                <a:cs typeface="Arial" pitchFamily="34" charset="0"/>
              </a:rPr>
              <a:t>Gbps</a:t>
            </a:r>
            <a:r>
              <a:rPr lang="en-US" sz="2400" dirty="0" smtClean="0">
                <a:latin typeface="Arial" pitchFamily="34" charset="0"/>
                <a:cs typeface="Arial" pitchFamily="34" charset="0"/>
              </a:rPr>
              <a:t> Ethernet and </a:t>
            </a:r>
            <a:r>
              <a:rPr lang="en-US" sz="2400" dirty="0" err="1" smtClean="0">
                <a:latin typeface="Arial" pitchFamily="34" charset="0"/>
                <a:cs typeface="Arial" pitchFamily="34" charset="0"/>
              </a:rPr>
              <a:t>InfiniBand</a:t>
            </a:r>
            <a:r>
              <a:rPr lang="en-US" sz="2400" dirty="0" smtClean="0">
                <a:latin typeface="Arial" pitchFamily="34" charset="0"/>
                <a:cs typeface="Arial" pitchFamily="34" charset="0"/>
              </a:rPr>
              <a:t>.</a:t>
            </a:r>
          </a:p>
          <a:p>
            <a:pPr lvl="1"/>
            <a:r>
              <a:rPr lang="en-US" sz="2400" dirty="0" smtClean="0">
                <a:latin typeface="Arial" pitchFamily="34" charset="0"/>
                <a:cs typeface="Arial" pitchFamily="34" charset="0"/>
              </a:rPr>
              <a:t>First study of RDMA based protocol performance in wide-area networks.</a:t>
            </a:r>
          </a:p>
          <a:p>
            <a:pPr lvl="1"/>
            <a:r>
              <a:rPr lang="en-US" sz="2400" dirty="0" smtClean="0">
                <a:latin typeface="Arial" pitchFamily="34" charset="0"/>
                <a:cs typeface="Arial" pitchFamily="34" charset="0"/>
              </a:rPr>
              <a:t>ANI </a:t>
            </a:r>
            <a:r>
              <a:rPr lang="en-US" sz="2400" dirty="0" err="1" smtClean="0">
                <a:latin typeface="Arial" pitchFamily="34" charset="0"/>
                <a:cs typeface="Arial" pitchFamily="34" charset="0"/>
              </a:rPr>
              <a:t>testbed</a:t>
            </a:r>
            <a:r>
              <a:rPr lang="en-US" sz="2400" dirty="0" smtClean="0">
                <a:latin typeface="Arial" pitchFamily="34" charset="0"/>
                <a:cs typeface="Arial" pitchFamily="34" charset="0"/>
              </a:rPr>
              <a:t> experiments and results</a:t>
            </a:r>
          </a:p>
          <a:p>
            <a:r>
              <a:rPr lang="en-US" sz="2800" dirty="0" smtClean="0">
                <a:latin typeface="Arial" pitchFamily="34" charset="0"/>
                <a:cs typeface="Arial" pitchFamily="34" charset="0"/>
              </a:rPr>
              <a:t>Ongoing and future work</a:t>
            </a:r>
          </a:p>
          <a:p>
            <a:pPr lvl="1"/>
            <a:r>
              <a:rPr lang="en-US" sz="2400" dirty="0" smtClean="0">
                <a:latin typeface="Arial" pitchFamily="34" charset="0"/>
                <a:cs typeface="Arial" pitchFamily="34" charset="0"/>
              </a:rPr>
              <a:t>100Gbps networks, backend storage systems</a:t>
            </a:r>
          </a:p>
          <a:p>
            <a:endParaRPr lang="en-US" dirty="0" smtClean="0">
              <a:latin typeface="Arial" pitchFamily="34" charset="0"/>
              <a:cs typeface="Arial" pitchFamily="34" charset="0"/>
            </a:endParaRPr>
          </a:p>
          <a:p>
            <a:pPr marL="0" indent="0" algn="ctr">
              <a:buNone/>
            </a:pPr>
            <a:r>
              <a:rPr lang="en-US" dirty="0" smtClean="0">
                <a:latin typeface="Times New Roman" pitchFamily="18" charset="0"/>
                <a:cs typeface="Times New Roman" pitchFamily="18" charset="0"/>
              </a:rPr>
              <a:t>* This research is </a:t>
            </a:r>
            <a:r>
              <a:rPr lang="en-US" dirty="0">
                <a:latin typeface="Times New Roman" pitchFamily="18" charset="0"/>
                <a:cs typeface="Times New Roman" pitchFamily="18" charset="0"/>
              </a:rPr>
              <a:t>supported by the Office of </a:t>
            </a:r>
            <a:r>
              <a:rPr lang="en-US" dirty="0" smtClean="0">
                <a:latin typeface="Times New Roman" pitchFamily="18" charset="0"/>
                <a:cs typeface="Times New Roman" pitchFamily="18" charset="0"/>
              </a:rPr>
              <a:t>Science of </a:t>
            </a:r>
            <a:r>
              <a:rPr lang="en-US" dirty="0">
                <a:latin typeface="Times New Roman" pitchFamily="18" charset="0"/>
                <a:cs typeface="Times New Roman" pitchFamily="18" charset="0"/>
              </a:rPr>
              <a:t>the U.S. Department of </a:t>
            </a:r>
            <a:r>
              <a:rPr lang="en-US" dirty="0" smtClean="0">
                <a:latin typeface="Times New Roman" pitchFamily="18" charset="0"/>
                <a:cs typeface="Times New Roman" pitchFamily="18" charset="0"/>
              </a:rPr>
              <a:t>Energy</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4" name="Title 1"/>
          <p:cNvSpPr txBox="1">
            <a:spLocks/>
          </p:cNvSpPr>
          <p:nvPr/>
        </p:nvSpPr>
        <p:spPr>
          <a:xfrm>
            <a:off x="304800" y="358036"/>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latin typeface="Arial" pitchFamily="34" charset="0"/>
                <a:cs typeface="Arial" pitchFamily="34" charset="0"/>
              </a:rPr>
              <a:t>Conclusions</a:t>
            </a:r>
            <a:endParaRPr lang="en-US" sz="3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latin typeface="Arial" pitchFamily="34" charset="0"/>
                <a:cs typeface="Arial" pitchFamily="34" charset="0"/>
              </a:rPr>
              <a:t>Project Background</a:t>
            </a:r>
          </a:p>
          <a:p>
            <a:r>
              <a:rPr lang="en-US" dirty="0" smtClean="0">
                <a:latin typeface="Arial" pitchFamily="34" charset="0"/>
                <a:cs typeface="Arial" pitchFamily="34" charset="0"/>
              </a:rPr>
              <a:t>Protocol Design and Implementation</a:t>
            </a:r>
          </a:p>
          <a:p>
            <a:r>
              <a:rPr lang="en-US" dirty="0" err="1" smtClean="0">
                <a:latin typeface="Arial" pitchFamily="34" charset="0"/>
                <a:cs typeface="Arial" pitchFamily="34" charset="0"/>
              </a:rPr>
              <a:t>Testbed</a:t>
            </a:r>
            <a:r>
              <a:rPr lang="en-US" dirty="0" smtClean="0">
                <a:latin typeface="Arial" pitchFamily="34" charset="0"/>
                <a:cs typeface="Arial" pitchFamily="34" charset="0"/>
              </a:rPr>
              <a:t> Evaluation</a:t>
            </a:r>
          </a:p>
        </p:txBody>
      </p:sp>
    </p:spTree>
    <p:extLst>
      <p:ext uri="{BB962C8B-B14F-4D97-AF65-F5344CB8AC3E}">
        <p14:creationId xmlns:p14="http://schemas.microsoft.com/office/powerpoint/2010/main" val="2340256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Arial" pitchFamily="34" charset="0"/>
                <a:cs typeface="Arial" pitchFamily="34" charset="0"/>
              </a:rPr>
              <a:t>Live Data Demo</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295400"/>
            <a:ext cx="8229600" cy="5257800"/>
          </a:xfrm>
        </p:spPr>
        <p:txBody>
          <a:bodyPr>
            <a:normAutofit/>
          </a:bodyPr>
          <a:lstStyle/>
          <a:p>
            <a:r>
              <a:rPr lang="en-US" dirty="0" err="1">
                <a:latin typeface="Arial" pitchFamily="34" charset="0"/>
                <a:cs typeface="Arial" pitchFamily="34" charset="0"/>
              </a:rPr>
              <a:t>Mellanox</a:t>
            </a:r>
            <a:r>
              <a:rPr lang="en-US" dirty="0">
                <a:latin typeface="Arial" pitchFamily="34" charset="0"/>
                <a:cs typeface="Arial" pitchFamily="34" charset="0"/>
              </a:rPr>
              <a:t> Booth (#1531</a:t>
            </a:r>
            <a:r>
              <a:rPr lang="en-US" dirty="0" smtClean="0">
                <a:latin typeface="Arial" pitchFamily="34" charset="0"/>
                <a:cs typeface="Arial" pitchFamily="34" charset="0"/>
              </a:rPr>
              <a:t>)</a:t>
            </a:r>
          </a:p>
          <a:p>
            <a:r>
              <a:rPr lang="en-US" b="1" dirty="0" smtClean="0">
                <a:latin typeface="Arial" pitchFamily="34" charset="0"/>
                <a:cs typeface="Arial" pitchFamily="34" charset="0"/>
              </a:rPr>
              <a:t>11:45am</a:t>
            </a:r>
            <a:r>
              <a:rPr lang="en-US" dirty="0" smtClean="0">
                <a:latin typeface="Arial" pitchFamily="34" charset="0"/>
                <a:cs typeface="Arial" pitchFamily="34" charset="0"/>
              </a:rPr>
              <a:t> Wednesday, November 14</a:t>
            </a:r>
            <a:r>
              <a:rPr lang="en-US" baseline="30000" dirty="0" smtClean="0">
                <a:latin typeface="Arial" pitchFamily="34" charset="0"/>
                <a:cs typeface="Arial" pitchFamily="34" charset="0"/>
              </a:rPr>
              <a:t>th</a:t>
            </a:r>
            <a:endParaRPr lang="en-US" dirty="0" smtClean="0">
              <a:latin typeface="Arial" pitchFamily="34" charset="0"/>
              <a:cs typeface="Arial" pitchFamily="34" charset="0"/>
            </a:endParaRPr>
          </a:p>
          <a:p>
            <a:r>
              <a:rPr lang="en-US" sz="2800" dirty="0" smtClean="0">
                <a:latin typeface="Arial" pitchFamily="34" charset="0"/>
                <a:cs typeface="Arial" pitchFamily="34" charset="0"/>
                <a:hlinkClick r:id="rId3"/>
              </a:rPr>
              <a:t>http://ftp100.cewit.stonybrook.edu/sc12</a:t>
            </a:r>
            <a:endParaRPr lang="en-US" sz="2800" dirty="0" smtClean="0">
              <a:latin typeface="Arial" pitchFamily="34" charset="0"/>
              <a:cs typeface="Arial" pitchFamily="34" charset="0"/>
            </a:endParaRPr>
          </a:p>
          <a:p>
            <a:endParaRPr lang="en-US" dirty="0" smtClean="0">
              <a:latin typeface="Arial" pitchFamily="34" charset="0"/>
              <a:cs typeface="Arial" pitchFamily="34" charset="0"/>
              <a:hlinkClick r:id="rId4"/>
            </a:endParaRPr>
          </a:p>
          <a:p>
            <a:r>
              <a:rPr lang="en-US" dirty="0" smtClean="0">
                <a:latin typeface="Arial" pitchFamily="34" charset="0"/>
                <a:cs typeface="Arial" pitchFamily="34" charset="0"/>
              </a:rPr>
              <a:t>Try RFTP</a:t>
            </a:r>
            <a:endParaRPr lang="en-US" dirty="0" smtClean="0">
              <a:latin typeface="Arial" pitchFamily="34" charset="0"/>
              <a:cs typeface="Arial" pitchFamily="34" charset="0"/>
              <a:hlinkClick r:id="rId4"/>
            </a:endParaRPr>
          </a:p>
          <a:p>
            <a:pPr lvl="1"/>
            <a:r>
              <a:rPr lang="en-US" sz="2400" dirty="0" smtClean="0">
                <a:latin typeface="Arial" pitchFamily="34" charset="0"/>
                <a:cs typeface="Arial" pitchFamily="34" charset="0"/>
                <a:hlinkClick r:id="rId4"/>
              </a:rPr>
              <a:t>http</a:t>
            </a:r>
            <a:r>
              <a:rPr lang="en-US" sz="2400" dirty="0">
                <a:latin typeface="Arial" pitchFamily="34" charset="0"/>
                <a:cs typeface="Arial" pitchFamily="34" charset="0"/>
                <a:hlinkClick r:id="rId4"/>
              </a:rPr>
              <a:t>://</a:t>
            </a:r>
            <a:r>
              <a:rPr lang="en-US" sz="2400" dirty="0" smtClean="0">
                <a:latin typeface="Arial" pitchFamily="34" charset="0"/>
                <a:cs typeface="Arial" pitchFamily="34" charset="0"/>
                <a:hlinkClick r:id="rId4"/>
              </a:rPr>
              <a:t>ftp100.cewit.stonybrook.edu/rftp</a:t>
            </a:r>
            <a:endParaRPr lang="en-US" sz="2400" dirty="0" smtClean="0">
              <a:latin typeface="Arial" pitchFamily="34" charset="0"/>
              <a:cs typeface="Arial" pitchFamily="34" charset="0"/>
            </a:endParaRPr>
          </a:p>
          <a:p>
            <a:endParaRPr lang="en-US" sz="3600" dirty="0" smtClean="0">
              <a:latin typeface="Arial" pitchFamily="34" charset="0"/>
              <a:cs typeface="Arial" pitchFamily="34" charset="0"/>
            </a:endParaRPr>
          </a:p>
        </p:txBody>
      </p:sp>
    </p:spTree>
    <p:extLst>
      <p:ext uri="{BB962C8B-B14F-4D97-AF65-F5344CB8AC3E}">
        <p14:creationId xmlns:p14="http://schemas.microsoft.com/office/powerpoint/2010/main" val="3212552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6715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Arial" pitchFamily="34" charset="0"/>
                <a:cs typeface="Arial" pitchFamily="34" charset="0"/>
              </a:rPr>
              <a:t>Data-intensive Applications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91698" y="1219200"/>
            <a:ext cx="4648200" cy="5181600"/>
          </a:xfrm>
        </p:spPr>
        <p:txBody>
          <a:bodyPr>
            <a:noAutofit/>
          </a:bodyPr>
          <a:lstStyle/>
          <a:p>
            <a:r>
              <a:rPr lang="en-US" sz="2800" dirty="0" smtClean="0">
                <a:latin typeface="Arial" pitchFamily="34" charset="0"/>
                <a:cs typeface="Arial" pitchFamily="34" charset="0"/>
              </a:rPr>
              <a:t>Examples</a:t>
            </a:r>
            <a:endParaRPr lang="en-US" sz="2400" dirty="0" smtClean="0">
              <a:latin typeface="Arial" pitchFamily="34" charset="0"/>
              <a:cs typeface="Arial" pitchFamily="34" charset="0"/>
            </a:endParaRPr>
          </a:p>
          <a:p>
            <a:pPr lvl="1"/>
            <a:r>
              <a:rPr lang="en-US" sz="2000" dirty="0" smtClean="0">
                <a:latin typeface="Arial" pitchFamily="34" charset="0"/>
                <a:cs typeface="Arial" pitchFamily="34" charset="0"/>
              </a:rPr>
              <a:t>DOE Leadership Computing Facilities, Data centers, Grid and cloud computing, Network storage</a:t>
            </a:r>
          </a:p>
          <a:p>
            <a:r>
              <a:rPr lang="en-US" sz="2800" dirty="0" smtClean="0">
                <a:latin typeface="Arial" pitchFamily="34" charset="0"/>
                <a:cs typeface="Arial" pitchFamily="34" charset="0"/>
              </a:rPr>
              <a:t>Characteristics</a:t>
            </a:r>
            <a:endParaRPr lang="en-US" sz="2400" dirty="0">
              <a:latin typeface="Arial" pitchFamily="34" charset="0"/>
              <a:cs typeface="Arial" pitchFamily="34" charset="0"/>
            </a:endParaRPr>
          </a:p>
          <a:p>
            <a:pPr lvl="1"/>
            <a:r>
              <a:rPr lang="en-US" sz="2000" dirty="0" smtClean="0">
                <a:latin typeface="Arial" pitchFamily="34" charset="0"/>
                <a:cs typeface="Arial" pitchFamily="34" charset="0"/>
              </a:rPr>
              <a:t>Explosion of data, and massive data processing</a:t>
            </a:r>
          </a:p>
          <a:p>
            <a:pPr lvl="1"/>
            <a:r>
              <a:rPr lang="en-US" sz="2000" dirty="0" smtClean="0">
                <a:latin typeface="Arial" pitchFamily="34" charset="0"/>
                <a:cs typeface="Arial" pitchFamily="34" charset="0"/>
              </a:rPr>
              <a:t>Central but scalable storage systems</a:t>
            </a:r>
          </a:p>
          <a:p>
            <a:pPr lvl="1"/>
            <a:r>
              <a:rPr lang="en-US" sz="2000" dirty="0" smtClean="0">
                <a:latin typeface="Arial" pitchFamily="34" charset="0"/>
                <a:cs typeface="Arial" pitchFamily="34" charset="0"/>
              </a:rPr>
              <a:t>Ultra-high speed network for data transfer: 100Gbps networks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676400"/>
            <a:ext cx="4343400" cy="251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6732" y="4343400"/>
            <a:ext cx="4078735" cy="1381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Arial" pitchFamily="34" charset="0"/>
                <a:cs typeface="Arial" pitchFamily="34" charset="0"/>
              </a:rPr>
              <a:t>TCP or RDMA?</a:t>
            </a:r>
            <a:endParaRPr lang="en-US" sz="3600" dirty="0">
              <a:latin typeface="Arial" pitchFamily="34" charset="0"/>
              <a:cs typeface="Arial" pitchFamily="34" charset="0"/>
            </a:endParaRPr>
          </a:p>
        </p:txBody>
      </p:sp>
      <p:sp>
        <p:nvSpPr>
          <p:cNvPr id="4" name="Content Placeholder 2"/>
          <p:cNvSpPr txBox="1">
            <a:spLocks/>
          </p:cNvSpPr>
          <p:nvPr/>
        </p:nvSpPr>
        <p:spPr>
          <a:xfrm>
            <a:off x="457200" y="1219200"/>
            <a:ext cx="8229600" cy="512445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latin typeface="Arial" pitchFamily="34" charset="0"/>
                <a:cs typeface="Arial" pitchFamily="34" charset="0"/>
              </a:rPr>
              <a:t>Why not TCP?</a:t>
            </a:r>
          </a:p>
          <a:p>
            <a:pPr lvl="1"/>
            <a:r>
              <a:rPr lang="en-US" sz="2000" dirty="0" smtClean="0">
                <a:latin typeface="Arial" pitchFamily="34" charset="0"/>
                <a:cs typeface="Arial" pitchFamily="34" charset="0"/>
              </a:rPr>
              <a:t>Data copies</a:t>
            </a:r>
          </a:p>
          <a:p>
            <a:pPr lvl="1"/>
            <a:r>
              <a:rPr lang="en-US" sz="2000" dirty="0" smtClean="0">
                <a:latin typeface="Arial" pitchFamily="34" charset="0"/>
                <a:cs typeface="Arial" pitchFamily="34" charset="0"/>
              </a:rPr>
              <a:t>CPU intensive</a:t>
            </a:r>
          </a:p>
          <a:p>
            <a:pPr lvl="1"/>
            <a:r>
              <a:rPr lang="en-US" sz="2000" dirty="0" smtClean="0">
                <a:latin typeface="Arial" pitchFamily="34" charset="0"/>
                <a:cs typeface="Arial" pitchFamily="34" charset="0"/>
              </a:rPr>
              <a:t>Complex kernel tuning issues</a:t>
            </a:r>
          </a:p>
          <a:p>
            <a:r>
              <a:rPr lang="en-US" sz="2800" dirty="0">
                <a:latin typeface="Arial" pitchFamily="34" charset="0"/>
                <a:cs typeface="Arial" pitchFamily="34" charset="0"/>
              </a:rPr>
              <a:t>Why </a:t>
            </a:r>
            <a:r>
              <a:rPr lang="en-US" sz="2800" dirty="0" smtClean="0">
                <a:latin typeface="Arial" pitchFamily="34" charset="0"/>
                <a:cs typeface="Arial" pitchFamily="34" charset="0"/>
              </a:rPr>
              <a:t>RDMA (Remote </a:t>
            </a:r>
            <a:r>
              <a:rPr lang="en-US" sz="2800" dirty="0">
                <a:latin typeface="Arial" pitchFamily="34" charset="0"/>
                <a:cs typeface="Arial" pitchFamily="34" charset="0"/>
              </a:rPr>
              <a:t>Direct Memory </a:t>
            </a:r>
            <a:r>
              <a:rPr lang="en-US" sz="2800" dirty="0" smtClean="0">
                <a:latin typeface="Arial" pitchFamily="34" charset="0"/>
                <a:cs typeface="Arial" pitchFamily="34" charset="0"/>
              </a:rPr>
              <a:t>Access)?</a:t>
            </a:r>
          </a:p>
          <a:p>
            <a:pPr lvl="1"/>
            <a:r>
              <a:rPr lang="en-US" sz="2000" dirty="0">
                <a:latin typeface="Arial" pitchFamily="34" charset="0"/>
                <a:cs typeface="Arial" pitchFamily="34" charset="0"/>
              </a:rPr>
              <a:t>Zero-copy, </a:t>
            </a:r>
            <a:r>
              <a:rPr lang="en-US" sz="2000" dirty="0" smtClean="0">
                <a:latin typeface="Arial" pitchFamily="34" charset="0"/>
                <a:cs typeface="Arial" pitchFamily="34" charset="0"/>
              </a:rPr>
              <a:t>kernel </a:t>
            </a:r>
            <a:r>
              <a:rPr lang="en-US" sz="2000" dirty="0">
                <a:latin typeface="Arial" pitchFamily="34" charset="0"/>
                <a:cs typeface="Arial" pitchFamily="34" charset="0"/>
              </a:rPr>
              <a:t>bypass</a:t>
            </a:r>
          </a:p>
          <a:p>
            <a:pPr lvl="1"/>
            <a:r>
              <a:rPr lang="en-US" sz="2000" dirty="0" smtClean="0">
                <a:latin typeface="Arial" pitchFamily="34" charset="0"/>
                <a:cs typeface="Arial" pitchFamily="34" charset="0"/>
              </a:rPr>
              <a:t>Low latency, high throughput</a:t>
            </a:r>
          </a:p>
          <a:p>
            <a:pPr lvl="1"/>
            <a:r>
              <a:rPr lang="en-US" sz="2000" dirty="0" err="1" smtClean="0">
                <a:latin typeface="Arial" pitchFamily="34" charset="0"/>
                <a:cs typeface="Arial" pitchFamily="34" charset="0"/>
              </a:rPr>
              <a:t>InfiniBand</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RoCE</a:t>
            </a:r>
            <a:r>
              <a:rPr lang="en-US" sz="2000" dirty="0" smtClean="0">
                <a:latin typeface="Arial" pitchFamily="34" charset="0"/>
                <a:cs typeface="Arial" pitchFamily="34" charset="0"/>
              </a:rPr>
              <a:t> (RDMA over Converged Ethernet)</a:t>
            </a:r>
          </a:p>
          <a:p>
            <a:r>
              <a:rPr lang="en-US" sz="2800" dirty="0" smtClean="0">
                <a:latin typeface="Arial" pitchFamily="34" charset="0"/>
                <a:cs typeface="Arial" pitchFamily="34" charset="0"/>
              </a:rPr>
              <a:t>RDMA challenges</a:t>
            </a:r>
          </a:p>
          <a:p>
            <a:pPr lvl="1"/>
            <a:r>
              <a:rPr lang="en-US" sz="2000" dirty="0">
                <a:latin typeface="Arial" pitchFamily="34" charset="0"/>
                <a:cs typeface="Arial" pitchFamily="34" charset="0"/>
              </a:rPr>
              <a:t>To achieve near line-speed data </a:t>
            </a:r>
            <a:r>
              <a:rPr lang="en-US" sz="2000" dirty="0" smtClean="0">
                <a:latin typeface="Arial" pitchFamily="34" charset="0"/>
                <a:cs typeface="Arial" pitchFamily="34" charset="0"/>
              </a:rPr>
              <a:t>transfer</a:t>
            </a:r>
          </a:p>
          <a:p>
            <a:pPr lvl="1"/>
            <a:r>
              <a:rPr lang="en-US" sz="2000" dirty="0" smtClean="0">
                <a:latin typeface="Arial" pitchFamily="34" charset="0"/>
                <a:cs typeface="Arial" pitchFamily="34" charset="0"/>
              </a:rPr>
              <a:t>Explicit memory management by application developers</a:t>
            </a:r>
          </a:p>
          <a:p>
            <a:pPr lvl="1"/>
            <a:r>
              <a:rPr lang="en-US" sz="2000" dirty="0" smtClean="0">
                <a:latin typeface="Arial" pitchFamily="34" charset="0"/>
                <a:cs typeface="Arial" pitchFamily="34" charset="0"/>
              </a:rPr>
              <a:t>Asynchronous work queues, event-based programming paradigm</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Arial" pitchFamily="34" charset="0"/>
                <a:cs typeface="Arial" pitchFamily="34" charset="0"/>
              </a:rPr>
              <a:t>RDMA Transport Services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4770437"/>
            <a:ext cx="8229600" cy="1630363"/>
          </a:xfrm>
        </p:spPr>
        <p:txBody>
          <a:bodyPr>
            <a:noAutofit/>
          </a:bodyPr>
          <a:lstStyle/>
          <a:p>
            <a:r>
              <a:rPr lang="en-US" sz="2400" dirty="0" smtClean="0">
                <a:latin typeface="Arial" pitchFamily="34" charset="0"/>
                <a:cs typeface="Arial" pitchFamily="34" charset="0"/>
              </a:rPr>
              <a:t>Channel Semantic: Send/</a:t>
            </a:r>
            <a:r>
              <a:rPr lang="en-US" sz="2400" dirty="0" err="1" smtClean="0">
                <a:latin typeface="Arial" pitchFamily="34" charset="0"/>
                <a:cs typeface="Arial" pitchFamily="34" charset="0"/>
              </a:rPr>
              <a:t>Recv</a:t>
            </a: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Memory Semantic: RDMA Read, RDMA Write</a:t>
            </a:r>
          </a:p>
          <a:p>
            <a:r>
              <a:rPr lang="en-US" sz="2400" dirty="0" smtClean="0">
                <a:latin typeface="Arial" pitchFamily="34" charset="0"/>
                <a:cs typeface="Arial" pitchFamily="34" charset="0"/>
              </a:rPr>
              <a:t>Our choice considers both </a:t>
            </a:r>
            <a:r>
              <a:rPr lang="en-US" sz="2400" dirty="0">
                <a:latin typeface="Arial" pitchFamily="34" charset="0"/>
                <a:cs typeface="Arial" pitchFamily="34" charset="0"/>
              </a:rPr>
              <a:t>performance and software </a:t>
            </a:r>
            <a:r>
              <a:rPr lang="en-US" sz="2400" dirty="0" smtClean="0">
                <a:latin typeface="Arial" pitchFamily="34" charset="0"/>
                <a:cs typeface="Arial" pitchFamily="34" charset="0"/>
              </a:rPr>
              <a:t>design perspectives.</a:t>
            </a:r>
            <a:endParaRPr lang="en-US" sz="2400" dirty="0">
              <a:latin typeface="Arial" pitchFamily="34" charset="0"/>
              <a:cs typeface="Arial" pitchFamily="34" charset="0"/>
            </a:endParaRPr>
          </a:p>
        </p:txBody>
      </p:sp>
      <p:cxnSp>
        <p:nvCxnSpPr>
          <p:cNvPr id="5" name="Straight Connector 4"/>
          <p:cNvCxnSpPr/>
          <p:nvPr/>
        </p:nvCxnSpPr>
        <p:spPr>
          <a:xfrm>
            <a:off x="1219200" y="1728486"/>
            <a:ext cx="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743200" y="1728486"/>
            <a:ext cx="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219200" y="2656204"/>
            <a:ext cx="1524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0134" y="2345709"/>
            <a:ext cx="838200" cy="369332"/>
          </a:xfrm>
          <a:prstGeom prst="rect">
            <a:avLst/>
          </a:prstGeom>
          <a:noFill/>
        </p:spPr>
        <p:txBody>
          <a:bodyPr wrap="square" rtlCol="0">
            <a:spAutoFit/>
          </a:bodyPr>
          <a:lstStyle/>
          <a:p>
            <a:pPr algn="ctr"/>
            <a:r>
              <a:rPr lang="en-US" dirty="0" smtClean="0"/>
              <a:t>SEND</a:t>
            </a:r>
            <a:endParaRPr lang="en-US" dirty="0"/>
          </a:p>
        </p:txBody>
      </p:sp>
      <p:sp>
        <p:nvSpPr>
          <p:cNvPr id="12" name="TextBox 11"/>
          <p:cNvSpPr txBox="1"/>
          <p:nvPr/>
        </p:nvSpPr>
        <p:spPr>
          <a:xfrm>
            <a:off x="2819400" y="1728486"/>
            <a:ext cx="1143000" cy="646331"/>
          </a:xfrm>
          <a:prstGeom prst="rect">
            <a:avLst/>
          </a:prstGeom>
          <a:noFill/>
        </p:spPr>
        <p:txBody>
          <a:bodyPr wrap="square" rtlCol="0">
            <a:spAutoFit/>
          </a:bodyPr>
          <a:lstStyle/>
          <a:p>
            <a:pPr algn="ctr"/>
            <a:r>
              <a:rPr lang="en-US" dirty="0" smtClean="0"/>
              <a:t>Post Receive</a:t>
            </a:r>
            <a:endParaRPr lang="en-US" dirty="0"/>
          </a:p>
        </p:txBody>
      </p:sp>
      <p:sp>
        <p:nvSpPr>
          <p:cNvPr id="13" name="TextBox 12"/>
          <p:cNvSpPr txBox="1"/>
          <p:nvPr/>
        </p:nvSpPr>
        <p:spPr>
          <a:xfrm>
            <a:off x="800100" y="1371600"/>
            <a:ext cx="838200" cy="369332"/>
          </a:xfrm>
          <a:prstGeom prst="rect">
            <a:avLst/>
          </a:prstGeom>
          <a:noFill/>
        </p:spPr>
        <p:txBody>
          <a:bodyPr wrap="square" rtlCol="0">
            <a:spAutoFit/>
          </a:bodyPr>
          <a:lstStyle/>
          <a:p>
            <a:pPr algn="ctr"/>
            <a:r>
              <a:rPr lang="en-US" dirty="0" smtClean="0"/>
              <a:t>source</a:t>
            </a:r>
            <a:endParaRPr lang="en-US" dirty="0"/>
          </a:p>
        </p:txBody>
      </p:sp>
      <p:sp>
        <p:nvSpPr>
          <p:cNvPr id="14" name="TextBox 13"/>
          <p:cNvSpPr txBox="1"/>
          <p:nvPr/>
        </p:nvSpPr>
        <p:spPr>
          <a:xfrm>
            <a:off x="2324100" y="1371600"/>
            <a:ext cx="838200" cy="369332"/>
          </a:xfrm>
          <a:prstGeom prst="rect">
            <a:avLst/>
          </a:prstGeom>
          <a:noFill/>
        </p:spPr>
        <p:txBody>
          <a:bodyPr wrap="square" rtlCol="0">
            <a:spAutoFit/>
          </a:bodyPr>
          <a:lstStyle/>
          <a:p>
            <a:pPr algn="ctr"/>
            <a:r>
              <a:rPr lang="en-US" dirty="0" smtClean="0"/>
              <a:t>sink</a:t>
            </a:r>
            <a:endParaRPr lang="en-US" dirty="0"/>
          </a:p>
        </p:txBody>
      </p:sp>
      <p:cxnSp>
        <p:nvCxnSpPr>
          <p:cNvPr id="15" name="Straight Connector 14"/>
          <p:cNvCxnSpPr/>
          <p:nvPr/>
        </p:nvCxnSpPr>
        <p:spPr>
          <a:xfrm>
            <a:off x="6134100" y="1728486"/>
            <a:ext cx="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59477" y="1728486"/>
            <a:ext cx="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34100" y="2656204"/>
            <a:ext cx="1524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75690" y="2507105"/>
            <a:ext cx="1409700" cy="369332"/>
          </a:xfrm>
          <a:prstGeom prst="rect">
            <a:avLst/>
          </a:prstGeom>
          <a:noFill/>
        </p:spPr>
        <p:txBody>
          <a:bodyPr wrap="square" rtlCol="0">
            <a:spAutoFit/>
          </a:bodyPr>
          <a:lstStyle/>
          <a:p>
            <a:pPr algn="ctr"/>
            <a:r>
              <a:rPr lang="en-US" dirty="0" smtClean="0"/>
              <a:t>RDMA Write</a:t>
            </a:r>
            <a:endParaRPr lang="en-US" dirty="0"/>
          </a:p>
        </p:txBody>
      </p:sp>
      <p:sp>
        <p:nvSpPr>
          <p:cNvPr id="20" name="TextBox 19"/>
          <p:cNvSpPr txBox="1"/>
          <p:nvPr/>
        </p:nvSpPr>
        <p:spPr>
          <a:xfrm>
            <a:off x="5715000" y="1371600"/>
            <a:ext cx="838200" cy="369332"/>
          </a:xfrm>
          <a:prstGeom prst="rect">
            <a:avLst/>
          </a:prstGeom>
          <a:noFill/>
        </p:spPr>
        <p:txBody>
          <a:bodyPr wrap="square" rtlCol="0">
            <a:spAutoFit/>
          </a:bodyPr>
          <a:lstStyle/>
          <a:p>
            <a:pPr algn="ctr"/>
            <a:r>
              <a:rPr lang="en-US" dirty="0" smtClean="0"/>
              <a:t>source</a:t>
            </a:r>
            <a:endParaRPr lang="en-US" dirty="0"/>
          </a:p>
        </p:txBody>
      </p:sp>
      <p:sp>
        <p:nvSpPr>
          <p:cNvPr id="21" name="TextBox 20"/>
          <p:cNvSpPr txBox="1"/>
          <p:nvPr/>
        </p:nvSpPr>
        <p:spPr>
          <a:xfrm>
            <a:off x="7239000" y="1371600"/>
            <a:ext cx="838200" cy="369332"/>
          </a:xfrm>
          <a:prstGeom prst="rect">
            <a:avLst/>
          </a:prstGeom>
          <a:noFill/>
        </p:spPr>
        <p:txBody>
          <a:bodyPr wrap="square" rtlCol="0">
            <a:spAutoFit/>
          </a:bodyPr>
          <a:lstStyle/>
          <a:p>
            <a:pPr algn="ctr"/>
            <a:r>
              <a:rPr lang="en-US" dirty="0" smtClean="0"/>
              <a:t>sink</a:t>
            </a:r>
            <a:endParaRPr lang="en-US" dirty="0"/>
          </a:p>
        </p:txBody>
      </p:sp>
      <p:cxnSp>
        <p:nvCxnSpPr>
          <p:cNvPr id="22" name="Straight Arrow Connector 21"/>
          <p:cNvCxnSpPr/>
          <p:nvPr/>
        </p:nvCxnSpPr>
        <p:spPr>
          <a:xfrm flipH="1">
            <a:off x="6134100" y="1957086"/>
            <a:ext cx="1524000" cy="323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38900" y="1728486"/>
            <a:ext cx="838200" cy="369332"/>
          </a:xfrm>
          <a:prstGeom prst="rect">
            <a:avLst/>
          </a:prstGeom>
          <a:noFill/>
        </p:spPr>
        <p:txBody>
          <a:bodyPr wrap="square" rtlCol="0">
            <a:spAutoFit/>
          </a:bodyPr>
          <a:lstStyle/>
          <a:p>
            <a:pPr algn="ctr"/>
            <a:r>
              <a:rPr lang="en-US" dirty="0" smtClean="0"/>
              <a:t>Key</a:t>
            </a:r>
            <a:endParaRPr lang="en-US" dirty="0"/>
          </a:p>
        </p:txBody>
      </p:sp>
      <p:sp>
        <p:nvSpPr>
          <p:cNvPr id="26" name="TextBox 25"/>
          <p:cNvSpPr txBox="1"/>
          <p:nvPr/>
        </p:nvSpPr>
        <p:spPr>
          <a:xfrm>
            <a:off x="2819400" y="3224405"/>
            <a:ext cx="1143000" cy="646331"/>
          </a:xfrm>
          <a:prstGeom prst="rect">
            <a:avLst/>
          </a:prstGeom>
          <a:noFill/>
        </p:spPr>
        <p:txBody>
          <a:bodyPr wrap="square" rtlCol="0">
            <a:spAutoFit/>
          </a:bodyPr>
          <a:lstStyle/>
          <a:p>
            <a:pPr algn="ctr"/>
            <a:r>
              <a:rPr lang="en-US" dirty="0" smtClean="0"/>
              <a:t>Comp Notify</a:t>
            </a:r>
            <a:endParaRPr lang="en-US" dirty="0"/>
          </a:p>
        </p:txBody>
      </p:sp>
      <p:sp>
        <p:nvSpPr>
          <p:cNvPr id="27" name="TextBox 26"/>
          <p:cNvSpPr txBox="1"/>
          <p:nvPr/>
        </p:nvSpPr>
        <p:spPr>
          <a:xfrm>
            <a:off x="20256" y="3274485"/>
            <a:ext cx="1143000" cy="646331"/>
          </a:xfrm>
          <a:prstGeom prst="rect">
            <a:avLst/>
          </a:prstGeom>
          <a:noFill/>
        </p:spPr>
        <p:txBody>
          <a:bodyPr wrap="square" rtlCol="0">
            <a:spAutoFit/>
          </a:bodyPr>
          <a:lstStyle/>
          <a:p>
            <a:pPr algn="ctr"/>
            <a:r>
              <a:rPr lang="en-US" dirty="0" smtClean="0"/>
              <a:t>Comp Notify</a:t>
            </a:r>
            <a:endParaRPr lang="en-US" dirty="0"/>
          </a:p>
        </p:txBody>
      </p:sp>
      <p:cxnSp>
        <p:nvCxnSpPr>
          <p:cNvPr id="28" name="Straight Arrow Connector 27"/>
          <p:cNvCxnSpPr/>
          <p:nvPr/>
        </p:nvCxnSpPr>
        <p:spPr>
          <a:xfrm>
            <a:off x="6134100" y="3709686"/>
            <a:ext cx="1524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134100" y="3481086"/>
            <a:ext cx="1524000" cy="369332"/>
          </a:xfrm>
          <a:prstGeom prst="rect">
            <a:avLst/>
          </a:prstGeom>
          <a:noFill/>
        </p:spPr>
        <p:txBody>
          <a:bodyPr wrap="square" rtlCol="0">
            <a:spAutoFit/>
          </a:bodyPr>
          <a:lstStyle/>
          <a:p>
            <a:pPr algn="ctr"/>
            <a:r>
              <a:rPr lang="en-US" dirty="0" smtClean="0"/>
              <a:t>Notification</a:t>
            </a:r>
            <a:endParaRPr lang="en-US" dirty="0"/>
          </a:p>
        </p:txBody>
      </p:sp>
      <p:sp>
        <p:nvSpPr>
          <p:cNvPr id="30" name="TextBox 29"/>
          <p:cNvSpPr txBox="1"/>
          <p:nvPr/>
        </p:nvSpPr>
        <p:spPr>
          <a:xfrm>
            <a:off x="1219200" y="2871486"/>
            <a:ext cx="1524000" cy="646331"/>
          </a:xfrm>
          <a:prstGeom prst="rect">
            <a:avLst/>
          </a:prstGeom>
          <a:noFill/>
        </p:spPr>
        <p:txBody>
          <a:bodyPr wrap="square" rtlCol="0">
            <a:spAutoFit/>
          </a:bodyPr>
          <a:lstStyle/>
          <a:p>
            <a:pPr algn="ctr"/>
            <a:r>
              <a:rPr lang="en-US" dirty="0" smtClean="0"/>
              <a:t>Unsolicited Message</a:t>
            </a:r>
            <a:endParaRPr lang="en-US" dirty="0"/>
          </a:p>
        </p:txBody>
      </p:sp>
      <p:sp>
        <p:nvSpPr>
          <p:cNvPr id="31" name="TextBox 30"/>
          <p:cNvSpPr txBox="1"/>
          <p:nvPr/>
        </p:nvSpPr>
        <p:spPr>
          <a:xfrm>
            <a:off x="6134100" y="2834755"/>
            <a:ext cx="1524000" cy="646331"/>
          </a:xfrm>
          <a:prstGeom prst="rect">
            <a:avLst/>
          </a:prstGeom>
          <a:noFill/>
        </p:spPr>
        <p:txBody>
          <a:bodyPr wrap="square" rtlCol="0">
            <a:spAutoFit/>
          </a:bodyPr>
          <a:lstStyle/>
          <a:p>
            <a:pPr algn="ctr"/>
            <a:r>
              <a:rPr lang="en-US" dirty="0" smtClean="0"/>
              <a:t>Solicited Message</a:t>
            </a:r>
            <a:endParaRPr lang="en-US" dirty="0"/>
          </a:p>
        </p:txBody>
      </p:sp>
      <p:sp>
        <p:nvSpPr>
          <p:cNvPr id="32" name="Rectangle 31"/>
          <p:cNvSpPr/>
          <p:nvPr/>
        </p:nvSpPr>
        <p:spPr>
          <a:xfrm>
            <a:off x="1600200" y="2414287"/>
            <a:ext cx="304800" cy="241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870057" y="2507105"/>
            <a:ext cx="304800" cy="241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99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8" grpId="0"/>
      <p:bldP spid="20" grpId="0"/>
      <p:bldP spid="21" grpId="0"/>
      <p:bldP spid="25" grpId="0"/>
      <p:bldP spid="26" grpId="0"/>
      <p:bldP spid="27" grpId="0"/>
      <p:bldP spid="29" grpId="0"/>
      <p:bldP spid="30" grpId="0"/>
      <p:bldP spid="31" grpId="0"/>
      <p:bldP spid="32"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Arial" pitchFamily="34" charset="0"/>
                <a:cs typeface="Arial" pitchFamily="34" charset="0"/>
              </a:rPr>
              <a:t>Evaluation of</a:t>
            </a:r>
            <a:r>
              <a:rPr lang="en-US" sz="3600" dirty="0">
                <a:latin typeface="Arial" pitchFamily="34" charset="0"/>
                <a:cs typeface="Arial" pitchFamily="34" charset="0"/>
              </a:rPr>
              <a:t> RDMA </a:t>
            </a:r>
            <a:r>
              <a:rPr lang="en-US" sz="3600" dirty="0" smtClean="0">
                <a:latin typeface="Arial" pitchFamily="34" charset="0"/>
                <a:cs typeface="Arial" pitchFamily="34" charset="0"/>
              </a:rPr>
              <a:t>Services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371600"/>
            <a:ext cx="8229600" cy="1981200"/>
          </a:xfrm>
        </p:spPr>
        <p:txBody>
          <a:bodyPr>
            <a:normAutofit fontScale="62500" lnSpcReduction="20000"/>
          </a:bodyPr>
          <a:lstStyle/>
          <a:p>
            <a:r>
              <a:rPr lang="en-US" sz="3600" dirty="0" smtClean="0">
                <a:latin typeface="Arial" pitchFamily="34" charset="0"/>
                <a:cs typeface="Arial" pitchFamily="34" charset="0"/>
              </a:rPr>
              <a:t>Contribute an RDMA I/O engine for Flexible I/O Tester (</a:t>
            </a:r>
            <a:r>
              <a:rPr lang="en-US" sz="3600" dirty="0" err="1" smtClean="0">
                <a:latin typeface="Arial" pitchFamily="34" charset="0"/>
                <a:cs typeface="Arial" pitchFamily="34" charset="0"/>
              </a:rPr>
              <a:t>fio</a:t>
            </a:r>
            <a:r>
              <a:rPr lang="en-US" sz="3600" dirty="0" smtClean="0">
                <a:latin typeface="Arial" pitchFamily="34" charset="0"/>
                <a:cs typeface="Arial" pitchFamily="34" charset="0"/>
              </a:rPr>
              <a:t>).</a:t>
            </a:r>
          </a:p>
          <a:p>
            <a:r>
              <a:rPr lang="en-US" sz="3600" dirty="0" smtClean="0">
                <a:latin typeface="Arial" pitchFamily="34" charset="0"/>
                <a:cs typeface="Arial" pitchFamily="34" charset="0"/>
              </a:rPr>
              <a:t>Key parameters</a:t>
            </a:r>
          </a:p>
          <a:p>
            <a:pPr lvl="1"/>
            <a:r>
              <a:rPr lang="en-US" dirty="0" smtClean="0">
                <a:latin typeface="Arial" pitchFamily="34" charset="0"/>
                <a:cs typeface="Arial" pitchFamily="34" charset="0"/>
              </a:rPr>
              <a:t>I/O depth (# of memory blocks in flight)</a:t>
            </a:r>
          </a:p>
          <a:p>
            <a:pPr lvl="1"/>
            <a:r>
              <a:rPr lang="en-US" dirty="0" smtClean="0">
                <a:latin typeface="Arial" pitchFamily="34" charset="0"/>
                <a:cs typeface="Arial" pitchFamily="34" charset="0"/>
              </a:rPr>
              <a:t>Block size</a:t>
            </a:r>
          </a:p>
          <a:p>
            <a:r>
              <a:rPr lang="en-US" sz="3600" i="1" dirty="0" smtClean="0">
                <a:latin typeface="Arial" pitchFamily="34" charset="0"/>
                <a:cs typeface="Arial" pitchFamily="34" charset="0"/>
              </a:rPr>
              <a:t>Use one side operation (RDMA Write) to transfer user payload, and two side operation for control messages.</a:t>
            </a:r>
            <a:endParaRPr lang="en-US" sz="3600" i="1" dirty="0">
              <a:latin typeface="Arial" pitchFamily="34" charset="0"/>
              <a:cs typeface="Arial" pitchFamily="34"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0" y="3581400"/>
            <a:ext cx="3797300" cy="294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8016" y="3608070"/>
            <a:ext cx="3760184" cy="2919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38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up)">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Arial" pitchFamily="34" charset="0"/>
                <a:cs typeface="Arial" pitchFamily="34" charset="0"/>
              </a:rPr>
              <a:t>Project Background</a:t>
            </a:r>
          </a:p>
          <a:p>
            <a:r>
              <a:rPr lang="en-US" b="1" dirty="0" smtClean="0">
                <a:latin typeface="Arial" pitchFamily="34" charset="0"/>
                <a:cs typeface="Arial" pitchFamily="34" charset="0"/>
              </a:rPr>
              <a:t>Protocol Design and Implementation</a:t>
            </a:r>
          </a:p>
          <a:p>
            <a:r>
              <a:rPr lang="en-US" dirty="0" err="1" smtClean="0">
                <a:latin typeface="Arial" pitchFamily="34" charset="0"/>
                <a:cs typeface="Arial" pitchFamily="34" charset="0"/>
              </a:rPr>
              <a:t>Testbed</a:t>
            </a:r>
            <a:r>
              <a:rPr lang="en-US" dirty="0" smtClean="0">
                <a:latin typeface="Arial" pitchFamily="34" charset="0"/>
                <a:cs typeface="Arial" pitchFamily="34" charset="0"/>
              </a:rPr>
              <a:t> Evaluation</a:t>
            </a:r>
          </a:p>
        </p:txBody>
      </p:sp>
    </p:spTree>
    <p:extLst>
      <p:ext uri="{BB962C8B-B14F-4D97-AF65-F5344CB8AC3E}">
        <p14:creationId xmlns:p14="http://schemas.microsoft.com/office/powerpoint/2010/main" val="12232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Arial" pitchFamily="34" charset="0"/>
                <a:cs typeface="Arial" pitchFamily="34" charset="0"/>
              </a:rPr>
              <a:t>Protocol Overview</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265237"/>
            <a:ext cx="8229600" cy="4710725"/>
          </a:xfrm>
        </p:spPr>
        <p:txBody>
          <a:bodyPr>
            <a:normAutofit/>
          </a:bodyPr>
          <a:lstStyle/>
          <a:p>
            <a:r>
              <a:rPr lang="en-US" sz="2400" dirty="0" smtClean="0">
                <a:latin typeface="Arial" pitchFamily="34" charset="0"/>
                <a:cs typeface="Arial" pitchFamily="34" charset="0"/>
              </a:rPr>
              <a:t>One dedicated Reliable Connection queue pair for exchanging control messages, and one or more for actual data transfer</a:t>
            </a:r>
          </a:p>
          <a:p>
            <a:pPr lvl="1"/>
            <a:r>
              <a:rPr lang="en-US" sz="2000" dirty="0" smtClean="0">
                <a:latin typeface="Arial" pitchFamily="34" charset="0"/>
                <a:cs typeface="Arial" pitchFamily="34" charset="0"/>
              </a:rPr>
              <a:t>Multiple memory blocks in flight</a:t>
            </a:r>
          </a:p>
          <a:p>
            <a:pPr lvl="1"/>
            <a:r>
              <a:rPr lang="en-US" sz="2000" dirty="0" smtClean="0">
                <a:latin typeface="Arial" pitchFamily="34" charset="0"/>
                <a:cs typeface="Arial" pitchFamily="34" charset="0"/>
              </a:rPr>
              <a:t>Multiple reliable queue pairs for data transfer</a:t>
            </a:r>
          </a:p>
          <a:p>
            <a:pPr lvl="1"/>
            <a:r>
              <a:rPr lang="en-US" sz="2000" dirty="0" smtClean="0">
                <a:latin typeface="Arial" pitchFamily="34" charset="0"/>
                <a:cs typeface="Arial" pitchFamily="34" charset="0"/>
              </a:rPr>
              <a:t>Proactive feedback</a:t>
            </a:r>
            <a:endParaRPr lang="en-US" sz="2000" dirty="0">
              <a:latin typeface="Arial" pitchFamily="34" charset="0"/>
              <a:cs typeface="Arial" pitchFamily="34" charset="0"/>
            </a:endParaRPr>
          </a:p>
        </p:txBody>
      </p:sp>
      <p:grpSp>
        <p:nvGrpSpPr>
          <p:cNvPr id="57" name="Canvas 1"/>
          <p:cNvGrpSpPr/>
          <p:nvPr/>
        </p:nvGrpSpPr>
        <p:grpSpPr>
          <a:xfrm>
            <a:off x="1600200" y="3657600"/>
            <a:ext cx="6035040" cy="2903220"/>
            <a:chOff x="0" y="0"/>
            <a:chExt cx="6035040" cy="2903220"/>
          </a:xfrm>
        </p:grpSpPr>
        <p:sp>
          <p:nvSpPr>
            <p:cNvPr id="58" name="Rectangle 57"/>
            <p:cNvSpPr/>
            <p:nvPr/>
          </p:nvSpPr>
          <p:spPr>
            <a:xfrm>
              <a:off x="0" y="0"/>
              <a:ext cx="6035040" cy="2903220"/>
            </a:xfrm>
            <a:prstGeom prst="rect">
              <a:avLst/>
            </a:prstGeom>
          </p:spPr>
        </p:sp>
        <p:sp>
          <p:nvSpPr>
            <p:cNvPr id="59" name="Oval 58"/>
            <p:cNvSpPr/>
            <p:nvPr/>
          </p:nvSpPr>
          <p:spPr>
            <a:xfrm>
              <a:off x="44450" y="0"/>
              <a:ext cx="1913550" cy="734983"/>
            </a:xfrm>
            <a:prstGeom prst="ellipse">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a:ea typeface="SimSun"/>
                  <a:cs typeface="Times New Roman"/>
                </a:rPr>
                <a:t>Process Load Data</a:t>
              </a:r>
              <a:endParaRPr kumimoji="0" lang="en-US" sz="1100" b="0" i="0" u="none" strike="noStrike" kern="0" cap="none" spc="0" normalizeH="0" baseline="0" noProof="0">
                <a:ln>
                  <a:noFill/>
                </a:ln>
                <a:solidFill>
                  <a:sysClr val="window" lastClr="FFFFFF"/>
                </a:solidFill>
                <a:effectLst/>
                <a:uLnTx/>
                <a:uFillTx/>
                <a:latin typeface="Calibri"/>
                <a:ea typeface="SimSun"/>
                <a:cs typeface="Times New Roman"/>
              </a:endParaRPr>
            </a:p>
          </p:txBody>
        </p:sp>
        <p:sp>
          <p:nvSpPr>
            <p:cNvPr id="60" name="Rectangle 59"/>
            <p:cNvSpPr/>
            <p:nvPr/>
          </p:nvSpPr>
          <p:spPr>
            <a:xfrm>
              <a:off x="628650" y="1066800"/>
              <a:ext cx="1168400" cy="1631950"/>
            </a:xfrm>
            <a:prstGeom prst="rect">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a:ea typeface="SimSun"/>
                  <a:cs typeface="Times New Roman"/>
                </a:rPr>
                <a:t>Data</a:t>
              </a:r>
              <a:endParaRPr kumimoji="0" lang="en-US" sz="1100" b="0" i="0" u="none" strike="noStrike" kern="0" cap="none" spc="0" normalizeH="0" baseline="0" noProof="0">
                <a:ln>
                  <a:noFill/>
                </a:ln>
                <a:solidFill>
                  <a:sysClr val="window" lastClr="FFFFFF"/>
                </a:solidFill>
                <a:effectLst/>
                <a:uLnTx/>
                <a:uFillTx/>
                <a:latin typeface="Calibri"/>
                <a:ea typeface="SimSun"/>
                <a:cs typeface="Times New Roman"/>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a:ea typeface="SimSun"/>
                  <a:cs typeface="Times New Roman"/>
                </a:rPr>
                <a:t>Source</a:t>
              </a:r>
              <a:endParaRPr kumimoji="0" lang="en-US" sz="1100" b="0" i="0" u="none" strike="noStrike" kern="0" cap="none" spc="0" normalizeH="0" baseline="0" noProof="0">
                <a:ln>
                  <a:noFill/>
                </a:ln>
                <a:solidFill>
                  <a:sysClr val="window" lastClr="FFFFFF"/>
                </a:solidFill>
                <a:effectLst/>
                <a:uLnTx/>
                <a:uFillTx/>
                <a:latin typeface="Calibri"/>
                <a:ea typeface="SimSun"/>
                <a:cs typeface="Times New Roman"/>
              </a:endParaRPr>
            </a:p>
          </p:txBody>
        </p:sp>
        <p:sp>
          <p:nvSpPr>
            <p:cNvPr id="61" name="Rectangle 60"/>
            <p:cNvSpPr/>
            <p:nvPr/>
          </p:nvSpPr>
          <p:spPr>
            <a:xfrm>
              <a:off x="4212250" y="1074737"/>
              <a:ext cx="1168400" cy="1631950"/>
            </a:xfrm>
            <a:prstGeom prst="rect">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a:ea typeface="SimSun"/>
                  <a:cs typeface="+mn-cs"/>
                </a:rPr>
                <a:t>Data</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a:ea typeface="SimSun"/>
                  <a:cs typeface="+mn-cs"/>
                </a:rPr>
                <a:t>Sink</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p:txBody>
        </p:sp>
        <p:cxnSp>
          <p:nvCxnSpPr>
            <p:cNvPr id="62" name="Straight Arrow Connector 61"/>
            <p:cNvCxnSpPr>
              <a:stCxn id="59" idx="4"/>
              <a:endCxn id="60" idx="0"/>
            </p:cNvCxnSpPr>
            <p:nvPr/>
          </p:nvCxnSpPr>
          <p:spPr>
            <a:xfrm>
              <a:off x="1001225" y="734983"/>
              <a:ext cx="211625" cy="331817"/>
            </a:xfrm>
            <a:prstGeom prst="straightConnector1">
              <a:avLst/>
            </a:prstGeom>
            <a:noFill/>
            <a:ln w="6350" cap="flat" cmpd="sng" algn="ctr">
              <a:solidFill>
                <a:sysClr val="windowText" lastClr="000000"/>
              </a:solidFill>
              <a:prstDash val="solid"/>
              <a:headEnd type="triangle"/>
              <a:tailEnd type="triangle"/>
            </a:ln>
            <a:effectLst/>
          </p:spPr>
        </p:cxnSp>
        <p:cxnSp>
          <p:nvCxnSpPr>
            <p:cNvPr id="63" name="Straight Arrow Connector 62"/>
            <p:cNvCxnSpPr>
              <a:stCxn id="82" idx="4"/>
              <a:endCxn id="61" idx="0"/>
            </p:cNvCxnSpPr>
            <p:nvPr/>
          </p:nvCxnSpPr>
          <p:spPr>
            <a:xfrm flipH="1">
              <a:off x="4796450" y="734695"/>
              <a:ext cx="281963" cy="340042"/>
            </a:xfrm>
            <a:prstGeom prst="straightConnector1">
              <a:avLst/>
            </a:prstGeom>
            <a:noFill/>
            <a:ln w="6350" cap="flat" cmpd="sng" algn="ctr">
              <a:solidFill>
                <a:sysClr val="windowText" lastClr="000000"/>
              </a:solidFill>
              <a:prstDash val="solid"/>
              <a:headEnd type="triangle"/>
              <a:tailEnd type="triangle"/>
            </a:ln>
            <a:effectLst/>
          </p:spPr>
        </p:cxnSp>
        <p:cxnSp>
          <p:nvCxnSpPr>
            <p:cNvPr id="64" name="Straight Arrow Connector 63"/>
            <p:cNvCxnSpPr/>
            <p:nvPr/>
          </p:nvCxnSpPr>
          <p:spPr>
            <a:xfrm>
              <a:off x="1797050" y="1373187"/>
              <a:ext cx="2415200" cy="0"/>
            </a:xfrm>
            <a:prstGeom prst="straightConnector1">
              <a:avLst/>
            </a:prstGeom>
            <a:noFill/>
            <a:ln w="9525" cap="flat" cmpd="sng" algn="ctr">
              <a:solidFill>
                <a:sysClr val="windowText" lastClr="000000"/>
              </a:solidFill>
              <a:prstDash val="solid"/>
              <a:headEnd type="arrow"/>
              <a:tailEnd type="arrow"/>
            </a:ln>
            <a:effectLst/>
          </p:spPr>
        </p:cxnSp>
        <p:cxnSp>
          <p:nvCxnSpPr>
            <p:cNvPr id="65" name="Straight Arrow Connector 64"/>
            <p:cNvCxnSpPr/>
            <p:nvPr/>
          </p:nvCxnSpPr>
          <p:spPr>
            <a:xfrm>
              <a:off x="1797050" y="2054837"/>
              <a:ext cx="2414905" cy="0"/>
            </a:xfrm>
            <a:prstGeom prst="straightConnector1">
              <a:avLst/>
            </a:prstGeom>
            <a:noFill/>
            <a:ln w="9525" cap="flat" cmpd="sng" algn="ctr">
              <a:solidFill>
                <a:sysClr val="windowText" lastClr="000000"/>
              </a:solidFill>
              <a:prstDash val="solid"/>
              <a:headEnd type="none"/>
              <a:tailEnd type="arrow"/>
            </a:ln>
            <a:effectLst/>
          </p:spPr>
        </p:cxnSp>
        <p:sp>
          <p:nvSpPr>
            <p:cNvPr id="66" name="Text Box 12"/>
            <p:cNvSpPr txBox="1"/>
            <p:nvPr/>
          </p:nvSpPr>
          <p:spPr>
            <a:xfrm>
              <a:off x="2392680" y="961760"/>
              <a:ext cx="1273810" cy="313150"/>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Arial"/>
                  <a:ea typeface="SimSun"/>
                  <a:cs typeface="Times New Roman"/>
                </a:rPr>
                <a:t>Control Msg QP</a:t>
              </a:r>
              <a:endParaRPr kumimoji="0" lang="en-US" sz="1100" b="0" i="0" u="none" strike="noStrike" kern="0" cap="none" spc="0" normalizeH="0" baseline="0" noProof="0">
                <a:ln>
                  <a:noFill/>
                </a:ln>
                <a:solidFill>
                  <a:sysClr val="windowText" lastClr="000000"/>
                </a:solidFill>
                <a:effectLst/>
                <a:uLnTx/>
                <a:uFillTx/>
                <a:latin typeface="Calibri"/>
                <a:ea typeface="SimSun"/>
                <a:cs typeface="Times New Roman"/>
              </a:endParaRPr>
            </a:p>
          </p:txBody>
        </p:sp>
        <p:cxnSp>
          <p:nvCxnSpPr>
            <p:cNvPr id="67" name="Straight Arrow Connector 66"/>
            <p:cNvCxnSpPr/>
            <p:nvPr/>
          </p:nvCxnSpPr>
          <p:spPr>
            <a:xfrm>
              <a:off x="1797050" y="2278992"/>
              <a:ext cx="2414905" cy="0"/>
            </a:xfrm>
            <a:prstGeom prst="straightConnector1">
              <a:avLst/>
            </a:prstGeom>
            <a:noFill/>
            <a:ln w="9525" cap="flat" cmpd="sng" algn="ctr">
              <a:solidFill>
                <a:sysClr val="windowText" lastClr="000000"/>
              </a:solidFill>
              <a:prstDash val="solid"/>
              <a:headEnd type="none"/>
              <a:tailEnd type="arrow"/>
            </a:ln>
            <a:effectLst/>
          </p:spPr>
        </p:cxnSp>
        <p:cxnSp>
          <p:nvCxnSpPr>
            <p:cNvPr id="68" name="Straight Arrow Connector 67"/>
            <p:cNvCxnSpPr/>
            <p:nvPr/>
          </p:nvCxnSpPr>
          <p:spPr>
            <a:xfrm>
              <a:off x="1797345" y="2480291"/>
              <a:ext cx="2414905" cy="0"/>
            </a:xfrm>
            <a:prstGeom prst="straightConnector1">
              <a:avLst/>
            </a:prstGeom>
            <a:noFill/>
            <a:ln w="9525" cap="flat" cmpd="sng" algn="ctr">
              <a:solidFill>
                <a:sysClr val="windowText" lastClr="000000"/>
              </a:solidFill>
              <a:prstDash val="solid"/>
              <a:headEnd type="none"/>
              <a:tailEnd type="arrow"/>
            </a:ln>
            <a:effectLst/>
          </p:spPr>
        </p:cxnSp>
        <p:sp>
          <p:nvSpPr>
            <p:cNvPr id="69" name="Rectangle 68"/>
            <p:cNvSpPr/>
            <p:nvPr/>
          </p:nvSpPr>
          <p:spPr>
            <a:xfrm>
              <a:off x="2362200" y="1877037"/>
              <a:ext cx="133350" cy="13335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0" name="Rectangle 69"/>
            <p:cNvSpPr/>
            <p:nvPr/>
          </p:nvSpPr>
          <p:spPr>
            <a:xfrm>
              <a:off x="3609975" y="1877037"/>
              <a:ext cx="133350" cy="13335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 lastClr="FFFFFF"/>
                  </a:solidFill>
                  <a:effectLst/>
                  <a:uLnTx/>
                  <a:uFillTx/>
                  <a:latin typeface="Calibri"/>
                  <a:ea typeface="Times New Roman"/>
                  <a:cs typeface="Times New Roman"/>
                </a:rPr>
                <a:t> </a:t>
              </a:r>
              <a:endParaRPr kumimoji="0" lang="en-US" sz="1100" b="0" i="0" u="none" strike="noStrike" kern="0" cap="none" spc="0" normalizeH="0" baseline="0" noProof="0">
                <a:ln>
                  <a:noFill/>
                </a:ln>
                <a:solidFill>
                  <a:sysClr val="window" lastClr="FFFFFF"/>
                </a:solidFill>
                <a:effectLst/>
                <a:uLnTx/>
                <a:uFillTx/>
                <a:latin typeface="Calibri"/>
                <a:ea typeface="SimSun"/>
                <a:cs typeface="Times New Roman"/>
              </a:endParaRPr>
            </a:p>
          </p:txBody>
        </p:sp>
        <p:sp>
          <p:nvSpPr>
            <p:cNvPr id="71" name="Rectangle 70"/>
            <p:cNvSpPr/>
            <p:nvPr/>
          </p:nvSpPr>
          <p:spPr>
            <a:xfrm>
              <a:off x="2307250" y="2111987"/>
              <a:ext cx="133350" cy="13335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 lastClr="FFFFFF"/>
                  </a:solidFill>
                  <a:effectLst/>
                  <a:uLnTx/>
                  <a:uFillTx/>
                  <a:latin typeface="Calibri"/>
                  <a:ea typeface="Times New Roman"/>
                  <a:cs typeface="Times New Roman"/>
                </a:rPr>
                <a:t> </a:t>
              </a:r>
              <a:endParaRPr kumimoji="0" lang="en-US" sz="1100" b="0" i="0" u="none" strike="noStrike" kern="0" cap="none" spc="0" normalizeH="0" baseline="0" noProof="0">
                <a:ln>
                  <a:noFill/>
                </a:ln>
                <a:solidFill>
                  <a:sysClr val="window" lastClr="FFFFFF"/>
                </a:solidFill>
                <a:effectLst/>
                <a:uLnTx/>
                <a:uFillTx/>
                <a:latin typeface="Calibri"/>
                <a:ea typeface="SimSun"/>
                <a:cs typeface="Times New Roman"/>
              </a:endParaRPr>
            </a:p>
          </p:txBody>
        </p:sp>
        <p:sp>
          <p:nvSpPr>
            <p:cNvPr id="72" name="Rectangle 71"/>
            <p:cNvSpPr/>
            <p:nvPr/>
          </p:nvSpPr>
          <p:spPr>
            <a:xfrm>
              <a:off x="1958000" y="2318362"/>
              <a:ext cx="133350" cy="13335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 lastClr="FFFFFF"/>
                  </a:solidFill>
                  <a:effectLst/>
                  <a:uLnTx/>
                  <a:uFillTx/>
                  <a:latin typeface="Calibri"/>
                  <a:ea typeface="Times New Roman"/>
                  <a:cs typeface="Times New Roman"/>
                </a:rPr>
                <a:t> </a:t>
              </a:r>
              <a:endParaRPr kumimoji="0" lang="en-US" sz="1100" b="0" i="0" u="none" strike="noStrike" kern="0" cap="none" spc="0" normalizeH="0" baseline="0" noProof="0">
                <a:ln>
                  <a:noFill/>
                </a:ln>
                <a:solidFill>
                  <a:sysClr val="window" lastClr="FFFFFF"/>
                </a:solidFill>
                <a:effectLst/>
                <a:uLnTx/>
                <a:uFillTx/>
                <a:latin typeface="Calibri"/>
                <a:ea typeface="SimSun"/>
                <a:cs typeface="Times New Roman"/>
              </a:endParaRPr>
            </a:p>
          </p:txBody>
        </p:sp>
        <p:sp>
          <p:nvSpPr>
            <p:cNvPr id="73" name="Rectangle 72"/>
            <p:cNvSpPr/>
            <p:nvPr/>
          </p:nvSpPr>
          <p:spPr>
            <a:xfrm>
              <a:off x="2091350" y="1208552"/>
              <a:ext cx="133350" cy="132715"/>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 lastClr="FFFFFF"/>
                  </a:solidFill>
                  <a:effectLst/>
                  <a:uLnTx/>
                  <a:uFillTx/>
                  <a:latin typeface="Calibri"/>
                  <a:ea typeface="Times New Roman"/>
                  <a:cs typeface="Times New Roman"/>
                </a:rPr>
                <a:t> </a:t>
              </a:r>
              <a:endParaRPr kumimoji="0" lang="en-US" sz="1100" b="0" i="0" u="none" strike="noStrike" kern="0" cap="none" spc="0" normalizeH="0" baseline="0" noProof="0">
                <a:ln>
                  <a:noFill/>
                </a:ln>
                <a:solidFill>
                  <a:sysClr val="window" lastClr="FFFFFF"/>
                </a:solidFill>
                <a:effectLst/>
                <a:uLnTx/>
                <a:uFillTx/>
                <a:latin typeface="Calibri"/>
                <a:ea typeface="SimSun"/>
                <a:cs typeface="Times New Roman"/>
              </a:endParaRPr>
            </a:p>
          </p:txBody>
        </p:sp>
        <p:sp>
          <p:nvSpPr>
            <p:cNvPr id="74" name="Rectangle 73"/>
            <p:cNvSpPr/>
            <p:nvPr/>
          </p:nvSpPr>
          <p:spPr>
            <a:xfrm>
              <a:off x="3899513" y="1418249"/>
              <a:ext cx="133350" cy="13208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 lastClr="FFFFFF"/>
                  </a:solidFill>
                  <a:effectLst/>
                  <a:uLnTx/>
                  <a:uFillTx/>
                  <a:latin typeface="Times New Roman"/>
                  <a:ea typeface="Times New Roman"/>
                  <a:cs typeface="+mn-cs"/>
                </a:rPr>
                <a:t> </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p:txBody>
        </p:sp>
        <p:cxnSp>
          <p:nvCxnSpPr>
            <p:cNvPr id="75" name="Straight Arrow Connector 74"/>
            <p:cNvCxnSpPr>
              <a:stCxn id="73" idx="3"/>
            </p:cNvCxnSpPr>
            <p:nvPr/>
          </p:nvCxnSpPr>
          <p:spPr>
            <a:xfrm>
              <a:off x="2224700" y="1274910"/>
              <a:ext cx="166075" cy="1440"/>
            </a:xfrm>
            <a:prstGeom prst="straightConnector1">
              <a:avLst/>
            </a:prstGeom>
            <a:noFill/>
            <a:ln w="9525" cap="flat" cmpd="sng" algn="ctr">
              <a:solidFill>
                <a:sysClr val="windowText" lastClr="000000"/>
              </a:solidFill>
              <a:prstDash val="solid"/>
              <a:tailEnd type="arrow"/>
            </a:ln>
            <a:effectLst/>
          </p:spPr>
        </p:cxnSp>
        <p:cxnSp>
          <p:nvCxnSpPr>
            <p:cNvPr id="76" name="Straight Arrow Connector 75"/>
            <p:cNvCxnSpPr>
              <a:stCxn id="74" idx="1"/>
            </p:cNvCxnSpPr>
            <p:nvPr/>
          </p:nvCxnSpPr>
          <p:spPr>
            <a:xfrm flipH="1" flipV="1">
              <a:off x="3743325" y="1484125"/>
              <a:ext cx="156188" cy="164"/>
            </a:xfrm>
            <a:prstGeom prst="straightConnector1">
              <a:avLst/>
            </a:prstGeom>
            <a:noFill/>
            <a:ln w="9525" cap="flat" cmpd="sng" algn="ctr">
              <a:solidFill>
                <a:sysClr val="windowText" lastClr="000000"/>
              </a:solidFill>
              <a:prstDash val="solid"/>
              <a:tailEnd type="arrow"/>
            </a:ln>
            <a:effectLst/>
          </p:spPr>
        </p:cxnSp>
        <p:sp>
          <p:nvSpPr>
            <p:cNvPr id="77" name="Text Box 12"/>
            <p:cNvSpPr txBox="1"/>
            <p:nvPr/>
          </p:nvSpPr>
          <p:spPr>
            <a:xfrm>
              <a:off x="1073785" y="765915"/>
              <a:ext cx="958215" cy="253365"/>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Arial"/>
                  <a:ea typeface="SimSun"/>
                  <a:cs typeface="+mn-cs"/>
                </a:rPr>
                <a:t>get_free_blk</a:t>
              </a:r>
              <a:endParaRPr kumimoji="0" lang="en-US" sz="1200" b="0" i="0" u="none" strike="noStrike" kern="0" cap="none" spc="0" normalizeH="0" baseline="0" noProof="0">
                <a:ln>
                  <a:noFill/>
                </a:ln>
                <a:solidFill>
                  <a:sysClr val="windowText" lastClr="000000"/>
                </a:solidFill>
                <a:effectLst/>
                <a:uLnTx/>
                <a:uFillTx/>
                <a:latin typeface="Times New Roman"/>
                <a:ea typeface="SimSun"/>
                <a:cs typeface="+mn-cs"/>
              </a:endParaRPr>
            </a:p>
          </p:txBody>
        </p:sp>
        <p:sp>
          <p:nvSpPr>
            <p:cNvPr id="78" name="Text Box 12"/>
            <p:cNvSpPr txBox="1"/>
            <p:nvPr/>
          </p:nvSpPr>
          <p:spPr>
            <a:xfrm>
              <a:off x="97790" y="836294"/>
              <a:ext cx="1067435" cy="252730"/>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Arial"/>
                  <a:ea typeface="SimSun"/>
                  <a:cs typeface="+mn-cs"/>
                </a:rPr>
                <a:t>put_ready_blk</a:t>
              </a:r>
              <a:endParaRPr kumimoji="0" lang="en-US" sz="1200" b="0" i="0" u="none" strike="noStrike" kern="0" cap="none" spc="0" normalizeH="0" baseline="0" noProof="0">
                <a:ln>
                  <a:noFill/>
                </a:ln>
                <a:solidFill>
                  <a:sysClr val="windowText" lastClr="000000"/>
                </a:solidFill>
                <a:effectLst/>
                <a:uLnTx/>
                <a:uFillTx/>
                <a:latin typeface="Times New Roman"/>
                <a:ea typeface="SimSun"/>
                <a:cs typeface="+mn-cs"/>
              </a:endParaRPr>
            </a:p>
          </p:txBody>
        </p:sp>
        <p:sp>
          <p:nvSpPr>
            <p:cNvPr id="79" name="Text Box 12"/>
            <p:cNvSpPr txBox="1"/>
            <p:nvPr/>
          </p:nvSpPr>
          <p:spPr>
            <a:xfrm>
              <a:off x="4939961" y="822007"/>
              <a:ext cx="958215" cy="252730"/>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Arial"/>
                  <a:ea typeface="SimSun"/>
                  <a:cs typeface="+mn-cs"/>
                </a:rPr>
                <a:t>put_free_blk</a:t>
              </a:r>
              <a:endParaRPr kumimoji="0" lang="en-US" sz="1200" b="0" i="0" u="none" strike="noStrike" kern="0" cap="none" spc="0" normalizeH="0" baseline="0" noProof="0">
                <a:ln>
                  <a:noFill/>
                </a:ln>
                <a:solidFill>
                  <a:sysClr val="windowText" lastClr="000000"/>
                </a:solidFill>
                <a:effectLst/>
                <a:uLnTx/>
                <a:uFillTx/>
                <a:latin typeface="Times New Roman"/>
                <a:ea typeface="SimSun"/>
                <a:cs typeface="+mn-cs"/>
              </a:endParaRPr>
            </a:p>
          </p:txBody>
        </p:sp>
        <p:sp>
          <p:nvSpPr>
            <p:cNvPr id="80" name="Text Box 12"/>
            <p:cNvSpPr txBox="1"/>
            <p:nvPr/>
          </p:nvSpPr>
          <p:spPr>
            <a:xfrm>
              <a:off x="3937613" y="734695"/>
              <a:ext cx="1067435" cy="252095"/>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Arial"/>
                  <a:ea typeface="SimSun"/>
                  <a:cs typeface="+mn-cs"/>
                </a:rPr>
                <a:t>get_ready_blk</a:t>
              </a:r>
              <a:endParaRPr kumimoji="0" lang="en-US" sz="1200" b="0" i="0" u="none" strike="noStrike" kern="0" cap="none" spc="0" normalizeH="0" baseline="0" noProof="0">
                <a:ln>
                  <a:noFill/>
                </a:ln>
                <a:solidFill>
                  <a:sysClr val="windowText" lastClr="000000"/>
                </a:solidFill>
                <a:effectLst/>
                <a:uLnTx/>
                <a:uFillTx/>
                <a:latin typeface="Times New Roman"/>
                <a:ea typeface="SimSun"/>
                <a:cs typeface="+mn-cs"/>
              </a:endParaRPr>
            </a:p>
          </p:txBody>
        </p:sp>
        <p:sp>
          <p:nvSpPr>
            <p:cNvPr id="81" name="Text Box 12"/>
            <p:cNvSpPr txBox="1"/>
            <p:nvPr/>
          </p:nvSpPr>
          <p:spPr>
            <a:xfrm>
              <a:off x="2224700" y="2528179"/>
              <a:ext cx="1798955" cy="253365"/>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Arial"/>
                  <a:ea typeface="SimSun"/>
                  <a:cs typeface="Times New Roman"/>
                </a:rPr>
                <a:t>Bulk Data Transfer QPs</a:t>
              </a:r>
              <a:endParaRPr kumimoji="0" lang="en-US" sz="1200" b="0" i="0" u="none" strike="noStrike" kern="0" cap="none" spc="0" normalizeH="0" baseline="0" noProof="0">
                <a:ln>
                  <a:noFill/>
                </a:ln>
                <a:solidFill>
                  <a:sysClr val="windowText" lastClr="000000"/>
                </a:solidFill>
                <a:effectLst/>
                <a:uLnTx/>
                <a:uFillTx/>
                <a:latin typeface="Times New Roman"/>
                <a:ea typeface="SimSun"/>
                <a:cs typeface="+mn-cs"/>
              </a:endParaRPr>
            </a:p>
          </p:txBody>
        </p:sp>
        <p:sp>
          <p:nvSpPr>
            <p:cNvPr id="82" name="Oval 81"/>
            <p:cNvSpPr/>
            <p:nvPr/>
          </p:nvSpPr>
          <p:spPr>
            <a:xfrm>
              <a:off x="4121785" y="0"/>
              <a:ext cx="1913255" cy="734695"/>
            </a:xfrm>
            <a:prstGeom prst="ellipse">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a:ea typeface="SimSun"/>
                  <a:cs typeface="Times New Roman"/>
                </a:rPr>
                <a:t>Process Offload Data</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p:txBody>
        </p:sp>
      </p:grpSp>
      <p:sp>
        <p:nvSpPr>
          <p:cNvPr id="4" name="Rectangle 3"/>
          <p:cNvSpPr/>
          <p:nvPr/>
        </p:nvSpPr>
        <p:spPr>
          <a:xfrm>
            <a:off x="2057400" y="4593060"/>
            <a:ext cx="5105400" cy="18839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447800" y="3581400"/>
            <a:ext cx="6324600" cy="31318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3429000" cy="4525963"/>
          </a:xfrm>
        </p:spPr>
        <p:txBody>
          <a:bodyPr>
            <a:normAutofit/>
          </a:bodyPr>
          <a:lstStyle/>
          <a:p>
            <a:r>
              <a:rPr lang="en-US" sz="2400" dirty="0" smtClean="0">
                <a:latin typeface="Arial" pitchFamily="34" charset="0"/>
                <a:cs typeface="Arial" pitchFamily="34" charset="0"/>
              </a:rPr>
              <a:t>Finite state machines model buffer blocks and their status at both the data source and sink</a:t>
            </a:r>
          </a:p>
          <a:p>
            <a:r>
              <a:rPr lang="en-US" sz="2400" dirty="0" smtClean="0">
                <a:latin typeface="Arial" pitchFamily="34" charset="0"/>
                <a:cs typeface="Arial" pitchFamily="34" charset="0"/>
              </a:rPr>
              <a:t>State changing is caused by associated control messages and RDMA completion event</a:t>
            </a:r>
          </a:p>
          <a:p>
            <a:pPr lvl="1"/>
            <a:endParaRPr lang="en-US" sz="2000" dirty="0">
              <a:latin typeface="Arial" pitchFamily="34" charset="0"/>
              <a:cs typeface="Arial" pitchFamily="34" charset="0"/>
            </a:endParaRPr>
          </a:p>
        </p:txBody>
      </p:sp>
      <p:sp>
        <p:nvSpPr>
          <p:cNvPr id="4" name="Rectangle 4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6" name="Rectangle 10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39" name="Rectangle 243"/>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14" name="Canvas 2"/>
          <p:cNvGrpSpPr/>
          <p:nvPr/>
        </p:nvGrpSpPr>
        <p:grpSpPr>
          <a:xfrm>
            <a:off x="3505517" y="1646872"/>
            <a:ext cx="5531485" cy="4419600"/>
            <a:chOff x="0" y="0"/>
            <a:chExt cx="5531485" cy="4419600"/>
          </a:xfrm>
        </p:grpSpPr>
        <p:sp>
          <p:nvSpPr>
            <p:cNvPr id="215" name="Rectangle 214"/>
            <p:cNvSpPr/>
            <p:nvPr/>
          </p:nvSpPr>
          <p:spPr>
            <a:xfrm>
              <a:off x="0" y="0"/>
              <a:ext cx="5531485" cy="4419600"/>
            </a:xfrm>
            <a:prstGeom prst="rect">
              <a:avLst/>
            </a:prstGeom>
            <a:noFill/>
            <a:ln>
              <a:noFill/>
            </a:ln>
          </p:spPr>
        </p:sp>
        <p:sp>
          <p:nvSpPr>
            <p:cNvPr id="216" name="Rectangle 215"/>
            <p:cNvSpPr>
              <a:spLocks noChangeAspect="1" noChangeArrowheads="1"/>
            </p:cNvSpPr>
            <p:nvPr/>
          </p:nvSpPr>
          <p:spPr bwMode="auto">
            <a:xfrm>
              <a:off x="2507615" y="959485"/>
              <a:ext cx="1280160" cy="4591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US" sz="1100">
                  <a:effectLst/>
                  <a:latin typeface="Arial"/>
                  <a:ea typeface="SimSun"/>
                  <a:cs typeface="Times New Roman"/>
                </a:rPr>
                <a:t>RDMA Write Operation failed</a:t>
              </a:r>
              <a:endParaRPr lang="en-US" sz="1100">
                <a:effectLst/>
                <a:latin typeface="Calibri"/>
                <a:ea typeface="SimSun"/>
                <a:cs typeface="Times New Roman"/>
              </a:endParaRPr>
            </a:p>
          </p:txBody>
        </p:sp>
        <p:sp>
          <p:nvSpPr>
            <p:cNvPr id="217" name="Rectangle 216"/>
            <p:cNvSpPr>
              <a:spLocks noChangeAspect="1" noChangeArrowheads="1"/>
            </p:cNvSpPr>
            <p:nvPr/>
          </p:nvSpPr>
          <p:spPr bwMode="auto">
            <a:xfrm>
              <a:off x="4061460" y="768350"/>
              <a:ext cx="800100" cy="422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US" sz="1100">
                  <a:effectLst/>
                  <a:latin typeface="Arial"/>
                  <a:ea typeface="SimSun"/>
                  <a:cs typeface="Times New Roman"/>
                </a:rPr>
                <a:t>Task post</a:t>
              </a:r>
              <a:endParaRPr lang="en-US" sz="1100">
                <a:effectLst/>
                <a:latin typeface="Calibri"/>
                <a:ea typeface="SimSun"/>
                <a:cs typeface="Times New Roman"/>
              </a:endParaRPr>
            </a:p>
            <a:p>
              <a:pPr marL="0" marR="0" algn="ctr">
                <a:lnSpc>
                  <a:spcPct val="115000"/>
                </a:lnSpc>
                <a:spcBef>
                  <a:spcPts val="0"/>
                </a:spcBef>
                <a:spcAft>
                  <a:spcPts val="0"/>
                </a:spcAft>
              </a:pPr>
              <a:r>
                <a:rPr lang="en-US" sz="1100">
                  <a:effectLst/>
                  <a:latin typeface="Arial"/>
                  <a:ea typeface="SimSun"/>
                  <a:cs typeface="Times New Roman"/>
                </a:rPr>
                <a:t>success</a:t>
              </a:r>
              <a:endParaRPr lang="en-US" sz="1100">
                <a:effectLst/>
                <a:latin typeface="Calibri"/>
                <a:ea typeface="SimSun"/>
                <a:cs typeface="Times New Roman"/>
              </a:endParaRPr>
            </a:p>
          </p:txBody>
        </p:sp>
        <p:sp>
          <p:nvSpPr>
            <p:cNvPr id="218" name="Rectangle 217"/>
            <p:cNvSpPr>
              <a:spLocks noChangeAspect="1" noChangeArrowheads="1"/>
            </p:cNvSpPr>
            <p:nvPr/>
          </p:nvSpPr>
          <p:spPr bwMode="auto">
            <a:xfrm>
              <a:off x="2161540" y="2679065"/>
              <a:ext cx="1274445" cy="2876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Arial"/>
                  <a:ea typeface="SimSun"/>
                  <a:cs typeface="Times New Roman"/>
                </a:rPr>
                <a:t>put_free_blk</a:t>
              </a:r>
              <a:endParaRPr lang="en-US" sz="1100">
                <a:effectLst/>
                <a:latin typeface="Calibri"/>
                <a:ea typeface="SimSun"/>
                <a:cs typeface="Times New Roman"/>
              </a:endParaRPr>
            </a:p>
          </p:txBody>
        </p:sp>
        <p:sp>
          <p:nvSpPr>
            <p:cNvPr id="219" name="Rectangle 218"/>
            <p:cNvSpPr>
              <a:spLocks noChangeAspect="1" noChangeArrowheads="1"/>
            </p:cNvSpPr>
            <p:nvPr/>
          </p:nvSpPr>
          <p:spPr bwMode="auto">
            <a:xfrm>
              <a:off x="2057718" y="7620"/>
              <a:ext cx="1447165" cy="4279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US" sz="1100" dirty="0">
                  <a:effectLst/>
                  <a:latin typeface="Arial"/>
                  <a:ea typeface="SimSun"/>
                  <a:cs typeface="Times New Roman"/>
                </a:rPr>
                <a:t>RDMA Write</a:t>
              </a:r>
              <a:endParaRPr lang="en-US" sz="1100" dirty="0">
                <a:effectLst/>
                <a:latin typeface="Calibri"/>
                <a:ea typeface="SimSun"/>
                <a:cs typeface="Times New Roman"/>
              </a:endParaRPr>
            </a:p>
            <a:p>
              <a:pPr marL="0" marR="0" algn="ctr">
                <a:lnSpc>
                  <a:spcPct val="115000"/>
                </a:lnSpc>
                <a:spcBef>
                  <a:spcPts val="0"/>
                </a:spcBef>
                <a:spcAft>
                  <a:spcPts val="0"/>
                </a:spcAft>
              </a:pPr>
              <a:r>
                <a:rPr lang="en-US" sz="1100" dirty="0">
                  <a:effectLst/>
                  <a:latin typeface="Arial"/>
                  <a:ea typeface="SimSun"/>
                  <a:cs typeface="Times New Roman"/>
                </a:rPr>
                <a:t>Operation success</a:t>
              </a:r>
              <a:endParaRPr lang="en-US" sz="1100" dirty="0">
                <a:effectLst/>
                <a:latin typeface="Calibri"/>
                <a:ea typeface="SimSun"/>
                <a:cs typeface="Times New Roman"/>
              </a:endParaRPr>
            </a:p>
          </p:txBody>
        </p:sp>
        <p:sp>
          <p:nvSpPr>
            <p:cNvPr id="220" name="Rectangle 219"/>
            <p:cNvSpPr>
              <a:spLocks noChangeAspect="1" noChangeArrowheads="1"/>
            </p:cNvSpPr>
            <p:nvPr/>
          </p:nvSpPr>
          <p:spPr bwMode="auto">
            <a:xfrm>
              <a:off x="2142490" y="1622425"/>
              <a:ext cx="1295400" cy="2419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Arial"/>
                  <a:ea typeface="SimSun"/>
                  <a:cs typeface="Times New Roman"/>
                </a:rPr>
                <a:t>Ready to send out</a:t>
              </a:r>
              <a:endParaRPr lang="en-US" sz="1100">
                <a:effectLst/>
                <a:latin typeface="Calibri"/>
                <a:ea typeface="SimSun"/>
                <a:cs typeface="Times New Roman"/>
              </a:endParaRPr>
            </a:p>
          </p:txBody>
        </p:sp>
        <p:sp>
          <p:nvSpPr>
            <p:cNvPr id="221" name="Rectangle 220"/>
            <p:cNvSpPr>
              <a:spLocks noChangeAspect="1" noChangeArrowheads="1"/>
            </p:cNvSpPr>
            <p:nvPr/>
          </p:nvSpPr>
          <p:spPr bwMode="auto">
            <a:xfrm>
              <a:off x="2089150" y="1917700"/>
              <a:ext cx="1295400" cy="2419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Arial"/>
                  <a:ea typeface="SimSun"/>
                  <a:cs typeface="Times New Roman"/>
                </a:rPr>
                <a:t>Task post failed</a:t>
              </a:r>
              <a:endParaRPr lang="en-US" sz="1100">
                <a:effectLst/>
                <a:latin typeface="Calibri"/>
                <a:ea typeface="SimSun"/>
                <a:cs typeface="Times New Roman"/>
              </a:endParaRPr>
            </a:p>
          </p:txBody>
        </p:sp>
        <p:sp>
          <p:nvSpPr>
            <p:cNvPr id="222" name="Rectangle 221"/>
            <p:cNvSpPr>
              <a:spLocks noChangeAspect="1" noChangeArrowheads="1"/>
            </p:cNvSpPr>
            <p:nvPr/>
          </p:nvSpPr>
          <p:spPr bwMode="auto">
            <a:xfrm>
              <a:off x="504825" y="1249680"/>
              <a:ext cx="1012190" cy="3886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US" sz="1100">
                  <a:effectLst/>
                  <a:latin typeface="Arial"/>
                  <a:ea typeface="SimSun"/>
                  <a:cs typeface="Times New Roman"/>
                </a:rPr>
                <a:t>Load data</a:t>
              </a:r>
              <a:endParaRPr lang="en-US" sz="1100">
                <a:effectLst/>
                <a:latin typeface="Calibri"/>
                <a:ea typeface="SimSun"/>
                <a:cs typeface="Times New Roman"/>
              </a:endParaRPr>
            </a:p>
            <a:p>
              <a:pPr marL="0" marR="0" algn="ctr">
                <a:lnSpc>
                  <a:spcPct val="115000"/>
                </a:lnSpc>
                <a:spcBef>
                  <a:spcPts val="0"/>
                </a:spcBef>
                <a:spcAft>
                  <a:spcPts val="0"/>
                </a:spcAft>
              </a:pPr>
              <a:r>
                <a:rPr lang="en-US" sz="1100">
                  <a:effectLst/>
                  <a:latin typeface="Arial"/>
                  <a:ea typeface="SimSun"/>
                  <a:cs typeface="Times New Roman"/>
                </a:rPr>
                <a:t>success</a:t>
              </a:r>
              <a:endParaRPr lang="en-US" sz="1100">
                <a:effectLst/>
                <a:latin typeface="Calibri"/>
                <a:ea typeface="SimSun"/>
                <a:cs typeface="Times New Roman"/>
              </a:endParaRPr>
            </a:p>
          </p:txBody>
        </p:sp>
        <p:sp>
          <p:nvSpPr>
            <p:cNvPr id="223" name="Rectangle 222"/>
            <p:cNvSpPr>
              <a:spLocks noChangeAspect="1" noChangeArrowheads="1"/>
            </p:cNvSpPr>
            <p:nvPr/>
          </p:nvSpPr>
          <p:spPr bwMode="auto">
            <a:xfrm>
              <a:off x="1642745" y="435610"/>
              <a:ext cx="975360" cy="4387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Arial"/>
                  <a:ea typeface="SimSun"/>
                  <a:cs typeface="Times New Roman"/>
                </a:rPr>
                <a:t>Load data failed</a:t>
              </a:r>
              <a:endParaRPr lang="en-US" sz="1100">
                <a:effectLst/>
                <a:latin typeface="Calibri"/>
                <a:ea typeface="SimSun"/>
                <a:cs typeface="Times New Roman"/>
              </a:endParaRPr>
            </a:p>
          </p:txBody>
        </p:sp>
        <p:sp>
          <p:nvSpPr>
            <p:cNvPr id="224" name="Rectangle 223"/>
            <p:cNvSpPr>
              <a:spLocks noChangeAspect="1" noChangeArrowheads="1"/>
            </p:cNvSpPr>
            <p:nvPr/>
          </p:nvSpPr>
          <p:spPr bwMode="auto">
            <a:xfrm>
              <a:off x="0" y="485140"/>
              <a:ext cx="975360" cy="2832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Arial"/>
                  <a:ea typeface="SimSun"/>
                  <a:cs typeface="Times New Roman"/>
                </a:rPr>
                <a:t>get_free_blk</a:t>
              </a:r>
              <a:endParaRPr lang="en-US" sz="1100">
                <a:effectLst/>
                <a:latin typeface="Calibri"/>
                <a:ea typeface="SimSun"/>
                <a:cs typeface="Times New Roman"/>
              </a:endParaRPr>
            </a:p>
          </p:txBody>
        </p:sp>
        <p:cxnSp>
          <p:nvCxnSpPr>
            <p:cNvPr id="225" name="AutoShape 8"/>
            <p:cNvCxnSpPr>
              <a:cxnSpLocks noChangeShapeType="1"/>
              <a:stCxn id="227" idx="3"/>
              <a:endCxn id="226" idx="1"/>
            </p:cNvCxnSpPr>
            <p:nvPr/>
          </p:nvCxnSpPr>
          <p:spPr bwMode="auto">
            <a:xfrm flipH="1">
              <a:off x="885825" y="306070"/>
              <a:ext cx="5715" cy="57848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26" name="Oval 225"/>
            <p:cNvSpPr>
              <a:spLocks noChangeArrowheads="1"/>
            </p:cNvSpPr>
            <p:nvPr/>
          </p:nvSpPr>
          <p:spPr bwMode="auto">
            <a:xfrm>
              <a:off x="695960" y="843280"/>
              <a:ext cx="1294765" cy="28384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900" b="1">
                  <a:effectLst/>
                  <a:latin typeface="Arial"/>
                  <a:ea typeface="SimSun"/>
                  <a:cs typeface="Times New Roman"/>
                </a:rPr>
                <a:t>Loading</a:t>
              </a:r>
              <a:endParaRPr lang="en-US" sz="1100">
                <a:effectLst/>
                <a:latin typeface="Calibri"/>
                <a:ea typeface="SimSun"/>
                <a:cs typeface="Times New Roman"/>
              </a:endParaRPr>
            </a:p>
          </p:txBody>
        </p:sp>
        <p:sp>
          <p:nvSpPr>
            <p:cNvPr id="227" name="Oval 226"/>
            <p:cNvSpPr>
              <a:spLocks noChangeArrowheads="1"/>
            </p:cNvSpPr>
            <p:nvPr/>
          </p:nvSpPr>
          <p:spPr bwMode="auto">
            <a:xfrm>
              <a:off x="702945" y="63500"/>
              <a:ext cx="1287780" cy="28384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900" b="1">
                  <a:effectLst/>
                  <a:latin typeface="Arial"/>
                  <a:ea typeface="SimSun"/>
                  <a:cs typeface="Times New Roman"/>
                </a:rPr>
                <a:t>Free</a:t>
              </a:r>
              <a:endParaRPr lang="en-US" sz="1100">
                <a:effectLst/>
                <a:latin typeface="Calibri"/>
                <a:ea typeface="SimSun"/>
                <a:cs typeface="Times New Roman"/>
              </a:endParaRPr>
            </a:p>
          </p:txBody>
        </p:sp>
        <p:sp>
          <p:nvSpPr>
            <p:cNvPr id="228" name="Oval 227"/>
            <p:cNvSpPr>
              <a:spLocks noChangeArrowheads="1"/>
            </p:cNvSpPr>
            <p:nvPr/>
          </p:nvSpPr>
          <p:spPr bwMode="auto">
            <a:xfrm>
              <a:off x="695960" y="1710690"/>
              <a:ext cx="1294765" cy="28384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900" b="1">
                  <a:effectLst/>
                  <a:latin typeface="Arial"/>
                  <a:ea typeface="SimSun"/>
                  <a:cs typeface="Times New Roman"/>
                </a:rPr>
                <a:t>Loaded</a:t>
              </a:r>
              <a:endParaRPr lang="en-US" sz="1100">
                <a:effectLst/>
                <a:latin typeface="Calibri"/>
                <a:ea typeface="SimSun"/>
                <a:cs typeface="Times New Roman"/>
              </a:endParaRPr>
            </a:p>
          </p:txBody>
        </p:sp>
        <p:cxnSp>
          <p:nvCxnSpPr>
            <p:cNvPr id="229" name="AutoShape 28"/>
            <p:cNvCxnSpPr>
              <a:cxnSpLocks noChangeShapeType="1"/>
              <a:stCxn id="226" idx="4"/>
              <a:endCxn id="228" idx="0"/>
            </p:cNvCxnSpPr>
            <p:nvPr/>
          </p:nvCxnSpPr>
          <p:spPr bwMode="auto">
            <a:xfrm>
              <a:off x="1343660" y="1127125"/>
              <a:ext cx="635" cy="58356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0" name="Oval 229"/>
            <p:cNvSpPr>
              <a:spLocks noChangeArrowheads="1"/>
            </p:cNvSpPr>
            <p:nvPr/>
          </p:nvSpPr>
          <p:spPr bwMode="auto">
            <a:xfrm>
              <a:off x="3498850" y="1710690"/>
              <a:ext cx="1294765" cy="28384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900" b="1">
                  <a:effectLst/>
                  <a:latin typeface="Arial"/>
                  <a:ea typeface="SimSun"/>
                  <a:cs typeface="Times New Roman"/>
                </a:rPr>
                <a:t>Start Sending</a:t>
              </a:r>
              <a:endParaRPr lang="en-US" sz="1100">
                <a:effectLst/>
                <a:latin typeface="Calibri"/>
                <a:ea typeface="SimSun"/>
                <a:cs typeface="Times New Roman"/>
              </a:endParaRPr>
            </a:p>
          </p:txBody>
        </p:sp>
        <p:cxnSp>
          <p:nvCxnSpPr>
            <p:cNvPr id="231" name="AutoShape 30"/>
            <p:cNvCxnSpPr>
              <a:cxnSpLocks noChangeShapeType="1"/>
              <a:stCxn id="228" idx="6"/>
              <a:endCxn id="230" idx="2"/>
            </p:cNvCxnSpPr>
            <p:nvPr/>
          </p:nvCxnSpPr>
          <p:spPr bwMode="auto">
            <a:xfrm>
              <a:off x="1990725" y="1852930"/>
              <a:ext cx="1508125"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2" name="AutoShape 32"/>
            <p:cNvCxnSpPr>
              <a:cxnSpLocks noChangeShapeType="1"/>
              <a:stCxn id="226" idx="7"/>
              <a:endCxn id="227" idx="5"/>
            </p:cNvCxnSpPr>
            <p:nvPr/>
          </p:nvCxnSpPr>
          <p:spPr bwMode="auto">
            <a:xfrm flipV="1">
              <a:off x="1800860" y="306070"/>
              <a:ext cx="1270" cy="57848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3" name="Oval 232"/>
            <p:cNvSpPr>
              <a:spLocks noChangeArrowheads="1"/>
            </p:cNvSpPr>
            <p:nvPr/>
          </p:nvSpPr>
          <p:spPr bwMode="auto">
            <a:xfrm>
              <a:off x="3498850" y="63500"/>
              <a:ext cx="1294765" cy="28384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900" b="1">
                  <a:effectLst/>
                  <a:latin typeface="Arial"/>
                  <a:ea typeface="SimSun"/>
                  <a:cs typeface="Times New Roman"/>
                </a:rPr>
                <a:t>Waiting</a:t>
              </a:r>
              <a:endParaRPr lang="en-US" sz="1100">
                <a:effectLst/>
                <a:latin typeface="Calibri"/>
                <a:ea typeface="SimSun"/>
                <a:cs typeface="Times New Roman"/>
              </a:endParaRPr>
            </a:p>
          </p:txBody>
        </p:sp>
        <p:cxnSp>
          <p:nvCxnSpPr>
            <p:cNvPr id="234" name="AutoShape 34"/>
            <p:cNvCxnSpPr>
              <a:cxnSpLocks noChangeShapeType="1"/>
              <a:stCxn id="230" idx="0"/>
              <a:endCxn id="233" idx="4"/>
            </p:cNvCxnSpPr>
            <p:nvPr/>
          </p:nvCxnSpPr>
          <p:spPr bwMode="auto">
            <a:xfrm flipV="1">
              <a:off x="4146550" y="347345"/>
              <a:ext cx="635" cy="13633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5" name="AutoShape 35"/>
            <p:cNvCxnSpPr>
              <a:cxnSpLocks noChangeShapeType="1"/>
              <a:stCxn id="233" idx="3"/>
              <a:endCxn id="228" idx="7"/>
            </p:cNvCxnSpPr>
            <p:nvPr/>
          </p:nvCxnSpPr>
          <p:spPr bwMode="auto">
            <a:xfrm flipH="1">
              <a:off x="1800860" y="306070"/>
              <a:ext cx="1887855" cy="14458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6" name="AutoShape 36"/>
            <p:cNvCxnSpPr>
              <a:cxnSpLocks noChangeShapeType="1"/>
              <a:stCxn id="233" idx="2"/>
              <a:endCxn id="227" idx="6"/>
            </p:cNvCxnSpPr>
            <p:nvPr/>
          </p:nvCxnSpPr>
          <p:spPr bwMode="auto">
            <a:xfrm flipH="1">
              <a:off x="1990725" y="205740"/>
              <a:ext cx="1508125"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7" name="AutoShape 46"/>
            <p:cNvCxnSpPr>
              <a:cxnSpLocks noChangeShapeType="1"/>
              <a:stCxn id="230" idx="3"/>
              <a:endCxn id="228" idx="5"/>
            </p:cNvCxnSpPr>
            <p:nvPr/>
          </p:nvCxnSpPr>
          <p:spPr bwMode="auto">
            <a:xfrm flipH="1">
              <a:off x="1800860" y="1953260"/>
              <a:ext cx="1887855"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8" name="Rectangle 237"/>
            <p:cNvSpPr>
              <a:spLocks noChangeAspect="1" noChangeArrowheads="1"/>
            </p:cNvSpPr>
            <p:nvPr/>
          </p:nvSpPr>
          <p:spPr bwMode="auto">
            <a:xfrm>
              <a:off x="1517015" y="2242185"/>
              <a:ext cx="2392680" cy="2419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R="0" lvl="0" algn="ctr">
                <a:lnSpc>
                  <a:spcPct val="115000"/>
                </a:lnSpc>
                <a:spcBef>
                  <a:spcPts val="0"/>
                </a:spcBef>
                <a:spcAft>
                  <a:spcPts val="1000"/>
                </a:spcAft>
              </a:pPr>
              <a:r>
                <a:rPr lang="en-US" sz="1200" dirty="0">
                  <a:effectLst/>
                  <a:latin typeface="Arial"/>
                  <a:ea typeface="SimSun"/>
                  <a:cs typeface="Times New Roman"/>
                </a:rPr>
                <a:t>FSM of the data source</a:t>
              </a:r>
              <a:endParaRPr lang="en-US" sz="1100" dirty="0">
                <a:effectLst/>
                <a:latin typeface="Calibri"/>
                <a:ea typeface="SimSun"/>
                <a:cs typeface="Times New Roman"/>
              </a:endParaRPr>
            </a:p>
          </p:txBody>
        </p:sp>
        <p:sp>
          <p:nvSpPr>
            <p:cNvPr id="239" name="Rectangle 238"/>
            <p:cNvSpPr>
              <a:spLocks noChangeAspect="1" noChangeArrowheads="1"/>
            </p:cNvSpPr>
            <p:nvPr/>
          </p:nvSpPr>
          <p:spPr bwMode="auto">
            <a:xfrm>
              <a:off x="2717800" y="3263265"/>
              <a:ext cx="1068070" cy="2552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Arial"/>
                  <a:ea typeface="SimSun"/>
                  <a:cs typeface="Times New Roman"/>
                </a:rPr>
                <a:t>get_ready_blk</a:t>
              </a:r>
              <a:endParaRPr lang="en-US" sz="1100">
                <a:effectLst/>
                <a:latin typeface="Calibri"/>
                <a:ea typeface="SimSun"/>
                <a:cs typeface="Times New Roman"/>
              </a:endParaRPr>
            </a:p>
          </p:txBody>
        </p:sp>
        <p:sp>
          <p:nvSpPr>
            <p:cNvPr id="240" name="Rectangle 239"/>
            <p:cNvSpPr>
              <a:spLocks noChangeAspect="1" noChangeArrowheads="1"/>
            </p:cNvSpPr>
            <p:nvPr/>
          </p:nvSpPr>
          <p:spPr bwMode="auto">
            <a:xfrm>
              <a:off x="4534535" y="3174365"/>
              <a:ext cx="996950" cy="4146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Arial"/>
                  <a:ea typeface="SimSun"/>
                  <a:cs typeface="Times New Roman"/>
                </a:rPr>
                <a:t>Offload data failed</a:t>
              </a:r>
              <a:endParaRPr lang="en-US" sz="1100">
                <a:effectLst/>
                <a:latin typeface="Calibri"/>
                <a:ea typeface="SimSun"/>
                <a:cs typeface="Times New Roman"/>
              </a:endParaRPr>
            </a:p>
          </p:txBody>
        </p:sp>
        <p:sp>
          <p:nvSpPr>
            <p:cNvPr id="241" name="Rectangle 240"/>
            <p:cNvSpPr>
              <a:spLocks noChangeAspect="1" noChangeArrowheads="1"/>
            </p:cNvSpPr>
            <p:nvPr/>
          </p:nvSpPr>
          <p:spPr bwMode="auto">
            <a:xfrm>
              <a:off x="1918335" y="3706495"/>
              <a:ext cx="1701800" cy="4146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US" sz="1100">
                  <a:effectLst/>
                  <a:latin typeface="Arial"/>
                  <a:ea typeface="SimSun"/>
                  <a:cs typeface="Times New Roman"/>
                </a:rPr>
                <a:t>Data block transfer</a:t>
              </a:r>
              <a:endParaRPr lang="en-US" sz="1100">
                <a:effectLst/>
                <a:latin typeface="Calibri"/>
                <a:ea typeface="SimSun"/>
                <a:cs typeface="Times New Roman"/>
              </a:endParaRPr>
            </a:p>
            <a:p>
              <a:pPr marL="0" marR="0" algn="ctr">
                <a:lnSpc>
                  <a:spcPct val="115000"/>
                </a:lnSpc>
                <a:spcBef>
                  <a:spcPts val="0"/>
                </a:spcBef>
                <a:spcAft>
                  <a:spcPts val="0"/>
                </a:spcAft>
              </a:pPr>
              <a:r>
                <a:rPr lang="en-US" sz="1100">
                  <a:effectLst/>
                  <a:latin typeface="Arial"/>
                  <a:ea typeface="SimSun"/>
                  <a:cs typeface="Times New Roman"/>
                </a:rPr>
                <a:t>completion notification</a:t>
              </a:r>
              <a:endParaRPr lang="en-US" sz="1100">
                <a:effectLst/>
                <a:latin typeface="Calibri"/>
                <a:ea typeface="SimSun"/>
                <a:cs typeface="Times New Roman"/>
              </a:endParaRPr>
            </a:p>
          </p:txBody>
        </p:sp>
        <p:sp>
          <p:nvSpPr>
            <p:cNvPr id="242" name="Rectangle 241"/>
            <p:cNvSpPr>
              <a:spLocks noChangeAspect="1" noChangeArrowheads="1"/>
            </p:cNvSpPr>
            <p:nvPr/>
          </p:nvSpPr>
          <p:spPr bwMode="auto">
            <a:xfrm>
              <a:off x="1635760" y="3120390"/>
              <a:ext cx="957580" cy="60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Arial"/>
                  <a:ea typeface="SimSun"/>
                  <a:cs typeface="Times New Roman"/>
                </a:rPr>
                <a:t>Memory semantic failed</a:t>
              </a:r>
              <a:endParaRPr lang="en-US" sz="1100">
                <a:effectLst/>
                <a:latin typeface="Calibri"/>
                <a:ea typeface="SimSun"/>
                <a:cs typeface="Times New Roman"/>
              </a:endParaRPr>
            </a:p>
          </p:txBody>
        </p:sp>
        <p:sp>
          <p:nvSpPr>
            <p:cNvPr id="243" name="Rectangle 242"/>
            <p:cNvSpPr>
              <a:spLocks noChangeAspect="1" noChangeArrowheads="1"/>
            </p:cNvSpPr>
            <p:nvPr/>
          </p:nvSpPr>
          <p:spPr bwMode="auto">
            <a:xfrm>
              <a:off x="83185" y="3091815"/>
              <a:ext cx="869950" cy="5861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Arial"/>
                  <a:ea typeface="SimSun"/>
                  <a:cs typeface="Times New Roman"/>
                </a:rPr>
                <a:t>Request block notification</a:t>
              </a:r>
              <a:endParaRPr lang="en-US" sz="1100">
                <a:effectLst/>
                <a:latin typeface="Calibri"/>
                <a:ea typeface="SimSun"/>
                <a:cs typeface="Times New Roman"/>
              </a:endParaRPr>
            </a:p>
          </p:txBody>
        </p:sp>
        <p:cxnSp>
          <p:nvCxnSpPr>
            <p:cNvPr id="244" name="AutoShape 57"/>
            <p:cNvCxnSpPr>
              <a:cxnSpLocks noChangeShapeType="1"/>
              <a:stCxn id="246" idx="3"/>
              <a:endCxn id="245" idx="1"/>
            </p:cNvCxnSpPr>
            <p:nvPr/>
          </p:nvCxnSpPr>
          <p:spPr bwMode="auto">
            <a:xfrm>
              <a:off x="863600" y="3006725"/>
              <a:ext cx="635" cy="7981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45" name="Oval 244"/>
            <p:cNvSpPr>
              <a:spLocks noChangeArrowheads="1"/>
            </p:cNvSpPr>
            <p:nvPr/>
          </p:nvSpPr>
          <p:spPr bwMode="auto">
            <a:xfrm>
              <a:off x="673735" y="3763645"/>
              <a:ext cx="1294765" cy="28384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900" b="1">
                  <a:effectLst/>
                  <a:latin typeface="Arial"/>
                  <a:ea typeface="SimSun"/>
                  <a:cs typeface="Times New Roman"/>
                </a:rPr>
                <a:t>Waiting</a:t>
              </a:r>
              <a:endParaRPr lang="en-US" sz="1100">
                <a:effectLst/>
                <a:latin typeface="Calibri"/>
                <a:ea typeface="SimSun"/>
                <a:cs typeface="Times New Roman"/>
              </a:endParaRPr>
            </a:p>
          </p:txBody>
        </p:sp>
        <p:sp>
          <p:nvSpPr>
            <p:cNvPr id="246" name="Oval 245"/>
            <p:cNvSpPr>
              <a:spLocks noChangeArrowheads="1"/>
            </p:cNvSpPr>
            <p:nvPr/>
          </p:nvSpPr>
          <p:spPr bwMode="auto">
            <a:xfrm>
              <a:off x="673735" y="2764155"/>
              <a:ext cx="1294765" cy="28384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900" b="1">
                  <a:effectLst/>
                  <a:latin typeface="Arial"/>
                  <a:ea typeface="SimSun"/>
                  <a:cs typeface="Times New Roman"/>
                </a:rPr>
                <a:t>Free</a:t>
              </a:r>
              <a:endParaRPr lang="en-US" sz="1100">
                <a:effectLst/>
                <a:latin typeface="Calibri"/>
                <a:ea typeface="SimSun"/>
                <a:cs typeface="Times New Roman"/>
              </a:endParaRPr>
            </a:p>
          </p:txBody>
        </p:sp>
        <p:sp>
          <p:nvSpPr>
            <p:cNvPr id="247" name="Oval 246"/>
            <p:cNvSpPr>
              <a:spLocks noChangeArrowheads="1"/>
            </p:cNvSpPr>
            <p:nvPr/>
          </p:nvSpPr>
          <p:spPr bwMode="auto">
            <a:xfrm>
              <a:off x="3536950" y="3763645"/>
              <a:ext cx="1294765" cy="28384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900" b="1">
                  <a:effectLst/>
                  <a:latin typeface="Arial"/>
                  <a:ea typeface="SimSun"/>
                  <a:cs typeface="Times New Roman"/>
                </a:rPr>
                <a:t>Data Ready</a:t>
              </a:r>
              <a:endParaRPr lang="en-US" sz="1100">
                <a:effectLst/>
                <a:latin typeface="Calibri"/>
                <a:ea typeface="SimSun"/>
                <a:cs typeface="Times New Roman"/>
              </a:endParaRPr>
            </a:p>
          </p:txBody>
        </p:sp>
        <p:cxnSp>
          <p:nvCxnSpPr>
            <p:cNvPr id="248" name="AutoShape 61"/>
            <p:cNvCxnSpPr>
              <a:cxnSpLocks noChangeShapeType="1"/>
              <a:stCxn id="245" idx="6"/>
              <a:endCxn id="247" idx="2"/>
            </p:cNvCxnSpPr>
            <p:nvPr/>
          </p:nvCxnSpPr>
          <p:spPr bwMode="auto">
            <a:xfrm>
              <a:off x="1968500" y="3905885"/>
              <a:ext cx="1568450"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49" name="Oval 248"/>
            <p:cNvSpPr>
              <a:spLocks noChangeArrowheads="1"/>
            </p:cNvSpPr>
            <p:nvPr/>
          </p:nvSpPr>
          <p:spPr bwMode="auto">
            <a:xfrm>
              <a:off x="3536950" y="2764155"/>
              <a:ext cx="1294765" cy="28384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900" b="1">
                  <a:effectLst/>
                  <a:latin typeface="Arial"/>
                  <a:ea typeface="SimSun"/>
                  <a:cs typeface="Times New Roman"/>
                </a:rPr>
                <a:t>Offloading</a:t>
              </a:r>
              <a:endParaRPr lang="en-US" sz="1100">
                <a:effectLst/>
                <a:latin typeface="Calibri"/>
                <a:ea typeface="SimSun"/>
                <a:cs typeface="Times New Roman"/>
              </a:endParaRPr>
            </a:p>
          </p:txBody>
        </p:sp>
        <p:cxnSp>
          <p:nvCxnSpPr>
            <p:cNvPr id="250" name="AutoShape 63"/>
            <p:cNvCxnSpPr>
              <a:cxnSpLocks noChangeShapeType="1"/>
              <a:stCxn id="247" idx="1"/>
              <a:endCxn id="249" idx="3"/>
            </p:cNvCxnSpPr>
            <p:nvPr/>
          </p:nvCxnSpPr>
          <p:spPr bwMode="auto">
            <a:xfrm flipV="1">
              <a:off x="3726815" y="3006725"/>
              <a:ext cx="635" cy="7981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1" name="AutoShape 64"/>
            <p:cNvCxnSpPr>
              <a:cxnSpLocks noChangeShapeType="1"/>
              <a:stCxn id="245" idx="7"/>
              <a:endCxn id="246" idx="5"/>
            </p:cNvCxnSpPr>
            <p:nvPr/>
          </p:nvCxnSpPr>
          <p:spPr bwMode="auto">
            <a:xfrm flipV="1">
              <a:off x="1778635" y="3006725"/>
              <a:ext cx="635" cy="7981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2" name="AutoShape 68"/>
            <p:cNvCxnSpPr>
              <a:cxnSpLocks noChangeShapeType="1"/>
              <a:stCxn id="249" idx="2"/>
              <a:endCxn id="246" idx="6"/>
            </p:cNvCxnSpPr>
            <p:nvPr/>
          </p:nvCxnSpPr>
          <p:spPr bwMode="auto">
            <a:xfrm flipH="1">
              <a:off x="1968500" y="2906395"/>
              <a:ext cx="1568450"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3" name="AutoShape 70"/>
            <p:cNvCxnSpPr>
              <a:cxnSpLocks noChangeShapeType="1"/>
              <a:stCxn id="249" idx="5"/>
              <a:endCxn id="247" idx="7"/>
            </p:cNvCxnSpPr>
            <p:nvPr/>
          </p:nvCxnSpPr>
          <p:spPr bwMode="auto">
            <a:xfrm>
              <a:off x="4641850" y="3006725"/>
              <a:ext cx="635" cy="7981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54" name="Rectangle 253"/>
            <p:cNvSpPr>
              <a:spLocks noChangeAspect="1" noChangeArrowheads="1"/>
            </p:cNvSpPr>
            <p:nvPr/>
          </p:nvSpPr>
          <p:spPr bwMode="auto">
            <a:xfrm>
              <a:off x="1563370" y="4177665"/>
              <a:ext cx="2164080" cy="2419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R="0" lvl="0" algn="ctr">
                <a:lnSpc>
                  <a:spcPct val="115000"/>
                </a:lnSpc>
                <a:spcBef>
                  <a:spcPts val="0"/>
                </a:spcBef>
                <a:spcAft>
                  <a:spcPts val="1000"/>
                </a:spcAft>
              </a:pPr>
              <a:r>
                <a:rPr lang="en-US" sz="1200" dirty="0">
                  <a:effectLst/>
                  <a:latin typeface="Arial"/>
                  <a:ea typeface="SimSun"/>
                  <a:cs typeface="Times New Roman"/>
                </a:rPr>
                <a:t>FSM of the data sink</a:t>
              </a:r>
              <a:endParaRPr lang="en-US" sz="1100" dirty="0">
                <a:effectLst/>
                <a:latin typeface="Calibri"/>
                <a:ea typeface="SimSun"/>
                <a:cs typeface="Times New Roman"/>
              </a:endParaRPr>
            </a:p>
          </p:txBody>
        </p:sp>
      </p:grpSp>
      <p:sp>
        <p:nvSpPr>
          <p:cNvPr id="255"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latin typeface="Arial" pitchFamily="34" charset="0"/>
                <a:cs typeface="Arial" pitchFamily="34" charset="0"/>
              </a:rPr>
              <a:t>FSM Modeling</a:t>
            </a:r>
            <a:endParaRPr lang="en-US" sz="3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9107</TotalTime>
  <Words>2466</Words>
  <Application>Microsoft Office PowerPoint</Application>
  <PresentationFormat>On-screen Show (4:3)</PresentationFormat>
  <Paragraphs>317</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Protocols for Wide-Area Data-intensive Applications: Design and Performance Issues</vt:lpstr>
      <vt:lpstr>PowerPoint Presentation</vt:lpstr>
      <vt:lpstr>Data-intensive Applications</vt:lpstr>
      <vt:lpstr>TCP or RDMA?</vt:lpstr>
      <vt:lpstr>RDMA Transport Services</vt:lpstr>
      <vt:lpstr>Evaluation of RDMA Services</vt:lpstr>
      <vt:lpstr>PowerPoint Presentation</vt:lpstr>
      <vt:lpstr>Protocol Overview</vt:lpstr>
      <vt:lpstr>PowerPoint Presentation</vt:lpstr>
      <vt:lpstr>PowerPoint Presentation</vt:lpstr>
      <vt:lpstr>Our Design: Software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Live Data Demo</vt:lpstr>
      <vt:lpstr>Thank You</vt:lpstr>
    </vt:vector>
  </TitlesOfParts>
  <Company>Case Western Reserve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Protocols for Wide-Area Data-intensive Applications: Design and Performance Issues</dc:title>
  <dc:creator>shudong</dc:creator>
  <cp:lastModifiedBy>ren</cp:lastModifiedBy>
  <cp:revision>878</cp:revision>
  <dcterms:created xsi:type="dcterms:W3CDTF">2012-11-01T03:47:31Z</dcterms:created>
  <dcterms:modified xsi:type="dcterms:W3CDTF">2012-11-14T00:10:08Z</dcterms:modified>
</cp:coreProperties>
</file>