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2184"/>
  </p:normalViewPr>
  <p:slideViewPr>
    <p:cSldViewPr snapToGrid="0" snapToObjects="1" showGuides="1">
      <p:cViewPr varScale="1">
        <p:scale>
          <a:sx n="73" d="100"/>
          <a:sy n="73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753C-161C-8047-B6F7-A993136F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935AF-7452-F247-95F2-CC2DECBA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392C6-C368-D046-9E75-02CF344A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C8B0-DFD4-834F-AA90-CCBE913D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0900-5AD2-9B49-83B0-ACAA5193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677A-206C-F143-8FC7-38B2A509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FE75-6665-4D4D-9C1D-501C60755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5A67-A171-C045-8A96-7C83F1B3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400C-DA69-6E43-9F74-30BF9C72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509-C2D1-B94A-9275-0017AE1A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DF725-3FFA-7C47-B463-7C1B13339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3C985-DA94-3245-ADE8-EA0F86737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1081-E523-A44C-A3B2-C10BB01E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45B3-8D52-AD43-9280-FFB2DA0E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61E8-2386-9947-87A3-FA77ADA4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45EC-9578-A242-A586-59B26B9E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A0E4-BBF3-9447-9598-7FB3653A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2AEE-996F-3249-A08C-FEA365AC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9413-432D-6548-95C3-57D9FACD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9147-A715-504C-BA29-A569A3E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1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C13A-E569-8B45-83C0-9207CD9C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2DC8-4F5F-A44F-A7E7-FEBF92C6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62FD-50B0-CB46-8FCA-2605FF85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C7F5D-D8E9-0C4E-9C0D-3F945B83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C78E-2592-9A48-B61A-4A86E80B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EAEF-1A70-8B4C-B19A-BC2DB669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1AA0-DB7E-7649-9EAF-670B6B4C1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BE41C-ABE8-2A44-A323-7450B0C5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1CA9-9654-E147-A822-AF7BAB37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FAC5B-6314-9442-AF7E-8EE3F607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7CF33-628C-324B-9841-D752F504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0543-59A8-F542-8985-FE18DB7F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10B3-3E38-3041-A16A-8B2DB7BE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8090A-3C84-6D45-820F-69154A1A5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0A8F-B033-844B-9D6A-85703EACF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F1D67-1EAD-EC43-8DD4-A3E0DE032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0ACD4-FB0F-7F43-95EA-6B589F94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0E887-52C0-AB4B-8443-DDE5736C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1B77-3C0E-E64A-8FBF-9FEEDF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51EC-8DC4-3C40-8CCC-522A6F9C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14A9A-61D7-6448-B0BF-5886B9D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B88D-C0D6-6740-91B5-E7AC99E8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4ED75-63D2-4B4E-BFFA-966D2B8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E6A45-4CC3-0C49-9470-54EEFAF5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6A8CA-17B5-6448-9E78-0E85965F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D731C-AD3C-3D4A-82BA-A966886A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C28-0D22-0942-A0FF-2680B46B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222B-DDBF-5C43-B058-F8014B000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CE977-6FDA-094C-AF8F-23B16131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6830B-E90C-3346-81D6-6E09A5FC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97FC3-3B62-0547-A015-E8FC2BB1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E1D60-FCD6-8D4C-8AC6-523FC755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B39A-C54A-5C40-811F-0A3AD03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358D9-79B7-D243-9766-FC79CFB10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909F0-1D57-BE44-972E-FA22BB660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AD6B-7DA2-C444-A892-6FB7BB71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DEA95-6612-954B-A711-D338D52E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3127D-9353-174E-9EC0-63787DD7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8371C-9F55-9E41-A1E5-388ED038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1154-B4F1-7C4A-B5ED-A428647C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A76B-8827-E944-B47E-A76A9BC0F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32F8-540A-474F-AED8-0CC1E803033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90C8-758E-6142-B117-9A35EDAC7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0C442-1F1D-C741-927C-A69DDA615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AD88-1540-8148-87CD-C974370B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file:////var/folders/48/01tp35nd6xv006bt_vvv_qyc0000gn/T/com.microsoft.Powerpoint/converted_emf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40CA6B-0AFE-C84D-AD51-4141DB4F353C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E2E62-EEC3-2944-AD3C-F44B5C600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-1"/>
            <a:ext cx="4378571" cy="3283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017AFE-9CC7-9443-BDA2-5EB394F3D1D9}"/>
              </a:ext>
            </a:extLst>
          </p:cNvPr>
          <p:cNvSpPr txBox="1"/>
          <p:nvPr/>
        </p:nvSpPr>
        <p:spPr>
          <a:xfrm>
            <a:off x="4378573" y="39759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/>
              <a:t>汪宇锋</a:t>
            </a:r>
            <a:r>
              <a:rPr lang="en-US" altLang="zh-CN" sz="1600" dirty="0"/>
              <a:t>,</a:t>
            </a:r>
            <a:r>
              <a:rPr lang="zh-CN" altLang="en-US" sz="1600" dirty="0"/>
              <a:t> 博士</a:t>
            </a:r>
            <a:r>
              <a:rPr lang="en-US" altLang="zh-CN" sz="1600" dirty="0"/>
              <a:t>,</a:t>
            </a:r>
            <a:r>
              <a:rPr lang="zh-CN" altLang="en-US" sz="1600" dirty="0"/>
              <a:t> 特任副研究员</a:t>
            </a:r>
            <a:r>
              <a:rPr lang="en-US" altLang="zh-CN" sz="1600" dirty="0"/>
              <a:t>,</a:t>
            </a:r>
            <a:r>
              <a:rPr lang="zh-CN" altLang="en-US" sz="1600" dirty="0"/>
              <a:t> 地大学者</a:t>
            </a:r>
            <a:r>
              <a:rPr lang="en-US" altLang="zh-CN" sz="1600" dirty="0"/>
              <a:t>-</a:t>
            </a:r>
            <a:r>
              <a:rPr lang="zh-CN" altLang="en-US" sz="1600" dirty="0"/>
              <a:t>优秀青年人才</a:t>
            </a:r>
            <a:r>
              <a:rPr lang="en-US" altLang="zh-CN" sz="1600" dirty="0"/>
              <a:t>,</a:t>
            </a:r>
            <a:r>
              <a:rPr lang="zh-CN" altLang="en-US" sz="1600" dirty="0"/>
              <a:t> 硕士生导师</a:t>
            </a:r>
            <a:r>
              <a:rPr lang="en-US" altLang="zh-CN" sz="1600" dirty="0"/>
              <a:t>.</a:t>
            </a:r>
            <a:r>
              <a:rPr lang="zh-CN" altLang="en-US" sz="1600" dirty="0"/>
              <a:t> 博士期间的主要工作是分数阶力学建模和地震偏移成像</a:t>
            </a:r>
            <a:r>
              <a:rPr lang="en-US" altLang="zh-CN" sz="1600" dirty="0"/>
              <a:t>,</a:t>
            </a:r>
            <a:r>
              <a:rPr lang="zh-CN" altLang="en-US" sz="1600" dirty="0"/>
              <a:t> 目前在</a:t>
            </a:r>
            <a:r>
              <a:rPr lang="en-US" sz="1600" b="1" dirty="0"/>
              <a:t>Geophysical Journal International</a:t>
            </a:r>
            <a:r>
              <a:rPr lang="zh-CN" altLang="en-US" sz="1600" b="1" dirty="0"/>
              <a:t>、</a:t>
            </a:r>
            <a:r>
              <a:rPr lang="en-US" sz="1600" b="1" dirty="0"/>
              <a:t>Geophysics </a:t>
            </a:r>
            <a:r>
              <a:rPr lang="zh-CN" altLang="en-US" sz="1600" dirty="0"/>
              <a:t>等学术期刊上发表了</a:t>
            </a:r>
            <a:r>
              <a:rPr lang="en-US" altLang="zh-CN" sz="1600" dirty="0"/>
              <a:t>17</a:t>
            </a:r>
            <a:r>
              <a:rPr lang="zh-CN" altLang="en-US" sz="1600" dirty="0"/>
              <a:t>篇</a:t>
            </a:r>
            <a:r>
              <a:rPr lang="en-US" altLang="zh-CN" sz="1600" dirty="0"/>
              <a:t>(</a:t>
            </a:r>
            <a:r>
              <a:rPr lang="zh-CN" altLang="en-US" sz="1600" dirty="0"/>
              <a:t>其中一作</a:t>
            </a:r>
            <a:r>
              <a:rPr lang="en-US" altLang="zh-CN" sz="1600" dirty="0"/>
              <a:t>5</a:t>
            </a:r>
            <a:r>
              <a:rPr lang="zh-CN" altLang="en-US" sz="1600" dirty="0"/>
              <a:t>篇</a:t>
            </a:r>
            <a:r>
              <a:rPr lang="en-US" altLang="zh-CN" sz="1600" dirty="0"/>
              <a:t>)</a:t>
            </a:r>
            <a:r>
              <a:rPr lang="zh-CN" altLang="en-US" sz="1600" dirty="0"/>
              <a:t>学术论文</a:t>
            </a:r>
            <a:r>
              <a:rPr lang="en-US" altLang="zh-CN" sz="1600" dirty="0"/>
              <a:t>,</a:t>
            </a:r>
            <a:r>
              <a:rPr lang="zh-CN" altLang="en-US" sz="1600" dirty="0"/>
              <a:t> 年</a:t>
            </a:r>
            <a:r>
              <a:rPr lang="en-US" altLang="zh-CN" sz="1600" dirty="0"/>
              <a:t>12</a:t>
            </a:r>
            <a:r>
              <a:rPr lang="zh-CN" altLang="en-US" sz="1600" dirty="0"/>
              <a:t>月博士毕业于中国石油大学</a:t>
            </a:r>
            <a:r>
              <a:rPr lang="en-US" altLang="zh-CN" sz="1600" dirty="0"/>
              <a:t>(</a:t>
            </a:r>
            <a:r>
              <a:rPr lang="zh-CN" altLang="en-US" sz="1600" dirty="0"/>
              <a:t>北京</a:t>
            </a:r>
            <a:r>
              <a:rPr lang="en-US" altLang="zh-CN" sz="1600" dirty="0"/>
              <a:t>),</a:t>
            </a:r>
            <a:r>
              <a:rPr lang="zh-CN" altLang="en-US" sz="1600" dirty="0"/>
              <a:t> </a:t>
            </a:r>
            <a:r>
              <a:rPr lang="en-US" altLang="zh-CN" sz="1600" dirty="0"/>
              <a:t>2020</a:t>
            </a:r>
            <a:r>
              <a:rPr lang="zh-CN" altLang="en-US" sz="1600" dirty="0"/>
              <a:t>年</a:t>
            </a:r>
            <a:r>
              <a:rPr lang="en-US" altLang="zh-CN" sz="1600" dirty="0"/>
              <a:t>1</a:t>
            </a:r>
            <a:r>
              <a:rPr lang="zh-CN" altLang="en-US" sz="1600" dirty="0"/>
              <a:t>月加入中国地质大学</a:t>
            </a:r>
            <a:r>
              <a:rPr lang="en-US" altLang="zh-CN" sz="1600" dirty="0"/>
              <a:t>(</a:t>
            </a:r>
            <a:r>
              <a:rPr lang="zh-CN" altLang="en-US" sz="1600" dirty="0"/>
              <a:t>武汉</a:t>
            </a:r>
            <a:r>
              <a:rPr lang="en-US" altLang="zh-CN" sz="1600" dirty="0"/>
              <a:t>)</a:t>
            </a:r>
            <a:r>
              <a:rPr lang="zh-CN" altLang="en-US" sz="1600" dirty="0"/>
              <a:t>地球曾多次参加</a:t>
            </a:r>
            <a:r>
              <a:rPr lang="en-US" altLang="zh-CN" sz="1600" dirty="0"/>
              <a:t>SEG</a:t>
            </a:r>
            <a:r>
              <a:rPr lang="zh-CN" altLang="en-US" sz="1600" dirty="0"/>
              <a:t>和</a:t>
            </a:r>
            <a:r>
              <a:rPr lang="en-US" altLang="zh-CN" sz="1600" dirty="0"/>
              <a:t>EAGE</a:t>
            </a:r>
            <a:r>
              <a:rPr lang="zh-CN" altLang="en-US" sz="1600" dirty="0"/>
              <a:t>学术年会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9</a:t>
            </a:r>
            <a:r>
              <a:rPr lang="zh-CN" altLang="en-US" sz="1600" dirty="0"/>
              <a:t>月至</a:t>
            </a:r>
            <a:r>
              <a:rPr lang="en-US" altLang="zh-CN" sz="1600" dirty="0"/>
              <a:t>2019</a:t>
            </a:r>
            <a:r>
              <a:rPr lang="zh-CN" altLang="en-US" sz="1600" dirty="0"/>
              <a:t>年</a:t>
            </a:r>
            <a:r>
              <a:rPr lang="en-US" altLang="zh-CN" sz="1600" dirty="0"/>
              <a:t>9</a:t>
            </a:r>
            <a:r>
              <a:rPr lang="zh-CN" altLang="en-US" sz="1600" dirty="0"/>
              <a:t>月赴斯坦福大学进行博士联合培养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2019</a:t>
            </a:r>
            <a:r>
              <a:rPr lang="zh-CN" altLang="en-US" sz="1600" dirty="0"/>
              <a:t>物理与空间信息学院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endParaRPr lang="en-US" altLang="zh-CN" sz="800" dirty="0"/>
          </a:p>
          <a:p>
            <a:r>
              <a:rPr lang="zh-CN" altLang="en-US" sz="1600" dirty="0"/>
              <a:t>个人主页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https://super-</a:t>
            </a:r>
            <a:r>
              <a:rPr lang="en-US" sz="1600" dirty="0" err="1">
                <a:solidFill>
                  <a:srgbClr val="00B0F0"/>
                </a:solidFill>
              </a:rPr>
              <a:t>messiah.github.io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</a:p>
          <a:p>
            <a:r>
              <a:rPr lang="zh-CN" altLang="en-US" sz="1600" dirty="0"/>
              <a:t>电子邮箱</a:t>
            </a:r>
            <a:r>
              <a:rPr lang="en-US" altLang="zh-CN" sz="1600" dirty="0"/>
              <a:t>: </a:t>
            </a:r>
            <a:r>
              <a:rPr lang="en-US" altLang="zh-CN" sz="1600" dirty="0" err="1">
                <a:solidFill>
                  <a:srgbClr val="00B0F0"/>
                </a:solidFill>
              </a:rPr>
              <a:t>wangyufeng@cug.edu.cn</a:t>
            </a:r>
            <a:endParaRPr lang="en-US" altLang="zh-CN" sz="1600" dirty="0">
              <a:solidFill>
                <a:srgbClr val="00B0F0"/>
              </a:solidFill>
            </a:endParaRPr>
          </a:p>
          <a:p>
            <a:endParaRPr lang="en-US" altLang="zh-CN" sz="800" dirty="0"/>
          </a:p>
          <a:p>
            <a:r>
              <a:rPr lang="zh-CN" altLang="en-US" sz="1600" dirty="0"/>
              <a:t>研究兴趣</a:t>
            </a:r>
            <a:r>
              <a:rPr lang="en-US" altLang="zh-CN" sz="1600" dirty="0"/>
              <a:t>:</a:t>
            </a:r>
            <a:r>
              <a:rPr lang="zh-CN" altLang="en-US" sz="1600" dirty="0"/>
              <a:t> 复杂介质波动理论</a:t>
            </a:r>
            <a:r>
              <a:rPr lang="en-US" altLang="zh-CN" sz="1600" dirty="0"/>
              <a:t>;</a:t>
            </a:r>
            <a:r>
              <a:rPr lang="zh-CN" altLang="en-US" sz="1600" dirty="0"/>
              <a:t> </a:t>
            </a:r>
            <a:r>
              <a:rPr lang="zh-CN" altLang="en-US" sz="1600" dirty="0">
                <a:latin typeface="Andale Mono" panose="020B0509000000000004" pitchFamily="49" charset="0"/>
              </a:rPr>
              <a:t>地震反演与成像</a:t>
            </a:r>
            <a:r>
              <a:rPr lang="en-US" altLang="zh-CN" sz="1600" dirty="0">
                <a:latin typeface="Andale Mono" panose="020B0509000000000004" pitchFamily="49" charset="0"/>
              </a:rPr>
              <a:t>;</a:t>
            </a:r>
            <a:r>
              <a:rPr lang="zh-CN" altLang="en-US" sz="1600" dirty="0">
                <a:latin typeface="Andale Mono" panose="020B0509000000000004" pitchFamily="49" charset="0"/>
              </a:rPr>
              <a:t>地震信号处理</a:t>
            </a:r>
            <a:r>
              <a:rPr lang="en-US" altLang="zh-CN" sz="1600" dirty="0">
                <a:latin typeface="Andale Mono" panose="020B0509000000000004" pitchFamily="49" charset="0"/>
              </a:rPr>
              <a:t>;</a:t>
            </a:r>
            <a:r>
              <a:rPr lang="zh-CN" altLang="en-US" sz="1600" dirty="0">
                <a:latin typeface="Andale Mono" panose="020B0509000000000004" pitchFamily="49" charset="0"/>
              </a:rPr>
              <a:t>高性能计算和深度学习</a:t>
            </a:r>
            <a:r>
              <a:rPr lang="en-US" altLang="zh-CN" sz="1600" dirty="0">
                <a:latin typeface="Andale Mono" panose="020B0509000000000004" pitchFamily="49" charset="0"/>
              </a:rPr>
              <a:t>.</a:t>
            </a:r>
          </a:p>
          <a:p>
            <a:endParaRPr lang="en-US" sz="800" dirty="0">
              <a:latin typeface="Andale Mono" panose="020B0509000000000004" pitchFamily="49" charset="0"/>
            </a:endParaRPr>
          </a:p>
          <a:p>
            <a:r>
              <a:rPr lang="zh-CN" altLang="en-US" sz="1600" dirty="0">
                <a:latin typeface="Andale Mono" panose="020B0509000000000004" pitchFamily="49" charset="0"/>
              </a:rPr>
              <a:t>学术荣誉</a:t>
            </a:r>
            <a:r>
              <a:rPr lang="en-US" altLang="zh-CN" sz="1600" dirty="0">
                <a:latin typeface="Andale Mono" panose="020B0509000000000004" pitchFamily="49" charset="0"/>
              </a:rPr>
              <a:t>:</a:t>
            </a:r>
          </a:p>
          <a:p>
            <a:endParaRPr lang="en-US" altLang="zh-CN" sz="800" dirty="0">
              <a:latin typeface="Andale Mono" panose="020B0509000000000004" pitchFamily="49" charset="0"/>
            </a:endParaRPr>
          </a:p>
          <a:p>
            <a:r>
              <a:rPr lang="zh-CN" altLang="en-US" sz="1600" dirty="0"/>
              <a:t>博士研究生国家奖学金</a:t>
            </a:r>
            <a:endParaRPr lang="en-US" altLang="zh-CN" sz="1600" dirty="0"/>
          </a:p>
          <a:p>
            <a:r>
              <a:rPr lang="en-US" sz="1600" b="1" dirty="0"/>
              <a:t>Geophysics Bright Spots Paper</a:t>
            </a:r>
            <a:r>
              <a:rPr lang="en-US" sz="1600" dirty="0"/>
              <a:t>, Geophysics Editors</a:t>
            </a:r>
            <a:r>
              <a:rPr lang="en-US" altLang="zh-CN" sz="1600" dirty="0"/>
              <a:t>.</a:t>
            </a:r>
            <a:endParaRPr lang="en-US" sz="1600" dirty="0"/>
          </a:p>
          <a:p>
            <a:r>
              <a:rPr lang="en-US" sz="1600" b="1" dirty="0"/>
              <a:t>Outstanding Contribution in Reviewing</a:t>
            </a:r>
            <a:r>
              <a:rPr lang="en-US" sz="1600" dirty="0"/>
              <a:t>, Journal of Applied Geophysics Editors</a:t>
            </a:r>
            <a:r>
              <a:rPr lang="en-US" altLang="zh-CN" sz="1600" dirty="0"/>
              <a:t>.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F3548-5E9F-DA40-B2FB-1925538CFB73}"/>
              </a:ext>
            </a:extLst>
          </p:cNvPr>
          <p:cNvSpPr/>
          <p:nvPr/>
        </p:nvSpPr>
        <p:spPr>
          <a:xfrm>
            <a:off x="742593" y="3496388"/>
            <a:ext cx="1070728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latin typeface="Andale Mono" panose="020B0509000000000004" pitchFamily="49" charset="0"/>
              </a:rPr>
              <a:t>代表论文</a:t>
            </a:r>
            <a:r>
              <a:rPr lang="en-US" altLang="zh-CN" sz="1600" dirty="0">
                <a:latin typeface="Andale Mono" panose="020B0509000000000004" pitchFamily="49" charset="0"/>
              </a:rPr>
              <a:t>:</a:t>
            </a:r>
          </a:p>
          <a:p>
            <a:pPr algn="just"/>
            <a:endParaRPr lang="en-US" sz="800" dirty="0">
              <a:latin typeface="Andale Mono" panose="020B0509000000000004" pitchFamily="49" charset="0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Wang, Y.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Zhou, H., Zhao, X., &amp; Chen, Y. (2019).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Q-compensated viscoelastic reverse time migration using mode-dependent adaptive stabilization scheme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Geophysics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84(4), S301-S315. </a:t>
            </a:r>
          </a:p>
          <a:p>
            <a:pPr marL="342900" indent="-342900" algn="just">
              <a:buAutoNum type="arabicPeriod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Wang,Y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Zhou,H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Zhao,X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Chen,Y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(2019).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CuQ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-RTM: A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CUDA-based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stable and efficient Q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compensated RTM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Geophysics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84(1), F1-F15. </a:t>
            </a:r>
          </a:p>
          <a:p>
            <a:pPr marL="342900" indent="-342900" algn="just">
              <a:buAutoNum type="arabicPeriod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Wang, Y.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Ma, X., Zhou, H., &amp; Chen, Y. (2018).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L1−2 minimization for exact and stable seismic attenuation compensation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Geophysical Journal International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213(3), 1629-1646. </a:t>
            </a:r>
          </a:p>
          <a:p>
            <a:pPr marL="342900" indent="-342900" algn="just">
              <a:buAutoNum type="arabicPeriod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Wang, Y.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Zhou, H., Chen, H., &amp; Chen, Y. (2018).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Adaptive stabilization for Q-compensated reverse time migration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Geophysics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83(1), S15-S32. </a:t>
            </a:r>
          </a:p>
          <a:p>
            <a:pPr marL="342900" indent="-342900" algn="just">
              <a:buAutoNum type="arabicPeriod"/>
            </a:pP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Wang,Y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Zhou,H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Zu,S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Mao,W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Chen,Y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(2017).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Three-Operator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Proximal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Splitting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Scheme for 3-D Seismic Data Reconstruction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IEEE Geoscience and Remote Sensing Letters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14(10), 1830-1834.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5FD2E-43A5-C64A-9E2B-7D2686B8172B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388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汪 宇锋</dc:creator>
  <cp:lastModifiedBy>汪 宇锋</cp:lastModifiedBy>
  <cp:revision>15</cp:revision>
  <dcterms:created xsi:type="dcterms:W3CDTF">2020-07-11T03:46:31Z</dcterms:created>
  <dcterms:modified xsi:type="dcterms:W3CDTF">2020-09-12T07:41:21Z</dcterms:modified>
</cp:coreProperties>
</file>