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1452800" cy="31089600"/>
  <p:notesSz cx="7010400" cy="9296400"/>
  <p:defaultTextStyle>
    <a:defPPr>
      <a:defRPr lang="en-US"/>
    </a:defPPr>
    <a:lvl1pPr algn="l" defTabSz="4387850" rtl="0" eaLnBrk="0" fontAlgn="base" hangingPunct="0">
      <a:spcBef>
        <a:spcPct val="0"/>
      </a:spcBef>
      <a:spcAft>
        <a:spcPct val="0"/>
      </a:spcAft>
      <a:defRPr sz="86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2193925" indent="-1736725" algn="l" defTabSz="4387850" rtl="0" eaLnBrk="0" fontAlgn="base" hangingPunct="0">
      <a:spcBef>
        <a:spcPct val="0"/>
      </a:spcBef>
      <a:spcAft>
        <a:spcPct val="0"/>
      </a:spcAft>
      <a:defRPr sz="86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4387850" indent="-3473450" algn="l" defTabSz="4387850" rtl="0" eaLnBrk="0" fontAlgn="base" hangingPunct="0">
      <a:spcBef>
        <a:spcPct val="0"/>
      </a:spcBef>
      <a:spcAft>
        <a:spcPct val="0"/>
      </a:spcAft>
      <a:defRPr sz="86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6583363" indent="-5211763" algn="l" defTabSz="4387850" rtl="0" eaLnBrk="0" fontAlgn="base" hangingPunct="0">
      <a:spcBef>
        <a:spcPct val="0"/>
      </a:spcBef>
      <a:spcAft>
        <a:spcPct val="0"/>
      </a:spcAft>
      <a:defRPr sz="86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8777288" indent="-6948488" algn="l" defTabSz="4387850" rtl="0" eaLnBrk="0" fontAlgn="base" hangingPunct="0">
      <a:spcBef>
        <a:spcPct val="0"/>
      </a:spcBef>
      <a:spcAft>
        <a:spcPct val="0"/>
      </a:spcAft>
      <a:defRPr sz="86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86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86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86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86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792" userDrawn="1">
          <p15:clr>
            <a:srgbClr val="A4A3A4"/>
          </p15:clr>
        </p15:guide>
        <p15:guide id="2" pos="13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1336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4811" autoAdjust="0"/>
    <p:restoredTop sz="94873" autoAdjust="0"/>
  </p:normalViewPr>
  <p:slideViewPr>
    <p:cSldViewPr>
      <p:cViewPr varScale="1">
        <p:scale>
          <a:sx n="18" d="100"/>
          <a:sy n="18" d="100"/>
        </p:scale>
        <p:origin x="2146" y="115"/>
      </p:cViewPr>
      <p:guideLst>
        <p:guide orient="horz" pos="9792"/>
        <p:guide pos="13056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6F30F19-A017-4E06-89F5-6E5DD019FDEC}" type="datetimeFigureOut">
              <a:rPr lang="en-US" altLang="en-US"/>
              <a:pPr>
                <a:defRPr/>
              </a:pPr>
              <a:t>8/28/2018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BA7BBFE-7CE5-4A30-A9ED-6E0536460A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905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3638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363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5500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2700" indent="-231775" defTabSz="4387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9900" indent="-231775" defTabSz="4387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67100" indent="-231775" defTabSz="4387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24300" indent="-231775" defTabSz="4387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83AE171-8FD7-4C0A-81BB-D7A849EFEDAE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8960" y="9657931"/>
            <a:ext cx="35234880" cy="66641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17920" y="17617440"/>
            <a:ext cx="29016960" cy="7945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4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8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76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6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0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5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880A49-9D49-4ECE-93E0-70359D816F94}" type="datetimeFigureOut">
              <a:rPr lang="en-US" altLang="en-US"/>
              <a:pPr>
                <a:defRPr/>
              </a:pPr>
              <a:t>8/28/2018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89ACAD-DF25-412C-B895-5305A4BEFB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695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3215E4-E2BB-499E-8DE6-E7D259D73A5B}" type="datetimeFigureOut">
              <a:rPr lang="en-US" altLang="en-US"/>
              <a:pPr>
                <a:defRPr/>
              </a:pPr>
              <a:t>8/28/2018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67572C-60FB-4ADE-90D3-67E48EFF4C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658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4257191" y="5973234"/>
            <a:ext cx="44770461" cy="1273306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45799" y="5973234"/>
            <a:ext cx="133620512" cy="1273306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8A22E5-631D-434C-AD74-DD8A50D59456}" type="datetimeFigureOut">
              <a:rPr lang="en-US" altLang="en-US"/>
              <a:pPr>
                <a:defRPr/>
              </a:pPr>
              <a:t>8/28/2018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44B72-55D4-4FE5-B856-792A7CFBA6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864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506741-4DB9-48FF-8633-9383076A757D}" type="datetimeFigureOut">
              <a:rPr lang="en-US" altLang="en-US"/>
              <a:pPr>
                <a:defRPr/>
              </a:pPr>
              <a:t>8/28/2018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C0E51A-C53F-4E7A-B756-C8CBFBB59A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6903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4485" y="19977949"/>
            <a:ext cx="35234880" cy="6174740"/>
          </a:xfrm>
        </p:spPr>
        <p:txBody>
          <a:bodyPr anchor="t"/>
          <a:lstStyle>
            <a:lvl1pPr algn="l">
              <a:defRPr sz="1919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4485" y="13177101"/>
            <a:ext cx="35234880" cy="6800848"/>
          </a:xfrm>
        </p:spPr>
        <p:txBody>
          <a:bodyPr anchor="b"/>
          <a:lstStyle>
            <a:lvl1pPr marL="0" indent="0">
              <a:buNone/>
              <a:defRPr sz="9599">
                <a:solidFill>
                  <a:schemeClr val="tx1">
                    <a:tint val="75000"/>
                  </a:schemeClr>
                </a:solidFill>
              </a:defRPr>
            </a:lvl1pPr>
            <a:lvl2pPr marL="2194407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8816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223" indent="0">
              <a:buNone/>
              <a:defRPr sz="6699">
                <a:solidFill>
                  <a:schemeClr val="tx1">
                    <a:tint val="75000"/>
                  </a:schemeClr>
                </a:solidFill>
              </a:defRPr>
            </a:lvl4pPr>
            <a:lvl5pPr marL="8777632" indent="0">
              <a:buNone/>
              <a:defRPr sz="6699">
                <a:solidFill>
                  <a:schemeClr val="tx1">
                    <a:tint val="75000"/>
                  </a:schemeClr>
                </a:solidFill>
              </a:defRPr>
            </a:lvl5pPr>
            <a:lvl6pPr marL="10972039" indent="0">
              <a:buNone/>
              <a:defRPr sz="6699">
                <a:solidFill>
                  <a:schemeClr val="tx1">
                    <a:tint val="75000"/>
                  </a:schemeClr>
                </a:solidFill>
              </a:defRPr>
            </a:lvl6pPr>
            <a:lvl7pPr marL="13166448" indent="0">
              <a:buNone/>
              <a:defRPr sz="6699">
                <a:solidFill>
                  <a:schemeClr val="tx1">
                    <a:tint val="75000"/>
                  </a:schemeClr>
                </a:solidFill>
              </a:defRPr>
            </a:lvl7pPr>
            <a:lvl8pPr marL="15360855" indent="0">
              <a:buNone/>
              <a:defRPr sz="6699">
                <a:solidFill>
                  <a:schemeClr val="tx1">
                    <a:tint val="75000"/>
                  </a:schemeClr>
                </a:solidFill>
              </a:defRPr>
            </a:lvl8pPr>
            <a:lvl9pPr marL="17555264" indent="0">
              <a:buNone/>
              <a:defRPr sz="66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CFCC8-222D-40CB-892A-F6C575F20F5A}" type="datetimeFigureOut">
              <a:rPr lang="en-US" altLang="en-US"/>
              <a:pPr>
                <a:defRPr/>
              </a:pPr>
              <a:t>8/28/2018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B4515-63FB-4E0C-8E86-02B2B6862D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0137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45795" y="34817474"/>
            <a:ext cx="89195487" cy="98486385"/>
          </a:xfrm>
        </p:spPr>
        <p:txBody>
          <a:bodyPr/>
          <a:lstStyle>
            <a:lvl1pPr>
              <a:defRPr sz="13399"/>
            </a:lvl1pPr>
            <a:lvl2pPr>
              <a:defRPr sz="11500"/>
            </a:lvl2pPr>
            <a:lvl3pPr>
              <a:defRPr sz="9599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832162" y="34817474"/>
            <a:ext cx="89195487" cy="98486385"/>
          </a:xfrm>
        </p:spPr>
        <p:txBody>
          <a:bodyPr/>
          <a:lstStyle>
            <a:lvl1pPr>
              <a:defRPr sz="13399"/>
            </a:lvl1pPr>
            <a:lvl2pPr>
              <a:defRPr sz="11500"/>
            </a:lvl2pPr>
            <a:lvl3pPr>
              <a:defRPr sz="9599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CE7D32-B92F-494C-9727-20C142E43D4E}" type="datetimeFigureOut">
              <a:rPr lang="en-US" altLang="en-US"/>
              <a:pPr>
                <a:defRPr/>
              </a:pPr>
              <a:t>8/28/2018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B312D-4EBB-41D0-80A7-65DCED2457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3036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640" y="1245025"/>
            <a:ext cx="37307520" cy="5181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2643" y="6959179"/>
            <a:ext cx="18315519" cy="2900255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407" indent="0">
              <a:buNone/>
              <a:defRPr sz="9599" b="1"/>
            </a:lvl2pPr>
            <a:lvl3pPr marL="4388816" indent="0">
              <a:buNone/>
              <a:defRPr sz="8600" b="1"/>
            </a:lvl3pPr>
            <a:lvl4pPr marL="6583223" indent="0">
              <a:buNone/>
              <a:defRPr sz="7700" b="1"/>
            </a:lvl4pPr>
            <a:lvl5pPr marL="8777632" indent="0">
              <a:buNone/>
              <a:defRPr sz="7700" b="1"/>
            </a:lvl5pPr>
            <a:lvl6pPr marL="10972039" indent="0">
              <a:buNone/>
              <a:defRPr sz="7700" b="1"/>
            </a:lvl6pPr>
            <a:lvl7pPr marL="13166448" indent="0">
              <a:buNone/>
              <a:defRPr sz="7700" b="1"/>
            </a:lvl7pPr>
            <a:lvl8pPr marL="15360855" indent="0">
              <a:buNone/>
              <a:defRPr sz="7700" b="1"/>
            </a:lvl8pPr>
            <a:lvl9pPr marL="17555264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72643" y="9859434"/>
            <a:ext cx="18315519" cy="17912505"/>
          </a:xfrm>
        </p:spPr>
        <p:txBody>
          <a:bodyPr/>
          <a:lstStyle>
            <a:lvl1pPr>
              <a:defRPr sz="11500"/>
            </a:lvl1pPr>
            <a:lvl2pPr>
              <a:defRPr sz="9599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057449" y="6959179"/>
            <a:ext cx="18322713" cy="2900255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407" indent="0">
              <a:buNone/>
              <a:defRPr sz="9599" b="1"/>
            </a:lvl2pPr>
            <a:lvl3pPr marL="4388816" indent="0">
              <a:buNone/>
              <a:defRPr sz="8600" b="1"/>
            </a:lvl3pPr>
            <a:lvl4pPr marL="6583223" indent="0">
              <a:buNone/>
              <a:defRPr sz="7700" b="1"/>
            </a:lvl4pPr>
            <a:lvl5pPr marL="8777632" indent="0">
              <a:buNone/>
              <a:defRPr sz="7700" b="1"/>
            </a:lvl5pPr>
            <a:lvl6pPr marL="10972039" indent="0">
              <a:buNone/>
              <a:defRPr sz="7700" b="1"/>
            </a:lvl6pPr>
            <a:lvl7pPr marL="13166448" indent="0">
              <a:buNone/>
              <a:defRPr sz="7700" b="1"/>
            </a:lvl7pPr>
            <a:lvl8pPr marL="15360855" indent="0">
              <a:buNone/>
              <a:defRPr sz="7700" b="1"/>
            </a:lvl8pPr>
            <a:lvl9pPr marL="17555264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057449" y="9859434"/>
            <a:ext cx="18322713" cy="17912505"/>
          </a:xfrm>
        </p:spPr>
        <p:txBody>
          <a:bodyPr/>
          <a:lstStyle>
            <a:lvl1pPr>
              <a:defRPr sz="11500"/>
            </a:lvl1pPr>
            <a:lvl2pPr>
              <a:defRPr sz="9599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F059E1-0D6B-4BD4-AF0E-9C33B9C41C3D}" type="datetimeFigureOut">
              <a:rPr lang="en-US" altLang="en-US"/>
              <a:pPr>
                <a:defRPr/>
              </a:pPr>
              <a:t>8/28/2018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DC3AA3-C759-45AE-B9F2-FBBBA57817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87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05D547-669F-42D5-8EC1-A605859CDB59}" type="datetimeFigureOut">
              <a:rPr lang="en-US" altLang="en-US"/>
              <a:pPr>
                <a:defRPr/>
              </a:pPr>
              <a:t>8/28/2018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64C6D2-B6E6-4526-B28A-9D1BC9D8C3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8051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A078C-4D60-463D-B097-96ADEDCFCD2A}" type="datetimeFigureOut">
              <a:rPr lang="en-US" altLang="en-US"/>
              <a:pPr>
                <a:defRPr/>
              </a:pPr>
              <a:t>8/28/2018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70CB9C-13E4-413F-9B51-BF4A088B19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4421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646" y="1237827"/>
            <a:ext cx="13637685" cy="5267960"/>
          </a:xfrm>
        </p:spPr>
        <p:txBody>
          <a:bodyPr anchor="b"/>
          <a:lstStyle>
            <a:lvl1pPr algn="l">
              <a:defRPr sz="95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06893" y="1237829"/>
            <a:ext cx="23173267" cy="26534112"/>
          </a:xfrm>
        </p:spPr>
        <p:txBody>
          <a:bodyPr/>
          <a:lstStyle>
            <a:lvl1pPr>
              <a:defRPr sz="15399"/>
            </a:lvl1pPr>
            <a:lvl2pPr>
              <a:defRPr sz="13399"/>
            </a:lvl2pPr>
            <a:lvl3pPr>
              <a:defRPr sz="11500"/>
            </a:lvl3pPr>
            <a:lvl4pPr>
              <a:defRPr sz="9599"/>
            </a:lvl4pPr>
            <a:lvl5pPr>
              <a:defRPr sz="9599"/>
            </a:lvl5pPr>
            <a:lvl6pPr>
              <a:defRPr sz="9599"/>
            </a:lvl6pPr>
            <a:lvl7pPr>
              <a:defRPr sz="9599"/>
            </a:lvl7pPr>
            <a:lvl8pPr>
              <a:defRPr sz="9599"/>
            </a:lvl8pPr>
            <a:lvl9pPr>
              <a:defRPr sz="95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72646" y="6505789"/>
            <a:ext cx="13637685" cy="21266152"/>
          </a:xfrm>
        </p:spPr>
        <p:txBody>
          <a:bodyPr/>
          <a:lstStyle>
            <a:lvl1pPr marL="0" indent="0">
              <a:buNone/>
              <a:defRPr sz="6699"/>
            </a:lvl1pPr>
            <a:lvl2pPr marL="2194407" indent="0">
              <a:buNone/>
              <a:defRPr sz="5800"/>
            </a:lvl2pPr>
            <a:lvl3pPr marL="4388816" indent="0">
              <a:buNone/>
              <a:defRPr sz="4800"/>
            </a:lvl3pPr>
            <a:lvl4pPr marL="6583223" indent="0">
              <a:buNone/>
              <a:defRPr sz="4300"/>
            </a:lvl4pPr>
            <a:lvl5pPr marL="8777632" indent="0">
              <a:buNone/>
              <a:defRPr sz="4300"/>
            </a:lvl5pPr>
            <a:lvl6pPr marL="10972039" indent="0">
              <a:buNone/>
              <a:defRPr sz="4300"/>
            </a:lvl6pPr>
            <a:lvl7pPr marL="13166448" indent="0">
              <a:buNone/>
              <a:defRPr sz="4300"/>
            </a:lvl7pPr>
            <a:lvl8pPr marL="15360855" indent="0">
              <a:buNone/>
              <a:defRPr sz="4300"/>
            </a:lvl8pPr>
            <a:lvl9pPr marL="17555264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513B6B-E7C3-44E8-ADC0-E2AD37B0399B}" type="datetimeFigureOut">
              <a:rPr lang="en-US" altLang="en-US"/>
              <a:pPr>
                <a:defRPr/>
              </a:pPr>
              <a:t>8/28/2018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62ACBB-ADE1-4AB1-9C15-E76072381F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4557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039" y="21762720"/>
            <a:ext cx="24871680" cy="2569212"/>
          </a:xfrm>
        </p:spPr>
        <p:txBody>
          <a:bodyPr anchor="b"/>
          <a:lstStyle>
            <a:lvl1pPr algn="l">
              <a:defRPr sz="95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125039" y="2777913"/>
            <a:ext cx="24871680" cy="18653760"/>
          </a:xfrm>
        </p:spPr>
        <p:txBody>
          <a:bodyPr rtlCol="0">
            <a:normAutofit/>
          </a:bodyPr>
          <a:lstStyle>
            <a:lvl1pPr marL="0" indent="0">
              <a:buNone/>
              <a:defRPr sz="15399"/>
            </a:lvl1pPr>
            <a:lvl2pPr marL="2194407" indent="0">
              <a:buNone/>
              <a:defRPr sz="13399"/>
            </a:lvl2pPr>
            <a:lvl3pPr marL="4388816" indent="0">
              <a:buNone/>
              <a:defRPr sz="11500"/>
            </a:lvl3pPr>
            <a:lvl4pPr marL="6583223" indent="0">
              <a:buNone/>
              <a:defRPr sz="9599"/>
            </a:lvl4pPr>
            <a:lvl5pPr marL="8777632" indent="0">
              <a:buNone/>
              <a:defRPr sz="9599"/>
            </a:lvl5pPr>
            <a:lvl6pPr marL="10972039" indent="0">
              <a:buNone/>
              <a:defRPr sz="9599"/>
            </a:lvl6pPr>
            <a:lvl7pPr marL="13166448" indent="0">
              <a:buNone/>
              <a:defRPr sz="9599"/>
            </a:lvl7pPr>
            <a:lvl8pPr marL="15360855" indent="0">
              <a:buNone/>
              <a:defRPr sz="9599"/>
            </a:lvl8pPr>
            <a:lvl9pPr marL="17555264" indent="0">
              <a:buNone/>
              <a:defRPr sz="9599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039" y="24331932"/>
            <a:ext cx="24871680" cy="3648708"/>
          </a:xfrm>
        </p:spPr>
        <p:txBody>
          <a:bodyPr/>
          <a:lstStyle>
            <a:lvl1pPr marL="0" indent="0">
              <a:buNone/>
              <a:defRPr sz="6699"/>
            </a:lvl1pPr>
            <a:lvl2pPr marL="2194407" indent="0">
              <a:buNone/>
              <a:defRPr sz="5800"/>
            </a:lvl2pPr>
            <a:lvl3pPr marL="4388816" indent="0">
              <a:buNone/>
              <a:defRPr sz="4800"/>
            </a:lvl3pPr>
            <a:lvl4pPr marL="6583223" indent="0">
              <a:buNone/>
              <a:defRPr sz="4300"/>
            </a:lvl4pPr>
            <a:lvl5pPr marL="8777632" indent="0">
              <a:buNone/>
              <a:defRPr sz="4300"/>
            </a:lvl5pPr>
            <a:lvl6pPr marL="10972039" indent="0">
              <a:buNone/>
              <a:defRPr sz="4300"/>
            </a:lvl6pPr>
            <a:lvl7pPr marL="13166448" indent="0">
              <a:buNone/>
              <a:defRPr sz="4300"/>
            </a:lvl7pPr>
            <a:lvl8pPr marL="15360855" indent="0">
              <a:buNone/>
              <a:defRPr sz="4300"/>
            </a:lvl8pPr>
            <a:lvl9pPr marL="17555264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4BD00A-1CB5-4E97-90FD-11699B563366}" type="datetimeFigureOut">
              <a:rPr lang="en-US" altLang="en-US"/>
              <a:pPr>
                <a:defRPr/>
              </a:pPr>
              <a:t>8/28/2018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8AF97-A2B4-44FE-B24F-991AD6F272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2123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072317" y="1244424"/>
            <a:ext cx="37308174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072317" y="7253641"/>
            <a:ext cx="37308174" cy="20517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72317" y="28815155"/>
            <a:ext cx="9672974" cy="1655233"/>
          </a:xfrm>
          <a:prstGeom prst="rect">
            <a:avLst/>
          </a:prstGeom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58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9605535-C4DC-4839-9D0C-2D1AE94C26B0}" type="datetimeFigureOut">
              <a:rPr lang="en-US" altLang="en-US"/>
              <a:pPr>
                <a:defRPr/>
              </a:pPr>
              <a:t>8/28/2018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62717" y="28815155"/>
            <a:ext cx="13127374" cy="1655233"/>
          </a:xfrm>
          <a:prstGeom prst="rect">
            <a:avLst/>
          </a:prstGeom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58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707516" y="28815155"/>
            <a:ext cx="9672974" cy="1655233"/>
          </a:xfrm>
          <a:prstGeom prst="rect">
            <a:avLst/>
          </a:prstGeom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58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6AFA58F-040E-4C08-BEE0-E37C16D621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7546" rtl="0" eaLnBrk="0" fontAlgn="base" hangingPunct="0">
        <a:spcBef>
          <a:spcPct val="0"/>
        </a:spcBef>
        <a:spcAft>
          <a:spcPct val="0"/>
        </a:spcAft>
        <a:defRPr sz="21099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387546" rtl="0" eaLnBrk="0" fontAlgn="base" hangingPunct="0">
        <a:spcBef>
          <a:spcPct val="0"/>
        </a:spcBef>
        <a:spcAft>
          <a:spcPct val="0"/>
        </a:spcAft>
        <a:defRPr sz="21099">
          <a:solidFill>
            <a:schemeClr val="tx1"/>
          </a:solidFill>
          <a:latin typeface="Calibri" pitchFamily="34" charset="0"/>
        </a:defRPr>
      </a:lvl2pPr>
      <a:lvl3pPr algn="ctr" defTabSz="4387546" rtl="0" eaLnBrk="0" fontAlgn="base" hangingPunct="0">
        <a:spcBef>
          <a:spcPct val="0"/>
        </a:spcBef>
        <a:spcAft>
          <a:spcPct val="0"/>
        </a:spcAft>
        <a:defRPr sz="21099">
          <a:solidFill>
            <a:schemeClr val="tx1"/>
          </a:solidFill>
          <a:latin typeface="Calibri" pitchFamily="34" charset="0"/>
        </a:defRPr>
      </a:lvl3pPr>
      <a:lvl4pPr algn="ctr" defTabSz="4387546" rtl="0" eaLnBrk="0" fontAlgn="base" hangingPunct="0">
        <a:spcBef>
          <a:spcPct val="0"/>
        </a:spcBef>
        <a:spcAft>
          <a:spcPct val="0"/>
        </a:spcAft>
        <a:defRPr sz="21099">
          <a:solidFill>
            <a:schemeClr val="tx1"/>
          </a:solidFill>
          <a:latin typeface="Calibri" pitchFamily="34" charset="0"/>
        </a:defRPr>
      </a:lvl4pPr>
      <a:lvl5pPr algn="ctr" defTabSz="4387546" rtl="0" eaLnBrk="0" fontAlgn="base" hangingPunct="0">
        <a:spcBef>
          <a:spcPct val="0"/>
        </a:spcBef>
        <a:spcAft>
          <a:spcPct val="0"/>
        </a:spcAft>
        <a:defRPr sz="21099">
          <a:solidFill>
            <a:schemeClr val="tx1"/>
          </a:solidFill>
          <a:latin typeface="Calibri" pitchFamily="34" charset="0"/>
        </a:defRPr>
      </a:lvl5pPr>
      <a:lvl6pPr marL="457169" algn="ctr" defTabSz="4387546" rtl="0" fontAlgn="base">
        <a:spcBef>
          <a:spcPct val="0"/>
        </a:spcBef>
        <a:spcAft>
          <a:spcPct val="0"/>
        </a:spcAft>
        <a:defRPr sz="21099">
          <a:solidFill>
            <a:schemeClr val="tx1"/>
          </a:solidFill>
          <a:latin typeface="Calibri" pitchFamily="34" charset="0"/>
        </a:defRPr>
      </a:lvl6pPr>
      <a:lvl7pPr marL="914336" algn="ctr" defTabSz="4387546" rtl="0" fontAlgn="base">
        <a:spcBef>
          <a:spcPct val="0"/>
        </a:spcBef>
        <a:spcAft>
          <a:spcPct val="0"/>
        </a:spcAft>
        <a:defRPr sz="21099">
          <a:solidFill>
            <a:schemeClr val="tx1"/>
          </a:solidFill>
          <a:latin typeface="Calibri" pitchFamily="34" charset="0"/>
        </a:defRPr>
      </a:lvl7pPr>
      <a:lvl8pPr marL="1371505" algn="ctr" defTabSz="4387546" rtl="0" fontAlgn="base">
        <a:spcBef>
          <a:spcPct val="0"/>
        </a:spcBef>
        <a:spcAft>
          <a:spcPct val="0"/>
        </a:spcAft>
        <a:defRPr sz="21099">
          <a:solidFill>
            <a:schemeClr val="tx1"/>
          </a:solidFill>
          <a:latin typeface="Calibri" pitchFamily="34" charset="0"/>
        </a:defRPr>
      </a:lvl8pPr>
      <a:lvl9pPr marL="1828674" algn="ctr" defTabSz="4387546" rtl="0" fontAlgn="base">
        <a:spcBef>
          <a:spcPct val="0"/>
        </a:spcBef>
        <a:spcAft>
          <a:spcPct val="0"/>
        </a:spcAft>
        <a:defRPr sz="21099">
          <a:solidFill>
            <a:schemeClr val="tx1"/>
          </a:solidFill>
          <a:latin typeface="Calibri" pitchFamily="34" charset="0"/>
        </a:defRPr>
      </a:lvl9pPr>
    </p:titleStyle>
    <p:bodyStyle>
      <a:lvl1pPr marL="1644536" indent="-1644536" algn="l" defTabSz="4387546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5399" kern="1200">
          <a:solidFill>
            <a:schemeClr val="tx1"/>
          </a:solidFill>
          <a:latin typeface="+mn-lt"/>
          <a:ea typeface="+mn-ea"/>
          <a:cs typeface="+mn-cs"/>
        </a:defRPr>
      </a:lvl1pPr>
      <a:lvl2pPr marL="3565278" indent="-1371505" algn="l" defTabSz="4387546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3399" kern="1200">
          <a:solidFill>
            <a:schemeClr val="tx1"/>
          </a:solidFill>
          <a:latin typeface="+mn-lt"/>
          <a:ea typeface="+mn-ea"/>
          <a:cs typeface="+mn-cs"/>
        </a:defRPr>
      </a:lvl2pPr>
      <a:lvl3pPr marL="5486020" indent="-1096887" algn="l" defTabSz="4387546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79793" indent="-1096887" algn="l" defTabSz="4387546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599" kern="1200">
          <a:solidFill>
            <a:schemeClr val="tx1"/>
          </a:solidFill>
          <a:latin typeface="+mn-lt"/>
          <a:ea typeface="+mn-ea"/>
          <a:cs typeface="+mn-cs"/>
        </a:defRPr>
      </a:lvl4pPr>
      <a:lvl5pPr marL="9873566" indent="-1096887" algn="l" defTabSz="4387546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9599" kern="1200">
          <a:solidFill>
            <a:schemeClr val="tx1"/>
          </a:solidFill>
          <a:latin typeface="+mn-lt"/>
          <a:ea typeface="+mn-ea"/>
          <a:cs typeface="+mn-cs"/>
        </a:defRPr>
      </a:lvl5pPr>
      <a:lvl6pPr marL="12069244" indent="-1097204" algn="l" defTabSz="4388816" rtl="0" eaLnBrk="1" latinLnBrk="0" hangingPunct="1">
        <a:spcBef>
          <a:spcPct val="20000"/>
        </a:spcBef>
        <a:buFont typeface="Arial" pitchFamily="34" charset="0"/>
        <a:buChar char="•"/>
        <a:defRPr sz="9599" kern="1200">
          <a:solidFill>
            <a:schemeClr val="tx1"/>
          </a:solidFill>
          <a:latin typeface="+mn-lt"/>
          <a:ea typeface="+mn-ea"/>
          <a:cs typeface="+mn-cs"/>
        </a:defRPr>
      </a:lvl6pPr>
      <a:lvl7pPr marL="14263652" indent="-1097204" algn="l" defTabSz="4388816" rtl="0" eaLnBrk="1" latinLnBrk="0" hangingPunct="1">
        <a:spcBef>
          <a:spcPct val="20000"/>
        </a:spcBef>
        <a:buFont typeface="Arial" pitchFamily="34" charset="0"/>
        <a:buChar char="•"/>
        <a:defRPr sz="9599" kern="1200">
          <a:solidFill>
            <a:schemeClr val="tx1"/>
          </a:solidFill>
          <a:latin typeface="+mn-lt"/>
          <a:ea typeface="+mn-ea"/>
          <a:cs typeface="+mn-cs"/>
        </a:defRPr>
      </a:lvl7pPr>
      <a:lvl8pPr marL="16458059" indent="-1097204" algn="l" defTabSz="4388816" rtl="0" eaLnBrk="1" latinLnBrk="0" hangingPunct="1">
        <a:spcBef>
          <a:spcPct val="20000"/>
        </a:spcBef>
        <a:buFont typeface="Arial" pitchFamily="34" charset="0"/>
        <a:buChar char="•"/>
        <a:defRPr sz="9599" kern="1200">
          <a:solidFill>
            <a:schemeClr val="tx1"/>
          </a:solidFill>
          <a:latin typeface="+mn-lt"/>
          <a:ea typeface="+mn-ea"/>
          <a:cs typeface="+mn-cs"/>
        </a:defRPr>
      </a:lvl8pPr>
      <a:lvl9pPr marL="18652468" indent="-1097204" algn="l" defTabSz="4388816" rtl="0" eaLnBrk="1" latinLnBrk="0" hangingPunct="1">
        <a:spcBef>
          <a:spcPct val="20000"/>
        </a:spcBef>
        <a:buFont typeface="Arial" pitchFamily="34" charset="0"/>
        <a:buChar char="•"/>
        <a:defRPr sz="9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81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407" algn="l" defTabSz="438881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816" algn="l" defTabSz="438881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223" algn="l" defTabSz="438881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7632" algn="l" defTabSz="438881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039" algn="l" defTabSz="438881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6448" algn="l" defTabSz="438881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0855" algn="l" defTabSz="438881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5264" algn="l" defTabSz="438881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ounded Rectangle 54"/>
          <p:cNvSpPr/>
          <p:nvPr/>
        </p:nvSpPr>
        <p:spPr bwMode="auto">
          <a:xfrm>
            <a:off x="27889200" y="6707188"/>
            <a:ext cx="12600000" cy="912812"/>
          </a:xfrm>
          <a:prstGeom prst="roundRect">
            <a:avLst/>
          </a:prstGeom>
          <a:solidFill>
            <a:srgbClr val="8B1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en-US" sz="6000" b="1" dirty="0">
                <a:solidFill>
                  <a:srgbClr val="FFFFFF"/>
                </a:solidFill>
                <a:cs typeface="Arial" panose="020B0604020202020204" pitchFamily="34" charset="0"/>
              </a:rPr>
              <a:t>AI Chat Bot Design</a:t>
            </a:r>
          </a:p>
        </p:txBody>
      </p:sp>
      <p:sp>
        <p:nvSpPr>
          <p:cNvPr id="3084" name="Rectangle 2"/>
          <p:cNvSpPr>
            <a:spLocks noChangeArrowheads="1"/>
          </p:cNvSpPr>
          <p:nvPr/>
        </p:nvSpPr>
        <p:spPr bwMode="auto">
          <a:xfrm>
            <a:off x="866060" y="8561460"/>
            <a:ext cx="8184141" cy="40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528638">
              <a:spcBef>
                <a:spcPct val="20000"/>
              </a:spcBef>
              <a:buFont typeface="Arial" panose="020B0604020202020204" pitchFamily="34" charset="0"/>
              <a:buChar char="•"/>
              <a:defRPr sz="15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200150" indent="-528638">
              <a:spcBef>
                <a:spcPct val="20000"/>
              </a:spcBef>
              <a:buFont typeface="Arial" panose="020B0604020202020204" pitchFamily="34" charset="0"/>
              <a:buChar char="–"/>
              <a:defRPr sz="13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5400" dirty="0">
                <a:cs typeface="Calibri" panose="020F0502020204030204" pitchFamily="34" charset="0"/>
              </a:rPr>
              <a:t>Neil Stephenson’s </a:t>
            </a:r>
            <a:r>
              <a:rPr lang="en-US" altLang="zh-CN" sz="5400" i="1" dirty="0">
                <a:cs typeface="Calibri" panose="020F0502020204030204" pitchFamily="34" charset="0"/>
              </a:rPr>
              <a:t>The Diamond Age</a:t>
            </a:r>
            <a:r>
              <a:rPr lang="en-US" altLang="zh-CN" sz="5400" dirty="0">
                <a:cs typeface="Calibri" panose="020F0502020204030204" pitchFamily="34" charset="0"/>
              </a:rPr>
              <a:t> describes a special electronic book.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zh-CN" sz="5400" dirty="0">
              <a:cs typeface="Calibri" panose="020F0502020204030204" pitchFamily="34" charset="0"/>
            </a:endParaRPr>
          </a:p>
        </p:txBody>
      </p:sp>
      <p:sp>
        <p:nvSpPr>
          <p:cNvPr id="50" name="Rectangle 7"/>
          <p:cNvSpPr>
            <a:spLocks noChangeArrowheads="1"/>
          </p:cNvSpPr>
          <p:nvPr/>
        </p:nvSpPr>
        <p:spPr bwMode="auto">
          <a:xfrm>
            <a:off x="0" y="-5817"/>
            <a:ext cx="41452800" cy="5554929"/>
          </a:xfrm>
          <a:prstGeom prst="rect">
            <a:avLst/>
          </a:prstGeom>
          <a:solidFill>
            <a:srgbClr val="8B1336"/>
          </a:solidFill>
          <a:ln w="9525">
            <a:noFill/>
            <a:miter lim="800000"/>
            <a:headEnd/>
            <a:tailEnd/>
          </a:ln>
          <a:extLst/>
        </p:spPr>
        <p:txBody>
          <a:bodyPr/>
          <a:lstStyle>
            <a:lvl1pPr>
              <a:defRPr sz="8600" baseline="-25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8600" baseline="-25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8600" baseline="-25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8600" baseline="-25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8600" baseline="-25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600" baseline="-25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600" baseline="-25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600" baseline="-25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600" baseline="-250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zh-CN" altLang="en-US" sz="5172">
              <a:ea typeface="宋体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2400" y="1555024"/>
            <a:ext cx="2607623" cy="2607623"/>
          </a:xfrm>
          <a:prstGeom prst="ellipse">
            <a:avLst/>
          </a:prstGeom>
        </p:spPr>
      </p:pic>
      <p:sp>
        <p:nvSpPr>
          <p:cNvPr id="3077" name="TextBox 7"/>
          <p:cNvSpPr txBox="1">
            <a:spLocks noChangeArrowheads="1"/>
          </p:cNvSpPr>
          <p:nvPr/>
        </p:nvSpPr>
        <p:spPr bwMode="auto">
          <a:xfrm>
            <a:off x="3205956" y="533401"/>
            <a:ext cx="35040888" cy="4688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5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3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1500" b="1" dirty="0">
                <a:solidFill>
                  <a:schemeClr val="bg1"/>
                </a:solidFill>
              </a:rPr>
              <a:t>Smart Primer: An Interactive,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1500" b="1" dirty="0">
                <a:solidFill>
                  <a:schemeClr val="bg1"/>
                </a:solidFill>
              </a:rPr>
              <a:t>Narrative-based Learning System</a:t>
            </a:r>
          </a:p>
          <a:p>
            <a:pPr algn="ctr" eaLnBrk="1" hangingPunct="1">
              <a:spcBef>
                <a:spcPts val="800"/>
              </a:spcBef>
              <a:buNone/>
            </a:pPr>
            <a:r>
              <a:rPr lang="en-US" altLang="en-US" sz="6199" dirty="0" err="1">
                <a:solidFill>
                  <a:schemeClr val="bg1"/>
                </a:solidFill>
              </a:rPr>
              <a:t>Yufeng</a:t>
            </a:r>
            <a:r>
              <a:rPr lang="en-US" altLang="en-US" sz="6199" dirty="0">
                <a:solidFill>
                  <a:schemeClr val="bg1"/>
                </a:solidFill>
              </a:rPr>
              <a:t> Yin, Dunia Hakim, Anna Wang, Justin Xu, Sherry </a:t>
            </a:r>
            <a:r>
              <a:rPr lang="en-US" altLang="en-US" sz="6199" dirty="0" err="1">
                <a:solidFill>
                  <a:schemeClr val="bg1"/>
                </a:solidFill>
              </a:rPr>
              <a:t>Ruan</a:t>
            </a:r>
            <a:r>
              <a:rPr lang="en-US" altLang="en-US" sz="6199" dirty="0">
                <a:solidFill>
                  <a:schemeClr val="bg1"/>
                </a:solidFill>
              </a:rPr>
              <a:t>, Prof. Emma </a:t>
            </a:r>
            <a:r>
              <a:rPr lang="en-US" altLang="en-US" sz="6199" dirty="0" err="1">
                <a:solidFill>
                  <a:schemeClr val="bg1"/>
                </a:solidFill>
              </a:rPr>
              <a:t>Brunskill</a:t>
            </a:r>
            <a:r>
              <a:rPr lang="en-US" altLang="en-US" sz="6199" dirty="0">
                <a:solidFill>
                  <a:schemeClr val="bg1"/>
                </a:solidFill>
              </a:rPr>
              <a:t> and Prof. James </a:t>
            </a:r>
            <a:r>
              <a:rPr lang="en-US" altLang="en-US" sz="6199" dirty="0" err="1">
                <a:solidFill>
                  <a:schemeClr val="bg1"/>
                </a:solidFill>
              </a:rPr>
              <a:t>Landay</a:t>
            </a:r>
            <a:endParaRPr lang="en-US" altLang="en-US" sz="6199" dirty="0">
              <a:solidFill>
                <a:schemeClr val="bg1"/>
              </a:solidFill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866060" y="6723633"/>
            <a:ext cx="12600000" cy="896367"/>
          </a:xfrm>
          <a:prstGeom prst="roundRect">
            <a:avLst/>
          </a:prstGeom>
          <a:solidFill>
            <a:srgbClr val="8B1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en-US" sz="6000" b="1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What is Smart Primer?</a:t>
            </a:r>
          </a:p>
        </p:txBody>
      </p:sp>
      <p:sp>
        <p:nvSpPr>
          <p:cNvPr id="55" name="Rounded Rectangle 54"/>
          <p:cNvSpPr/>
          <p:nvPr/>
        </p:nvSpPr>
        <p:spPr bwMode="auto">
          <a:xfrm>
            <a:off x="14249400" y="6707188"/>
            <a:ext cx="12804235" cy="927608"/>
          </a:xfrm>
          <a:prstGeom prst="roundRect">
            <a:avLst/>
          </a:prstGeom>
          <a:solidFill>
            <a:srgbClr val="8B1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en-US" sz="6000" b="1" dirty="0">
                <a:solidFill>
                  <a:srgbClr val="FFFFFF"/>
                </a:solidFill>
                <a:cs typeface="Arial" panose="020B0604020202020204" pitchFamily="34" charset="0"/>
              </a:rPr>
              <a:t>Interface Design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84180"/>
            <a:ext cx="3035420" cy="3035420"/>
          </a:xfrm>
          <a:prstGeom prst="rect">
            <a:avLst/>
          </a:prstGeom>
        </p:spPr>
      </p:pic>
      <p:sp>
        <p:nvSpPr>
          <p:cNvPr id="52" name="Rounded Rectangle 54"/>
          <p:cNvSpPr/>
          <p:nvPr/>
        </p:nvSpPr>
        <p:spPr bwMode="auto">
          <a:xfrm>
            <a:off x="27889200" y="24841200"/>
            <a:ext cx="12600000" cy="912812"/>
          </a:xfrm>
          <a:prstGeom prst="roundRect">
            <a:avLst/>
          </a:prstGeom>
          <a:solidFill>
            <a:srgbClr val="8B1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en-US" sz="6000" b="1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Future </a:t>
            </a:r>
            <a:r>
              <a:rPr lang="en-US" altLang="zh-CN" sz="6000" b="1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W</a:t>
            </a:r>
            <a:r>
              <a:rPr lang="en-US" altLang="en-US" sz="6000" b="1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ork</a:t>
            </a:r>
          </a:p>
        </p:txBody>
      </p:sp>
      <p:sp>
        <p:nvSpPr>
          <p:cNvPr id="78" name="Rectangle 2">
            <a:extLst>
              <a:ext uri="{FF2B5EF4-FFF2-40B4-BE49-F238E27FC236}">
                <a16:creationId xmlns:a16="http://schemas.microsoft.com/office/drawing/2014/main" id="{929A3257-E431-4A02-A0FA-63443CF28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89200" y="26319571"/>
            <a:ext cx="12600000" cy="3017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528638">
              <a:spcBef>
                <a:spcPct val="20000"/>
              </a:spcBef>
              <a:buFont typeface="Arial" panose="020B0604020202020204" pitchFamily="34" charset="0"/>
              <a:buChar char="•"/>
              <a:defRPr sz="15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200150" indent="-528638">
              <a:spcBef>
                <a:spcPct val="20000"/>
              </a:spcBef>
              <a:buFont typeface="Arial" panose="020B0604020202020204" pitchFamily="34" charset="0"/>
              <a:buChar char="–"/>
              <a:defRPr sz="13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indent="-457200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5400" dirty="0">
                <a:cs typeface="Calibri" panose="020F0502020204030204" pitchFamily="34" charset="0"/>
              </a:rPr>
              <a:t>Design more tasks and missions</a:t>
            </a:r>
          </a:p>
          <a:p>
            <a:pPr indent="-457200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5400" dirty="0">
                <a:cs typeface="Calibri" panose="020F0502020204030204" pitchFamily="34" charset="0"/>
              </a:rPr>
              <a:t>Establish an achievement and coin system</a:t>
            </a:r>
          </a:p>
          <a:p>
            <a:pPr indent="-457200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5400" dirty="0">
                <a:cs typeface="Calibri" panose="020F0502020204030204" pitchFamily="34" charset="0"/>
              </a:rPr>
              <a:t>Recognize emotions to drive learning</a:t>
            </a:r>
          </a:p>
        </p:txBody>
      </p:sp>
      <p:sp>
        <p:nvSpPr>
          <p:cNvPr id="84" name="Rectangle 2">
            <a:extLst>
              <a:ext uri="{FF2B5EF4-FFF2-40B4-BE49-F238E27FC236}">
                <a16:creationId xmlns:a16="http://schemas.microsoft.com/office/drawing/2014/main" id="{E3F13940-7452-4D86-A59E-AE546168F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3070" y="21346783"/>
            <a:ext cx="6732991" cy="6009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528638">
              <a:spcBef>
                <a:spcPct val="20000"/>
              </a:spcBef>
              <a:buFont typeface="Arial" panose="020B0604020202020204" pitchFamily="34" charset="0"/>
              <a:buChar char="•"/>
              <a:defRPr sz="15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200150" indent="-528638">
              <a:spcBef>
                <a:spcPct val="20000"/>
              </a:spcBef>
              <a:buFont typeface="Arial" panose="020B0604020202020204" pitchFamily="34" charset="0"/>
              <a:buChar char="–"/>
              <a:defRPr sz="13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5400" dirty="0">
                <a:cs typeface="Calibri" panose="020F0502020204030204" pitchFamily="34" charset="0"/>
              </a:rPr>
              <a:t>The Smart Primer combines a general purpose chatbot, a task assisting chatbot, and speech recognition and synthesis.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50ACEDC8-DBAE-43A7-9D54-1B71C0E801C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70" r="27165"/>
          <a:stretch/>
        </p:blipFill>
        <p:spPr>
          <a:xfrm>
            <a:off x="8686801" y="8861929"/>
            <a:ext cx="4779260" cy="888019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FFB2B7AD-D13A-478E-BCB2-BCDA88E18C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7512" y="8861929"/>
            <a:ext cx="12600000" cy="8880189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22660005-5EE6-492C-A915-7F986D7AC03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7512" y="23076626"/>
            <a:ext cx="6120000" cy="43037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5" name="Rectangle 2">
            <a:extLst>
              <a:ext uri="{FF2B5EF4-FFF2-40B4-BE49-F238E27FC236}">
                <a16:creationId xmlns:a16="http://schemas.microsoft.com/office/drawing/2014/main" id="{5D22D352-9CFB-417A-A617-B19D2842E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7512" y="19139388"/>
            <a:ext cx="12600000" cy="3017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528638">
              <a:spcBef>
                <a:spcPct val="20000"/>
              </a:spcBef>
              <a:buFont typeface="Arial" panose="020B0604020202020204" pitchFamily="34" charset="0"/>
              <a:buChar char="•"/>
              <a:defRPr sz="15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200150" indent="-528638">
              <a:spcBef>
                <a:spcPct val="20000"/>
              </a:spcBef>
              <a:buFont typeface="Arial" panose="020B0604020202020204" pitchFamily="34" charset="0"/>
              <a:buChar char="–"/>
              <a:defRPr sz="13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5400" dirty="0">
                <a:cs typeface="Calibri" panose="020F0502020204030204" pitchFamily="34" charset="0"/>
              </a:rPr>
              <a:t>Users chat with Tangerine using voice or text. We synthesize a child-like voice to engage users by using </a:t>
            </a:r>
            <a:r>
              <a:rPr lang="en-US" altLang="zh-CN" sz="5400" dirty="0" err="1">
                <a:cs typeface="Calibri" panose="020F0502020204030204" pitchFamily="34" charset="0"/>
              </a:rPr>
              <a:t>Acapela</a:t>
            </a:r>
            <a:r>
              <a:rPr lang="en-US" altLang="zh-CN" sz="5400" dirty="0">
                <a:cs typeface="Calibri" panose="020F0502020204030204" pitchFamily="34" charset="0"/>
              </a:rPr>
              <a:t> TTS Voices API.</a:t>
            </a:r>
          </a:p>
        </p:txBody>
      </p:sp>
      <p:pic>
        <p:nvPicPr>
          <p:cNvPr id="3076" name="图片 3075">
            <a:extLst>
              <a:ext uri="{FF2B5EF4-FFF2-40B4-BE49-F238E27FC236}">
                <a16:creationId xmlns:a16="http://schemas.microsoft.com/office/drawing/2014/main" id="{4683FA50-CB81-4435-831F-13DA87DAD3C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7512" y="23076921"/>
            <a:ext cx="6120000" cy="4303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2" name="Rectangle 2">
            <a:extLst>
              <a:ext uri="{FF2B5EF4-FFF2-40B4-BE49-F238E27FC236}">
                <a16:creationId xmlns:a16="http://schemas.microsoft.com/office/drawing/2014/main" id="{371E7A51-7250-4773-8A4F-CC43CD6AD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7512" y="27673788"/>
            <a:ext cx="12601698" cy="166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528638">
              <a:spcBef>
                <a:spcPct val="20000"/>
              </a:spcBef>
              <a:buFont typeface="Arial" panose="020B0604020202020204" pitchFamily="34" charset="0"/>
              <a:buChar char="•"/>
              <a:defRPr sz="15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200150" indent="-528638">
              <a:spcBef>
                <a:spcPct val="20000"/>
              </a:spcBef>
              <a:buFont typeface="Arial" panose="020B0604020202020204" pitchFamily="34" charset="0"/>
              <a:buChar char="–"/>
              <a:defRPr sz="13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4400" dirty="0">
                <a:cs typeface="Calibri" panose="020F0502020204030204" pitchFamily="34" charset="0"/>
              </a:rPr>
              <a:t>Users can focus on reading (left) or chat with Tangerine for guidance (right)</a:t>
            </a: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60B2D25E-CEAD-45D4-BCF5-148B5E2B2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89200" y="8564452"/>
            <a:ext cx="12600000" cy="3017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528638">
              <a:spcBef>
                <a:spcPct val="20000"/>
              </a:spcBef>
              <a:buFont typeface="Arial" panose="020B0604020202020204" pitchFamily="34" charset="0"/>
              <a:buChar char="•"/>
              <a:defRPr sz="15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200150" indent="-528638">
              <a:spcBef>
                <a:spcPct val="20000"/>
              </a:spcBef>
              <a:buFont typeface="Arial" panose="020B0604020202020204" pitchFamily="34" charset="0"/>
              <a:buChar char="–"/>
              <a:defRPr sz="13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5400" b="1" dirty="0">
                <a:cs typeface="Calibri" panose="020F0502020204030204" pitchFamily="34" charset="0"/>
              </a:rPr>
              <a:t>General Purpose Chatbot -</a:t>
            </a:r>
            <a:r>
              <a:rPr lang="en-US" altLang="zh-CN" sz="5400" dirty="0">
                <a:cs typeface="Calibri" panose="020F0502020204030204" pitchFamily="34" charset="0"/>
              </a:rPr>
              <a:t> Tangerine’s personality was added to a general purpose conversational agent.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BD3DE8A-450E-4071-BFA2-B7D529E8B8E2}"/>
              </a:ext>
            </a:extLst>
          </p:cNvPr>
          <p:cNvSpPr/>
          <p:nvPr/>
        </p:nvSpPr>
        <p:spPr>
          <a:xfrm>
            <a:off x="27889200" y="20452171"/>
            <a:ext cx="12600000" cy="3017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5400" b="1" dirty="0">
                <a:cs typeface="Calibri" panose="020F0502020204030204" pitchFamily="34" charset="0"/>
              </a:rPr>
              <a:t>Task Assisting Chatbot - </a:t>
            </a:r>
            <a:r>
              <a:rPr lang="en-US" altLang="zh-CN" sz="5400" dirty="0">
                <a:cs typeface="Calibri" panose="020F0502020204030204" pitchFamily="34" charset="0"/>
              </a:rPr>
              <a:t>Trained the chatbot with user data from pilot studies and dialog scripts to guide users through specific tasks.</a:t>
            </a:r>
            <a:endParaRPr lang="en-US" altLang="zh-CN" sz="5400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989EC76E-3624-4312-8C50-69AB3161A3CC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69" r="-1"/>
          <a:stretch/>
        </p:blipFill>
        <p:spPr>
          <a:xfrm>
            <a:off x="37554245" y="12309969"/>
            <a:ext cx="2883532" cy="653358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B1C9F910-74AC-40E4-A576-FFABB640F6A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9201" y="12309969"/>
            <a:ext cx="9292201" cy="653358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641A153-F437-49BA-9A0E-4A140C038AF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60" y="19964400"/>
            <a:ext cx="4680000" cy="6130569"/>
          </a:xfrm>
          <a:prstGeom prst="rect">
            <a:avLst/>
          </a:prstGeom>
        </p:spPr>
      </p:pic>
      <p:sp>
        <p:nvSpPr>
          <p:cNvPr id="24" name="Rectangle 2">
            <a:extLst>
              <a:ext uri="{FF2B5EF4-FFF2-40B4-BE49-F238E27FC236}">
                <a16:creationId xmlns:a16="http://schemas.microsoft.com/office/drawing/2014/main" id="{2C74EC37-B96E-4579-9972-D0A4A6804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060" y="26861258"/>
            <a:ext cx="5867010" cy="2475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528638">
              <a:spcBef>
                <a:spcPct val="20000"/>
              </a:spcBef>
              <a:buFont typeface="Arial" panose="020B0604020202020204" pitchFamily="34" charset="0"/>
              <a:buChar char="•"/>
              <a:defRPr sz="15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200150" indent="-528638">
              <a:spcBef>
                <a:spcPct val="20000"/>
              </a:spcBef>
              <a:buFont typeface="Arial" panose="020B0604020202020204" pitchFamily="34" charset="0"/>
              <a:buChar char="–"/>
              <a:defRPr sz="13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4400" dirty="0">
                <a:cs typeface="Calibri" panose="020F0502020204030204" pitchFamily="34" charset="0"/>
              </a:rPr>
              <a:t>Tangerine: Chatbot avatar guides learners through tasks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D07D78C2-8889-4BA5-BCFA-4999B2F54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1747" y="17742118"/>
            <a:ext cx="12600000" cy="850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528638">
              <a:spcBef>
                <a:spcPct val="20000"/>
              </a:spcBef>
              <a:buFont typeface="Arial" panose="020B0604020202020204" pitchFamily="34" charset="0"/>
              <a:buChar char="•"/>
              <a:defRPr sz="15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200150" indent="-528638">
              <a:spcBef>
                <a:spcPct val="20000"/>
              </a:spcBef>
              <a:buFont typeface="Arial" panose="020B0604020202020204" pitchFamily="34" charset="0"/>
              <a:buChar char="–"/>
              <a:defRPr sz="13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4400" dirty="0">
                <a:cs typeface="Calibri" panose="020F0502020204030204" pitchFamily="34" charset="0"/>
              </a:rPr>
              <a:t>Students select missions containing narrative &amp; tasks</a:t>
            </a: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EA7B48B2-7A2A-4262-BE19-2A4B6737D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89200" y="18843351"/>
            <a:ext cx="12548577" cy="81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528638">
              <a:spcBef>
                <a:spcPct val="20000"/>
              </a:spcBef>
              <a:buFont typeface="Arial" panose="020B0604020202020204" pitchFamily="34" charset="0"/>
              <a:buChar char="•"/>
              <a:defRPr sz="15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200150" indent="-528638">
              <a:spcBef>
                <a:spcPct val="20000"/>
              </a:spcBef>
              <a:buFont typeface="Arial" panose="020B0604020202020204" pitchFamily="34" charset="0"/>
              <a:buChar char="–"/>
              <a:defRPr sz="13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4200" dirty="0">
                <a:cs typeface="Calibri" panose="020F0502020204030204" pitchFamily="34" charset="0"/>
              </a:rPr>
              <a:t>Tangerine guides student to estimate number of candies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509422-AD37-214E-88FE-D9C24F1EC7FB}"/>
              </a:ext>
            </a:extLst>
          </p:cNvPr>
          <p:cNvSpPr/>
          <p:nvPr/>
        </p:nvSpPr>
        <p:spPr>
          <a:xfrm>
            <a:off x="866060" y="12727345"/>
            <a:ext cx="8184140" cy="5011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5400" dirty="0">
                <a:cs typeface="Calibri" panose="020F0502020204030204" pitchFamily="34" charset="0"/>
              </a:rPr>
              <a:t>The Smart Primer is a personal tutor using narrative and embedded physical world activities to enhance learning.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2210</TotalTime>
  <Words>214</Words>
  <Application>Microsoft Office PowerPoint</Application>
  <PresentationFormat>自定义</PresentationFormat>
  <Paragraphs>21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Brooke S Newell</dc:creator>
  <cp:lastModifiedBy>尹宇峰</cp:lastModifiedBy>
  <cp:revision>687</cp:revision>
  <cp:lastPrinted>2015-08-05T20:43:27Z</cp:lastPrinted>
  <dcterms:created xsi:type="dcterms:W3CDTF">2013-07-11T19:52:42Z</dcterms:created>
  <dcterms:modified xsi:type="dcterms:W3CDTF">2018-08-29T00:48:29Z</dcterms:modified>
</cp:coreProperties>
</file>