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6" r:id="rId2"/>
    <p:sldId id="261" r:id="rId3"/>
    <p:sldId id="265" r:id="rId4"/>
    <p:sldId id="263"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62" autoAdjust="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4C600-7789-4189-BAD8-F0C6A8BEDCD2}" type="datetimeFigureOut">
              <a:rPr lang="zh-CN" altLang="en-US" smtClean="0"/>
              <a:t>2018/8/29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81F53-5019-448B-9265-200C356F5D38}" type="slidenum">
              <a:rPr lang="zh-CN" altLang="en-US" smtClean="0"/>
              <a:t>‹#›</a:t>
            </a:fld>
            <a:endParaRPr lang="zh-CN" altLang="en-US"/>
          </a:p>
        </p:txBody>
      </p:sp>
    </p:spTree>
    <p:extLst>
      <p:ext uri="{BB962C8B-B14F-4D97-AF65-F5344CB8AC3E}">
        <p14:creationId xmlns:p14="http://schemas.microsoft.com/office/powerpoint/2010/main" val="352505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a:t>
            </a:r>
            <a:r>
              <a:rPr lang="en-US" dirty="0" err="1"/>
              <a:t>Yufeng</a:t>
            </a:r>
            <a:r>
              <a:rPr lang="en-US" dirty="0"/>
              <a:t> Yin. Tonight I’m </a:t>
            </a:r>
            <a:r>
              <a:rPr lang="en-US" dirty="0" err="1"/>
              <a:t>gonna</a:t>
            </a:r>
            <a:r>
              <a:rPr lang="en-US" dirty="0"/>
              <a:t> show you our summer project: Smart Primer, an interactive, narrative-based learning system.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0553A3-0E76-3F4D-B0A8-B2766AC1DC6B}" type="slidenum">
              <a:rPr kumimoji="0" lang="en-US"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70317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altLang="zh-CN" sz="1200" dirty="0">
                <a:latin typeface="Helvetica Light"/>
                <a:cs typeface="Helvetica" panose="020B0604020202020204" pitchFamily="34" charset="0"/>
              </a:rPr>
              <a:t>To begin with, let me introduce what Smart Primer is. The word first appeared in Neil Stephenson’s science fiction, the diamond age. In the story, the author described it as a personal tutor for readers to enhance their learning experience based on narrative explorations. Here is an example. The little girl is using the Smart Primer and you can see she is reading the passage and engaged in learning.</a:t>
            </a:r>
          </a:p>
        </p:txBody>
      </p:sp>
      <p:sp>
        <p:nvSpPr>
          <p:cNvPr id="4" name="Slide Number Placeholder 3"/>
          <p:cNvSpPr>
            <a:spLocks noGrp="1"/>
          </p:cNvSpPr>
          <p:nvPr>
            <p:ph type="sldNum" sz="quarter" idx="10"/>
          </p:nvPr>
        </p:nvSpPr>
        <p:spPr/>
        <p:txBody>
          <a:bodyPr/>
          <a:lstStyle/>
          <a:p>
            <a:fld id="{360553A3-0E76-3F4D-B0A8-B2766AC1DC6B}" type="slidenum">
              <a:rPr lang="en-US" smtClean="0"/>
              <a:t>2</a:t>
            </a:fld>
            <a:endParaRPr lang="en-US"/>
          </a:p>
        </p:txBody>
      </p:sp>
    </p:spTree>
    <p:extLst>
      <p:ext uri="{BB962C8B-B14F-4D97-AF65-F5344CB8AC3E}">
        <p14:creationId xmlns:p14="http://schemas.microsoft.com/office/powerpoint/2010/main" val="1062947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inspired by the novel, we want to create the real Smart Primer. We want to create a smart system for young kids to give them personalized teaching and interactive learning. As you can see in the picture, our interfaces are kid-friendly and all of these buttons are touchable. You can even touch the lovely chipmunk and chat with it. Its name is tangerine. The screen shot was taken when I said hi to tangerine and it replied hello.</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0553A3-0E76-3F4D-B0A8-B2766AC1DC6B}" type="slidenum">
              <a:rPr kumimoji="0" lang="en-US"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4129772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have done in this summer? We actually designed a real app on the tablet. As is shown in the previous page, we have a general purpose chat bot. Also, we have a task assisting chat bot. As you can see in this picture, readers can stay focused on reading or chat with tangerine if they have difficulties and tangerine will guide them through the learning tasks. In addition, you can see here is a microphone button. Users can chat with Tangerine either using voice or text. Moreover, we have speech synthesis function which I think is one of our best features.  I bring the tablet running the app today so if you are interested in our project. I hope you can come and see my poster session. My poster number is 14. Thank you!</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0553A3-0E76-3F4D-B0A8-B2766AC1DC6B}" type="slidenum">
              <a:rPr kumimoji="0" lang="en-US"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67764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04C3D-0901-45CE-B764-CC7E52BCF5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ABE938-66C4-4A06-A82F-A807EABBA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5E45571-1354-45CE-9BF9-A8041C765266}"/>
              </a:ext>
            </a:extLst>
          </p:cNvPr>
          <p:cNvSpPr>
            <a:spLocks noGrp="1"/>
          </p:cNvSpPr>
          <p:nvPr>
            <p:ph type="dt" sz="half" idx="10"/>
          </p:nvPr>
        </p:nvSpPr>
        <p:spPr/>
        <p:txBody>
          <a:bodyPr/>
          <a:lstStyle/>
          <a:p>
            <a:fld id="{BE15A6CF-AE89-49F1-845A-68C7AA8248C2}"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id="{FA993BDE-3E57-44FC-B231-78D6E6AA1E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A8CD3E-443B-436E-970B-9CA67E55F1AD}"/>
              </a:ext>
            </a:extLst>
          </p:cNvPr>
          <p:cNvSpPr>
            <a:spLocks noGrp="1"/>
          </p:cNvSpPr>
          <p:nvPr>
            <p:ph type="sldNum" sz="quarter" idx="12"/>
          </p:nvPr>
        </p:nvSpPr>
        <p:spPr/>
        <p:txBody>
          <a:body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347259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858C3-2566-43C2-BB32-4351BA27B4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E3E0D53-C330-4E2B-896C-01A32E3FC51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1CF5AC-935F-4BE5-A6BD-7517103378AA}"/>
              </a:ext>
            </a:extLst>
          </p:cNvPr>
          <p:cNvSpPr>
            <a:spLocks noGrp="1"/>
          </p:cNvSpPr>
          <p:nvPr>
            <p:ph type="dt" sz="half" idx="10"/>
          </p:nvPr>
        </p:nvSpPr>
        <p:spPr/>
        <p:txBody>
          <a:bodyPr/>
          <a:lstStyle/>
          <a:p>
            <a:fld id="{BE15A6CF-AE89-49F1-845A-68C7AA8248C2}"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id="{B46B0295-53C2-4479-95A0-EBEED50371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E44BBA-C20A-47B1-98D1-CB808AB705A9}"/>
              </a:ext>
            </a:extLst>
          </p:cNvPr>
          <p:cNvSpPr>
            <a:spLocks noGrp="1"/>
          </p:cNvSpPr>
          <p:nvPr>
            <p:ph type="sldNum" sz="quarter" idx="12"/>
          </p:nvPr>
        </p:nvSpPr>
        <p:spPr/>
        <p:txBody>
          <a:body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132085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34F877-DC6F-4644-9B11-0CAC63DAED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2BDCB3-1BB9-4C59-926F-77307B9EE0B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1EF80B-1207-4718-872F-C0A15AA0C241}"/>
              </a:ext>
            </a:extLst>
          </p:cNvPr>
          <p:cNvSpPr>
            <a:spLocks noGrp="1"/>
          </p:cNvSpPr>
          <p:nvPr>
            <p:ph type="dt" sz="half" idx="10"/>
          </p:nvPr>
        </p:nvSpPr>
        <p:spPr/>
        <p:txBody>
          <a:bodyPr/>
          <a:lstStyle/>
          <a:p>
            <a:fld id="{BE15A6CF-AE89-49F1-845A-68C7AA8248C2}"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id="{9362F87E-894B-4742-BC8D-F2DD3D6A88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77D300-52B0-4C02-82FD-8362DD9F8ED8}"/>
              </a:ext>
            </a:extLst>
          </p:cNvPr>
          <p:cNvSpPr>
            <a:spLocks noGrp="1"/>
          </p:cNvSpPr>
          <p:nvPr>
            <p:ph type="sldNum" sz="quarter" idx="12"/>
          </p:nvPr>
        </p:nvSpPr>
        <p:spPr/>
        <p:txBody>
          <a:body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275378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08977-0EF1-48B9-B537-67194A9689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06CD55-9E7E-4E27-BD4F-3E298E9EF2F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698BE1-1F3F-4BB1-8951-DF81F88D119D}"/>
              </a:ext>
            </a:extLst>
          </p:cNvPr>
          <p:cNvSpPr>
            <a:spLocks noGrp="1"/>
          </p:cNvSpPr>
          <p:nvPr>
            <p:ph type="dt" sz="half" idx="10"/>
          </p:nvPr>
        </p:nvSpPr>
        <p:spPr/>
        <p:txBody>
          <a:bodyPr/>
          <a:lstStyle/>
          <a:p>
            <a:fld id="{BE15A6CF-AE89-49F1-845A-68C7AA8248C2}"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id="{52FDA9E0-E9B3-4990-9575-C60915CB03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E601D2-9446-4FD4-BE36-CF21E6AC4828}"/>
              </a:ext>
            </a:extLst>
          </p:cNvPr>
          <p:cNvSpPr>
            <a:spLocks noGrp="1"/>
          </p:cNvSpPr>
          <p:nvPr>
            <p:ph type="sldNum" sz="quarter" idx="12"/>
          </p:nvPr>
        </p:nvSpPr>
        <p:spPr/>
        <p:txBody>
          <a:body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50753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32EB5-0C03-4985-935D-22C574B3F7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634391-9CDF-45DE-96E3-99A2184C6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B247B89-3E15-4181-AD34-5B93B2D6AF52}"/>
              </a:ext>
            </a:extLst>
          </p:cNvPr>
          <p:cNvSpPr>
            <a:spLocks noGrp="1"/>
          </p:cNvSpPr>
          <p:nvPr>
            <p:ph type="dt" sz="half" idx="10"/>
          </p:nvPr>
        </p:nvSpPr>
        <p:spPr/>
        <p:txBody>
          <a:bodyPr/>
          <a:lstStyle/>
          <a:p>
            <a:fld id="{BE15A6CF-AE89-49F1-845A-68C7AA8248C2}"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id="{2FB7206B-74AE-40DA-8D1B-90B6921E2D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DABDFF-9B1C-4107-B4EE-E2FD93487C3B}"/>
              </a:ext>
            </a:extLst>
          </p:cNvPr>
          <p:cNvSpPr>
            <a:spLocks noGrp="1"/>
          </p:cNvSpPr>
          <p:nvPr>
            <p:ph type="sldNum" sz="quarter" idx="12"/>
          </p:nvPr>
        </p:nvSpPr>
        <p:spPr/>
        <p:txBody>
          <a:body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6736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59AF1-24EF-4F98-B5D6-5CAED6397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C2EA65-E7D3-4BC6-8D34-3B332BBA150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A454782-A6B1-4508-A79D-FA3F1981289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13745F0-503B-4EB5-AD1F-FE8DC02B5A65}"/>
              </a:ext>
            </a:extLst>
          </p:cNvPr>
          <p:cNvSpPr>
            <a:spLocks noGrp="1"/>
          </p:cNvSpPr>
          <p:nvPr>
            <p:ph type="dt" sz="half" idx="10"/>
          </p:nvPr>
        </p:nvSpPr>
        <p:spPr/>
        <p:txBody>
          <a:bodyPr/>
          <a:lstStyle/>
          <a:p>
            <a:fld id="{BE15A6CF-AE89-49F1-845A-68C7AA8248C2}" type="datetimeFigureOut">
              <a:rPr lang="zh-CN" altLang="en-US" smtClean="0"/>
              <a:t>2018/8/29</a:t>
            </a:fld>
            <a:endParaRPr lang="zh-CN" altLang="en-US"/>
          </a:p>
        </p:txBody>
      </p:sp>
      <p:sp>
        <p:nvSpPr>
          <p:cNvPr id="6" name="页脚占位符 5">
            <a:extLst>
              <a:ext uri="{FF2B5EF4-FFF2-40B4-BE49-F238E27FC236}">
                <a16:creationId xmlns:a16="http://schemas.microsoft.com/office/drawing/2014/main" id="{A30ACC04-3605-41E6-8A7D-152EF0EC04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BC92B4-4E00-4328-8506-AF48BDFE39BA}"/>
              </a:ext>
            </a:extLst>
          </p:cNvPr>
          <p:cNvSpPr>
            <a:spLocks noGrp="1"/>
          </p:cNvSpPr>
          <p:nvPr>
            <p:ph type="sldNum" sz="quarter" idx="12"/>
          </p:nvPr>
        </p:nvSpPr>
        <p:spPr/>
        <p:txBody>
          <a:body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3483857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D9EE2-D890-440F-BF9C-E0F9CA78020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999B71-CCD2-4D93-9C1E-12BA9AD6D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E099F89-EDE0-4F04-BA80-00856DE0523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3C635FE-FCE2-45EA-AE19-79C4AFB79C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D52F43F-60AA-48C0-BC30-B05FC4D4B09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1685494-4F2D-4482-9956-3CC049C78C21}"/>
              </a:ext>
            </a:extLst>
          </p:cNvPr>
          <p:cNvSpPr>
            <a:spLocks noGrp="1"/>
          </p:cNvSpPr>
          <p:nvPr>
            <p:ph type="dt" sz="half" idx="10"/>
          </p:nvPr>
        </p:nvSpPr>
        <p:spPr/>
        <p:txBody>
          <a:bodyPr/>
          <a:lstStyle/>
          <a:p>
            <a:fld id="{BE15A6CF-AE89-49F1-845A-68C7AA8248C2}" type="datetimeFigureOut">
              <a:rPr lang="zh-CN" altLang="en-US" smtClean="0"/>
              <a:t>2018/8/29</a:t>
            </a:fld>
            <a:endParaRPr lang="zh-CN" altLang="en-US"/>
          </a:p>
        </p:txBody>
      </p:sp>
      <p:sp>
        <p:nvSpPr>
          <p:cNvPr id="8" name="页脚占位符 7">
            <a:extLst>
              <a:ext uri="{FF2B5EF4-FFF2-40B4-BE49-F238E27FC236}">
                <a16:creationId xmlns:a16="http://schemas.microsoft.com/office/drawing/2014/main" id="{6AB92B22-2321-4EBC-ABA5-45D4819E58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D82BE4-4535-42F4-A710-2639072233E4}"/>
              </a:ext>
            </a:extLst>
          </p:cNvPr>
          <p:cNvSpPr>
            <a:spLocks noGrp="1"/>
          </p:cNvSpPr>
          <p:nvPr>
            <p:ph type="sldNum" sz="quarter" idx="12"/>
          </p:nvPr>
        </p:nvSpPr>
        <p:spPr/>
        <p:txBody>
          <a:body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226348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6C67D-DC50-4A54-8028-2BF66961EC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9D6ECA-DBA8-4FBE-A8F1-1C2DCDEBDFAB}"/>
              </a:ext>
            </a:extLst>
          </p:cNvPr>
          <p:cNvSpPr>
            <a:spLocks noGrp="1"/>
          </p:cNvSpPr>
          <p:nvPr>
            <p:ph type="dt" sz="half" idx="10"/>
          </p:nvPr>
        </p:nvSpPr>
        <p:spPr/>
        <p:txBody>
          <a:bodyPr/>
          <a:lstStyle/>
          <a:p>
            <a:fld id="{BE15A6CF-AE89-49F1-845A-68C7AA8248C2}" type="datetimeFigureOut">
              <a:rPr lang="zh-CN" altLang="en-US" smtClean="0"/>
              <a:t>2018/8/29</a:t>
            </a:fld>
            <a:endParaRPr lang="zh-CN" altLang="en-US"/>
          </a:p>
        </p:txBody>
      </p:sp>
      <p:sp>
        <p:nvSpPr>
          <p:cNvPr id="4" name="页脚占位符 3">
            <a:extLst>
              <a:ext uri="{FF2B5EF4-FFF2-40B4-BE49-F238E27FC236}">
                <a16:creationId xmlns:a16="http://schemas.microsoft.com/office/drawing/2014/main" id="{010EB7F6-7456-443D-9004-74DAE02F595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047955-F30D-4F38-8FE0-905B1F6FA6FD}"/>
              </a:ext>
            </a:extLst>
          </p:cNvPr>
          <p:cNvSpPr>
            <a:spLocks noGrp="1"/>
          </p:cNvSpPr>
          <p:nvPr>
            <p:ph type="sldNum" sz="quarter" idx="12"/>
          </p:nvPr>
        </p:nvSpPr>
        <p:spPr/>
        <p:txBody>
          <a:body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67974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238B28-8C15-4361-8CD6-C8401DDC1F41}"/>
              </a:ext>
            </a:extLst>
          </p:cNvPr>
          <p:cNvSpPr>
            <a:spLocks noGrp="1"/>
          </p:cNvSpPr>
          <p:nvPr>
            <p:ph type="dt" sz="half" idx="10"/>
          </p:nvPr>
        </p:nvSpPr>
        <p:spPr/>
        <p:txBody>
          <a:bodyPr/>
          <a:lstStyle/>
          <a:p>
            <a:fld id="{BE15A6CF-AE89-49F1-845A-68C7AA8248C2}" type="datetimeFigureOut">
              <a:rPr lang="zh-CN" altLang="en-US" smtClean="0"/>
              <a:t>2018/8/29</a:t>
            </a:fld>
            <a:endParaRPr lang="zh-CN" altLang="en-US"/>
          </a:p>
        </p:txBody>
      </p:sp>
      <p:sp>
        <p:nvSpPr>
          <p:cNvPr id="3" name="页脚占位符 2">
            <a:extLst>
              <a:ext uri="{FF2B5EF4-FFF2-40B4-BE49-F238E27FC236}">
                <a16:creationId xmlns:a16="http://schemas.microsoft.com/office/drawing/2014/main" id="{5DE63838-97C6-4D28-BF59-AA0B19C22C6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846DD9-38BC-4195-B213-29224549AEAA}"/>
              </a:ext>
            </a:extLst>
          </p:cNvPr>
          <p:cNvSpPr>
            <a:spLocks noGrp="1"/>
          </p:cNvSpPr>
          <p:nvPr>
            <p:ph type="sldNum" sz="quarter" idx="12"/>
          </p:nvPr>
        </p:nvSpPr>
        <p:spPr/>
        <p:txBody>
          <a:body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209122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CB500-B5C3-45AD-BC5C-AFA1A592CF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2D260A-D641-4A55-AFD6-20B8A52882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AC3E26F-04CF-47D9-9029-F442A8F34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9D760-77D3-41EF-928D-05AFA225DE5D}"/>
              </a:ext>
            </a:extLst>
          </p:cNvPr>
          <p:cNvSpPr>
            <a:spLocks noGrp="1"/>
          </p:cNvSpPr>
          <p:nvPr>
            <p:ph type="dt" sz="half" idx="10"/>
          </p:nvPr>
        </p:nvSpPr>
        <p:spPr/>
        <p:txBody>
          <a:bodyPr/>
          <a:lstStyle/>
          <a:p>
            <a:fld id="{BE15A6CF-AE89-49F1-845A-68C7AA8248C2}" type="datetimeFigureOut">
              <a:rPr lang="zh-CN" altLang="en-US" smtClean="0"/>
              <a:t>2018/8/29</a:t>
            </a:fld>
            <a:endParaRPr lang="zh-CN" altLang="en-US"/>
          </a:p>
        </p:txBody>
      </p:sp>
      <p:sp>
        <p:nvSpPr>
          <p:cNvPr id="6" name="页脚占位符 5">
            <a:extLst>
              <a:ext uri="{FF2B5EF4-FFF2-40B4-BE49-F238E27FC236}">
                <a16:creationId xmlns:a16="http://schemas.microsoft.com/office/drawing/2014/main" id="{F72DBDF5-0EFB-4C29-AC86-13986E7CC6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002A4A-5FEC-4763-B2B6-2D76032C93B3}"/>
              </a:ext>
            </a:extLst>
          </p:cNvPr>
          <p:cNvSpPr>
            <a:spLocks noGrp="1"/>
          </p:cNvSpPr>
          <p:nvPr>
            <p:ph type="sldNum" sz="quarter" idx="12"/>
          </p:nvPr>
        </p:nvSpPr>
        <p:spPr/>
        <p:txBody>
          <a:body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190491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04814-374C-4876-BE61-5EB98AFAA6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6EAD25A-40D2-4312-BD0C-89E96E300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E5D834-4468-4AC3-90CB-473D5439C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61C6F4-1183-4754-9A0E-4F6CE5C030E2}"/>
              </a:ext>
            </a:extLst>
          </p:cNvPr>
          <p:cNvSpPr>
            <a:spLocks noGrp="1"/>
          </p:cNvSpPr>
          <p:nvPr>
            <p:ph type="dt" sz="half" idx="10"/>
          </p:nvPr>
        </p:nvSpPr>
        <p:spPr/>
        <p:txBody>
          <a:bodyPr/>
          <a:lstStyle/>
          <a:p>
            <a:fld id="{BE15A6CF-AE89-49F1-845A-68C7AA8248C2}" type="datetimeFigureOut">
              <a:rPr lang="zh-CN" altLang="en-US" smtClean="0"/>
              <a:t>2018/8/29</a:t>
            </a:fld>
            <a:endParaRPr lang="zh-CN" altLang="en-US"/>
          </a:p>
        </p:txBody>
      </p:sp>
      <p:sp>
        <p:nvSpPr>
          <p:cNvPr id="6" name="页脚占位符 5">
            <a:extLst>
              <a:ext uri="{FF2B5EF4-FFF2-40B4-BE49-F238E27FC236}">
                <a16:creationId xmlns:a16="http://schemas.microsoft.com/office/drawing/2014/main" id="{7C7877AA-DC8B-4468-AC75-43F54F5582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8A6FA2-443B-471A-A38D-ABB8ABCE8994}"/>
              </a:ext>
            </a:extLst>
          </p:cNvPr>
          <p:cNvSpPr>
            <a:spLocks noGrp="1"/>
          </p:cNvSpPr>
          <p:nvPr>
            <p:ph type="sldNum" sz="quarter" idx="12"/>
          </p:nvPr>
        </p:nvSpPr>
        <p:spPr/>
        <p:txBody>
          <a:body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343057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FDCF84-4BC4-4CC3-B0E6-0909C1352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293FF3-1FBD-430A-B78B-30C7E84B9E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5A4CBD-AF7E-4DD5-A64A-12AB0B11E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5A6CF-AE89-49F1-845A-68C7AA8248C2}"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id="{7F0ACB30-B7ED-4E4D-9BA8-3BF812C136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0F0C6A-6FDF-42C2-A857-61A3B9EE4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0BD55-36AE-4EA7-B857-4BF15698FDD7}" type="slidenum">
              <a:rPr lang="zh-CN" altLang="en-US" smtClean="0"/>
              <a:t>‹#›</a:t>
            </a:fld>
            <a:endParaRPr lang="zh-CN" altLang="en-US"/>
          </a:p>
        </p:txBody>
      </p:sp>
    </p:spTree>
    <p:extLst>
      <p:ext uri="{BB962C8B-B14F-4D97-AF65-F5344CB8AC3E}">
        <p14:creationId xmlns:p14="http://schemas.microsoft.com/office/powerpoint/2010/main" val="3564236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p:cNvSpPr>
          <p:nvPr/>
        </p:nvSpPr>
        <p:spPr>
          <a:xfrm>
            <a:off x="0" y="6241818"/>
            <a:ext cx="12192000" cy="616183"/>
          </a:xfrm>
          <a:prstGeom prst="rect">
            <a:avLst/>
          </a:prstGeom>
          <a:solidFill>
            <a:srgbClr val="8C15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5" name="Rectangle 4"/>
          <p:cNvSpPr/>
          <p:nvPr/>
        </p:nvSpPr>
        <p:spPr>
          <a:xfrm>
            <a:off x="0" y="1"/>
            <a:ext cx="12192000" cy="1186719"/>
          </a:xfrm>
          <a:prstGeom prst="rect">
            <a:avLst/>
          </a:prstGeom>
          <a:solidFill>
            <a:srgbClr val="8C15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1" name="TextBox 10"/>
          <p:cNvSpPr txBox="1"/>
          <p:nvPr/>
        </p:nvSpPr>
        <p:spPr>
          <a:xfrm>
            <a:off x="2686672" y="6392938"/>
            <a:ext cx="950721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Yufeng</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Yin | Dunia Hakim | Anna Wang | Justin Xu | Sherry </a:t>
            </a: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Ruan</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 Prof. Emma </a:t>
            </a: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Brunskill</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 Prof. James </a:t>
            </a: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Landay</a:t>
            </a:r>
            <a:endPar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pic>
        <p:nvPicPr>
          <p:cNvPr id="2" name="Picture 1"/>
          <p:cNvPicPr>
            <a:picLocks noChangeAspect="1"/>
          </p:cNvPicPr>
          <p:nvPr/>
        </p:nvPicPr>
        <p:blipFill>
          <a:blip r:embed="rId3"/>
          <a:stretch>
            <a:fillRect/>
          </a:stretch>
        </p:blipFill>
        <p:spPr>
          <a:xfrm>
            <a:off x="470288" y="6343627"/>
            <a:ext cx="2218267" cy="406400"/>
          </a:xfrm>
          <a:prstGeom prst="rect">
            <a:avLst/>
          </a:prstGeom>
        </p:spPr>
      </p:pic>
      <p:sp>
        <p:nvSpPr>
          <p:cNvPr id="8" name="TextBox 24">
            <a:extLst>
              <a:ext uri="{FF2B5EF4-FFF2-40B4-BE49-F238E27FC236}">
                <a16:creationId xmlns:a16="http://schemas.microsoft.com/office/drawing/2014/main" id="{EC26C173-40AE-4A09-A9E9-AC71CB1CB853}"/>
              </a:ext>
            </a:extLst>
          </p:cNvPr>
          <p:cNvSpPr txBox="1"/>
          <p:nvPr/>
        </p:nvSpPr>
        <p:spPr>
          <a:xfrm>
            <a:off x="0" y="2409393"/>
            <a:ext cx="12192000" cy="2039213"/>
          </a:xfrm>
          <a:prstGeom prst="rect">
            <a:avLst/>
          </a:prstGeom>
          <a:noFill/>
        </p:spPr>
        <p:txBody>
          <a:bodyPr wrap="square" rtlCol="0">
            <a:spAutoFit/>
          </a:bodyPr>
          <a:lstStyle/>
          <a:p>
            <a:pPr algn="ctr">
              <a:lnSpc>
                <a:spcPct val="120000"/>
              </a:lnSpc>
            </a:pPr>
            <a:r>
              <a:rPr lang="en-US" sz="4000" b="1" dirty="0">
                <a:latin typeface="Arial" panose="020B0604020202020204" pitchFamily="34" charset="0"/>
                <a:cs typeface="Arial" panose="020B0604020202020204" pitchFamily="34" charset="0"/>
              </a:rPr>
              <a:t>Smart Primer: An Interactive,</a:t>
            </a:r>
          </a:p>
          <a:p>
            <a:pPr algn="ctr">
              <a:lnSpc>
                <a:spcPct val="120000"/>
              </a:lnSpc>
            </a:pPr>
            <a:r>
              <a:rPr lang="en-US" sz="4000" b="1" dirty="0">
                <a:latin typeface="Arial" panose="020B0604020202020204" pitchFamily="34" charset="0"/>
                <a:cs typeface="Arial" panose="020B0604020202020204" pitchFamily="34" charset="0"/>
              </a:rPr>
              <a:t>Narrative-based Learning System</a:t>
            </a:r>
          </a:p>
          <a:p>
            <a:pPr algn="ctr">
              <a:lnSpc>
                <a:spcPct val="120000"/>
              </a:lnSpc>
            </a:pPr>
            <a:r>
              <a:rPr lang="en-US" sz="2800" dirty="0" err="1">
                <a:latin typeface="Arial" panose="020B0604020202020204" pitchFamily="34" charset="0"/>
                <a:cs typeface="Arial" panose="020B0604020202020204" pitchFamily="34" charset="0"/>
              </a:rPr>
              <a:t>Yufeng</a:t>
            </a:r>
            <a:r>
              <a:rPr lang="en-US" sz="2800" dirty="0">
                <a:latin typeface="Arial" panose="020B0604020202020204" pitchFamily="34" charset="0"/>
                <a:cs typeface="Arial" panose="020B0604020202020204" pitchFamily="34" charset="0"/>
              </a:rPr>
              <a:t> Yin</a:t>
            </a:r>
          </a:p>
        </p:txBody>
      </p:sp>
    </p:spTree>
    <p:extLst>
      <p:ext uri="{BB962C8B-B14F-4D97-AF65-F5344CB8AC3E}">
        <p14:creationId xmlns:p14="http://schemas.microsoft.com/office/powerpoint/2010/main" val="2593314469"/>
      </p:ext>
    </p:extLst>
  </p:cSld>
  <p:clrMapOvr>
    <a:masterClrMapping/>
  </p:clrMapOvr>
  <mc:AlternateContent xmlns:mc="http://schemas.openxmlformats.org/markup-compatibility/2006" xmlns:p14="http://schemas.microsoft.com/office/powerpoint/2010/main">
    <mc:Choice Requires="p14">
      <p:transition spd="med" p14:dur="700" advTm="10453">
        <p:fade/>
      </p:transition>
    </mc:Choice>
    <mc:Fallback xmlns="">
      <p:transition spd="med" advTm="1045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p:cNvSpPr>
          <p:nvPr/>
        </p:nvSpPr>
        <p:spPr>
          <a:xfrm>
            <a:off x="0" y="6241818"/>
            <a:ext cx="12192000" cy="616183"/>
          </a:xfrm>
          <a:prstGeom prst="rect">
            <a:avLst/>
          </a:prstGeom>
          <a:solidFill>
            <a:srgbClr val="8C15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 name="Rectangle 4"/>
          <p:cNvSpPr/>
          <p:nvPr/>
        </p:nvSpPr>
        <p:spPr>
          <a:xfrm>
            <a:off x="0" y="1"/>
            <a:ext cx="12192000" cy="1186719"/>
          </a:xfrm>
          <a:prstGeom prst="rect">
            <a:avLst/>
          </a:prstGeom>
          <a:solidFill>
            <a:srgbClr val="8C15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TextBox 9"/>
          <p:cNvSpPr txBox="1"/>
          <p:nvPr/>
        </p:nvSpPr>
        <p:spPr>
          <a:xfrm>
            <a:off x="470288" y="222608"/>
            <a:ext cx="5814898" cy="769441"/>
          </a:xfrm>
          <a:prstGeom prst="rect">
            <a:avLst/>
          </a:prstGeom>
          <a:noFill/>
        </p:spPr>
        <p:txBody>
          <a:bodyPr wrap="square" rtlCol="0">
            <a:spAutoFit/>
          </a:bodyPr>
          <a:lstStyle/>
          <a:p>
            <a:r>
              <a:rPr lang="en-US" altLang="zh-CN" sz="4400" dirty="0">
                <a:solidFill>
                  <a:srgbClr val="FFFFFF"/>
                </a:solidFill>
                <a:latin typeface="Arial" panose="020B0604020202020204" pitchFamily="34" charset="0"/>
                <a:cs typeface="Arial" panose="020B0604020202020204" pitchFamily="34" charset="0"/>
              </a:rPr>
              <a:t>What is Smart Primer?</a:t>
            </a:r>
          </a:p>
        </p:txBody>
      </p:sp>
      <p:sp>
        <p:nvSpPr>
          <p:cNvPr id="11" name="TextBox 10"/>
          <p:cNvSpPr txBox="1"/>
          <p:nvPr/>
        </p:nvSpPr>
        <p:spPr>
          <a:xfrm>
            <a:off x="2686672" y="6392938"/>
            <a:ext cx="9507212" cy="307777"/>
          </a:xfrm>
          <a:prstGeom prst="rect">
            <a:avLst/>
          </a:prstGeom>
          <a:noFill/>
        </p:spPr>
        <p:txBody>
          <a:bodyPr wrap="square" rtlCol="0">
            <a:spAutoFit/>
          </a:bodyPr>
          <a:lstStyle/>
          <a:p>
            <a:pPr algn="ctr">
              <a:spcBef>
                <a:spcPts val="800"/>
              </a:spcBef>
            </a:pPr>
            <a:r>
              <a:rPr lang="en-US" altLang="en-US" sz="1400" dirty="0" err="1">
                <a:solidFill>
                  <a:schemeClr val="bg1"/>
                </a:solidFill>
                <a:latin typeface="Helvetica" panose="020B0604020202020204" pitchFamily="34" charset="0"/>
                <a:cs typeface="Helvetica" panose="020B0604020202020204" pitchFamily="34" charset="0"/>
              </a:rPr>
              <a:t>Yufeng</a:t>
            </a:r>
            <a:r>
              <a:rPr lang="en-US" altLang="en-US" sz="1400" dirty="0">
                <a:solidFill>
                  <a:schemeClr val="bg1"/>
                </a:solidFill>
                <a:latin typeface="Helvetica" panose="020B0604020202020204" pitchFamily="34" charset="0"/>
                <a:cs typeface="Helvetica" panose="020B0604020202020204" pitchFamily="34" charset="0"/>
              </a:rPr>
              <a:t> Yin | Dunia Hakim | Anna Wang | Justin Xu | Sherry </a:t>
            </a:r>
            <a:r>
              <a:rPr lang="en-US" altLang="en-US" sz="1400" dirty="0" err="1">
                <a:solidFill>
                  <a:schemeClr val="bg1"/>
                </a:solidFill>
                <a:latin typeface="Helvetica" panose="020B0604020202020204" pitchFamily="34" charset="0"/>
                <a:cs typeface="Helvetica" panose="020B0604020202020204" pitchFamily="34" charset="0"/>
              </a:rPr>
              <a:t>Ruan</a:t>
            </a:r>
            <a:r>
              <a:rPr lang="en-US" altLang="en-US" sz="1400" dirty="0">
                <a:solidFill>
                  <a:schemeClr val="bg1"/>
                </a:solidFill>
                <a:latin typeface="Helvetica" panose="020B0604020202020204" pitchFamily="34" charset="0"/>
                <a:cs typeface="Helvetica" panose="020B0604020202020204" pitchFamily="34" charset="0"/>
              </a:rPr>
              <a:t> | Prof. Emma </a:t>
            </a:r>
            <a:r>
              <a:rPr lang="en-US" altLang="en-US" sz="1400" dirty="0" err="1">
                <a:solidFill>
                  <a:schemeClr val="bg1"/>
                </a:solidFill>
                <a:latin typeface="Helvetica" panose="020B0604020202020204" pitchFamily="34" charset="0"/>
                <a:cs typeface="Helvetica" panose="020B0604020202020204" pitchFamily="34" charset="0"/>
              </a:rPr>
              <a:t>Brunskill</a:t>
            </a:r>
            <a:r>
              <a:rPr lang="en-US" altLang="en-US" sz="1400" dirty="0">
                <a:solidFill>
                  <a:schemeClr val="bg1"/>
                </a:solidFill>
                <a:latin typeface="Helvetica" panose="020B0604020202020204" pitchFamily="34" charset="0"/>
                <a:cs typeface="Helvetica" panose="020B0604020202020204" pitchFamily="34" charset="0"/>
              </a:rPr>
              <a:t> | Prof. James </a:t>
            </a:r>
            <a:r>
              <a:rPr lang="en-US" altLang="en-US" sz="1400" dirty="0" err="1">
                <a:solidFill>
                  <a:schemeClr val="bg1"/>
                </a:solidFill>
                <a:latin typeface="Helvetica" panose="020B0604020202020204" pitchFamily="34" charset="0"/>
                <a:cs typeface="Helvetica" panose="020B0604020202020204" pitchFamily="34" charset="0"/>
              </a:rPr>
              <a:t>Landay</a:t>
            </a:r>
            <a:endParaRPr lang="en-US" altLang="en-US" sz="1400" dirty="0">
              <a:solidFill>
                <a:schemeClr val="bg1"/>
              </a:solidFill>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a:blip r:embed="rId3"/>
          <a:stretch>
            <a:fillRect/>
          </a:stretch>
        </p:blipFill>
        <p:spPr>
          <a:xfrm>
            <a:off x="470288" y="6343627"/>
            <a:ext cx="2218267" cy="406400"/>
          </a:xfrm>
          <a:prstGeom prst="rect">
            <a:avLst/>
          </a:prstGeom>
        </p:spPr>
      </p:pic>
      <p:pic>
        <p:nvPicPr>
          <p:cNvPr id="15" name="图片 14">
            <a:extLst>
              <a:ext uri="{FF2B5EF4-FFF2-40B4-BE49-F238E27FC236}">
                <a16:creationId xmlns:a16="http://schemas.microsoft.com/office/drawing/2014/main" id="{A30E686D-F8AD-41BF-AC3A-8F250DEFC8C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087" r="18203"/>
          <a:stretch/>
        </p:blipFill>
        <p:spPr>
          <a:xfrm>
            <a:off x="773055" y="1183693"/>
            <a:ext cx="3827233" cy="5061600"/>
          </a:xfrm>
          <a:prstGeom prst="rect">
            <a:avLst/>
          </a:prstGeom>
        </p:spPr>
      </p:pic>
      <p:sp>
        <p:nvSpPr>
          <p:cNvPr id="17" name="TextBox 24">
            <a:extLst>
              <a:ext uri="{FF2B5EF4-FFF2-40B4-BE49-F238E27FC236}">
                <a16:creationId xmlns:a16="http://schemas.microsoft.com/office/drawing/2014/main" id="{D3376414-7788-4DD4-9AA3-2FFC82832F6C}"/>
              </a:ext>
            </a:extLst>
          </p:cNvPr>
          <p:cNvSpPr txBox="1"/>
          <p:nvPr/>
        </p:nvSpPr>
        <p:spPr>
          <a:xfrm>
            <a:off x="5901014" y="2392881"/>
            <a:ext cx="5517931" cy="2643737"/>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Neil Stephenson’s science fiction, </a:t>
            </a:r>
            <a:r>
              <a:rPr lang="en-US" altLang="zh-CN" sz="2000" i="1" dirty="0">
                <a:latin typeface="Arial" panose="020B0604020202020204" pitchFamily="34" charset="0"/>
                <a:cs typeface="Arial" panose="020B0604020202020204" pitchFamily="34" charset="0"/>
              </a:rPr>
              <a:t>The Diamond Age: Or, A Young Lady’s Illustrated Primer</a:t>
            </a:r>
            <a:r>
              <a:rPr lang="en-US" altLang="zh-CN" sz="2000" dirty="0">
                <a:latin typeface="Arial" panose="020B0604020202020204" pitchFamily="34" charset="0"/>
                <a:cs typeface="Arial" panose="020B0604020202020204" pitchFamily="34" charset="0"/>
              </a:rPr>
              <a:t>.</a:t>
            </a:r>
          </a:p>
          <a:p>
            <a:pPr marL="342900" indent="-342900">
              <a:lnSpc>
                <a:spcPct val="12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nSpc>
                <a:spcPct val="12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nSpc>
                <a:spcPct val="12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A personal tutor that uses narrative and physical world activities </a:t>
            </a:r>
            <a:r>
              <a:rPr lang="en-US" altLang="zh-CN" sz="2000" u="sng" dirty="0">
                <a:latin typeface="Arial" panose="020B0604020202020204" pitchFamily="34" charset="0"/>
                <a:cs typeface="Arial" panose="020B0604020202020204" pitchFamily="34" charset="0"/>
              </a:rPr>
              <a:t>to enhance</a:t>
            </a:r>
            <a:r>
              <a:rPr lang="en-US" altLang="zh-CN" sz="2000" dirty="0">
                <a:latin typeface="Arial" panose="020B0604020202020204" pitchFamily="34" charset="0"/>
                <a:cs typeface="Arial" panose="020B0604020202020204" pitchFamily="34" charset="0"/>
              </a:rPr>
              <a:t> learning.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9837713"/>
      </p:ext>
    </p:extLst>
  </p:cSld>
  <p:clrMapOvr>
    <a:masterClrMapping/>
  </p:clrMapOvr>
  <mc:AlternateContent xmlns:mc="http://schemas.openxmlformats.org/markup-compatibility/2006" xmlns:p14="http://schemas.microsoft.com/office/powerpoint/2010/main">
    <mc:Choice Requires="p14">
      <p:transition spd="med" p14:dur="700" advTm="31541">
        <p:fade/>
      </p:transition>
    </mc:Choice>
    <mc:Fallback xmlns="">
      <p:transition spd="med" advTm="3154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p:cNvSpPr>
          <p:nvPr/>
        </p:nvSpPr>
        <p:spPr>
          <a:xfrm>
            <a:off x="0" y="6241818"/>
            <a:ext cx="12192000" cy="616183"/>
          </a:xfrm>
          <a:prstGeom prst="rect">
            <a:avLst/>
          </a:prstGeom>
          <a:solidFill>
            <a:srgbClr val="8C15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5" name="Rectangle 4"/>
          <p:cNvSpPr/>
          <p:nvPr/>
        </p:nvSpPr>
        <p:spPr>
          <a:xfrm>
            <a:off x="0" y="1"/>
            <a:ext cx="12192000" cy="1186719"/>
          </a:xfrm>
          <a:prstGeom prst="rect">
            <a:avLst/>
          </a:prstGeom>
          <a:solidFill>
            <a:srgbClr val="8C15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TextBox 9"/>
          <p:cNvSpPr txBox="1"/>
          <p:nvPr/>
        </p:nvSpPr>
        <p:spPr>
          <a:xfrm>
            <a:off x="470288" y="222608"/>
            <a:ext cx="4186967" cy="769441"/>
          </a:xfrm>
          <a:prstGeom prst="rect">
            <a:avLst/>
          </a:prstGeom>
          <a:noFill/>
        </p:spPr>
        <p:txBody>
          <a:bodyPr wrap="square" rtlCol="0">
            <a:spAutoFit/>
          </a:bodyPr>
          <a:lstStyle/>
          <a:p>
            <a:pPr lvl="0">
              <a:defRPr/>
            </a:pPr>
            <a:r>
              <a:rPr lang="en-US" altLang="zh-CN" sz="4400" dirty="0">
                <a:solidFill>
                  <a:srgbClr val="FFFFFF"/>
                </a:solidFill>
                <a:latin typeface="Arial" panose="020B0604020202020204" pitchFamily="34" charset="0"/>
                <a:cs typeface="Arial" panose="020B0604020202020204" pitchFamily="34" charset="0"/>
              </a:rPr>
              <a:t>Motivation</a:t>
            </a:r>
          </a:p>
        </p:txBody>
      </p:sp>
      <p:sp>
        <p:nvSpPr>
          <p:cNvPr id="11" name="TextBox 10"/>
          <p:cNvSpPr txBox="1"/>
          <p:nvPr/>
        </p:nvSpPr>
        <p:spPr>
          <a:xfrm>
            <a:off x="2686672" y="6392938"/>
            <a:ext cx="950721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Yufeng</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Yin | Dunia Hakim | Anna Wang | Justin Xu | Sherry </a:t>
            </a: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Ruan</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 Prof. Emma </a:t>
            </a: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Brunskill</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 Prof. James </a:t>
            </a: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Landay</a:t>
            </a:r>
            <a:endPar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pic>
        <p:nvPicPr>
          <p:cNvPr id="2" name="Picture 1"/>
          <p:cNvPicPr>
            <a:picLocks noChangeAspect="1"/>
          </p:cNvPicPr>
          <p:nvPr/>
        </p:nvPicPr>
        <p:blipFill>
          <a:blip r:embed="rId3"/>
          <a:stretch>
            <a:fillRect/>
          </a:stretch>
        </p:blipFill>
        <p:spPr>
          <a:xfrm>
            <a:off x="470288" y="6343627"/>
            <a:ext cx="2218267" cy="406400"/>
          </a:xfrm>
          <a:prstGeom prst="rect">
            <a:avLst/>
          </a:prstGeom>
        </p:spPr>
      </p:pic>
      <p:sp>
        <p:nvSpPr>
          <p:cNvPr id="9" name="TextBox 24">
            <a:extLst>
              <a:ext uri="{FF2B5EF4-FFF2-40B4-BE49-F238E27FC236}">
                <a16:creationId xmlns:a16="http://schemas.microsoft.com/office/drawing/2014/main" id="{EBEFB691-FF75-48CC-AAA4-F1ED22544D0F}"/>
              </a:ext>
            </a:extLst>
          </p:cNvPr>
          <p:cNvSpPr txBox="1"/>
          <p:nvPr/>
        </p:nvSpPr>
        <p:spPr>
          <a:xfrm>
            <a:off x="8346553" y="2023325"/>
            <a:ext cx="3287061" cy="3381888"/>
          </a:xfrm>
          <a:prstGeom prst="rect">
            <a:avLst/>
          </a:prstGeom>
          <a:noFill/>
        </p:spPr>
        <p:txBody>
          <a:bodyPr wrap="square" rtlCol="0">
            <a:spAutoFit/>
          </a:bodyPr>
          <a:lstStyle/>
          <a:p>
            <a:pPr>
              <a:lnSpc>
                <a:spcPct val="120000"/>
              </a:lnSpc>
            </a:pPr>
            <a:r>
              <a:rPr lang="en-US" sz="2000" dirty="0">
                <a:latin typeface="Arial" panose="020B0604020202020204" pitchFamily="34" charset="0"/>
                <a:cs typeface="Arial" panose="020B0604020202020204" pitchFamily="34" charset="0"/>
              </a:rPr>
              <a:t>Target: 5-year-old to 12-year-old child</a:t>
            </a:r>
            <a:r>
              <a:rPr lang="en-US" altLang="zh-CN" sz="2000" dirty="0">
                <a:latin typeface="Arial" panose="020B0604020202020204" pitchFamily="34" charset="0"/>
                <a:cs typeface="Arial" panose="020B0604020202020204" pitchFamily="34" charset="0"/>
              </a:rPr>
              <a:t>ren</a:t>
            </a:r>
          </a:p>
          <a:p>
            <a:pPr>
              <a:lnSpc>
                <a:spcPct val="120000"/>
              </a:lnSpc>
            </a:pPr>
            <a:endParaRPr lang="en-US" sz="2000" dirty="0">
              <a:latin typeface="Arial" panose="020B0604020202020204" pitchFamily="34" charset="0"/>
              <a:cs typeface="Arial" panose="020B0604020202020204" pitchFamily="34" charset="0"/>
            </a:endParaRPr>
          </a:p>
          <a:p>
            <a:pPr>
              <a:lnSpc>
                <a:spcPct val="120000"/>
              </a:lnSpc>
            </a:pPr>
            <a:r>
              <a:rPr lang="en-US" sz="2000" dirty="0">
                <a:latin typeface="Arial" panose="020B0604020202020204" pitchFamily="34" charset="0"/>
                <a:cs typeface="Arial" panose="020B0604020202020204" pitchFamily="34" charset="0"/>
              </a:rPr>
              <a:t>Characteristics</a:t>
            </a:r>
          </a:p>
          <a:p>
            <a:pPr marL="342900" indent="-342900">
              <a:lnSpc>
                <a:spcPct val="12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Personalized teaching</a:t>
            </a:r>
          </a:p>
          <a:p>
            <a:pPr marL="342900" indent="-342900">
              <a:lnSpc>
                <a:spcPct val="12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Interactive learning</a:t>
            </a:r>
          </a:p>
          <a:p>
            <a:pPr>
              <a:lnSpc>
                <a:spcPct val="120000"/>
              </a:lnSpc>
            </a:pPr>
            <a:endParaRPr lang="en-US" sz="2000" dirty="0">
              <a:latin typeface="Arial" panose="020B0604020202020204" pitchFamily="34" charset="0"/>
              <a:cs typeface="Arial" panose="020B0604020202020204" pitchFamily="34" charset="0"/>
            </a:endParaRPr>
          </a:p>
          <a:p>
            <a:pPr>
              <a:lnSpc>
                <a:spcPct val="120000"/>
              </a:lnSpc>
            </a:pPr>
            <a:r>
              <a:rPr lang="en-US" altLang="zh-CN" sz="2000" dirty="0">
                <a:latin typeface="Arial" panose="020B0604020202020204" pitchFamily="34" charset="0"/>
                <a:cs typeface="Arial" panose="020B0604020202020204" pitchFamily="34" charset="0"/>
              </a:rPr>
              <a:t>Goal: Engaging</a:t>
            </a:r>
            <a:r>
              <a:rPr lang="en-US" sz="2000" dirty="0">
                <a:latin typeface="Arial" panose="020B0604020202020204" pitchFamily="34" charset="0"/>
                <a:cs typeface="Arial" panose="020B0604020202020204" pitchFamily="34" charset="0"/>
              </a:rPr>
              <a:t> children in learning earlier on</a:t>
            </a:r>
          </a:p>
        </p:txBody>
      </p:sp>
      <p:pic>
        <p:nvPicPr>
          <p:cNvPr id="12" name="图片 11">
            <a:extLst>
              <a:ext uri="{FF2B5EF4-FFF2-40B4-BE49-F238E27FC236}">
                <a16:creationId xmlns:a16="http://schemas.microsoft.com/office/drawing/2014/main" id="{72EFAA9C-824C-4887-81BB-7ED3379A2A0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58386" y="1374269"/>
            <a:ext cx="6480000" cy="4680000"/>
          </a:xfrm>
          <a:prstGeom prst="rect">
            <a:avLst/>
          </a:prstGeom>
        </p:spPr>
      </p:pic>
      <p:pic>
        <p:nvPicPr>
          <p:cNvPr id="4" name="图片 3">
            <a:extLst>
              <a:ext uri="{FF2B5EF4-FFF2-40B4-BE49-F238E27FC236}">
                <a16:creationId xmlns:a16="http://schemas.microsoft.com/office/drawing/2014/main" id="{E7B80837-036A-444C-AE17-BD9199C7DE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386" y="1764829"/>
            <a:ext cx="5760000" cy="4050000"/>
          </a:xfrm>
          <a:prstGeom prst="rect">
            <a:avLst/>
          </a:prstGeom>
        </p:spPr>
      </p:pic>
    </p:spTree>
    <p:extLst>
      <p:ext uri="{BB962C8B-B14F-4D97-AF65-F5344CB8AC3E}">
        <p14:creationId xmlns:p14="http://schemas.microsoft.com/office/powerpoint/2010/main" val="3293360045"/>
      </p:ext>
    </p:extLst>
  </p:cSld>
  <p:clrMapOvr>
    <a:masterClrMapping/>
  </p:clrMapOvr>
  <mc:AlternateContent xmlns:mc="http://schemas.openxmlformats.org/markup-compatibility/2006" xmlns:p14="http://schemas.microsoft.com/office/powerpoint/2010/main">
    <mc:Choice Requires="p14">
      <p:transition spd="med" p14:dur="700" advTm="25690">
        <p:fade/>
      </p:transition>
    </mc:Choice>
    <mc:Fallback xmlns="">
      <p:transition spd="med" advTm="2569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p:cNvSpPr>
          <p:nvPr/>
        </p:nvSpPr>
        <p:spPr>
          <a:xfrm>
            <a:off x="0" y="6241818"/>
            <a:ext cx="12192000" cy="616183"/>
          </a:xfrm>
          <a:prstGeom prst="rect">
            <a:avLst/>
          </a:prstGeom>
          <a:solidFill>
            <a:srgbClr val="8C15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5" name="Rectangle 4"/>
          <p:cNvSpPr/>
          <p:nvPr/>
        </p:nvSpPr>
        <p:spPr>
          <a:xfrm>
            <a:off x="0" y="1"/>
            <a:ext cx="12192000" cy="1186719"/>
          </a:xfrm>
          <a:prstGeom prst="rect">
            <a:avLst/>
          </a:prstGeom>
          <a:solidFill>
            <a:srgbClr val="8C15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0" name="TextBox 9"/>
          <p:cNvSpPr txBox="1"/>
          <p:nvPr/>
        </p:nvSpPr>
        <p:spPr>
          <a:xfrm>
            <a:off x="470288" y="222608"/>
            <a:ext cx="9451478" cy="769441"/>
          </a:xfrm>
          <a:prstGeom prst="rect">
            <a:avLst/>
          </a:prstGeom>
          <a:noFill/>
        </p:spPr>
        <p:txBody>
          <a:bodyPr wrap="square" rtlCol="0">
            <a:spAutoFit/>
          </a:bodyPr>
          <a:lstStyle/>
          <a:p>
            <a:pPr lvl="0">
              <a:defRPr/>
            </a:pPr>
            <a:r>
              <a:rPr lang="en-US" altLang="zh-CN" sz="4400" dirty="0">
                <a:solidFill>
                  <a:srgbClr val="FFFFFF"/>
                </a:solidFill>
                <a:latin typeface="Arial" panose="020B0604020202020204" pitchFamily="34" charset="0"/>
                <a:cs typeface="Arial" panose="020B0604020202020204" pitchFamily="34" charset="0"/>
              </a:rPr>
              <a:t>What have we done in this summer?</a:t>
            </a:r>
          </a:p>
        </p:txBody>
      </p:sp>
      <p:sp>
        <p:nvSpPr>
          <p:cNvPr id="11" name="TextBox 10"/>
          <p:cNvSpPr txBox="1"/>
          <p:nvPr/>
        </p:nvSpPr>
        <p:spPr>
          <a:xfrm>
            <a:off x="2686672" y="6392938"/>
            <a:ext cx="950721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Yufeng</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Yin | Dunia Hakim | Anna Wang | Justin Xu | Sherry </a:t>
            </a: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Ruan</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 Prof. Emma </a:t>
            </a: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Brunskill</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 Prof. James </a:t>
            </a:r>
            <a:r>
              <a:rPr kumimoji="0" lang="en-US" altLang="en-US" sz="1400" b="0"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Landay</a:t>
            </a:r>
            <a:endPar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pic>
        <p:nvPicPr>
          <p:cNvPr id="2" name="Picture 1"/>
          <p:cNvPicPr>
            <a:picLocks noChangeAspect="1"/>
          </p:cNvPicPr>
          <p:nvPr/>
        </p:nvPicPr>
        <p:blipFill>
          <a:blip r:embed="rId3"/>
          <a:stretch>
            <a:fillRect/>
          </a:stretch>
        </p:blipFill>
        <p:spPr>
          <a:xfrm>
            <a:off x="470288" y="6343627"/>
            <a:ext cx="2218267" cy="406400"/>
          </a:xfrm>
          <a:prstGeom prst="rect">
            <a:avLst/>
          </a:prstGeom>
        </p:spPr>
      </p:pic>
      <p:sp>
        <p:nvSpPr>
          <p:cNvPr id="15" name="TextBox 24">
            <a:extLst>
              <a:ext uri="{FF2B5EF4-FFF2-40B4-BE49-F238E27FC236}">
                <a16:creationId xmlns:a16="http://schemas.microsoft.com/office/drawing/2014/main" id="{4AE0B546-A2C5-49BB-8589-C42300B5AC84}"/>
              </a:ext>
            </a:extLst>
          </p:cNvPr>
          <p:cNvSpPr txBox="1"/>
          <p:nvPr/>
        </p:nvSpPr>
        <p:spPr>
          <a:xfrm>
            <a:off x="8209918" y="2577323"/>
            <a:ext cx="3423695" cy="2273892"/>
          </a:xfrm>
          <a:prstGeom prst="rect">
            <a:avLst/>
          </a:prstGeom>
          <a:noFill/>
        </p:spPr>
        <p:txBody>
          <a:bodyPr wrap="square" rtlCol="0">
            <a:spAutoFit/>
          </a:bodyPr>
          <a:lstStyle/>
          <a:p>
            <a:pPr>
              <a:lnSpc>
                <a:spcPct val="120000"/>
              </a:lnSpc>
            </a:pPr>
            <a:r>
              <a:rPr lang="en-US" sz="2000" dirty="0">
                <a:latin typeface="Arial" panose="020B0604020202020204" pitchFamily="34" charset="0"/>
                <a:cs typeface="Arial" panose="020B0604020202020204" pitchFamily="34" charset="0"/>
              </a:rPr>
              <a:t>We implemented a REAL app on the tablet:</a:t>
            </a:r>
          </a:p>
          <a:p>
            <a:pPr marL="342900" indent="-342900">
              <a:lnSpc>
                <a:spcPct val="12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General purpose chat bot</a:t>
            </a:r>
          </a:p>
          <a:p>
            <a:pPr marL="342900" indent="-342900">
              <a:lnSpc>
                <a:spcPct val="12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Task assisting chat bot</a:t>
            </a:r>
          </a:p>
          <a:p>
            <a:pPr marL="342900" indent="-342900">
              <a:lnSpc>
                <a:spcPct val="12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Speech recognition</a:t>
            </a:r>
          </a:p>
          <a:p>
            <a:pPr marL="342900" indent="-342900">
              <a:lnSpc>
                <a:spcPct val="12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Speech synthesis</a:t>
            </a:r>
          </a:p>
        </p:txBody>
      </p:sp>
      <p:pic>
        <p:nvPicPr>
          <p:cNvPr id="8" name="图片 7">
            <a:extLst>
              <a:ext uri="{FF2B5EF4-FFF2-40B4-BE49-F238E27FC236}">
                <a16:creationId xmlns:a16="http://schemas.microsoft.com/office/drawing/2014/main" id="{3DA98028-119A-4851-9AF5-5446E59F71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387" y="1374269"/>
            <a:ext cx="6480000" cy="4680000"/>
          </a:xfrm>
          <a:prstGeom prst="rect">
            <a:avLst/>
          </a:prstGeom>
        </p:spPr>
      </p:pic>
      <p:pic>
        <p:nvPicPr>
          <p:cNvPr id="12" name="图片 11">
            <a:extLst>
              <a:ext uri="{FF2B5EF4-FFF2-40B4-BE49-F238E27FC236}">
                <a16:creationId xmlns:a16="http://schemas.microsoft.com/office/drawing/2014/main" id="{9D75B39C-E6E6-43B2-9711-2ACF03C07E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387" y="1764829"/>
            <a:ext cx="5760000" cy="4050000"/>
          </a:xfrm>
          <a:prstGeom prst="rect">
            <a:avLst/>
          </a:prstGeom>
        </p:spPr>
      </p:pic>
    </p:spTree>
    <p:extLst>
      <p:ext uri="{BB962C8B-B14F-4D97-AF65-F5344CB8AC3E}">
        <p14:creationId xmlns:p14="http://schemas.microsoft.com/office/powerpoint/2010/main" val="292082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543</Words>
  <Application>Microsoft Office PowerPoint</Application>
  <PresentationFormat>宽屏</PresentationFormat>
  <Paragraphs>34</Paragraphs>
  <Slides>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Helvetica Light</vt:lpstr>
      <vt:lpstr>等线</vt:lpstr>
      <vt:lpstr>等线 Light</vt:lpstr>
      <vt:lpstr>Arial</vt:lpstr>
      <vt:lpstr>Helvetica</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尹宇峰</dc:creator>
  <cp:lastModifiedBy>尹宇峰</cp:lastModifiedBy>
  <cp:revision>253</cp:revision>
  <dcterms:created xsi:type="dcterms:W3CDTF">2018-08-22T22:07:33Z</dcterms:created>
  <dcterms:modified xsi:type="dcterms:W3CDTF">2018-08-29T18:22:39Z</dcterms:modified>
</cp:coreProperties>
</file>