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1" r:id="rId2"/>
    <p:sldId id="268" r:id="rId3"/>
    <p:sldId id="295" r:id="rId4"/>
    <p:sldId id="277" r:id="rId5"/>
    <p:sldId id="294" r:id="rId6"/>
    <p:sldId id="296" r:id="rId7"/>
    <p:sldId id="297" r:id="rId8"/>
    <p:sldId id="292" r:id="rId9"/>
    <p:sldId id="298" r:id="rId10"/>
    <p:sldId id="279" r:id="rId11"/>
    <p:sldId id="283" r:id="rId12"/>
    <p:sldId id="284" r:id="rId13"/>
    <p:sldId id="299" r:id="rId14"/>
    <p:sldId id="293" r:id="rId15"/>
    <p:sldId id="288" r:id="rId16"/>
    <p:sldId id="280" r:id="rId17"/>
    <p:sldId id="281" r:id="rId18"/>
    <p:sldId id="282" r:id="rId19"/>
    <p:sldId id="256" r:id="rId20"/>
    <p:sldId id="291" r:id="rId21"/>
    <p:sldId id="289" r:id="rId22"/>
    <p:sldId id="285" r:id="rId23"/>
    <p:sldId id="259" r:id="rId24"/>
    <p:sldId id="267" r:id="rId25"/>
    <p:sldId id="261" r:id="rId26"/>
    <p:sldId id="275" r:id="rId27"/>
    <p:sldId id="272" r:id="rId28"/>
    <p:sldId id="262" r:id="rId29"/>
    <p:sldId id="266" r:id="rId30"/>
    <p:sldId id="265" r:id="rId31"/>
    <p:sldId id="290" r:id="rId32"/>
    <p:sldId id="264" r:id="rId33"/>
    <p:sldId id="276" r:id="rId34"/>
    <p:sldId id="273" r:id="rId35"/>
    <p:sldId id="28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785"/>
    <a:srgbClr val="E99E8F"/>
    <a:srgbClr val="ECF3A9"/>
    <a:srgbClr val="ECDCB0"/>
    <a:srgbClr val="FFAEC9"/>
    <a:srgbClr val="A482B2"/>
    <a:srgbClr val="224687"/>
    <a:srgbClr val="B4E0E1"/>
    <a:srgbClr val="2ABFD4"/>
    <a:srgbClr val="BD6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0" autoAdjust="0"/>
    <p:restoredTop sz="82580" autoAdjust="0"/>
  </p:normalViewPr>
  <p:slideViewPr>
    <p:cSldViewPr snapToGrid="0">
      <p:cViewPr>
        <p:scale>
          <a:sx n="75" d="100"/>
          <a:sy n="75" d="100"/>
        </p:scale>
        <p:origin x="384" y="546"/>
      </p:cViewPr>
      <p:guideLst>
        <p:guide orient="horz" pos="2160"/>
        <p:guide pos="3840"/>
      </p:guideLst>
    </p:cSldViewPr>
  </p:slideViewPr>
  <p:notesTextViewPr>
    <p:cViewPr>
      <p:scale>
        <a:sx n="150" d="100"/>
        <a:sy n="150" d="100"/>
      </p:scale>
      <p:origin x="0" y="0"/>
    </p:cViewPr>
  </p:notesTextViewPr>
  <p:notesViewPr>
    <p:cSldViewPr snapToGrid="0" showGuides="1">
      <p:cViewPr varScale="1">
        <p:scale>
          <a:sx n="90" d="100"/>
          <a:sy n="90" d="100"/>
        </p:scale>
        <p:origin x="283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C20D4-2940-4C39-812D-D7BB79CBCFA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zh-CN" altLang="en-US"/>
        </a:p>
      </dgm:t>
    </dgm:pt>
    <dgm:pt modelId="{AFD91E62-5760-48F9-9E1D-5ED0EB697F0B}">
      <dgm:prSet phldrT="[文本]"/>
      <dgm:spPr/>
      <dgm:t>
        <a:bodyPr/>
        <a:lstStyle/>
        <a:p>
          <a:r>
            <a:rPr lang="en-US" altLang="zh-CN" dirty="0" smtClean="0"/>
            <a:t>2</a:t>
          </a:r>
          <a:endParaRPr lang="zh-CN" altLang="en-US" dirty="0"/>
        </a:p>
      </dgm:t>
    </dgm:pt>
    <dgm:pt modelId="{16D1D25E-8BF6-4D79-AADD-725E856F9DAD}" type="parTrans" cxnId="{267C4C28-B56A-422B-BAD5-05290564ACE0}">
      <dgm:prSet/>
      <dgm:spPr/>
      <dgm:t>
        <a:bodyPr/>
        <a:lstStyle/>
        <a:p>
          <a:endParaRPr lang="zh-CN" altLang="en-US"/>
        </a:p>
      </dgm:t>
    </dgm:pt>
    <dgm:pt modelId="{CE2F0652-FF16-4BCE-A99F-8563FA91B795}" type="sibTrans" cxnId="{267C4C28-B56A-422B-BAD5-05290564ACE0}">
      <dgm:prSet/>
      <dgm:spPr/>
      <dgm:t>
        <a:bodyPr/>
        <a:lstStyle/>
        <a:p>
          <a:endParaRPr lang="zh-CN" altLang="en-US"/>
        </a:p>
      </dgm:t>
    </dgm:pt>
    <dgm:pt modelId="{6D590772-85BE-419D-BCB2-AC756C0385D0}">
      <dgm:prSet phldrT="[文本]"/>
      <dgm:spPr/>
      <dgm:t>
        <a:bodyPr/>
        <a:lstStyle/>
        <a:p>
          <a:r>
            <a:rPr lang="en-US" altLang="zh-CN" dirty="0" smtClean="0"/>
            <a:t>3</a:t>
          </a:r>
          <a:endParaRPr lang="zh-CN" altLang="en-US" dirty="0"/>
        </a:p>
      </dgm:t>
    </dgm:pt>
    <dgm:pt modelId="{14FB6114-F471-4D1E-9C7F-E013C6E1CB4B}" type="parTrans" cxnId="{93BEC107-4132-4AB7-9732-3DAD3016455F}">
      <dgm:prSet/>
      <dgm:spPr/>
      <dgm:t>
        <a:bodyPr/>
        <a:lstStyle/>
        <a:p>
          <a:endParaRPr lang="zh-CN" altLang="en-US"/>
        </a:p>
      </dgm:t>
    </dgm:pt>
    <dgm:pt modelId="{44CFF968-406C-499F-A380-E363E467BCC8}" type="sibTrans" cxnId="{93BEC107-4132-4AB7-9732-3DAD3016455F}">
      <dgm:prSet/>
      <dgm:spPr/>
      <dgm:t>
        <a:bodyPr/>
        <a:lstStyle/>
        <a:p>
          <a:endParaRPr lang="zh-CN" altLang="en-US"/>
        </a:p>
      </dgm:t>
    </dgm:pt>
    <dgm:pt modelId="{1ED6EBD7-71B5-435C-9CBB-03C2B4674E76}">
      <dgm:prSet phldrT="[文本]"/>
      <dgm:spPr/>
      <dgm:t>
        <a:bodyPr/>
        <a:lstStyle/>
        <a:p>
          <a:r>
            <a:rPr lang="en-US" altLang="zh-CN" dirty="0" smtClean="0"/>
            <a:t>4</a:t>
          </a:r>
          <a:endParaRPr lang="zh-CN" altLang="en-US" dirty="0"/>
        </a:p>
      </dgm:t>
    </dgm:pt>
    <dgm:pt modelId="{748B954B-C688-4102-A145-7E353F3F80E4}" type="parTrans" cxnId="{7EE99EE8-1827-40F1-9687-5E10BE2E29E9}">
      <dgm:prSet/>
      <dgm:spPr/>
      <dgm:t>
        <a:bodyPr/>
        <a:lstStyle/>
        <a:p>
          <a:endParaRPr lang="zh-CN" altLang="en-US"/>
        </a:p>
      </dgm:t>
    </dgm:pt>
    <dgm:pt modelId="{C412F84D-6BCD-48F0-8000-C9CFE490C09E}" type="sibTrans" cxnId="{7EE99EE8-1827-40F1-9687-5E10BE2E29E9}">
      <dgm:prSet/>
      <dgm:spPr/>
      <dgm:t>
        <a:bodyPr/>
        <a:lstStyle/>
        <a:p>
          <a:endParaRPr lang="zh-CN" altLang="en-US"/>
        </a:p>
      </dgm:t>
    </dgm:pt>
    <dgm:pt modelId="{F13E413B-567D-4E4A-A471-1C091AC8C068}">
      <dgm:prSet phldrT="[文本]"/>
      <dgm:spPr/>
      <dgm:t>
        <a:bodyPr/>
        <a:lstStyle/>
        <a:p>
          <a:r>
            <a:rPr lang="en-US" altLang="zh-CN" dirty="0" smtClean="0"/>
            <a:t>5</a:t>
          </a:r>
          <a:endParaRPr lang="zh-CN" altLang="en-US" dirty="0"/>
        </a:p>
      </dgm:t>
    </dgm:pt>
    <dgm:pt modelId="{CB405964-8A35-49DA-83FD-10C557DFFB17}" type="parTrans" cxnId="{BEE7060A-5DC4-4E0B-B4E6-3F21923FB4A7}">
      <dgm:prSet/>
      <dgm:spPr/>
      <dgm:t>
        <a:bodyPr/>
        <a:lstStyle/>
        <a:p>
          <a:endParaRPr lang="zh-CN" altLang="en-US"/>
        </a:p>
      </dgm:t>
    </dgm:pt>
    <dgm:pt modelId="{5CA2798D-D183-444D-9571-662DCF50E4F9}" type="sibTrans" cxnId="{BEE7060A-5DC4-4E0B-B4E6-3F21923FB4A7}">
      <dgm:prSet/>
      <dgm:spPr/>
      <dgm:t>
        <a:bodyPr/>
        <a:lstStyle/>
        <a:p>
          <a:endParaRPr lang="zh-CN" altLang="en-US"/>
        </a:p>
      </dgm:t>
    </dgm:pt>
    <dgm:pt modelId="{CB1F3C7E-C46A-4288-AD98-DE6469C783DD}">
      <dgm:prSet phldrT="[文本]"/>
      <dgm:spPr/>
      <dgm:t>
        <a:bodyPr/>
        <a:lstStyle/>
        <a:p>
          <a:r>
            <a:rPr lang="en-US" altLang="zh-CN" dirty="0" smtClean="0"/>
            <a:t>6</a:t>
          </a:r>
          <a:endParaRPr lang="zh-CN" altLang="en-US" dirty="0"/>
        </a:p>
      </dgm:t>
    </dgm:pt>
    <dgm:pt modelId="{A83680BC-94A6-441A-9E19-29F7F9178D92}" type="parTrans" cxnId="{9E6A0ADB-CE69-463F-9B00-F159B85961B9}">
      <dgm:prSet/>
      <dgm:spPr/>
      <dgm:t>
        <a:bodyPr/>
        <a:lstStyle/>
        <a:p>
          <a:endParaRPr lang="zh-CN" altLang="en-US"/>
        </a:p>
      </dgm:t>
    </dgm:pt>
    <dgm:pt modelId="{4E5539BF-56DD-46E4-965C-B9B49C9B8723}" type="sibTrans" cxnId="{9E6A0ADB-CE69-463F-9B00-F159B85961B9}">
      <dgm:prSet/>
      <dgm:spPr/>
      <dgm:t>
        <a:bodyPr/>
        <a:lstStyle/>
        <a:p>
          <a:endParaRPr lang="zh-CN" altLang="en-US"/>
        </a:p>
      </dgm:t>
    </dgm:pt>
    <dgm:pt modelId="{8C8340B2-E53E-47FF-AEC7-F8225FEF8DDA}" type="pres">
      <dgm:prSet presAssocID="{A5BC20D4-2940-4C39-812D-D7BB79CBCFAE}" presName="cycle" presStyleCnt="0">
        <dgm:presLayoutVars>
          <dgm:dir/>
          <dgm:resizeHandles val="exact"/>
        </dgm:presLayoutVars>
      </dgm:prSet>
      <dgm:spPr/>
      <dgm:t>
        <a:bodyPr/>
        <a:lstStyle/>
        <a:p>
          <a:endParaRPr lang="zh-CN" altLang="en-US"/>
        </a:p>
      </dgm:t>
    </dgm:pt>
    <dgm:pt modelId="{4BCF8C63-8353-4BDE-84C1-DA2EFAC7814A}" type="pres">
      <dgm:prSet presAssocID="{AFD91E62-5760-48F9-9E1D-5ED0EB697F0B}" presName="node" presStyleLbl="node1" presStyleIdx="0" presStyleCnt="5">
        <dgm:presLayoutVars>
          <dgm:bulletEnabled val="1"/>
        </dgm:presLayoutVars>
      </dgm:prSet>
      <dgm:spPr/>
      <dgm:t>
        <a:bodyPr/>
        <a:lstStyle/>
        <a:p>
          <a:endParaRPr lang="zh-CN" altLang="en-US"/>
        </a:p>
      </dgm:t>
    </dgm:pt>
    <dgm:pt modelId="{CE7FCBDD-89A7-4972-ADCD-2B896E894FC3}" type="pres">
      <dgm:prSet presAssocID="{CE2F0652-FF16-4BCE-A99F-8563FA91B795}" presName="sibTrans" presStyleLbl="sibTrans2D1" presStyleIdx="0" presStyleCnt="5"/>
      <dgm:spPr/>
      <dgm:t>
        <a:bodyPr/>
        <a:lstStyle/>
        <a:p>
          <a:endParaRPr lang="zh-CN" altLang="en-US"/>
        </a:p>
      </dgm:t>
    </dgm:pt>
    <dgm:pt modelId="{16BDE3B6-74B1-4BCC-9BA8-36DD391D2118}" type="pres">
      <dgm:prSet presAssocID="{CE2F0652-FF16-4BCE-A99F-8563FA91B795}" presName="connectorText" presStyleLbl="sibTrans2D1" presStyleIdx="0" presStyleCnt="5"/>
      <dgm:spPr/>
      <dgm:t>
        <a:bodyPr/>
        <a:lstStyle/>
        <a:p>
          <a:endParaRPr lang="zh-CN" altLang="en-US"/>
        </a:p>
      </dgm:t>
    </dgm:pt>
    <dgm:pt modelId="{18C61E30-6A13-4372-A29F-4B12A9CB46F6}" type="pres">
      <dgm:prSet presAssocID="{6D590772-85BE-419D-BCB2-AC756C0385D0}" presName="node" presStyleLbl="node1" presStyleIdx="1" presStyleCnt="5">
        <dgm:presLayoutVars>
          <dgm:bulletEnabled val="1"/>
        </dgm:presLayoutVars>
      </dgm:prSet>
      <dgm:spPr/>
      <dgm:t>
        <a:bodyPr/>
        <a:lstStyle/>
        <a:p>
          <a:endParaRPr lang="zh-CN" altLang="en-US"/>
        </a:p>
      </dgm:t>
    </dgm:pt>
    <dgm:pt modelId="{ABC5B73D-12AA-4755-9326-5F2DA524994A}" type="pres">
      <dgm:prSet presAssocID="{44CFF968-406C-499F-A380-E363E467BCC8}" presName="sibTrans" presStyleLbl="sibTrans2D1" presStyleIdx="1" presStyleCnt="5"/>
      <dgm:spPr/>
      <dgm:t>
        <a:bodyPr/>
        <a:lstStyle/>
        <a:p>
          <a:endParaRPr lang="zh-CN" altLang="en-US"/>
        </a:p>
      </dgm:t>
    </dgm:pt>
    <dgm:pt modelId="{13568DB6-F374-4409-BA19-9F6CE1962469}" type="pres">
      <dgm:prSet presAssocID="{44CFF968-406C-499F-A380-E363E467BCC8}" presName="connectorText" presStyleLbl="sibTrans2D1" presStyleIdx="1" presStyleCnt="5"/>
      <dgm:spPr/>
      <dgm:t>
        <a:bodyPr/>
        <a:lstStyle/>
        <a:p>
          <a:endParaRPr lang="zh-CN" altLang="en-US"/>
        </a:p>
      </dgm:t>
    </dgm:pt>
    <dgm:pt modelId="{5A80291B-3152-4224-8387-C2C345A1ECE6}" type="pres">
      <dgm:prSet presAssocID="{1ED6EBD7-71B5-435C-9CBB-03C2B4674E76}" presName="node" presStyleLbl="node1" presStyleIdx="2" presStyleCnt="5">
        <dgm:presLayoutVars>
          <dgm:bulletEnabled val="1"/>
        </dgm:presLayoutVars>
      </dgm:prSet>
      <dgm:spPr/>
      <dgm:t>
        <a:bodyPr/>
        <a:lstStyle/>
        <a:p>
          <a:endParaRPr lang="zh-CN" altLang="en-US"/>
        </a:p>
      </dgm:t>
    </dgm:pt>
    <dgm:pt modelId="{2AFEDA23-9D53-4C3D-B7D0-A603B148CF6C}" type="pres">
      <dgm:prSet presAssocID="{C412F84D-6BCD-48F0-8000-C9CFE490C09E}" presName="sibTrans" presStyleLbl="sibTrans2D1" presStyleIdx="2" presStyleCnt="5"/>
      <dgm:spPr/>
      <dgm:t>
        <a:bodyPr/>
        <a:lstStyle/>
        <a:p>
          <a:endParaRPr lang="zh-CN" altLang="en-US"/>
        </a:p>
      </dgm:t>
    </dgm:pt>
    <dgm:pt modelId="{F36C4C9D-78CB-424C-8F0C-C63782B2F82D}" type="pres">
      <dgm:prSet presAssocID="{C412F84D-6BCD-48F0-8000-C9CFE490C09E}" presName="connectorText" presStyleLbl="sibTrans2D1" presStyleIdx="2" presStyleCnt="5"/>
      <dgm:spPr/>
      <dgm:t>
        <a:bodyPr/>
        <a:lstStyle/>
        <a:p>
          <a:endParaRPr lang="zh-CN" altLang="en-US"/>
        </a:p>
      </dgm:t>
    </dgm:pt>
    <dgm:pt modelId="{0020A2CD-BFCC-44FC-9737-DEE57E51212E}" type="pres">
      <dgm:prSet presAssocID="{F13E413B-567D-4E4A-A471-1C091AC8C068}" presName="node" presStyleLbl="node1" presStyleIdx="3" presStyleCnt="5">
        <dgm:presLayoutVars>
          <dgm:bulletEnabled val="1"/>
        </dgm:presLayoutVars>
      </dgm:prSet>
      <dgm:spPr/>
      <dgm:t>
        <a:bodyPr/>
        <a:lstStyle/>
        <a:p>
          <a:endParaRPr lang="zh-CN" altLang="en-US"/>
        </a:p>
      </dgm:t>
    </dgm:pt>
    <dgm:pt modelId="{DA60531C-BA08-46D4-A534-16C1DEABF2C5}" type="pres">
      <dgm:prSet presAssocID="{5CA2798D-D183-444D-9571-662DCF50E4F9}" presName="sibTrans" presStyleLbl="sibTrans2D1" presStyleIdx="3" presStyleCnt="5"/>
      <dgm:spPr/>
      <dgm:t>
        <a:bodyPr/>
        <a:lstStyle/>
        <a:p>
          <a:endParaRPr lang="zh-CN" altLang="en-US"/>
        </a:p>
      </dgm:t>
    </dgm:pt>
    <dgm:pt modelId="{D45EB2E2-AD88-4F9E-A451-C8DC4B630238}" type="pres">
      <dgm:prSet presAssocID="{5CA2798D-D183-444D-9571-662DCF50E4F9}" presName="connectorText" presStyleLbl="sibTrans2D1" presStyleIdx="3" presStyleCnt="5"/>
      <dgm:spPr/>
      <dgm:t>
        <a:bodyPr/>
        <a:lstStyle/>
        <a:p>
          <a:endParaRPr lang="zh-CN" altLang="en-US"/>
        </a:p>
      </dgm:t>
    </dgm:pt>
    <dgm:pt modelId="{6C118681-F3AD-49A1-B54F-28F842BC2EC7}" type="pres">
      <dgm:prSet presAssocID="{CB1F3C7E-C46A-4288-AD98-DE6469C783DD}" presName="node" presStyleLbl="node1" presStyleIdx="4" presStyleCnt="5">
        <dgm:presLayoutVars>
          <dgm:bulletEnabled val="1"/>
        </dgm:presLayoutVars>
      </dgm:prSet>
      <dgm:spPr/>
      <dgm:t>
        <a:bodyPr/>
        <a:lstStyle/>
        <a:p>
          <a:endParaRPr lang="zh-CN" altLang="en-US"/>
        </a:p>
      </dgm:t>
    </dgm:pt>
    <dgm:pt modelId="{C9F2166B-FEB7-434F-81D2-2220014462FC}" type="pres">
      <dgm:prSet presAssocID="{4E5539BF-56DD-46E4-965C-B9B49C9B8723}" presName="sibTrans" presStyleLbl="sibTrans2D1" presStyleIdx="4" presStyleCnt="5"/>
      <dgm:spPr/>
      <dgm:t>
        <a:bodyPr/>
        <a:lstStyle/>
        <a:p>
          <a:endParaRPr lang="zh-CN" altLang="en-US"/>
        </a:p>
      </dgm:t>
    </dgm:pt>
    <dgm:pt modelId="{2F16E2D7-2770-4554-B721-86DC24BF3C93}" type="pres">
      <dgm:prSet presAssocID="{4E5539BF-56DD-46E4-965C-B9B49C9B8723}" presName="connectorText" presStyleLbl="sibTrans2D1" presStyleIdx="4" presStyleCnt="5"/>
      <dgm:spPr/>
      <dgm:t>
        <a:bodyPr/>
        <a:lstStyle/>
        <a:p>
          <a:endParaRPr lang="zh-CN" altLang="en-US"/>
        </a:p>
      </dgm:t>
    </dgm:pt>
  </dgm:ptLst>
  <dgm:cxnLst>
    <dgm:cxn modelId="{9E6A0ADB-CE69-463F-9B00-F159B85961B9}" srcId="{A5BC20D4-2940-4C39-812D-D7BB79CBCFAE}" destId="{CB1F3C7E-C46A-4288-AD98-DE6469C783DD}" srcOrd="4" destOrd="0" parTransId="{A83680BC-94A6-441A-9E19-29F7F9178D92}" sibTransId="{4E5539BF-56DD-46E4-965C-B9B49C9B8723}"/>
    <dgm:cxn modelId="{8C5B276B-034B-4598-A23D-1821BD413042}" type="presOf" srcId="{CE2F0652-FF16-4BCE-A99F-8563FA91B795}" destId="{16BDE3B6-74B1-4BCC-9BA8-36DD391D2118}" srcOrd="1" destOrd="0" presId="urn:microsoft.com/office/officeart/2005/8/layout/cycle2"/>
    <dgm:cxn modelId="{BEE7060A-5DC4-4E0B-B4E6-3F21923FB4A7}" srcId="{A5BC20D4-2940-4C39-812D-D7BB79CBCFAE}" destId="{F13E413B-567D-4E4A-A471-1C091AC8C068}" srcOrd="3" destOrd="0" parTransId="{CB405964-8A35-49DA-83FD-10C557DFFB17}" sibTransId="{5CA2798D-D183-444D-9571-662DCF50E4F9}"/>
    <dgm:cxn modelId="{E9FC5B0B-F35E-4061-A483-A03A42DF414E}" type="presOf" srcId="{1ED6EBD7-71B5-435C-9CBB-03C2B4674E76}" destId="{5A80291B-3152-4224-8387-C2C345A1ECE6}" srcOrd="0" destOrd="0" presId="urn:microsoft.com/office/officeart/2005/8/layout/cycle2"/>
    <dgm:cxn modelId="{D7924349-5DA1-40AE-A5F8-596F28758615}" type="presOf" srcId="{44CFF968-406C-499F-A380-E363E467BCC8}" destId="{13568DB6-F374-4409-BA19-9F6CE1962469}" srcOrd="1" destOrd="0" presId="urn:microsoft.com/office/officeart/2005/8/layout/cycle2"/>
    <dgm:cxn modelId="{36CFDF91-4DBD-43D8-8DDB-16B4E3B5A6F8}" type="presOf" srcId="{CB1F3C7E-C46A-4288-AD98-DE6469C783DD}" destId="{6C118681-F3AD-49A1-B54F-28F842BC2EC7}" srcOrd="0" destOrd="0" presId="urn:microsoft.com/office/officeart/2005/8/layout/cycle2"/>
    <dgm:cxn modelId="{59C8BFD9-7FF2-4306-AD3D-BA79519818BB}" type="presOf" srcId="{44CFF968-406C-499F-A380-E363E467BCC8}" destId="{ABC5B73D-12AA-4755-9326-5F2DA524994A}" srcOrd="0" destOrd="0" presId="urn:microsoft.com/office/officeart/2005/8/layout/cycle2"/>
    <dgm:cxn modelId="{7EE99EE8-1827-40F1-9687-5E10BE2E29E9}" srcId="{A5BC20D4-2940-4C39-812D-D7BB79CBCFAE}" destId="{1ED6EBD7-71B5-435C-9CBB-03C2B4674E76}" srcOrd="2" destOrd="0" parTransId="{748B954B-C688-4102-A145-7E353F3F80E4}" sibTransId="{C412F84D-6BCD-48F0-8000-C9CFE490C09E}"/>
    <dgm:cxn modelId="{AF8B2C2A-0EEA-4533-8DA6-7D2CCEB8760F}" type="presOf" srcId="{C412F84D-6BCD-48F0-8000-C9CFE490C09E}" destId="{2AFEDA23-9D53-4C3D-B7D0-A603B148CF6C}" srcOrd="0" destOrd="0" presId="urn:microsoft.com/office/officeart/2005/8/layout/cycle2"/>
    <dgm:cxn modelId="{4CEBC0F1-0C19-4807-B8BF-DBDC8679332D}" type="presOf" srcId="{F13E413B-567D-4E4A-A471-1C091AC8C068}" destId="{0020A2CD-BFCC-44FC-9737-DEE57E51212E}" srcOrd="0" destOrd="0" presId="urn:microsoft.com/office/officeart/2005/8/layout/cycle2"/>
    <dgm:cxn modelId="{0EA32A7C-7756-411D-9099-700FB24811E6}" type="presOf" srcId="{4E5539BF-56DD-46E4-965C-B9B49C9B8723}" destId="{2F16E2D7-2770-4554-B721-86DC24BF3C93}" srcOrd="1" destOrd="0" presId="urn:microsoft.com/office/officeart/2005/8/layout/cycle2"/>
    <dgm:cxn modelId="{93BEC107-4132-4AB7-9732-3DAD3016455F}" srcId="{A5BC20D4-2940-4C39-812D-D7BB79CBCFAE}" destId="{6D590772-85BE-419D-BCB2-AC756C0385D0}" srcOrd="1" destOrd="0" parTransId="{14FB6114-F471-4D1E-9C7F-E013C6E1CB4B}" sibTransId="{44CFF968-406C-499F-A380-E363E467BCC8}"/>
    <dgm:cxn modelId="{972592B3-A17D-40B6-973B-CE9B42A6852B}" type="presOf" srcId="{AFD91E62-5760-48F9-9E1D-5ED0EB697F0B}" destId="{4BCF8C63-8353-4BDE-84C1-DA2EFAC7814A}" srcOrd="0" destOrd="0" presId="urn:microsoft.com/office/officeart/2005/8/layout/cycle2"/>
    <dgm:cxn modelId="{06AFD2BA-D321-48BE-A634-38FE17A0D949}" type="presOf" srcId="{5CA2798D-D183-444D-9571-662DCF50E4F9}" destId="{D45EB2E2-AD88-4F9E-A451-C8DC4B630238}" srcOrd="1" destOrd="0" presId="urn:microsoft.com/office/officeart/2005/8/layout/cycle2"/>
    <dgm:cxn modelId="{9CD2E2F9-E951-4963-BD50-BC4586E062B8}" type="presOf" srcId="{5CA2798D-D183-444D-9571-662DCF50E4F9}" destId="{DA60531C-BA08-46D4-A534-16C1DEABF2C5}" srcOrd="0" destOrd="0" presId="urn:microsoft.com/office/officeart/2005/8/layout/cycle2"/>
    <dgm:cxn modelId="{7A3A1300-CDAD-4DE6-8822-E564DCF574E6}" type="presOf" srcId="{CE2F0652-FF16-4BCE-A99F-8563FA91B795}" destId="{CE7FCBDD-89A7-4972-ADCD-2B896E894FC3}" srcOrd="0" destOrd="0" presId="urn:microsoft.com/office/officeart/2005/8/layout/cycle2"/>
    <dgm:cxn modelId="{23D19D5E-84A4-495F-BBB2-B3781E268BFB}" type="presOf" srcId="{6D590772-85BE-419D-BCB2-AC756C0385D0}" destId="{18C61E30-6A13-4372-A29F-4B12A9CB46F6}" srcOrd="0" destOrd="0" presId="urn:microsoft.com/office/officeart/2005/8/layout/cycle2"/>
    <dgm:cxn modelId="{659E2D2D-D277-4B71-B82F-7438FE4C5AF8}" type="presOf" srcId="{A5BC20D4-2940-4C39-812D-D7BB79CBCFAE}" destId="{8C8340B2-E53E-47FF-AEC7-F8225FEF8DDA}" srcOrd="0" destOrd="0" presId="urn:microsoft.com/office/officeart/2005/8/layout/cycle2"/>
    <dgm:cxn modelId="{267C4C28-B56A-422B-BAD5-05290564ACE0}" srcId="{A5BC20D4-2940-4C39-812D-D7BB79CBCFAE}" destId="{AFD91E62-5760-48F9-9E1D-5ED0EB697F0B}" srcOrd="0" destOrd="0" parTransId="{16D1D25E-8BF6-4D79-AADD-725E856F9DAD}" sibTransId="{CE2F0652-FF16-4BCE-A99F-8563FA91B795}"/>
    <dgm:cxn modelId="{2D47E0B0-5B8C-4CFE-8C84-F7CC659D66AD}" type="presOf" srcId="{4E5539BF-56DD-46E4-965C-B9B49C9B8723}" destId="{C9F2166B-FEB7-434F-81D2-2220014462FC}" srcOrd="0" destOrd="0" presId="urn:microsoft.com/office/officeart/2005/8/layout/cycle2"/>
    <dgm:cxn modelId="{4B4C99D4-0CF6-48D1-B15A-1A6A20489F70}" type="presOf" srcId="{C412F84D-6BCD-48F0-8000-C9CFE490C09E}" destId="{F36C4C9D-78CB-424C-8F0C-C63782B2F82D}" srcOrd="1" destOrd="0" presId="urn:microsoft.com/office/officeart/2005/8/layout/cycle2"/>
    <dgm:cxn modelId="{4FD23B5C-8CAC-461A-B3AF-ED27CA7616A6}" type="presParOf" srcId="{8C8340B2-E53E-47FF-AEC7-F8225FEF8DDA}" destId="{4BCF8C63-8353-4BDE-84C1-DA2EFAC7814A}" srcOrd="0" destOrd="0" presId="urn:microsoft.com/office/officeart/2005/8/layout/cycle2"/>
    <dgm:cxn modelId="{8C0D7633-94EA-4D3B-90B8-17CB64EA6FF2}" type="presParOf" srcId="{8C8340B2-E53E-47FF-AEC7-F8225FEF8DDA}" destId="{CE7FCBDD-89A7-4972-ADCD-2B896E894FC3}" srcOrd="1" destOrd="0" presId="urn:microsoft.com/office/officeart/2005/8/layout/cycle2"/>
    <dgm:cxn modelId="{78B44831-9514-46ED-AE90-A0AF5F4306FC}" type="presParOf" srcId="{CE7FCBDD-89A7-4972-ADCD-2B896E894FC3}" destId="{16BDE3B6-74B1-4BCC-9BA8-36DD391D2118}" srcOrd="0" destOrd="0" presId="urn:microsoft.com/office/officeart/2005/8/layout/cycle2"/>
    <dgm:cxn modelId="{E7D80E80-07E0-42C5-A153-A5BFB66C018A}" type="presParOf" srcId="{8C8340B2-E53E-47FF-AEC7-F8225FEF8DDA}" destId="{18C61E30-6A13-4372-A29F-4B12A9CB46F6}" srcOrd="2" destOrd="0" presId="urn:microsoft.com/office/officeart/2005/8/layout/cycle2"/>
    <dgm:cxn modelId="{B02391FC-7E17-40A3-8AAD-46E449888947}" type="presParOf" srcId="{8C8340B2-E53E-47FF-AEC7-F8225FEF8DDA}" destId="{ABC5B73D-12AA-4755-9326-5F2DA524994A}" srcOrd="3" destOrd="0" presId="urn:microsoft.com/office/officeart/2005/8/layout/cycle2"/>
    <dgm:cxn modelId="{049D4BAB-ACE6-4AC5-8D82-015756A80D24}" type="presParOf" srcId="{ABC5B73D-12AA-4755-9326-5F2DA524994A}" destId="{13568DB6-F374-4409-BA19-9F6CE1962469}" srcOrd="0" destOrd="0" presId="urn:microsoft.com/office/officeart/2005/8/layout/cycle2"/>
    <dgm:cxn modelId="{36290304-EF1E-4224-9E59-1070FFDF46CA}" type="presParOf" srcId="{8C8340B2-E53E-47FF-AEC7-F8225FEF8DDA}" destId="{5A80291B-3152-4224-8387-C2C345A1ECE6}" srcOrd="4" destOrd="0" presId="urn:microsoft.com/office/officeart/2005/8/layout/cycle2"/>
    <dgm:cxn modelId="{BC9DB0A8-EAA6-45B3-AEF9-CE23FE26CC3E}" type="presParOf" srcId="{8C8340B2-E53E-47FF-AEC7-F8225FEF8DDA}" destId="{2AFEDA23-9D53-4C3D-B7D0-A603B148CF6C}" srcOrd="5" destOrd="0" presId="urn:microsoft.com/office/officeart/2005/8/layout/cycle2"/>
    <dgm:cxn modelId="{4AC9AED4-B09A-4628-8E02-D2C62731ABBA}" type="presParOf" srcId="{2AFEDA23-9D53-4C3D-B7D0-A603B148CF6C}" destId="{F36C4C9D-78CB-424C-8F0C-C63782B2F82D}" srcOrd="0" destOrd="0" presId="urn:microsoft.com/office/officeart/2005/8/layout/cycle2"/>
    <dgm:cxn modelId="{36B5117E-F5E8-4271-AC84-04C97855F174}" type="presParOf" srcId="{8C8340B2-E53E-47FF-AEC7-F8225FEF8DDA}" destId="{0020A2CD-BFCC-44FC-9737-DEE57E51212E}" srcOrd="6" destOrd="0" presId="urn:microsoft.com/office/officeart/2005/8/layout/cycle2"/>
    <dgm:cxn modelId="{B44A9349-E9F6-4B6F-9CC8-E112EC7886F0}" type="presParOf" srcId="{8C8340B2-E53E-47FF-AEC7-F8225FEF8DDA}" destId="{DA60531C-BA08-46D4-A534-16C1DEABF2C5}" srcOrd="7" destOrd="0" presId="urn:microsoft.com/office/officeart/2005/8/layout/cycle2"/>
    <dgm:cxn modelId="{9C690C91-AA86-4218-BB34-C60FA4DE37E1}" type="presParOf" srcId="{DA60531C-BA08-46D4-A534-16C1DEABF2C5}" destId="{D45EB2E2-AD88-4F9E-A451-C8DC4B630238}" srcOrd="0" destOrd="0" presId="urn:microsoft.com/office/officeart/2005/8/layout/cycle2"/>
    <dgm:cxn modelId="{B9C6D91E-E3A0-4D3E-BEBA-0118B033ADAE}" type="presParOf" srcId="{8C8340B2-E53E-47FF-AEC7-F8225FEF8DDA}" destId="{6C118681-F3AD-49A1-B54F-28F842BC2EC7}" srcOrd="8" destOrd="0" presId="urn:microsoft.com/office/officeart/2005/8/layout/cycle2"/>
    <dgm:cxn modelId="{C6EFDB80-4B46-4AE5-9947-D18867EED2E8}" type="presParOf" srcId="{8C8340B2-E53E-47FF-AEC7-F8225FEF8DDA}" destId="{C9F2166B-FEB7-434F-81D2-2220014462FC}" srcOrd="9" destOrd="0" presId="urn:microsoft.com/office/officeart/2005/8/layout/cycle2"/>
    <dgm:cxn modelId="{2E190F9B-74BA-4023-95A4-A3CE88C0383A}" type="presParOf" srcId="{C9F2166B-FEB7-434F-81D2-2220014462FC}" destId="{2F16E2D7-2770-4554-B721-86DC24BF3C9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F4C5D-878B-406E-8F97-F85B0DD0C2F1}" type="datetimeFigureOut">
              <a:rPr lang="zh-CN" altLang="en-US" smtClean="0"/>
              <a:t>2017/7/3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40939-6166-4293-9070-245DC7283ACF}" type="slidenum">
              <a:rPr lang="zh-CN" altLang="en-US" smtClean="0"/>
              <a:t>‹#›</a:t>
            </a:fld>
            <a:endParaRPr lang="zh-CN" altLang="en-US"/>
          </a:p>
        </p:txBody>
      </p:sp>
    </p:spTree>
    <p:extLst>
      <p:ext uri="{BB962C8B-B14F-4D97-AF65-F5344CB8AC3E}">
        <p14:creationId xmlns:p14="http://schemas.microsoft.com/office/powerpoint/2010/main" val="416050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a:t>
            </a:fld>
            <a:endParaRPr lang="zh-CN" altLang="en-US"/>
          </a:p>
        </p:txBody>
      </p:sp>
    </p:spTree>
    <p:extLst>
      <p:ext uri="{BB962C8B-B14F-4D97-AF65-F5344CB8AC3E}">
        <p14:creationId xmlns:p14="http://schemas.microsoft.com/office/powerpoint/2010/main" val="32009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10</a:t>
            </a:fld>
            <a:endParaRPr lang="zh-CN" altLang="en-US"/>
          </a:p>
        </p:txBody>
      </p:sp>
    </p:spTree>
    <p:extLst>
      <p:ext uri="{BB962C8B-B14F-4D97-AF65-F5344CB8AC3E}">
        <p14:creationId xmlns:p14="http://schemas.microsoft.com/office/powerpoint/2010/main" val="288100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11</a:t>
            </a:fld>
            <a:endParaRPr lang="zh-CN" altLang="en-US"/>
          </a:p>
        </p:txBody>
      </p:sp>
    </p:spTree>
    <p:extLst>
      <p:ext uri="{BB962C8B-B14F-4D97-AF65-F5344CB8AC3E}">
        <p14:creationId xmlns:p14="http://schemas.microsoft.com/office/powerpoint/2010/main" val="2215307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12</a:t>
            </a:fld>
            <a:endParaRPr lang="zh-CN" altLang="en-US"/>
          </a:p>
        </p:txBody>
      </p:sp>
    </p:spTree>
    <p:extLst>
      <p:ext uri="{BB962C8B-B14F-4D97-AF65-F5344CB8AC3E}">
        <p14:creationId xmlns:p14="http://schemas.microsoft.com/office/powerpoint/2010/main" val="137183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13</a:t>
            </a:fld>
            <a:endParaRPr lang="zh-CN" altLang="en-US"/>
          </a:p>
        </p:txBody>
      </p:sp>
    </p:spTree>
    <p:extLst>
      <p:ext uri="{BB962C8B-B14F-4D97-AF65-F5344CB8AC3E}">
        <p14:creationId xmlns:p14="http://schemas.microsoft.com/office/powerpoint/2010/main" val="251524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14</a:t>
            </a:fld>
            <a:endParaRPr lang="zh-CN" altLang="en-US"/>
          </a:p>
        </p:txBody>
      </p:sp>
    </p:spTree>
    <p:extLst>
      <p:ext uri="{BB962C8B-B14F-4D97-AF65-F5344CB8AC3E}">
        <p14:creationId xmlns:p14="http://schemas.microsoft.com/office/powerpoint/2010/main" val="981093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为了简化计算，取</a:t>
            </a:r>
            <a:r>
              <a:rPr lang="en-US" altLang="zh-CN" dirty="0" smtClean="0"/>
              <a:t>d=1</a:t>
            </a:r>
            <a:r>
              <a:rPr lang="zh-CN" altLang="en-US" dirty="0" smtClean="0"/>
              <a:t>，得到的视平面坐标将是归一化的</a:t>
            </a:r>
            <a:endParaRPr lang="en-US" altLang="zh-CN" dirty="0" smtClean="0"/>
          </a:p>
          <a:p>
            <a:r>
              <a:rPr lang="zh-CN" altLang="en-US" dirty="0" smtClean="0"/>
              <a:t>即所有定点被投影后，</a:t>
            </a:r>
            <a:r>
              <a:rPr lang="en-US" altLang="zh-CN" dirty="0" smtClean="0"/>
              <a:t>x</a:t>
            </a:r>
            <a:r>
              <a:rPr lang="zh-CN" altLang="en-US" dirty="0" smtClean="0"/>
              <a:t>和</a:t>
            </a:r>
            <a:r>
              <a:rPr lang="en-US" altLang="zh-CN" dirty="0" smtClean="0"/>
              <a:t>y</a:t>
            </a:r>
            <a:r>
              <a:rPr lang="zh-CN" altLang="en-US" dirty="0" smtClean="0"/>
              <a:t>都在</a:t>
            </a:r>
            <a:r>
              <a:rPr lang="en-US" altLang="zh-CN" dirty="0" smtClean="0"/>
              <a:t>-1</a:t>
            </a:r>
            <a:r>
              <a:rPr lang="zh-CN" altLang="en-US" dirty="0" smtClean="0"/>
              <a:t>到</a:t>
            </a:r>
            <a:r>
              <a:rPr lang="en-US" altLang="zh-CN" dirty="0" smtClean="0"/>
              <a:t>+1</a:t>
            </a:r>
            <a:r>
              <a:rPr lang="zh-CN" altLang="en-US" dirty="0" smtClean="0"/>
              <a:t>之间</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21E40939-6166-4293-9070-245DC7283ACF}" type="slidenum">
              <a:rPr lang="zh-CN" altLang="en-US" smtClean="0"/>
              <a:t>15</a:t>
            </a:fld>
            <a:endParaRPr lang="zh-CN" altLang="en-US"/>
          </a:p>
        </p:txBody>
      </p:sp>
    </p:spTree>
    <p:extLst>
      <p:ext uri="{BB962C8B-B14F-4D97-AF65-F5344CB8AC3E}">
        <p14:creationId xmlns:p14="http://schemas.microsoft.com/office/powerpoint/2010/main" val="2469324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16</a:t>
            </a:fld>
            <a:endParaRPr lang="zh-CN" altLang="en-US"/>
          </a:p>
        </p:txBody>
      </p:sp>
    </p:spTree>
    <p:extLst>
      <p:ext uri="{BB962C8B-B14F-4D97-AF65-F5344CB8AC3E}">
        <p14:creationId xmlns:p14="http://schemas.microsoft.com/office/powerpoint/2010/main" val="371362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17</a:t>
            </a:fld>
            <a:endParaRPr lang="zh-CN" altLang="en-US"/>
          </a:p>
        </p:txBody>
      </p:sp>
    </p:spTree>
    <p:extLst>
      <p:ext uri="{BB962C8B-B14F-4D97-AF65-F5344CB8AC3E}">
        <p14:creationId xmlns:p14="http://schemas.microsoft.com/office/powerpoint/2010/main" val="1980290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不考虑将某个点从物体坐标系转换到世界坐标系</a:t>
            </a:r>
            <a:endParaRPr lang="en-US" altLang="zh-CN" dirty="0" smtClean="0"/>
          </a:p>
          <a:p>
            <a:r>
              <a:rPr lang="zh-CN" altLang="en-US" dirty="0" smtClean="0"/>
              <a:t>考虑将物体坐标系本身转换到世界坐标系</a:t>
            </a:r>
            <a:endParaRPr lang="en-US" altLang="zh-CN" dirty="0" smtClean="0"/>
          </a:p>
          <a:p>
            <a:pPr lvl="1">
              <a:lnSpc>
                <a:spcPct val="170000"/>
              </a:lnSpc>
            </a:pPr>
            <a:r>
              <a:rPr lang="zh-CN" altLang="en-US" dirty="0" smtClean="0"/>
              <a:t>物体坐标系</a:t>
            </a:r>
            <a:r>
              <a:rPr lang="en-US" altLang="zh-CN" dirty="0" smtClean="0"/>
              <a:t>-&gt;</a:t>
            </a:r>
            <a:r>
              <a:rPr lang="zh-CN" altLang="en-US" dirty="0" smtClean="0"/>
              <a:t>惯性坐标系（旋转）</a:t>
            </a:r>
            <a:endParaRPr lang="en-US" altLang="zh-CN" dirty="0" smtClean="0"/>
          </a:p>
          <a:p>
            <a:pPr lvl="1">
              <a:lnSpc>
                <a:spcPct val="170000"/>
              </a:lnSpc>
            </a:pPr>
            <a:r>
              <a:rPr lang="zh-CN" altLang="en-US" dirty="0" smtClean="0"/>
              <a:t>惯性坐标系</a:t>
            </a:r>
            <a:r>
              <a:rPr lang="en-US" altLang="zh-CN" dirty="0" smtClean="0"/>
              <a:t>-&gt;</a:t>
            </a:r>
            <a:r>
              <a:rPr lang="zh-CN" altLang="en-US" dirty="0" smtClean="0"/>
              <a:t>世界坐标系（平移）</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18</a:t>
            </a:fld>
            <a:endParaRPr lang="zh-CN" altLang="en-US"/>
          </a:p>
        </p:txBody>
      </p:sp>
    </p:spTree>
    <p:extLst>
      <p:ext uri="{BB962C8B-B14F-4D97-AF65-F5344CB8AC3E}">
        <p14:creationId xmlns:p14="http://schemas.microsoft.com/office/powerpoint/2010/main" val="1760570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透视投影是将相机空间中的点从视景体变换到规则观察体中，待裁剪完毕后进行透视除法的行为</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20</a:t>
            </a:fld>
            <a:endParaRPr lang="zh-CN" altLang="en-US"/>
          </a:p>
        </p:txBody>
      </p:sp>
    </p:spTree>
    <p:extLst>
      <p:ext uri="{BB962C8B-B14F-4D97-AF65-F5344CB8AC3E}">
        <p14:creationId xmlns:p14="http://schemas.microsoft.com/office/powerpoint/2010/main" val="361301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知道某一点的坐标，怎么在另一个坐标系中描述这个点？</a:t>
            </a:r>
            <a:endParaRPr lang="en-US" altLang="zh-CN" dirty="0" smtClean="0"/>
          </a:p>
          <a:p>
            <a:r>
              <a:rPr lang="zh-CN" altLang="en-US" dirty="0" smtClean="0"/>
              <a:t>坐标变换</a:t>
            </a:r>
            <a:endParaRPr lang="en-US" altLang="zh-CN" dirty="0" smtClean="0"/>
          </a:p>
          <a:p>
            <a:r>
              <a:rPr lang="zh-CN" altLang="en-US" dirty="0" smtClean="0"/>
              <a:t>点并没有真正移动，只是在不同的坐标系中描述它们的位置而已</a:t>
            </a:r>
            <a:endParaRPr lang="en-US" altLang="zh-CN" dirty="0" smtClean="0"/>
          </a:p>
          <a:p>
            <a:endParaRPr lang="en-US" altLang="zh-CN" dirty="0" smtClean="0"/>
          </a:p>
          <a:p>
            <a:r>
              <a:rPr lang="zh-CN" altLang="en-US" dirty="0" smtClean="0"/>
              <a:t>不考虑将某个点从物体坐标系转换到世界坐标系</a:t>
            </a:r>
            <a:endParaRPr lang="en-US" altLang="zh-CN" dirty="0" smtClean="0"/>
          </a:p>
          <a:p>
            <a:r>
              <a:rPr lang="zh-CN" altLang="en-US" dirty="0" smtClean="0"/>
              <a:t>考虑将物体坐标系本身转换到世界坐标系</a:t>
            </a:r>
            <a:endParaRPr lang="en-US" altLang="zh-CN" dirty="0" smtClean="0"/>
          </a:p>
          <a:p>
            <a:pPr lvl="1">
              <a:lnSpc>
                <a:spcPct val="170000"/>
              </a:lnSpc>
            </a:pPr>
            <a:r>
              <a:rPr lang="zh-CN" altLang="en-US" dirty="0" smtClean="0"/>
              <a:t>物体坐标系</a:t>
            </a:r>
            <a:r>
              <a:rPr lang="en-US" altLang="zh-CN" dirty="0" smtClean="0"/>
              <a:t>-&gt;</a:t>
            </a:r>
            <a:r>
              <a:rPr lang="zh-CN" altLang="en-US" dirty="0" smtClean="0"/>
              <a:t>惯性坐标系（旋转）</a:t>
            </a:r>
            <a:endParaRPr lang="en-US" altLang="zh-CN" dirty="0" smtClean="0"/>
          </a:p>
          <a:p>
            <a:pPr lvl="1">
              <a:lnSpc>
                <a:spcPct val="170000"/>
              </a:lnSpc>
            </a:pPr>
            <a:r>
              <a:rPr lang="zh-CN" altLang="en-US" dirty="0" smtClean="0"/>
              <a:t>惯性坐标系</a:t>
            </a:r>
            <a:r>
              <a:rPr lang="en-US" altLang="zh-CN" dirty="0" smtClean="0"/>
              <a:t>-&gt;</a:t>
            </a:r>
            <a:r>
              <a:rPr lang="zh-CN" altLang="en-US" dirty="0" smtClean="0"/>
              <a:t>世界坐标系（平移）</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a:t>
            </a:fld>
            <a:endParaRPr lang="zh-CN" altLang="en-US"/>
          </a:p>
        </p:txBody>
      </p:sp>
    </p:spTree>
    <p:extLst>
      <p:ext uri="{BB962C8B-B14F-4D97-AF65-F5344CB8AC3E}">
        <p14:creationId xmlns:p14="http://schemas.microsoft.com/office/powerpoint/2010/main" val="323065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相机的状态可以用两个属性来描述：朝向</a:t>
            </a:r>
            <a:r>
              <a:rPr lang="en-US" altLang="zh-CN" dirty="0" smtClean="0"/>
              <a:t>&amp;</a:t>
            </a:r>
            <a:r>
              <a:rPr lang="zh-CN" altLang="en-US" dirty="0" smtClean="0"/>
              <a:t>位置</a:t>
            </a:r>
            <a:endParaRPr lang="en-US" altLang="zh-CN" dirty="0" smtClean="0"/>
          </a:p>
          <a:p>
            <a:r>
              <a:rPr lang="zh-CN" altLang="en-US" dirty="0" smtClean="0"/>
              <a:t>对于任何一个相机状态，都可以看成是：</a:t>
            </a:r>
            <a:endParaRPr lang="en-US" altLang="zh-CN" dirty="0" smtClean="0"/>
          </a:p>
          <a:p>
            <a:r>
              <a:rPr lang="zh-CN" altLang="en-US" dirty="0" smtClean="0"/>
              <a:t>相机先围绕自身基原点旋转一定的角度</a:t>
            </a:r>
            <a:endParaRPr lang="en-US" altLang="zh-CN" dirty="0" smtClean="0"/>
          </a:p>
          <a:p>
            <a:r>
              <a:rPr lang="zh-CN" altLang="en-US" dirty="0" smtClean="0"/>
              <a:t>然后平移到世界空间的某个地方</a:t>
            </a:r>
            <a:endParaRPr lang="en-US" altLang="zh-CN" dirty="0" smtClean="0"/>
          </a:p>
          <a:p>
            <a:endParaRPr lang="en-US" altLang="zh-CN" dirty="0" smtClean="0"/>
          </a:p>
          <a:p>
            <a:r>
              <a:rPr lang="zh-CN" altLang="en-US" dirty="0" smtClean="0"/>
              <a:t>相机定位：</a:t>
            </a:r>
            <a:endParaRPr lang="en-US" altLang="zh-CN" dirty="0" smtClean="0"/>
          </a:p>
          <a:p>
            <a:r>
              <a:rPr lang="en-US" altLang="zh-CN" dirty="0" smtClean="0"/>
              <a:t>1.</a:t>
            </a:r>
            <a:r>
              <a:rPr lang="zh-CN" altLang="en-US" dirty="0" smtClean="0"/>
              <a:t>朝向定位（旋转）</a:t>
            </a:r>
            <a:endParaRPr lang="en-US" altLang="zh-CN" dirty="0" smtClean="0"/>
          </a:p>
          <a:p>
            <a:r>
              <a:rPr lang="en-US" altLang="zh-CN" dirty="0" smtClean="0"/>
              <a:t>2.</a:t>
            </a:r>
            <a:r>
              <a:rPr lang="zh-CN" altLang="en-US" dirty="0" smtClean="0"/>
              <a:t>位置确定（平移）</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21</a:t>
            </a:fld>
            <a:endParaRPr lang="zh-CN" altLang="en-US"/>
          </a:p>
        </p:txBody>
      </p:sp>
    </p:spTree>
    <p:extLst>
      <p:ext uri="{BB962C8B-B14F-4D97-AF65-F5344CB8AC3E}">
        <p14:creationId xmlns:p14="http://schemas.microsoft.com/office/powerpoint/2010/main" val="171855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23</a:t>
            </a:fld>
            <a:endParaRPr lang="zh-CN" altLang="en-US"/>
          </a:p>
        </p:txBody>
      </p:sp>
    </p:spTree>
    <p:extLst>
      <p:ext uri="{BB962C8B-B14F-4D97-AF65-F5344CB8AC3E}">
        <p14:creationId xmlns:p14="http://schemas.microsoft.com/office/powerpoint/2010/main" val="2240419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endParaRPr lang="en-US" altLang="zh-CN" dirty="0" smtClean="0"/>
          </a:p>
          <a:p>
            <a:r>
              <a:rPr lang="zh-CN" altLang="en-US" sz="1200" b="0" i="0" kern="1200" dirty="0" smtClean="0">
                <a:solidFill>
                  <a:schemeClr val="tx1"/>
                </a:solidFill>
                <a:effectLst/>
                <a:latin typeface="+mn-lt"/>
                <a:ea typeface="+mn-ea"/>
                <a:cs typeface="+mn-cs"/>
              </a:rPr>
              <a:t>对于物体来说，一般我们只看到它面对我们的面，可能不是正对着，但是肯定有很多面是完全背对我们的，我们就应该在渲染时跳过他们。这将减少大约一半的三角形渲染量。原理其实很简单，就是向量与平面的关系，这个原理我在参数化直线与平面的那篇文章中特意推导了整个来龙去脉。</a:t>
            </a:r>
            <a:endParaRPr lang="en-US" altLang="zh-CN" dirty="0" smtClean="0"/>
          </a:p>
          <a:p>
            <a:endParaRPr lang="en-US" altLang="zh-CN" dirty="0" smtClean="0"/>
          </a:p>
          <a:p>
            <a:r>
              <a:rPr lang="zh-CN" altLang="en-US" dirty="0" smtClean="0"/>
              <a:t>步骤：</a:t>
            </a:r>
            <a:endParaRPr lang="en-US" altLang="zh-CN" dirty="0" smtClean="0"/>
          </a:p>
          <a:p>
            <a:r>
              <a:rPr lang="zh-CN" altLang="en-US" sz="1200" b="0" i="0" kern="1200" dirty="0" smtClean="0">
                <a:solidFill>
                  <a:schemeClr val="tx1"/>
                </a:solidFill>
                <a:effectLst/>
                <a:latin typeface="+mn-lt"/>
                <a:ea typeface="+mn-ea"/>
                <a:cs typeface="+mn-cs"/>
              </a:rPr>
              <a:t>所以对于各个面的顶点存储时，一定要约定好顺序，比如都进行下面的步骤：</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从物体的外面来看这个面，我们正对这个面</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逆时针来存储这些点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顺时、逆时无所谓，但所有面应统一</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24</a:t>
            </a:fld>
            <a:endParaRPr lang="zh-CN" altLang="en-US"/>
          </a:p>
        </p:txBody>
      </p:sp>
    </p:spTree>
    <p:extLst>
      <p:ext uri="{BB962C8B-B14F-4D97-AF65-F5344CB8AC3E}">
        <p14:creationId xmlns:p14="http://schemas.microsoft.com/office/powerpoint/2010/main" val="3000350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30</a:t>
            </a:fld>
            <a:endParaRPr lang="zh-CN" altLang="en-US"/>
          </a:p>
        </p:txBody>
      </p:sp>
    </p:spTree>
    <p:extLst>
      <p:ext uri="{BB962C8B-B14F-4D97-AF65-F5344CB8AC3E}">
        <p14:creationId xmlns:p14="http://schemas.microsoft.com/office/powerpoint/2010/main" val="444856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透视变换的</a:t>
            </a:r>
            <a:r>
              <a:rPr lang="en-US" altLang="zh-CN" dirty="0" smtClean="0"/>
              <a:t>2</a:t>
            </a:r>
            <a:r>
              <a:rPr lang="zh-CN" altLang="en-US" dirty="0" smtClean="0"/>
              <a:t>个步骤：</a:t>
            </a:r>
            <a:endParaRPr lang="en-US" altLang="zh-CN" dirty="0" smtClean="0"/>
          </a:p>
          <a:p>
            <a:r>
              <a:rPr lang="en-US" altLang="zh-CN" dirty="0" smtClean="0"/>
              <a:t>1</a:t>
            </a:r>
            <a:r>
              <a:rPr lang="zh-CN" altLang="en-US" dirty="0" smtClean="0"/>
              <a:t>、用透视变换矩阵把顶点从视景体变换到裁剪空间的</a:t>
            </a:r>
            <a:r>
              <a:rPr lang="en-US" altLang="zh-CN" dirty="0" smtClean="0"/>
              <a:t>CVV</a:t>
            </a:r>
            <a:r>
              <a:rPr lang="zh-CN" altLang="en-US" dirty="0" smtClean="0"/>
              <a:t>中</a:t>
            </a:r>
            <a:endParaRPr lang="en-US" altLang="zh-CN" dirty="0" smtClean="0"/>
          </a:p>
          <a:p>
            <a:r>
              <a:rPr lang="en-US" altLang="zh-CN" dirty="0" smtClean="0"/>
              <a:t>2</a:t>
            </a:r>
            <a:r>
              <a:rPr lang="zh-CN" altLang="en-US" dirty="0" smtClean="0"/>
              <a:t>、</a:t>
            </a:r>
            <a:r>
              <a:rPr lang="en-US" altLang="zh-CN" dirty="0" smtClean="0"/>
              <a:t>CVV</a:t>
            </a:r>
            <a:r>
              <a:rPr lang="zh-CN" altLang="en-US" dirty="0" smtClean="0"/>
              <a:t>裁剪后进行透视除法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31</a:t>
            </a:fld>
            <a:endParaRPr lang="zh-CN" altLang="en-US"/>
          </a:p>
        </p:txBody>
      </p:sp>
    </p:spTree>
    <p:extLst>
      <p:ext uri="{BB962C8B-B14F-4D97-AF65-F5344CB8AC3E}">
        <p14:creationId xmlns:p14="http://schemas.microsoft.com/office/powerpoint/2010/main" val="1939294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32</a:t>
            </a:fld>
            <a:endParaRPr lang="zh-CN" altLang="en-US"/>
          </a:p>
        </p:txBody>
      </p:sp>
    </p:spTree>
    <p:extLst>
      <p:ext uri="{BB962C8B-B14F-4D97-AF65-F5344CB8AC3E}">
        <p14:creationId xmlns:p14="http://schemas.microsoft.com/office/powerpoint/2010/main" val="1496265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33</a:t>
            </a:fld>
            <a:endParaRPr lang="zh-CN" altLang="en-US"/>
          </a:p>
        </p:txBody>
      </p:sp>
    </p:spTree>
    <p:extLst>
      <p:ext uri="{BB962C8B-B14F-4D97-AF65-F5344CB8AC3E}">
        <p14:creationId xmlns:p14="http://schemas.microsoft.com/office/powerpoint/2010/main" val="1927477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为了简化计算，取</a:t>
            </a:r>
            <a:r>
              <a:rPr lang="en-US" altLang="zh-CN" dirty="0" smtClean="0"/>
              <a:t>d=1</a:t>
            </a:r>
            <a:r>
              <a:rPr lang="zh-CN" altLang="en-US" dirty="0" smtClean="0"/>
              <a:t>，得到的视平面坐标将是归一化的</a:t>
            </a:r>
            <a:endParaRPr lang="en-US" altLang="zh-CN" dirty="0" smtClean="0"/>
          </a:p>
          <a:p>
            <a:r>
              <a:rPr lang="zh-CN" altLang="en-US" dirty="0" smtClean="0"/>
              <a:t>即所有定点被投影后，</a:t>
            </a:r>
            <a:r>
              <a:rPr lang="en-US" altLang="zh-CN" dirty="0" smtClean="0"/>
              <a:t>x</a:t>
            </a:r>
            <a:r>
              <a:rPr lang="zh-CN" altLang="en-US" dirty="0" smtClean="0"/>
              <a:t>和</a:t>
            </a:r>
            <a:r>
              <a:rPr lang="en-US" altLang="zh-CN" dirty="0" smtClean="0"/>
              <a:t>y</a:t>
            </a:r>
            <a:r>
              <a:rPr lang="zh-CN" altLang="en-US" dirty="0" smtClean="0"/>
              <a:t>都在</a:t>
            </a:r>
            <a:r>
              <a:rPr lang="en-US" altLang="zh-CN" dirty="0" smtClean="0"/>
              <a:t>-1</a:t>
            </a:r>
            <a:r>
              <a:rPr lang="zh-CN" altLang="en-US" dirty="0" smtClean="0"/>
              <a:t>到</a:t>
            </a:r>
            <a:r>
              <a:rPr lang="en-US" altLang="zh-CN" dirty="0" smtClean="0"/>
              <a:t>+1</a:t>
            </a:r>
            <a:r>
              <a:rPr lang="zh-CN" altLang="en-US" dirty="0" smtClean="0"/>
              <a:t>之间</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35</a:t>
            </a:fld>
            <a:endParaRPr lang="zh-CN" altLang="en-US"/>
          </a:p>
        </p:txBody>
      </p:sp>
    </p:spTree>
    <p:extLst>
      <p:ext uri="{BB962C8B-B14F-4D97-AF65-F5344CB8AC3E}">
        <p14:creationId xmlns:p14="http://schemas.microsoft.com/office/powerpoint/2010/main" val="162886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知道某一点的坐标，怎么在另一个坐标系中描述这个点？</a:t>
            </a:r>
            <a:endParaRPr lang="en-US" altLang="zh-CN" dirty="0" smtClean="0"/>
          </a:p>
          <a:p>
            <a:r>
              <a:rPr lang="zh-CN" altLang="en-US" dirty="0" smtClean="0"/>
              <a:t>坐标变换</a:t>
            </a:r>
            <a:endParaRPr lang="en-US" altLang="zh-CN" dirty="0" smtClean="0"/>
          </a:p>
          <a:p>
            <a:r>
              <a:rPr lang="zh-CN" altLang="en-US" dirty="0" smtClean="0"/>
              <a:t>点并没有真正移动，只是在不同的坐标系中描述它们的位置而已</a:t>
            </a:r>
            <a:endParaRPr lang="en-US" altLang="zh-CN" dirty="0" smtClean="0"/>
          </a:p>
          <a:p>
            <a:endParaRPr lang="en-US" altLang="zh-CN" dirty="0" smtClean="0"/>
          </a:p>
          <a:p>
            <a:r>
              <a:rPr lang="zh-CN" altLang="en-US" dirty="0" smtClean="0"/>
              <a:t>不考虑将某个点从物体坐标系转换到世界坐标系</a:t>
            </a:r>
            <a:endParaRPr lang="en-US" altLang="zh-CN" dirty="0" smtClean="0"/>
          </a:p>
          <a:p>
            <a:r>
              <a:rPr lang="zh-CN" altLang="en-US" dirty="0" smtClean="0"/>
              <a:t>考虑将物体坐标系本身转换到世界坐标系</a:t>
            </a:r>
            <a:endParaRPr lang="en-US" altLang="zh-CN" dirty="0" smtClean="0"/>
          </a:p>
          <a:p>
            <a:pPr lvl="1">
              <a:lnSpc>
                <a:spcPct val="170000"/>
              </a:lnSpc>
            </a:pPr>
            <a:r>
              <a:rPr lang="zh-CN" altLang="en-US" dirty="0" smtClean="0"/>
              <a:t>物体坐标系</a:t>
            </a:r>
            <a:r>
              <a:rPr lang="en-US" altLang="zh-CN" dirty="0" smtClean="0"/>
              <a:t>-&gt;</a:t>
            </a:r>
            <a:r>
              <a:rPr lang="zh-CN" altLang="en-US" dirty="0" smtClean="0"/>
              <a:t>惯性坐标系（旋转）</a:t>
            </a:r>
            <a:endParaRPr lang="en-US" altLang="zh-CN" dirty="0" smtClean="0"/>
          </a:p>
          <a:p>
            <a:pPr lvl="1">
              <a:lnSpc>
                <a:spcPct val="170000"/>
              </a:lnSpc>
            </a:pPr>
            <a:r>
              <a:rPr lang="zh-CN" altLang="en-US" dirty="0" smtClean="0"/>
              <a:t>惯性坐标系</a:t>
            </a:r>
            <a:r>
              <a:rPr lang="en-US" altLang="zh-CN" dirty="0" smtClean="0"/>
              <a:t>-&gt;</a:t>
            </a:r>
            <a:r>
              <a:rPr lang="zh-CN" altLang="en-US" dirty="0" smtClean="0"/>
              <a:t>世界坐标系（平移）</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a:t>
            </a:fld>
            <a:endParaRPr lang="zh-CN" altLang="en-US"/>
          </a:p>
        </p:txBody>
      </p:sp>
    </p:spTree>
    <p:extLst>
      <p:ext uri="{BB962C8B-B14F-4D97-AF65-F5344CB8AC3E}">
        <p14:creationId xmlns:p14="http://schemas.microsoft.com/office/powerpoint/2010/main" val="389737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相机的状态可以用两个属性来描述：朝向</a:t>
            </a:r>
            <a:r>
              <a:rPr lang="en-US" altLang="zh-CN" dirty="0" smtClean="0"/>
              <a:t>&amp;</a:t>
            </a:r>
            <a:r>
              <a:rPr lang="zh-CN" altLang="en-US" dirty="0" smtClean="0"/>
              <a:t>位置</a:t>
            </a:r>
            <a:endParaRPr lang="en-US" altLang="zh-CN" dirty="0" smtClean="0"/>
          </a:p>
          <a:p>
            <a:r>
              <a:rPr lang="zh-CN" altLang="en-US" dirty="0" smtClean="0"/>
              <a:t>对于任何一个相机状态，都可以看成是：</a:t>
            </a:r>
            <a:endParaRPr lang="en-US" altLang="zh-CN" dirty="0" smtClean="0"/>
          </a:p>
          <a:p>
            <a:r>
              <a:rPr lang="zh-CN" altLang="en-US" dirty="0" smtClean="0"/>
              <a:t>相机先围绕自身基原点旋转一定的角度</a:t>
            </a:r>
            <a:endParaRPr lang="en-US" altLang="zh-CN" dirty="0" smtClean="0"/>
          </a:p>
          <a:p>
            <a:r>
              <a:rPr lang="zh-CN" altLang="en-US" dirty="0" smtClean="0"/>
              <a:t>然后平移到世界空间的某个地方</a:t>
            </a:r>
            <a:endParaRPr lang="en-US" altLang="zh-CN" dirty="0" smtClean="0"/>
          </a:p>
          <a:p>
            <a:endParaRPr lang="en-US" altLang="zh-CN" dirty="0" smtClean="0"/>
          </a:p>
          <a:p>
            <a:r>
              <a:rPr lang="zh-CN" altLang="en-US" dirty="0" smtClean="0"/>
              <a:t>相机定位：</a:t>
            </a:r>
            <a:endParaRPr lang="en-US" altLang="zh-CN" dirty="0" smtClean="0"/>
          </a:p>
          <a:p>
            <a:r>
              <a:rPr lang="en-US" altLang="zh-CN" dirty="0" smtClean="0"/>
              <a:t>1.</a:t>
            </a:r>
            <a:r>
              <a:rPr lang="zh-CN" altLang="en-US" dirty="0" smtClean="0"/>
              <a:t>朝向定位（旋转）</a:t>
            </a:r>
            <a:endParaRPr lang="en-US" altLang="zh-CN" dirty="0" smtClean="0"/>
          </a:p>
          <a:p>
            <a:r>
              <a:rPr lang="en-US" altLang="zh-CN" dirty="0" smtClean="0"/>
              <a:t>2.</a:t>
            </a:r>
            <a:r>
              <a:rPr lang="zh-CN" altLang="en-US" dirty="0" smtClean="0"/>
              <a:t>位置确定（平移）</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4</a:t>
            </a:fld>
            <a:endParaRPr lang="zh-CN" altLang="en-US"/>
          </a:p>
        </p:txBody>
      </p:sp>
    </p:spTree>
    <p:extLst>
      <p:ext uri="{BB962C8B-B14F-4D97-AF65-F5344CB8AC3E}">
        <p14:creationId xmlns:p14="http://schemas.microsoft.com/office/powerpoint/2010/main" val="301824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5</a:t>
            </a:fld>
            <a:endParaRPr lang="zh-CN" altLang="en-US"/>
          </a:p>
        </p:txBody>
      </p:sp>
    </p:spTree>
    <p:extLst>
      <p:ext uri="{BB962C8B-B14F-4D97-AF65-F5344CB8AC3E}">
        <p14:creationId xmlns:p14="http://schemas.microsoft.com/office/powerpoint/2010/main" val="271095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齐次坐标：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对于一个普通坐标的点</a:t>
            </a:r>
            <a:r>
              <a:rPr lang="en-US" altLang="zh-CN" dirty="0" smtClean="0"/>
              <a:t>P=(</a:t>
            </a:r>
            <a:r>
              <a:rPr lang="en-US" altLang="zh-CN" dirty="0" err="1" smtClean="0"/>
              <a:t>Px</a:t>
            </a:r>
            <a:r>
              <a:rPr lang="en-US" altLang="zh-CN" dirty="0" smtClean="0"/>
              <a:t>, </a:t>
            </a:r>
            <a:r>
              <a:rPr lang="en-US" altLang="zh-CN" dirty="0" err="1" smtClean="0"/>
              <a:t>Py</a:t>
            </a:r>
            <a:r>
              <a:rPr lang="en-US" altLang="zh-CN" dirty="0" smtClean="0"/>
              <a:t>, </a:t>
            </a:r>
            <a:r>
              <a:rPr lang="en-US" altLang="zh-CN" dirty="0" err="1" smtClean="0"/>
              <a:t>Pz</a:t>
            </a:r>
            <a:r>
              <a:rPr lang="en-US" altLang="zh-CN" dirty="0" smtClean="0"/>
              <a:t>)</a:t>
            </a:r>
            <a:r>
              <a:rPr lang="zh-CN" altLang="en-US" dirty="0" smtClean="0"/>
              <a:t>，有对应的一族齐次坐标</a:t>
            </a:r>
            <a:r>
              <a:rPr lang="en-US" altLang="zh-CN" dirty="0" smtClean="0"/>
              <a:t>(</a:t>
            </a:r>
            <a:r>
              <a:rPr lang="en-US" altLang="zh-CN" dirty="0" err="1" smtClean="0"/>
              <a:t>wPx</a:t>
            </a:r>
            <a:r>
              <a:rPr lang="en-US" altLang="zh-CN" dirty="0" smtClean="0"/>
              <a:t>, </a:t>
            </a:r>
            <a:r>
              <a:rPr lang="en-US" altLang="zh-CN" dirty="0" err="1" smtClean="0"/>
              <a:t>wPy</a:t>
            </a:r>
            <a:r>
              <a:rPr lang="en-US" altLang="zh-CN" dirty="0" smtClean="0"/>
              <a:t>, </a:t>
            </a:r>
            <a:r>
              <a:rPr lang="en-US" altLang="zh-CN" dirty="0" err="1" smtClean="0"/>
              <a:t>wPz</a:t>
            </a:r>
            <a:r>
              <a:rPr lang="en-US" altLang="zh-CN" dirty="0" smtClean="0"/>
              <a:t>, w)</a:t>
            </a:r>
            <a:r>
              <a:rPr lang="zh-CN" altLang="en-US" dirty="0" smtClean="0"/>
              <a:t>，其中</a:t>
            </a:r>
            <a:r>
              <a:rPr lang="en-US" altLang="zh-CN" dirty="0" smtClean="0"/>
              <a:t>w</a:t>
            </a:r>
            <a:r>
              <a:rPr lang="zh-CN" altLang="en-US" dirty="0" smtClean="0"/>
              <a:t>不等于</a:t>
            </a:r>
            <a:r>
              <a:rPr lang="en-US" altLang="zh-CN" dirty="0" smtClean="0"/>
              <a:t>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透视变换是将相机空间中的点从视景体变换到规则观察体中，待裁剪完毕后进行透视除法的行为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6</a:t>
            </a:fld>
            <a:endParaRPr lang="zh-CN" altLang="en-US"/>
          </a:p>
        </p:txBody>
      </p:sp>
    </p:spTree>
    <p:extLst>
      <p:ext uri="{BB962C8B-B14F-4D97-AF65-F5344CB8AC3E}">
        <p14:creationId xmlns:p14="http://schemas.microsoft.com/office/powerpoint/2010/main" val="420348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透视变换是将相机空间中的点从视景体变换到规则观察体中，待裁剪完毕后进行透视除法的行为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7</a:t>
            </a:fld>
            <a:endParaRPr lang="zh-CN" altLang="en-US"/>
          </a:p>
        </p:txBody>
      </p:sp>
    </p:spTree>
    <p:extLst>
      <p:ext uri="{BB962C8B-B14F-4D97-AF65-F5344CB8AC3E}">
        <p14:creationId xmlns:p14="http://schemas.microsoft.com/office/powerpoint/2010/main" val="275645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8</a:t>
            </a:fld>
            <a:endParaRPr lang="zh-CN" altLang="en-US"/>
          </a:p>
        </p:txBody>
      </p:sp>
    </p:spTree>
    <p:extLst>
      <p:ext uri="{BB962C8B-B14F-4D97-AF65-F5344CB8AC3E}">
        <p14:creationId xmlns:p14="http://schemas.microsoft.com/office/powerpoint/2010/main" val="137936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当屏幕不是正方形时，必须考虑宽高比</a:t>
            </a:r>
            <a:endParaRPr lang="en-US" altLang="zh-CN" dirty="0" smtClean="0"/>
          </a:p>
          <a:p>
            <a:r>
              <a:rPr lang="zh-CN" altLang="en-US" dirty="0" smtClean="0"/>
              <a:t>视平面采用与屏幕相同的宽高比</a:t>
            </a:r>
            <a:endParaRPr lang="en-US" altLang="zh-CN" dirty="0" smtClean="0"/>
          </a:p>
          <a:p>
            <a:r>
              <a:rPr lang="zh-CN" altLang="en-US" dirty="0" smtClean="0"/>
              <a:t>副作用：水平视野跟垂直视野将不同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9</a:t>
            </a:fld>
            <a:endParaRPr lang="zh-CN" altLang="en-US"/>
          </a:p>
        </p:txBody>
      </p:sp>
    </p:spTree>
    <p:extLst>
      <p:ext uri="{BB962C8B-B14F-4D97-AF65-F5344CB8AC3E}">
        <p14:creationId xmlns:p14="http://schemas.microsoft.com/office/powerpoint/2010/main" val="291455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02612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8542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2176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88614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95004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9175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4919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87583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2162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89593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5DCA0-7CFA-445C-B285-291A2E3ECA00}" type="datetimeFigureOut">
              <a:rPr lang="zh-CN" altLang="en-US" smtClean="0"/>
              <a:t>2017/7/3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412668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5DCA0-7CFA-445C-B285-291A2E3ECA00}" type="datetimeFigureOut">
              <a:rPr lang="zh-CN" altLang="en-US" smtClean="0"/>
              <a:t>2017/7/3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65798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11.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10" Type="http://schemas.openxmlformats.org/officeDocument/2006/relationships/image" Target="../media/image141.png"/><Relationship Id="rId4" Type="http://schemas.openxmlformats.org/officeDocument/2006/relationships/image" Target="../media/image370.png"/><Relationship Id="rId9" Type="http://schemas.openxmlformats.org/officeDocument/2006/relationships/image" Target="../media/image131.png"/></Relationships>
</file>

<file path=ppt/slides/_rels/slide12.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102.png"/><Relationship Id="rId18" Type="http://schemas.openxmlformats.org/officeDocument/2006/relationships/image" Target="../media/image107.png"/><Relationship Id="rId26" Type="http://schemas.openxmlformats.org/officeDocument/2006/relationships/image" Target="../media/image115.png"/><Relationship Id="rId3" Type="http://schemas.openxmlformats.org/officeDocument/2006/relationships/image" Target="../media/image361.png"/><Relationship Id="rId21" Type="http://schemas.openxmlformats.org/officeDocument/2006/relationships/image" Target="../media/image110.png"/><Relationship Id="rId7" Type="http://schemas.openxmlformats.org/officeDocument/2006/relationships/image" Target="../media/image161.png"/><Relationship Id="rId12" Type="http://schemas.openxmlformats.org/officeDocument/2006/relationships/image" Target="../media/image101.png"/><Relationship Id="rId17" Type="http://schemas.openxmlformats.org/officeDocument/2006/relationships/image" Target="../media/image106.png"/><Relationship Id="rId25" Type="http://schemas.openxmlformats.org/officeDocument/2006/relationships/image" Target="../media/image114.png"/><Relationship Id="rId2" Type="http://schemas.openxmlformats.org/officeDocument/2006/relationships/notesSlide" Target="../notesSlides/notesSlide12.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201.png"/><Relationship Id="rId24" Type="http://schemas.openxmlformats.org/officeDocument/2006/relationships/image" Target="../media/image113.png"/><Relationship Id="rId5" Type="http://schemas.openxmlformats.org/officeDocument/2006/relationships/image" Target="../media/image381.png"/><Relationship Id="rId15" Type="http://schemas.openxmlformats.org/officeDocument/2006/relationships/image" Target="../media/image104.png"/><Relationship Id="rId23" Type="http://schemas.openxmlformats.org/officeDocument/2006/relationships/image" Target="../media/image112.png"/><Relationship Id="rId10" Type="http://schemas.openxmlformats.org/officeDocument/2006/relationships/image" Target="../media/image191.png"/><Relationship Id="rId19" Type="http://schemas.openxmlformats.org/officeDocument/2006/relationships/image" Target="../media/image108.png"/><Relationship Id="rId4" Type="http://schemas.openxmlformats.org/officeDocument/2006/relationships/image" Target="../media/image371.png"/><Relationship Id="rId9" Type="http://schemas.openxmlformats.org/officeDocument/2006/relationships/image" Target="../media/image181.png"/><Relationship Id="rId14" Type="http://schemas.openxmlformats.org/officeDocument/2006/relationships/image" Target="../media/image103.png"/><Relationship Id="rId22" Type="http://schemas.openxmlformats.org/officeDocument/2006/relationships/image" Target="../media/image111.png"/><Relationship Id="rId27" Type="http://schemas.openxmlformats.org/officeDocument/2006/relationships/image" Target="../media/image116.png"/></Relationships>
</file>

<file path=ppt/slides/_rels/slide13.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notesSlide" Target="../notesSlides/notesSlide13.xml"/><Relationship Id="rId16"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04.png"/><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0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31.png"/><Relationship Id="rId3" Type="http://schemas.openxmlformats.org/officeDocument/2006/relationships/image" Target="../media/image128.png"/><Relationship Id="rId7" Type="http://schemas.openxmlformats.org/officeDocument/2006/relationships/image" Target="../media/image6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13.png"/><Relationship Id="rId5" Type="http://schemas.openxmlformats.org/officeDocument/2006/relationships/image" Target="../media/image601.png"/><Relationship Id="rId10" Type="http://schemas.openxmlformats.org/officeDocument/2006/relationships/image" Target="../media/image651.png"/><Relationship Id="rId4" Type="http://schemas.openxmlformats.org/officeDocument/2006/relationships/image" Target="../media/image591.png"/><Relationship Id="rId9" Type="http://schemas.openxmlformats.org/officeDocument/2006/relationships/image" Target="../media/image64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401.png"/><Relationship Id="rId18" Type="http://schemas.openxmlformats.org/officeDocument/2006/relationships/image" Target="../media/image730.png"/><Relationship Id="rId3" Type="http://schemas.openxmlformats.org/officeDocument/2006/relationships/image" Target="../media/image211.png"/><Relationship Id="rId21" Type="http://schemas.openxmlformats.org/officeDocument/2006/relationships/image" Target="../media/image1000.png"/><Relationship Id="rId7" Type="http://schemas.openxmlformats.org/officeDocument/2006/relationships/image" Target="../media/image610.png"/><Relationship Id="rId12" Type="http://schemas.openxmlformats.org/officeDocument/2006/relationships/image" Target="../media/image391.png"/><Relationship Id="rId17" Type="http://schemas.openxmlformats.org/officeDocument/2006/relationships/image" Target="../media/image440.png"/><Relationship Id="rId2" Type="http://schemas.openxmlformats.org/officeDocument/2006/relationships/image" Target="../media/image1100.png"/><Relationship Id="rId16" Type="http://schemas.openxmlformats.org/officeDocument/2006/relationships/image" Target="../media/image431.png"/><Relationship Id="rId20" Type="http://schemas.openxmlformats.org/officeDocument/2006/relationships/image" Target="../media/image90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350.png"/><Relationship Id="rId24" Type="http://schemas.openxmlformats.org/officeDocument/2006/relationships/image" Target="../media/image130.png"/><Relationship Id="rId5" Type="http://schemas.openxmlformats.org/officeDocument/2006/relationships/image" Target="../media/image411.png"/><Relationship Id="rId15" Type="http://schemas.openxmlformats.org/officeDocument/2006/relationships/image" Target="../media/image421.png"/><Relationship Id="rId23" Type="http://schemas.openxmlformats.org/officeDocument/2006/relationships/image" Target="../media/image1200.png"/><Relationship Id="rId10" Type="http://schemas.openxmlformats.org/officeDocument/2006/relationships/image" Target="../media/image340.png"/><Relationship Id="rId19" Type="http://schemas.openxmlformats.org/officeDocument/2006/relationships/image" Target="../media/image800.png"/><Relationship Id="rId4" Type="http://schemas.openxmlformats.org/officeDocument/2006/relationships/image" Target="../media/image310.png"/><Relationship Id="rId9" Type="http://schemas.openxmlformats.org/officeDocument/2006/relationships/image" Target="../media/image330.png"/><Relationship Id="rId14" Type="http://schemas.openxmlformats.org/officeDocument/2006/relationships/image" Target="../media/image412.png"/><Relationship Id="rId22" Type="http://schemas.openxmlformats.org/officeDocument/2006/relationships/image" Target="../media/image111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129.png"/><Relationship Id="rId12" Type="http://schemas.openxmlformats.org/officeDocument/2006/relationships/image" Target="../media/image1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21.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1.png"/></Relationships>
</file>

<file path=ppt/slides/_rels/slide21.xml.rels><?xml version="1.0" encoding="UTF-8" standalone="yes"?>
<Relationships xmlns="http://schemas.openxmlformats.org/package/2006/relationships"><Relationship Id="rId8" Type="http://schemas.openxmlformats.org/officeDocument/2006/relationships/image" Target="../media/image135.jpeg"/><Relationship Id="rId3" Type="http://schemas.openxmlformats.org/officeDocument/2006/relationships/image" Target="../media/image152.png"/><Relationship Id="rId7" Type="http://schemas.openxmlformats.org/officeDocument/2006/relationships/image" Target="../media/image134.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3.jpeg"/><Relationship Id="rId5" Type="http://schemas.openxmlformats.org/officeDocument/2006/relationships/image" Target="../media/image251.png"/><Relationship Id="rId4" Type="http://schemas.openxmlformats.org/officeDocument/2006/relationships/image" Target="../media/image241.png"/><Relationship Id="rId9" Type="http://schemas.openxmlformats.org/officeDocument/2006/relationships/image" Target="../media/image291.png"/></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23.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612.png"/><Relationship Id="rId4" Type="http://schemas.openxmlformats.org/officeDocument/2006/relationships/image" Target="../media/image451.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6.xml.rels><?xml version="1.0" encoding="UTF-8" standalone="yes"?>
<Relationships xmlns="http://schemas.openxmlformats.org/package/2006/relationships"><Relationship Id="rId8" Type="http://schemas.openxmlformats.org/officeDocument/2006/relationships/image" Target="../media/image511.png"/><Relationship Id="rId3" Type="http://schemas.openxmlformats.org/officeDocument/2006/relationships/image" Target="../media/image460.png"/><Relationship Id="rId7" Type="http://schemas.openxmlformats.org/officeDocument/2006/relationships/image" Target="../media/image500.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470.png"/><Relationship Id="rId9" Type="http://schemas.openxmlformats.org/officeDocument/2006/relationships/image" Target="../media/image520.png"/></Relationships>
</file>

<file path=ppt/slides/_rels/slide27.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280.png"/><Relationship Id="rId3" Type="http://schemas.openxmlformats.org/officeDocument/2006/relationships/image" Target="../media/image371.png"/><Relationship Id="rId7" Type="http://schemas.openxmlformats.org/officeDocument/2006/relationships/image" Target="../media/image550.png"/><Relationship Id="rId12" Type="http://schemas.openxmlformats.org/officeDocument/2006/relationships/image" Target="../media/image590.png"/><Relationship Id="rId17" Type="http://schemas.openxmlformats.org/officeDocument/2006/relationships/image" Target="../media/image630.png"/><Relationship Id="rId2" Type="http://schemas.openxmlformats.org/officeDocument/2006/relationships/image" Target="../media/image361.png"/><Relationship Id="rId16" Type="http://schemas.openxmlformats.org/officeDocument/2006/relationships/image" Target="../media/image620.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80.png"/><Relationship Id="rId5" Type="http://schemas.openxmlformats.org/officeDocument/2006/relationships/image" Target="../media/image530.png"/><Relationship Id="rId15" Type="http://schemas.openxmlformats.org/officeDocument/2006/relationships/image" Target="../media/image611.png"/><Relationship Id="rId10" Type="http://schemas.openxmlformats.org/officeDocument/2006/relationships/image" Target="../media/image570.png"/><Relationship Id="rId4" Type="http://schemas.openxmlformats.org/officeDocument/2006/relationships/image" Target="../media/image381.png"/><Relationship Id="rId9" Type="http://schemas.openxmlformats.org/officeDocument/2006/relationships/image" Target="../media/image560.png"/><Relationship Id="rId14" Type="http://schemas.openxmlformats.org/officeDocument/2006/relationships/image" Target="../media/image600.png"/></Relationships>
</file>

<file path=ppt/slides/_rels/slide28.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 Id="rId9" Type="http://schemas.openxmlformats.org/officeDocument/2006/relationships/image" Target="../media/image430.png"/></Relationships>
</file>

<file path=ppt/slides/_rels/slide29.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280.png"/><Relationship Id="rId3" Type="http://schemas.openxmlformats.org/officeDocument/2006/relationships/image" Target="../media/image361.png"/><Relationship Id="rId7" Type="http://schemas.openxmlformats.org/officeDocument/2006/relationships/image" Target="../media/image161.png"/><Relationship Id="rId12" Type="http://schemas.openxmlformats.org/officeDocument/2006/relationships/image" Target="../media/image212.png"/><Relationship Id="rId17" Type="http://schemas.openxmlformats.org/officeDocument/2006/relationships/image" Target="../media/image320.png"/><Relationship Id="rId2" Type="http://schemas.openxmlformats.org/officeDocument/2006/relationships/notesSlide" Target="../notesSlides/notesSlide24.xml"/><Relationship Id="rId16" Type="http://schemas.openxmlformats.org/officeDocument/2006/relationships/image" Target="../media/image311.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201.png"/><Relationship Id="rId5" Type="http://schemas.openxmlformats.org/officeDocument/2006/relationships/image" Target="../media/image381.png"/><Relationship Id="rId15" Type="http://schemas.openxmlformats.org/officeDocument/2006/relationships/image" Target="../media/image300.png"/><Relationship Id="rId10" Type="http://schemas.openxmlformats.org/officeDocument/2006/relationships/image" Target="../media/image191.png"/><Relationship Id="rId4" Type="http://schemas.openxmlformats.org/officeDocument/2006/relationships/image" Target="../media/image371.png"/><Relationship Id="rId9" Type="http://schemas.openxmlformats.org/officeDocument/2006/relationships/image" Target="../media/image181.png"/><Relationship Id="rId14" Type="http://schemas.openxmlformats.org/officeDocument/2006/relationships/image" Target="../media/image2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50.png"/></Relationships>
</file>

<file path=ppt/slides/_rels/slide34.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70.png"/><Relationship Id="rId7" Type="http://schemas.openxmlformats.org/officeDocument/2006/relationships/image" Target="../media/image300.png"/><Relationship Id="rId2" Type="http://schemas.openxmlformats.org/officeDocument/2006/relationships/image" Target="../media/image66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10" Type="http://schemas.openxmlformats.org/officeDocument/2006/relationships/image" Target="../media/image720.png"/><Relationship Id="rId4" Type="http://schemas.openxmlformats.org/officeDocument/2006/relationships/image" Target="../media/image212.png"/><Relationship Id="rId9" Type="http://schemas.openxmlformats.org/officeDocument/2006/relationships/image" Target="../media/image710.png"/></Relationships>
</file>

<file path=ppt/slides/_rels/slide35.xml.rels><?xml version="1.0" encoding="UTF-8" standalone="yes"?>
<Relationships xmlns="http://schemas.openxmlformats.org/package/2006/relationships"><Relationship Id="rId8" Type="http://schemas.openxmlformats.org/officeDocument/2006/relationships/image" Target="../media/image351.png"/><Relationship Id="rId13" Type="http://schemas.openxmlformats.org/officeDocument/2006/relationships/image" Target="../media/image402.png"/><Relationship Id="rId18" Type="http://schemas.openxmlformats.org/officeDocument/2006/relationships/image" Target="../media/image452.png"/><Relationship Id="rId3" Type="http://schemas.openxmlformats.org/officeDocument/2006/relationships/image" Target="../media/image301.png"/><Relationship Id="rId21" Type="http://schemas.openxmlformats.org/officeDocument/2006/relationships/image" Target="../media/image481.png"/><Relationship Id="rId7" Type="http://schemas.openxmlformats.org/officeDocument/2006/relationships/image" Target="../media/image341.png"/><Relationship Id="rId12" Type="http://schemas.openxmlformats.org/officeDocument/2006/relationships/image" Target="../media/image392.png"/><Relationship Id="rId17" Type="http://schemas.openxmlformats.org/officeDocument/2006/relationships/image" Target="../media/image441.png"/><Relationship Id="rId2" Type="http://schemas.openxmlformats.org/officeDocument/2006/relationships/notesSlide" Target="../notesSlides/notesSlide27.xml"/><Relationship Id="rId16" Type="http://schemas.openxmlformats.org/officeDocument/2006/relationships/image" Target="../media/image432.png"/><Relationship Id="rId20" Type="http://schemas.openxmlformats.org/officeDocument/2006/relationships/image" Target="../media/image471.png"/><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382.png"/><Relationship Id="rId5" Type="http://schemas.openxmlformats.org/officeDocument/2006/relationships/image" Target="../media/image321.png"/><Relationship Id="rId15" Type="http://schemas.openxmlformats.org/officeDocument/2006/relationships/image" Target="../media/image422.png"/><Relationship Id="rId10" Type="http://schemas.openxmlformats.org/officeDocument/2006/relationships/image" Target="../media/image372.png"/><Relationship Id="rId19" Type="http://schemas.openxmlformats.org/officeDocument/2006/relationships/image" Target="../media/image461.png"/><Relationship Id="rId4" Type="http://schemas.openxmlformats.org/officeDocument/2006/relationships/image" Target="../media/image313.png"/><Relationship Id="rId9" Type="http://schemas.openxmlformats.org/officeDocument/2006/relationships/image" Target="../media/image362.png"/><Relationship Id="rId14" Type="http://schemas.openxmlformats.org/officeDocument/2006/relationships/image" Target="../media/image413.png"/></Relationships>
</file>

<file path=ppt/slides/_rels/slide4.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02.png"/><Relationship Id="rId3" Type="http://schemas.openxmlformats.org/officeDocument/2006/relationships/image" Target="../media/image11.jpeg"/><Relationship Id="rId7" Type="http://schemas.openxmlformats.org/officeDocument/2006/relationships/image" Target="../media/image142.png"/><Relationship Id="rId12" Type="http://schemas.openxmlformats.org/officeDocument/2006/relationships/image" Target="../media/image192.png"/><Relationship Id="rId2" Type="http://schemas.openxmlformats.org/officeDocument/2006/relationships/notesSlide" Target="../notesSlides/notesSlide4.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12.png"/><Relationship Id="rId11" Type="http://schemas.openxmlformats.org/officeDocument/2006/relationships/image" Target="../media/image182.png"/><Relationship Id="rId5" Type="http://schemas.openxmlformats.org/officeDocument/2006/relationships/image" Target="../media/image133.png"/><Relationship Id="rId15" Type="http://schemas.openxmlformats.org/officeDocument/2006/relationships/image" Target="../media/image221.png"/><Relationship Id="rId10" Type="http://schemas.openxmlformats.org/officeDocument/2006/relationships/image" Target="../media/image172.png"/><Relationship Id="rId4" Type="http://schemas.openxmlformats.org/officeDocument/2006/relationships/image" Target="../media/image312.png"/><Relationship Id="rId9" Type="http://schemas.openxmlformats.org/officeDocument/2006/relationships/image" Target="../media/image162.png"/><Relationship Id="rId14" Type="http://schemas.openxmlformats.org/officeDocument/2006/relationships/image" Target="../media/image213.png"/></Relationships>
</file>

<file path=ppt/slides/_rels/slide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49.png"/><Relationship Id="rId21" Type="http://schemas.openxmlformats.org/officeDocument/2006/relationships/image" Target="../media/image36.png"/><Relationship Id="rId7" Type="http://schemas.openxmlformats.org/officeDocument/2006/relationships/image" Target="../media/image25.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30.png"/><Relationship Id="rId10" Type="http://schemas.openxmlformats.org/officeDocument/2006/relationships/image" Target="../media/image56.png"/><Relationship Id="rId19" Type="http://schemas.openxmlformats.org/officeDocument/2006/relationships/image" Target="../media/image34.png"/><Relationship Id="rId4" Type="http://schemas.openxmlformats.org/officeDocument/2006/relationships/image" Target="../media/image50.png"/><Relationship Id="rId9" Type="http://schemas.openxmlformats.org/officeDocument/2006/relationships/image" Target="../media/image26.png"/><Relationship Id="rId14" Type="http://schemas.openxmlformats.org/officeDocument/2006/relationships/image" Target="../media/image29.png"/><Relationship Id="rId22"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3.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2.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8.png"/><Relationship Id="rId7" Type="http://schemas.openxmlformats.org/officeDocument/2006/relationships/image" Target="../media/image48.png"/><Relationship Id="rId12" Type="http://schemas.openxmlformats.org/officeDocument/2006/relationships/image" Target="../media/image64.pn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3.png"/><Relationship Id="rId5" Type="http://schemas.openxmlformats.org/officeDocument/2006/relationships/image" Target="../media/image41.png"/><Relationship Id="rId15" Type="http://schemas.openxmlformats.org/officeDocument/2006/relationships/image" Target="../media/image66.png"/><Relationship Id="rId10" Type="http://schemas.openxmlformats.org/officeDocument/2006/relationships/image" Target="../media/image62.png"/><Relationship Id="rId4" Type="http://schemas.openxmlformats.org/officeDocument/2006/relationships/image" Target="../media/image55.png"/><Relationship Id="rId9" Type="http://schemas.openxmlformats.org/officeDocument/2006/relationships/image" Target="../media/image61.png"/><Relationship Id="rId1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8.xml"/><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9.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5.png"/><Relationship Id="rId21" Type="http://schemas.openxmlformats.org/officeDocument/2006/relationships/image" Target="../media/image98.png"/><Relationship Id="rId7" Type="http://schemas.openxmlformats.org/officeDocument/2006/relationships/image" Target="../media/image87.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notesSlide" Target="../notesSlides/notesSlide9.xml"/><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601.png"/><Relationship Id="rId11" Type="http://schemas.openxmlformats.org/officeDocument/2006/relationships/image" Target="../media/image88.png"/><Relationship Id="rId5" Type="http://schemas.openxmlformats.org/officeDocument/2006/relationships/image" Target="../media/image591.png"/><Relationship Id="rId15" Type="http://schemas.openxmlformats.org/officeDocument/2006/relationships/image" Target="../media/image92.png"/><Relationship Id="rId23" Type="http://schemas.openxmlformats.org/officeDocument/2006/relationships/image" Target="../media/image100.png"/><Relationship Id="rId10" Type="http://schemas.openxmlformats.org/officeDocument/2006/relationships/image" Target="../media/image651.png"/><Relationship Id="rId19" Type="http://schemas.openxmlformats.org/officeDocument/2006/relationships/image" Target="../media/image96.png"/><Relationship Id="rId4"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6086470" y="2048223"/>
            <a:ext cx="1318197" cy="562554"/>
          </a:xfrm>
          <a:prstGeom prst="roundRect">
            <a:avLst/>
          </a:prstGeom>
          <a:gradFill>
            <a:gsLst>
              <a:gs pos="100000">
                <a:schemeClr val="accent1">
                  <a:lumMod val="60000"/>
                  <a:lumOff val="40000"/>
                </a:schemeClr>
              </a:gs>
              <a:gs pos="100000">
                <a:schemeClr val="accent1">
                  <a:satMod val="110000"/>
                  <a:lumMod val="100000"/>
                  <a:shade val="100000"/>
                </a:schemeClr>
              </a:gs>
              <a:gs pos="6422">
                <a:schemeClr val="accent1">
                  <a:lumMod val="40000"/>
                  <a:lumOff val="60000"/>
                </a:schemeClr>
              </a:gs>
              <a:gs pos="100000">
                <a:schemeClr val="accent1">
                  <a:lumMod val="99000"/>
                  <a:satMod val="120000"/>
                  <a:shade val="78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t>背面消除</a:t>
            </a:r>
            <a:endParaRPr lang="zh-CN" altLang="en-US" b="1" dirty="0"/>
          </a:p>
        </p:txBody>
      </p:sp>
      <p:sp>
        <p:nvSpPr>
          <p:cNvPr id="36" name="圆角矩形 35"/>
          <p:cNvSpPr/>
          <p:nvPr/>
        </p:nvSpPr>
        <p:spPr>
          <a:xfrm>
            <a:off x="8840737" y="3004131"/>
            <a:ext cx="2466981"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齐次裁剪空间</a:t>
            </a:r>
            <a:endParaRPr lang="zh-CN" altLang="en-US" sz="2400" b="1" dirty="0"/>
          </a:p>
        </p:txBody>
      </p:sp>
      <p:sp>
        <p:nvSpPr>
          <p:cNvPr id="37" name="圆角矩形 36"/>
          <p:cNvSpPr/>
          <p:nvPr/>
        </p:nvSpPr>
        <p:spPr>
          <a:xfrm>
            <a:off x="4752604" y="3004131"/>
            <a:ext cx="2468488"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规格化设备空间</a:t>
            </a:r>
            <a:endParaRPr lang="en-US" altLang="zh-CN" sz="2400" b="1" dirty="0" smtClean="0"/>
          </a:p>
          <a:p>
            <a:pPr algn="ctr"/>
            <a:r>
              <a:rPr lang="en-US" altLang="zh-CN" sz="2400" b="1" dirty="0" smtClean="0"/>
              <a:t>NDC</a:t>
            </a:r>
            <a:endParaRPr lang="zh-CN" altLang="en-US" sz="2400" b="1" dirty="0"/>
          </a:p>
        </p:txBody>
      </p:sp>
      <p:sp>
        <p:nvSpPr>
          <p:cNvPr id="38" name="圆角矩形 37"/>
          <p:cNvSpPr/>
          <p:nvPr/>
        </p:nvSpPr>
        <p:spPr>
          <a:xfrm>
            <a:off x="665978" y="3004131"/>
            <a:ext cx="2466981"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屏幕空间</a:t>
            </a:r>
            <a:endParaRPr lang="zh-CN" altLang="en-US" sz="2400" b="1" dirty="0"/>
          </a:p>
        </p:txBody>
      </p:sp>
      <p:sp>
        <p:nvSpPr>
          <p:cNvPr id="40" name="圆角矩形 39"/>
          <p:cNvSpPr/>
          <p:nvPr/>
        </p:nvSpPr>
        <p:spPr>
          <a:xfrm>
            <a:off x="9267411" y="5669203"/>
            <a:ext cx="1630874" cy="415724"/>
          </a:xfrm>
          <a:prstGeom prst="roundRect">
            <a:avLst/>
          </a:prstGeom>
          <a:solidFill>
            <a:schemeClr val="accent5">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b="1" dirty="0" smtClean="0"/>
              <a:t>CVV</a:t>
            </a:r>
            <a:r>
              <a:rPr lang="zh-CN" altLang="en-US" sz="2000" b="1" dirty="0" smtClean="0"/>
              <a:t>裁剪</a:t>
            </a:r>
            <a:endParaRPr lang="zh-CN" altLang="en-US" sz="2000" b="1" dirty="0"/>
          </a:p>
        </p:txBody>
      </p:sp>
      <p:sp>
        <p:nvSpPr>
          <p:cNvPr id="49" name="圆角矩形 48"/>
          <p:cNvSpPr/>
          <p:nvPr/>
        </p:nvSpPr>
        <p:spPr>
          <a:xfrm>
            <a:off x="4753357" y="850900"/>
            <a:ext cx="2466981" cy="9762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t>世界空间</a:t>
            </a:r>
            <a:endParaRPr lang="zh-CN" altLang="en-US" sz="2400" b="1" dirty="0"/>
          </a:p>
        </p:txBody>
      </p:sp>
      <p:sp>
        <p:nvSpPr>
          <p:cNvPr id="51" name="圆角矩形 50"/>
          <p:cNvSpPr/>
          <p:nvPr/>
        </p:nvSpPr>
        <p:spPr>
          <a:xfrm>
            <a:off x="665978" y="850900"/>
            <a:ext cx="2466981" cy="9762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物体空间</a:t>
            </a:r>
            <a:endParaRPr lang="zh-CN" altLang="en-US" sz="2400" b="1" dirty="0"/>
          </a:p>
        </p:txBody>
      </p:sp>
      <p:grpSp>
        <p:nvGrpSpPr>
          <p:cNvPr id="14" name="组合 13"/>
          <p:cNvGrpSpPr/>
          <p:nvPr/>
        </p:nvGrpSpPr>
        <p:grpSpPr>
          <a:xfrm>
            <a:off x="3239198" y="1010913"/>
            <a:ext cx="1421060" cy="444930"/>
            <a:chOff x="2921010" y="1080281"/>
            <a:chExt cx="1455748" cy="455791"/>
          </a:xfrm>
        </p:grpSpPr>
        <p:cxnSp>
          <p:nvCxnSpPr>
            <p:cNvPr id="45" name="直接箭头连接符 44"/>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1010" y="1080281"/>
              <a:ext cx="1217000" cy="400110"/>
            </a:xfrm>
            <a:prstGeom prst="rect">
              <a:avLst/>
            </a:prstGeom>
            <a:noFill/>
          </p:spPr>
          <p:txBody>
            <a:bodyPr wrap="none" rtlCol="0">
              <a:spAutoFit/>
            </a:bodyPr>
            <a:lstStyle/>
            <a:p>
              <a:r>
                <a:rPr lang="zh-CN" altLang="en-US" sz="2000" dirty="0" smtClean="0"/>
                <a:t>世界变换</a:t>
              </a:r>
              <a:endParaRPr lang="zh-CN" altLang="en-US" sz="2000" dirty="0"/>
            </a:p>
          </p:txBody>
        </p:sp>
      </p:grpSp>
      <p:sp>
        <p:nvSpPr>
          <p:cNvPr id="56" name="圆角矩形 55"/>
          <p:cNvSpPr/>
          <p:nvPr/>
        </p:nvSpPr>
        <p:spPr>
          <a:xfrm>
            <a:off x="8833406" y="850900"/>
            <a:ext cx="2466981" cy="976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smtClean="0"/>
              <a:t>相机空间</a:t>
            </a:r>
            <a:endParaRPr lang="zh-CN" altLang="en-US" sz="2400" b="1" dirty="0"/>
          </a:p>
        </p:txBody>
      </p:sp>
      <p:grpSp>
        <p:nvGrpSpPr>
          <p:cNvPr id="57" name="组合 56"/>
          <p:cNvGrpSpPr/>
          <p:nvPr/>
        </p:nvGrpSpPr>
        <p:grpSpPr>
          <a:xfrm>
            <a:off x="7290762" y="986332"/>
            <a:ext cx="1421060" cy="444930"/>
            <a:chOff x="2921010" y="1080281"/>
            <a:chExt cx="1455748" cy="455791"/>
          </a:xfrm>
        </p:grpSpPr>
        <p:cxnSp>
          <p:nvCxnSpPr>
            <p:cNvPr id="58" name="直接箭头连接符 57"/>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921010" y="1080281"/>
              <a:ext cx="1210588" cy="400110"/>
            </a:xfrm>
            <a:prstGeom prst="rect">
              <a:avLst/>
            </a:prstGeom>
            <a:noFill/>
          </p:spPr>
          <p:txBody>
            <a:bodyPr wrap="none" rtlCol="0">
              <a:spAutoFit/>
            </a:bodyPr>
            <a:lstStyle/>
            <a:p>
              <a:r>
                <a:rPr lang="zh-CN" altLang="en-US" sz="2000" dirty="0" smtClean="0"/>
                <a:t>相机变换</a:t>
              </a:r>
              <a:endParaRPr lang="zh-CN" altLang="en-US" sz="2000" dirty="0"/>
            </a:p>
          </p:txBody>
        </p:sp>
      </p:grpSp>
      <p:grpSp>
        <p:nvGrpSpPr>
          <p:cNvPr id="16" name="组合 15"/>
          <p:cNvGrpSpPr/>
          <p:nvPr/>
        </p:nvGrpSpPr>
        <p:grpSpPr>
          <a:xfrm>
            <a:off x="7284831" y="3186105"/>
            <a:ext cx="1421060" cy="444930"/>
            <a:chOff x="7065397" y="4056055"/>
            <a:chExt cx="1455748" cy="455791"/>
          </a:xfrm>
        </p:grpSpPr>
        <p:cxnSp>
          <p:nvCxnSpPr>
            <p:cNvPr id="61" name="直接箭头连接符 60"/>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283109" y="4056055"/>
              <a:ext cx="1210588" cy="400110"/>
            </a:xfrm>
            <a:prstGeom prst="rect">
              <a:avLst/>
            </a:prstGeom>
            <a:noFill/>
          </p:spPr>
          <p:txBody>
            <a:bodyPr wrap="none" rtlCol="0">
              <a:spAutoFit/>
            </a:bodyPr>
            <a:lstStyle/>
            <a:p>
              <a:r>
                <a:rPr lang="zh-CN" altLang="en-US" sz="2000" dirty="0" smtClean="0"/>
                <a:t>透视除法</a:t>
              </a:r>
              <a:endParaRPr lang="zh-CN" altLang="en-US" sz="2000" dirty="0"/>
            </a:p>
          </p:txBody>
        </p:sp>
      </p:grpSp>
      <p:grpSp>
        <p:nvGrpSpPr>
          <p:cNvPr id="63" name="组合 62"/>
          <p:cNvGrpSpPr/>
          <p:nvPr/>
        </p:nvGrpSpPr>
        <p:grpSpPr>
          <a:xfrm>
            <a:off x="3201674" y="3178473"/>
            <a:ext cx="1421060" cy="444930"/>
            <a:chOff x="7065397" y="4056055"/>
            <a:chExt cx="1455748" cy="455791"/>
          </a:xfrm>
        </p:grpSpPr>
        <p:cxnSp>
          <p:nvCxnSpPr>
            <p:cNvPr id="64" name="直接箭头连接符 63"/>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283109" y="4056055"/>
              <a:ext cx="1210588" cy="400110"/>
            </a:xfrm>
            <a:prstGeom prst="rect">
              <a:avLst/>
            </a:prstGeom>
            <a:noFill/>
          </p:spPr>
          <p:txBody>
            <a:bodyPr wrap="none" rtlCol="0">
              <a:spAutoFit/>
            </a:bodyPr>
            <a:lstStyle/>
            <a:p>
              <a:r>
                <a:rPr lang="zh-CN" altLang="en-US" sz="2000" dirty="0" smtClean="0"/>
                <a:t>视口变换</a:t>
              </a:r>
              <a:endParaRPr lang="zh-CN" altLang="en-US" sz="2000" dirty="0"/>
            </a:p>
          </p:txBody>
        </p:sp>
      </p:grpSp>
      <mc:AlternateContent xmlns:mc="http://schemas.openxmlformats.org/markup-compatibility/2006">
        <mc:Choice xmlns:a14="http://schemas.microsoft.com/office/drawing/2010/main" Requires="a14">
          <p:sp>
            <p:nvSpPr>
              <p:cNvPr id="67" name="圆角矩形 66"/>
              <p:cNvSpPr/>
              <p:nvPr/>
            </p:nvSpPr>
            <p:spPr>
              <a:xfrm>
                <a:off x="9141185" y="4224981"/>
                <a:ext cx="1820860" cy="1249821"/>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p:sp>
            <p:nvSpPr>
              <p:cNvPr id="67" name="圆角矩形 66"/>
              <p:cNvSpPr>
                <a:spLocks noRot="1" noChangeAspect="1" noMove="1" noResize="1" noEditPoints="1" noAdjustHandles="1" noChangeArrowheads="1" noChangeShapeType="1" noTextEdit="1"/>
              </p:cNvSpPr>
              <p:nvPr/>
            </p:nvSpPr>
            <p:spPr>
              <a:xfrm>
                <a:off x="9141185" y="4224981"/>
                <a:ext cx="1820860" cy="1249821"/>
              </a:xfrm>
              <a:prstGeom prst="roundRect">
                <a:avLst/>
              </a:prstGeom>
              <a:blipFill rotWithShape="0">
                <a:blip r:embed="rId3"/>
                <a:stretch>
                  <a:fillRect/>
                </a:stretch>
              </a:blipFill>
              <a:ln>
                <a:prstDash val="dash"/>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圆角矩形 67"/>
              <p:cNvSpPr/>
              <p:nvPr/>
            </p:nvSpPr>
            <p:spPr>
              <a:xfrm>
                <a:off x="5076418" y="4212119"/>
                <a:ext cx="1820860" cy="1249821"/>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p:sp>
            <p:nvSpPr>
              <p:cNvPr id="68" name="圆角矩形 67"/>
              <p:cNvSpPr>
                <a:spLocks noRot="1" noChangeAspect="1" noMove="1" noResize="1" noEditPoints="1" noAdjustHandles="1" noChangeArrowheads="1" noChangeShapeType="1" noTextEdit="1"/>
              </p:cNvSpPr>
              <p:nvPr/>
            </p:nvSpPr>
            <p:spPr>
              <a:xfrm>
                <a:off x="5076418" y="4212119"/>
                <a:ext cx="1820860" cy="1249821"/>
              </a:xfrm>
              <a:prstGeom prst="roundRect">
                <a:avLst/>
              </a:prstGeom>
              <a:blipFill rotWithShape="0">
                <a:blip r:embed="rId4"/>
                <a:stretch>
                  <a:fillRect/>
                </a:stretch>
              </a:blipFill>
              <a:ln>
                <a:prstDash val="dash"/>
              </a:ln>
            </p:spPr>
            <p:txBody>
              <a:bodyPr/>
              <a:lstStyle/>
              <a:p>
                <a:r>
                  <a:rPr lang="zh-CN" altLang="en-US">
                    <a:noFill/>
                  </a:rPr>
                  <a:t> </a:t>
                </a:r>
              </a:p>
            </p:txBody>
          </p:sp>
        </mc:Fallback>
      </mc:AlternateContent>
      <p:sp>
        <p:nvSpPr>
          <p:cNvPr id="69" name="圆角矩形 68"/>
          <p:cNvSpPr/>
          <p:nvPr/>
        </p:nvSpPr>
        <p:spPr>
          <a:xfrm>
            <a:off x="665978" y="4507071"/>
            <a:ext cx="2466981" cy="976294"/>
          </a:xfrm>
          <a:prstGeom prst="roundRect">
            <a:avLst/>
          </a:prstGeom>
          <a:gradFill>
            <a:gsLst>
              <a:gs pos="0">
                <a:schemeClr val="accent2">
                  <a:lumMod val="110000"/>
                  <a:satMod val="105000"/>
                  <a:tint val="67000"/>
                </a:schemeClr>
              </a:gs>
              <a:gs pos="100000">
                <a:schemeClr val="accent2">
                  <a:lumMod val="105000"/>
                  <a:satMod val="103000"/>
                  <a:tint val="73000"/>
                  <a:alpha val="40000"/>
                </a:schemeClr>
              </a:gs>
              <a:gs pos="100000">
                <a:schemeClr val="accent2">
                  <a:lumMod val="105000"/>
                  <a:satMod val="109000"/>
                  <a:tint val="81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smtClean="0"/>
              <a:t>光栅化</a:t>
            </a:r>
            <a:endParaRPr lang="zh-CN" altLang="en-US" sz="2400" b="1" dirty="0"/>
          </a:p>
        </p:txBody>
      </p:sp>
      <p:grpSp>
        <p:nvGrpSpPr>
          <p:cNvPr id="70" name="组合 69"/>
          <p:cNvGrpSpPr/>
          <p:nvPr/>
        </p:nvGrpSpPr>
        <p:grpSpPr>
          <a:xfrm rot="5400000">
            <a:off x="9674253" y="2205537"/>
            <a:ext cx="1181752" cy="490975"/>
            <a:chOff x="2921010" y="1033112"/>
            <a:chExt cx="1210598" cy="502960"/>
          </a:xfrm>
        </p:grpSpPr>
        <p:cxnSp>
          <p:nvCxnSpPr>
            <p:cNvPr id="71" name="直接箭头连接符 70"/>
            <p:cNvCxnSpPr/>
            <p:nvPr/>
          </p:nvCxnSpPr>
          <p:spPr>
            <a:xfrm>
              <a:off x="2921010" y="1536072"/>
              <a:ext cx="1152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921020" y="1033112"/>
              <a:ext cx="1210588" cy="400110"/>
            </a:xfrm>
            <a:prstGeom prst="rect">
              <a:avLst/>
            </a:prstGeom>
            <a:noFill/>
          </p:spPr>
          <p:txBody>
            <a:bodyPr wrap="none" rtlCol="0">
              <a:spAutoFit/>
            </a:bodyPr>
            <a:lstStyle/>
            <a:p>
              <a:r>
                <a:rPr lang="zh-CN" altLang="en-US" sz="2000" dirty="0" smtClean="0"/>
                <a:t>透视变换</a:t>
              </a:r>
              <a:endParaRPr lang="zh-CN" altLang="en-US" sz="2000" dirty="0"/>
            </a:p>
          </p:txBody>
        </p:sp>
      </p:grpSp>
      <p:sp>
        <p:nvSpPr>
          <p:cNvPr id="28"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渲染流水线</a:t>
            </a:r>
            <a:endParaRPr lang="zh-CN" altLang="en-US" sz="4800" dirty="0"/>
          </a:p>
        </p:txBody>
      </p:sp>
      <p:sp>
        <p:nvSpPr>
          <p:cNvPr id="30" name="圆角矩形 29"/>
          <p:cNvSpPr/>
          <p:nvPr/>
        </p:nvSpPr>
        <p:spPr>
          <a:xfrm>
            <a:off x="4937686" y="5826265"/>
            <a:ext cx="2466981" cy="976294"/>
          </a:xfrm>
          <a:prstGeom prst="roundRect">
            <a:avLst/>
          </a:prstGeom>
          <a:gradFill>
            <a:gsLst>
              <a:gs pos="100000">
                <a:schemeClr val="accent4">
                  <a:lumMod val="110000"/>
                  <a:satMod val="105000"/>
                  <a:tint val="67000"/>
                  <a:alpha val="50000"/>
                </a:schemeClr>
              </a:gs>
              <a:gs pos="100000">
                <a:schemeClr val="accent4">
                  <a:lumMod val="105000"/>
                  <a:satMod val="103000"/>
                  <a:tint val="73000"/>
                </a:schemeClr>
              </a:gs>
              <a:gs pos="100000">
                <a:schemeClr val="accent4">
                  <a:lumMod val="105000"/>
                  <a:satMod val="109000"/>
                  <a:tint val="81000"/>
                </a:schemeClr>
              </a:gs>
            </a:gsLs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b="1" dirty="0" err="1" smtClean="0"/>
              <a:t>BackBuffer</a:t>
            </a:r>
            <a:endParaRPr lang="zh-CN" altLang="en-US" sz="2400" b="1" dirty="0"/>
          </a:p>
        </p:txBody>
      </p:sp>
      <p:cxnSp>
        <p:nvCxnSpPr>
          <p:cNvPr id="5" name="肘形连接符 4"/>
          <p:cNvCxnSpPr>
            <a:stCxn id="69" idx="1"/>
            <a:endCxn id="30" idx="1"/>
          </p:cNvCxnSpPr>
          <p:nvPr/>
        </p:nvCxnSpPr>
        <p:spPr>
          <a:xfrm rot="10800000" flipH="1" flipV="1">
            <a:off x="665978" y="4995218"/>
            <a:ext cx="4271708" cy="1319194"/>
          </a:xfrm>
          <a:prstGeom prst="bentConnector3">
            <a:avLst>
              <a:gd name="adj1" fmla="val -5351"/>
            </a:avLst>
          </a:prstGeom>
          <a:ln w="1174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1580990" y="4242339"/>
            <a:ext cx="432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90096" y="5877065"/>
            <a:ext cx="3262432" cy="400110"/>
          </a:xfrm>
          <a:prstGeom prst="rect">
            <a:avLst/>
          </a:prstGeom>
          <a:noFill/>
        </p:spPr>
        <p:txBody>
          <a:bodyPr wrap="none" rtlCol="0">
            <a:spAutoFit/>
          </a:bodyPr>
          <a:lstStyle/>
          <a:p>
            <a:r>
              <a:rPr lang="zh-CN" altLang="en-US" sz="2000" dirty="0" smtClean="0"/>
              <a:t>计算像素的纹理和光照效果</a:t>
            </a:r>
            <a:endParaRPr lang="zh-CN" altLang="en-US" sz="2000" dirty="0"/>
          </a:p>
        </p:txBody>
      </p:sp>
      <p:sp>
        <p:nvSpPr>
          <p:cNvPr id="43" name="文本框 42"/>
          <p:cNvSpPr txBox="1"/>
          <p:nvPr/>
        </p:nvSpPr>
        <p:spPr>
          <a:xfrm>
            <a:off x="1559998" y="6396606"/>
            <a:ext cx="1210588" cy="400110"/>
          </a:xfrm>
          <a:prstGeom prst="rect">
            <a:avLst/>
          </a:prstGeom>
          <a:noFill/>
        </p:spPr>
        <p:txBody>
          <a:bodyPr wrap="none" rtlCol="0">
            <a:spAutoFit/>
          </a:bodyPr>
          <a:lstStyle/>
          <a:p>
            <a:r>
              <a:rPr lang="zh-CN" altLang="en-US" sz="2000" dirty="0" smtClean="0"/>
              <a:t>深度测试</a:t>
            </a:r>
            <a:endParaRPr lang="zh-CN" altLang="en-US" sz="2000" dirty="0"/>
          </a:p>
        </p:txBody>
      </p:sp>
    </p:spTree>
    <p:extLst>
      <p:ext uri="{BB962C8B-B14F-4D97-AF65-F5344CB8AC3E}">
        <p14:creationId xmlns:p14="http://schemas.microsoft.com/office/powerpoint/2010/main" val="4244758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sp>
        <p:nvSpPr>
          <p:cNvPr id="5" name="内容占位符 2"/>
          <p:cNvSpPr>
            <a:spLocks noGrp="1"/>
          </p:cNvSpPr>
          <p:nvPr>
            <p:ph idx="1"/>
          </p:nvPr>
        </p:nvSpPr>
        <p:spPr>
          <a:xfrm>
            <a:off x="711199" y="1254124"/>
            <a:ext cx="4937808"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视平面）</a:t>
            </a:r>
            <a:endParaRPr lang="zh-CN" altLang="en-US" dirty="0"/>
          </a:p>
        </p:txBody>
      </p:sp>
      <p:cxnSp>
        <p:nvCxnSpPr>
          <p:cNvPr id="6" name="直接箭头连接符 5"/>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3"/>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4"/>
                <a:stretch>
                  <a:fillRect l="-4762" r="-11905"/>
                </a:stretch>
              </a:blipFill>
            </p:spPr>
            <p:txBody>
              <a:bodyPr/>
              <a:lstStyle/>
              <a:p>
                <a:r>
                  <a:rPr lang="zh-CN" altLang="en-US">
                    <a:noFill/>
                  </a:rPr>
                  <a:t> </a:t>
                </a:r>
              </a:p>
            </p:txBody>
          </p:sp>
        </mc:Fallback>
      </mc:AlternateContent>
      <p:cxnSp>
        <p:nvCxnSpPr>
          <p:cNvPr id="9" name="直接箭头连接符 8"/>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梯形 13"/>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9758696" y="3357852"/>
            <a:ext cx="644953" cy="826769"/>
            <a:chOff x="9758696" y="3357852"/>
            <a:chExt cx="644953" cy="826769"/>
          </a:xfrm>
        </p:grpSpPr>
        <p:sp>
          <p:nvSpPr>
            <p:cNvPr id="16"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流程图: 联系 19"/>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9028171" y="3490790"/>
            <a:ext cx="473656" cy="1000255"/>
            <a:chOff x="9028171" y="3490790"/>
            <a:chExt cx="473656" cy="1000255"/>
          </a:xfrm>
        </p:grpSpPr>
        <p:sp>
          <p:nvSpPr>
            <p:cNvPr id="22"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22"/>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流程图: 联系 25"/>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26"/>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5"/>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6"/>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7"/>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8"/>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67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grpSp>
        <p:nvGrpSpPr>
          <p:cNvPr id="3" name="组合 2"/>
          <p:cNvGrpSpPr/>
          <p:nvPr/>
        </p:nvGrpSpPr>
        <p:grpSpPr>
          <a:xfrm>
            <a:off x="6084203" y="1104900"/>
            <a:ext cx="5809374" cy="3898856"/>
            <a:chOff x="58211" y="266701"/>
            <a:chExt cx="8818167" cy="5918156"/>
          </a:xfrm>
        </p:grpSpPr>
        <p:grpSp>
          <p:nvGrpSpPr>
            <p:cNvPr id="32" name="组合 31"/>
            <p:cNvGrpSpPr/>
            <p:nvPr/>
          </p:nvGrpSpPr>
          <p:grpSpPr>
            <a:xfrm>
              <a:off x="1972714" y="3004437"/>
              <a:ext cx="512118" cy="420147"/>
              <a:chOff x="1972714" y="3004437"/>
              <a:chExt cx="512118" cy="420147"/>
            </a:xfrm>
          </p:grpSpPr>
          <p:sp>
            <p:nvSpPr>
              <p:cNvPr id="33"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33"/>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箭头连接符 36"/>
            <p:cNvCxnSpPr/>
            <p:nvPr/>
          </p:nvCxnSpPr>
          <p:spPr>
            <a:xfrm>
              <a:off x="1061387" y="4528559"/>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p:cNvSpPr txBox="1"/>
                <p:nvPr/>
              </p:nvSpPr>
              <p:spPr>
                <a:xfrm>
                  <a:off x="7382012" y="4739202"/>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382012" y="4739202"/>
                  <a:ext cx="570085" cy="4040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874060" y="4725138"/>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74060" y="4725138"/>
                  <a:ext cx="416258" cy="404077"/>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40" name="直接箭头连接符 39"/>
            <p:cNvCxnSpPr/>
            <p:nvPr/>
          </p:nvCxnSpPr>
          <p:spPr>
            <a:xfrm>
              <a:off x="4551235" y="320530"/>
              <a:ext cx="0" cy="5864327"/>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4567358" y="1332805"/>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1108788" y="1314279"/>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099835" y="3768307"/>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008431" y="2353714"/>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梯形 36"/>
            <p:cNvSpPr/>
            <p:nvPr/>
          </p:nvSpPr>
          <p:spPr>
            <a:xfrm rot="10800000">
              <a:off x="2266147" y="2377419"/>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p:cNvSpPr txBox="1"/>
                <p:nvPr/>
              </p:nvSpPr>
              <p:spPr>
                <a:xfrm>
                  <a:off x="7511698" y="3614516"/>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511698" y="3614516"/>
                  <a:ext cx="976101" cy="276999"/>
                </a:xfrm>
                <a:prstGeom prst="rect">
                  <a:avLst/>
                </a:prstGeom>
                <a:blipFill rotWithShape="0">
                  <a:blip r:embed="rId5"/>
                  <a:stretch>
                    <a:fillRect l="-3125" t="-2222"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7542930" y="2208820"/>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542930" y="2208820"/>
                  <a:ext cx="855875" cy="276999"/>
                </a:xfrm>
                <a:prstGeom prst="rect">
                  <a:avLst/>
                </a:prstGeom>
                <a:blipFill rotWithShape="0">
                  <a:blip r:embed="rId6"/>
                  <a:stretch>
                    <a:fillRect l="-9220" t="-2174" r="-851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4671253" y="266701"/>
                  <a:ext cx="54731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4671253" y="266701"/>
                  <a:ext cx="547318" cy="4040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4671253" y="5745495"/>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671253" y="5745495"/>
                  <a:ext cx="393489" cy="404077"/>
                </a:xfrm>
                <a:prstGeom prst="rect">
                  <a:avLst/>
                </a:prstGeom>
                <a:blipFill rotWithShape="0">
                  <a:blip r:embed="rId8"/>
                  <a:stretch>
                    <a:fillRect/>
                  </a:stretch>
                </a:blipFill>
              </p:spPr>
              <p:txBody>
                <a:bodyPr/>
                <a:lstStyle/>
                <a:p>
                  <a:r>
                    <a:rPr lang="zh-CN" altLang="en-US">
                      <a:noFill/>
                    </a:rPr>
                    <a:t> </a:t>
                  </a:r>
                </a:p>
              </p:txBody>
            </p:sp>
          </mc:Fallback>
        </mc:AlternateContent>
        <p:grpSp>
          <p:nvGrpSpPr>
            <p:cNvPr id="50" name="组合 49"/>
            <p:cNvGrpSpPr/>
            <p:nvPr/>
          </p:nvGrpSpPr>
          <p:grpSpPr>
            <a:xfrm>
              <a:off x="3071895" y="1499853"/>
              <a:ext cx="515103" cy="484253"/>
              <a:chOff x="3071895" y="1499853"/>
              <a:chExt cx="515103" cy="484253"/>
            </a:xfrm>
          </p:grpSpPr>
          <p:sp>
            <p:nvSpPr>
              <p:cNvPr id="51"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51"/>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52"/>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5045559" y="1988667"/>
              <a:ext cx="608844" cy="732854"/>
              <a:chOff x="5045559" y="1988667"/>
              <a:chExt cx="608844" cy="732854"/>
            </a:xfrm>
          </p:grpSpPr>
          <p:sp>
            <p:nvSpPr>
              <p:cNvPr id="56"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联系 56"/>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联系 57"/>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联系 58"/>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4654823" y="3960684"/>
              <a:ext cx="308808" cy="264485"/>
              <a:chOff x="4654823" y="3960684"/>
              <a:chExt cx="308808" cy="264485"/>
            </a:xfrm>
          </p:grpSpPr>
          <p:sp>
            <p:nvSpPr>
              <p:cNvPr id="61"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联系 61"/>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62"/>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63"/>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542767" y="3152842"/>
              <a:ext cx="615726" cy="861553"/>
              <a:chOff x="5542767" y="3152842"/>
              <a:chExt cx="615726" cy="861553"/>
            </a:xfrm>
          </p:grpSpPr>
          <p:sp>
            <p:nvSpPr>
              <p:cNvPr id="66"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联系 66"/>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等腰三角形 37"/>
            <p:cNvSpPr/>
            <p:nvPr/>
          </p:nvSpPr>
          <p:spPr>
            <a:xfrm>
              <a:off x="4085587" y="3177220"/>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37"/>
            <p:cNvSpPr/>
            <p:nvPr/>
          </p:nvSpPr>
          <p:spPr>
            <a:xfrm>
              <a:off x="5670704" y="3201648"/>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3993747" y="3157747"/>
              <a:ext cx="624596" cy="846308"/>
              <a:chOff x="3586431" y="4142513"/>
              <a:chExt cx="624596" cy="846308"/>
            </a:xfrm>
          </p:grpSpPr>
          <p:sp>
            <p:nvSpPr>
              <p:cNvPr id="73"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联系 73"/>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74"/>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2072672" y="306181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8" name="文本框 77"/>
            <p:cNvSpPr txBox="1"/>
            <p:nvPr/>
          </p:nvSpPr>
          <p:spPr>
            <a:xfrm>
              <a:off x="4699419" y="3856464"/>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9" name="文本框 78"/>
            <p:cNvSpPr txBox="1"/>
            <p:nvPr/>
          </p:nvSpPr>
          <p:spPr>
            <a:xfrm>
              <a:off x="3166888" y="175828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80" name="组合 79"/>
            <p:cNvGrpSpPr/>
            <p:nvPr/>
          </p:nvGrpSpPr>
          <p:grpSpPr>
            <a:xfrm rot="8709723">
              <a:off x="2682915" y="2541583"/>
              <a:ext cx="502457" cy="729207"/>
              <a:chOff x="5000092" y="1988667"/>
              <a:chExt cx="719505" cy="729207"/>
            </a:xfrm>
          </p:grpSpPr>
          <p:sp>
            <p:nvSpPr>
              <p:cNvPr id="81"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联系 82"/>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联系 83"/>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rot="1300514">
              <a:off x="2897828" y="2644578"/>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86" name="文本框 85"/>
            <p:cNvSpPr txBox="1"/>
            <p:nvPr/>
          </p:nvSpPr>
          <p:spPr>
            <a:xfrm rot="1300514">
              <a:off x="5535336" y="2025185"/>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87" name="直接箭头连接符 86"/>
            <p:cNvCxnSpPr/>
            <p:nvPr/>
          </p:nvCxnSpPr>
          <p:spPr>
            <a:xfrm flipH="1">
              <a:off x="7217880" y="3768307"/>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7300014" y="2354776"/>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a:off x="7522109" y="1853313"/>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p:cNvSpPr txBox="1"/>
                <p:nvPr/>
              </p:nvSpPr>
              <p:spPr>
                <a:xfrm>
                  <a:off x="7840388" y="1671440"/>
                  <a:ext cx="10359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7840388" y="1671440"/>
                  <a:ext cx="1035990" cy="276999"/>
                </a:xfrm>
                <a:prstGeom prst="rect">
                  <a:avLst/>
                </a:prstGeom>
                <a:blipFill rotWithShape="0">
                  <a:blip r:embed="rId9"/>
                  <a:stretch>
                    <a:fillRect l="-16071" t="-3333" r="-58929" b="-103333"/>
                  </a:stretch>
                </a:blipFill>
              </p:spPr>
              <p:txBody>
                <a:bodyPr/>
                <a:lstStyle/>
                <a:p>
                  <a:r>
                    <a:rPr lang="zh-CN" altLang="en-US">
                      <a:noFill/>
                    </a:rPr>
                    <a:t> </a:t>
                  </a:r>
                </a:p>
              </p:txBody>
            </p:sp>
          </mc:Fallback>
        </mc:AlternateContent>
        <p:cxnSp>
          <p:nvCxnSpPr>
            <p:cNvPr id="91" name="直接箭头连接符 90"/>
            <p:cNvCxnSpPr/>
            <p:nvPr/>
          </p:nvCxnSpPr>
          <p:spPr>
            <a:xfrm>
              <a:off x="1352478" y="1853313"/>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91"/>
                <p:cNvSpPr txBox="1"/>
                <p:nvPr/>
              </p:nvSpPr>
              <p:spPr>
                <a:xfrm>
                  <a:off x="58211" y="1642523"/>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58211" y="1642523"/>
                  <a:ext cx="882944" cy="276999"/>
                </a:xfrm>
                <a:prstGeom prst="rect">
                  <a:avLst/>
                </a:prstGeom>
                <a:blipFill rotWithShape="0">
                  <a:blip r:embed="rId10"/>
                  <a:stretch>
                    <a:fillRect l="-18947" t="-3333" r="-63158" b="-103333"/>
                  </a:stretch>
                </a:blipFill>
              </p:spPr>
              <p:txBody>
                <a:bodyPr/>
                <a:lstStyle/>
                <a:p>
                  <a:r>
                    <a:rPr lang="zh-CN" altLang="en-US">
                      <a:noFill/>
                    </a:rPr>
                    <a:t> </a:t>
                  </a:r>
                </a:p>
              </p:txBody>
            </p:sp>
          </mc:Fallback>
        </mc:AlternateContent>
      </p:grpSp>
      <p:sp>
        <p:nvSpPr>
          <p:cNvPr id="93" name="内容占位符 2"/>
          <p:cNvSpPr>
            <a:spLocks noGrp="1"/>
          </p:cNvSpPr>
          <p:nvPr>
            <p:ph idx="1"/>
          </p:nvPr>
        </p:nvSpPr>
        <p:spPr>
          <a:xfrm>
            <a:off x="91705" y="1199112"/>
            <a:ext cx="5791751" cy="5361346"/>
          </a:xfrm>
        </p:spPr>
        <p:txBody>
          <a:bodyPr>
            <a:normAutofit lnSpcReduction="10000"/>
          </a:bodyPr>
          <a:lstStyle/>
          <a:p>
            <a:pPr>
              <a:lnSpc>
                <a:spcPct val="170000"/>
              </a:lnSpc>
            </a:pPr>
            <a:r>
              <a:rPr lang="zh-CN" altLang="en-US" dirty="0" smtClean="0"/>
              <a:t>根据视景体对</a:t>
            </a:r>
            <a:r>
              <a:rPr lang="zh-CN" altLang="en-US" dirty="0" smtClean="0"/>
              <a:t>所有多边形进行裁剪</a:t>
            </a:r>
            <a:endParaRPr lang="en-US" altLang="zh-CN" dirty="0" smtClean="0"/>
          </a:p>
          <a:p>
            <a:pPr lvl="1">
              <a:lnSpc>
                <a:spcPct val="170000"/>
              </a:lnSpc>
            </a:pPr>
            <a:r>
              <a:rPr lang="zh-CN" altLang="en-US" dirty="0" smtClean="0"/>
              <a:t>只根据近裁剪面进行裁剪</a:t>
            </a:r>
            <a:endParaRPr lang="en-US" altLang="zh-CN" dirty="0"/>
          </a:p>
          <a:p>
            <a:pPr lvl="2">
              <a:lnSpc>
                <a:spcPct val="170000"/>
              </a:lnSpc>
            </a:pPr>
            <a:r>
              <a:rPr lang="zh-CN" altLang="en-US" dirty="0" smtClean="0"/>
              <a:t>重新分割为三角形</a:t>
            </a:r>
            <a:endParaRPr lang="en-US" altLang="zh-CN" dirty="0" smtClean="0"/>
          </a:p>
          <a:p>
            <a:pPr lvl="1">
              <a:lnSpc>
                <a:spcPct val="170000"/>
              </a:lnSpc>
            </a:pPr>
            <a:r>
              <a:rPr lang="zh-CN" altLang="en-US" dirty="0" smtClean="0"/>
              <a:t>其它裁剪面只执行剔除操作</a:t>
            </a:r>
            <a:endParaRPr lang="en-US" altLang="zh-CN" dirty="0" smtClean="0"/>
          </a:p>
          <a:p>
            <a:pPr lvl="2">
              <a:lnSpc>
                <a:spcPct val="170000"/>
              </a:lnSpc>
            </a:pPr>
            <a:r>
              <a:rPr lang="zh-CN" altLang="en-US" dirty="0" smtClean="0"/>
              <a:t>完全拒绝</a:t>
            </a:r>
            <a:endParaRPr lang="en-US" altLang="zh-CN" dirty="0" smtClean="0"/>
          </a:p>
          <a:p>
            <a:pPr lvl="2">
              <a:lnSpc>
                <a:spcPct val="170000"/>
              </a:lnSpc>
            </a:pPr>
            <a:r>
              <a:rPr lang="zh-CN" altLang="en-US" dirty="0" smtClean="0"/>
              <a:t>完全接受</a:t>
            </a:r>
            <a:endParaRPr lang="en-US" altLang="zh-CN" dirty="0" smtClean="0"/>
          </a:p>
          <a:p>
            <a:pPr>
              <a:lnSpc>
                <a:spcPct val="170000"/>
              </a:lnSpc>
            </a:pPr>
            <a:r>
              <a:rPr lang="zh-CN" altLang="en-US" dirty="0" smtClean="0"/>
              <a:t>在光栅化阶段对超出视平面和屏幕空间边界的三角形进行</a:t>
            </a:r>
            <a:r>
              <a:rPr lang="en-US" altLang="zh-CN" dirty="0" smtClean="0"/>
              <a:t>2D</a:t>
            </a:r>
            <a:r>
              <a:rPr lang="zh-CN" altLang="en-US" dirty="0" smtClean="0"/>
              <a:t>裁剪</a:t>
            </a:r>
            <a:endParaRPr lang="en-US" altLang="zh-CN" dirty="0" smtClean="0"/>
          </a:p>
        </p:txBody>
      </p:sp>
    </p:spTree>
    <p:extLst>
      <p:ext uri="{BB962C8B-B14F-4D97-AF65-F5344CB8AC3E}">
        <p14:creationId xmlns:p14="http://schemas.microsoft.com/office/powerpoint/2010/main" val="346754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sp>
        <p:nvSpPr>
          <p:cNvPr id="93" name="内容占位符 2"/>
          <p:cNvSpPr>
            <a:spLocks noGrp="1"/>
          </p:cNvSpPr>
          <p:nvPr>
            <p:ph idx="1"/>
          </p:nvPr>
        </p:nvSpPr>
        <p:spPr>
          <a:xfrm>
            <a:off x="91705" y="1199112"/>
            <a:ext cx="6089301" cy="5361346"/>
          </a:xfrm>
        </p:spPr>
        <p:txBody>
          <a:bodyPr>
            <a:normAutofit/>
          </a:bodyPr>
          <a:lstStyle/>
          <a:p>
            <a:pPr>
              <a:lnSpc>
                <a:spcPct val="170000"/>
              </a:lnSpc>
            </a:pPr>
            <a:r>
              <a:rPr lang="zh-CN" altLang="en-US" dirty="0" smtClean="0"/>
              <a:t>视景体裁剪</a:t>
            </a:r>
            <a:endParaRPr lang="en-US" altLang="zh-CN" dirty="0" smtClean="0"/>
          </a:p>
          <a:p>
            <a:pPr lvl="1">
              <a:lnSpc>
                <a:spcPct val="170000"/>
              </a:lnSpc>
            </a:pPr>
            <a:r>
              <a:rPr lang="zh-CN" altLang="en-US" dirty="0"/>
              <a:t>平面上（裁剪</a:t>
            </a:r>
            <a:r>
              <a:rPr lang="zh-CN" altLang="en-US" dirty="0" smtClean="0"/>
              <a:t>面上）</a:t>
            </a:r>
            <a:endParaRPr lang="en-US" altLang="zh-CN" dirty="0" smtClean="0"/>
          </a:p>
          <a:p>
            <a:pPr lvl="1">
              <a:lnSpc>
                <a:spcPct val="170000"/>
              </a:lnSpc>
            </a:pPr>
            <a:r>
              <a:rPr lang="zh-CN" altLang="en-US" dirty="0" smtClean="0"/>
              <a:t>正半空间（裁剪面内侧）</a:t>
            </a:r>
            <a:endParaRPr lang="en-US" altLang="zh-CN" dirty="0" smtClean="0"/>
          </a:p>
          <a:p>
            <a:pPr lvl="1">
              <a:lnSpc>
                <a:spcPct val="170000"/>
              </a:lnSpc>
            </a:pPr>
            <a:r>
              <a:rPr lang="zh-CN" altLang="en-US" dirty="0" smtClean="0"/>
              <a:t>负</a:t>
            </a:r>
            <a:r>
              <a:rPr lang="zh-CN" altLang="en-US" dirty="0"/>
              <a:t>半空间（裁剪</a:t>
            </a:r>
            <a:r>
              <a:rPr lang="zh-CN" altLang="en-US" dirty="0" smtClean="0"/>
              <a:t>面外侧）</a:t>
            </a: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p:txBody>
      </p:sp>
      <p:grpSp>
        <p:nvGrpSpPr>
          <p:cNvPr id="94" name="组合 93"/>
          <p:cNvGrpSpPr/>
          <p:nvPr/>
        </p:nvGrpSpPr>
        <p:grpSpPr>
          <a:xfrm>
            <a:off x="7119884" y="4074724"/>
            <a:ext cx="3837492" cy="2299202"/>
            <a:chOff x="6497422" y="904336"/>
            <a:chExt cx="3837492" cy="2299202"/>
          </a:xfrm>
        </p:grpSpPr>
        <p:sp>
          <p:nvSpPr>
            <p:cNvPr id="95" name="立方体 94"/>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8256700" y="1309613"/>
              <a:ext cx="942045" cy="789410"/>
              <a:chOff x="7055653" y="4898265"/>
              <a:chExt cx="942045" cy="789410"/>
            </a:xfrm>
          </p:grpSpPr>
          <p:grpSp>
            <p:nvGrpSpPr>
              <p:cNvPr id="112" name="组合 111"/>
              <p:cNvGrpSpPr/>
              <p:nvPr/>
            </p:nvGrpSpPr>
            <p:grpSpPr>
              <a:xfrm>
                <a:off x="7134413" y="5144349"/>
                <a:ext cx="506841" cy="432000"/>
                <a:chOff x="5864083" y="3042046"/>
                <a:chExt cx="506841" cy="432000"/>
              </a:xfrm>
            </p:grpSpPr>
            <p:cxnSp>
              <p:nvCxnSpPr>
                <p:cNvPr id="116" name="直接箭头连接符 115"/>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3" name="文本框 11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3"/>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4"/>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5"/>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0" name="文本框 99"/>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6"/>
                  <a:stretch>
                    <a:fillRect l="-240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7"/>
                  <a:stretch>
                    <a:fillRect l="-247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8"/>
                  <a:stretch>
                    <a:fillRect l="-2479" r="-826"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9"/>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10"/>
                  <a:stretch>
                    <a:fillRect l="-5645" b="-22222"/>
                  </a:stretch>
                </a:blipFill>
              </p:spPr>
              <p:txBody>
                <a:bodyPr/>
                <a:lstStyle/>
                <a:p>
                  <a:r>
                    <a:rPr lang="zh-CN" altLang="en-US">
                      <a:noFill/>
                    </a:rPr>
                    <a:t> </a:t>
                  </a:r>
                </a:p>
              </p:txBody>
            </p:sp>
          </mc:Fallback>
        </mc:AlternateContent>
        <p:cxnSp>
          <p:nvCxnSpPr>
            <p:cNvPr id="105" name="直接箭头连接符 104"/>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文本框 108"/>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9" name="文本框 108"/>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1"/>
                  <a:stretch>
                    <a:fillRect l="-3448" r="-862" b="-13889"/>
                  </a:stretch>
                </a:blipFill>
              </p:spPr>
              <p:txBody>
                <a:bodyPr/>
                <a:lstStyle/>
                <a:p>
                  <a:r>
                    <a:rPr lang="zh-CN" altLang="en-US">
                      <a:noFill/>
                    </a:rPr>
                    <a:t> </a:t>
                  </a:r>
                </a:p>
              </p:txBody>
            </p:sp>
          </mc:Fallback>
        </mc:AlternateContent>
        <p:cxnSp>
          <p:nvCxnSpPr>
            <p:cNvPr id="110" name="直接箭头连接符 109"/>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120" name="直接连接符 119"/>
          <p:cNvCxnSpPr>
            <a:stCxn id="125" idx="0"/>
            <a:endCxn id="169" idx="4"/>
          </p:cNvCxnSpPr>
          <p:nvPr/>
        </p:nvCxnSpPr>
        <p:spPr>
          <a:xfrm flipH="1" flipV="1">
            <a:off x="930055" y="7290947"/>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924012" y="6955991"/>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938046" y="6293399"/>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918069" y="7307097"/>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757330" y="7235744"/>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4177479" y="6293399"/>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2613540" y="6753051"/>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1740776" y="7027575"/>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4710268" y="7300986"/>
            <a:ext cx="202988" cy="26110"/>
            <a:chOff x="7935433" y="4215607"/>
            <a:chExt cx="202988" cy="26110"/>
          </a:xfrm>
        </p:grpSpPr>
        <p:cxnSp>
          <p:nvCxnSpPr>
            <p:cNvPr id="165" name="直接箭头连接符 16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9" name="直接箭头连接符 128"/>
          <p:cNvCxnSpPr/>
          <p:nvPr/>
        </p:nvCxnSpPr>
        <p:spPr>
          <a:xfrm flipH="1" flipV="1">
            <a:off x="2712302" y="6371531"/>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3699980" y="7461303"/>
            <a:ext cx="79808" cy="180000"/>
            <a:chOff x="6925145" y="4375924"/>
            <a:chExt cx="79808" cy="180000"/>
          </a:xfrm>
        </p:grpSpPr>
        <p:cxnSp>
          <p:nvCxnSpPr>
            <p:cNvPr id="163" name="直接箭头连接符 162"/>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4" name="椭圆 163"/>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4082794" y="7626413"/>
            <a:ext cx="26110" cy="202988"/>
            <a:chOff x="7307959" y="4541034"/>
            <a:chExt cx="26110" cy="202988"/>
          </a:xfrm>
        </p:grpSpPr>
        <p:cxnSp>
          <p:nvCxnSpPr>
            <p:cNvPr id="161" name="直接箭头连接符 160"/>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3879835" y="6602457"/>
            <a:ext cx="26110" cy="202988"/>
            <a:chOff x="7105000" y="3517078"/>
            <a:chExt cx="26110" cy="202988"/>
          </a:xfrm>
        </p:grpSpPr>
        <p:cxnSp>
          <p:nvCxnSpPr>
            <p:cNvPr id="159" name="直接箭头连接符 158"/>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0" name="椭圆 159"/>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3438523" y="6809166"/>
            <a:ext cx="196047" cy="50841"/>
            <a:chOff x="6663688" y="3723787"/>
            <a:chExt cx="196047" cy="50841"/>
          </a:xfrm>
        </p:grpSpPr>
        <p:cxnSp>
          <p:nvCxnSpPr>
            <p:cNvPr id="157" name="直接箭头连接符 156"/>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8" name="椭圆 157"/>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34" name="文本框 133"/>
              <p:cNvSpPr txBox="1"/>
              <p:nvPr/>
            </p:nvSpPr>
            <p:spPr>
              <a:xfrm>
                <a:off x="2472371" y="6134076"/>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p:sp>
            <p:nvSpPr>
              <p:cNvPr id="134" name="文本框 133"/>
              <p:cNvSpPr txBox="1">
                <a:spLocks noRot="1" noChangeAspect="1" noMove="1" noResize="1" noEditPoints="1" noAdjustHandles="1" noChangeArrowheads="1" noChangeShapeType="1" noTextEdit="1"/>
              </p:cNvSpPr>
              <p:nvPr/>
            </p:nvSpPr>
            <p:spPr>
              <a:xfrm>
                <a:off x="2472371" y="6134076"/>
                <a:ext cx="375872" cy="184666"/>
              </a:xfrm>
              <a:prstGeom prst="rect">
                <a:avLst/>
              </a:prstGeom>
              <a:blipFill rotWithShape="0">
                <a:blip r:embed="rId12"/>
                <a:stretch>
                  <a:fillRect l="-9836" r="-1639" b="-6452"/>
                </a:stretch>
              </a:blipFill>
            </p:spPr>
            <p:txBody>
              <a:bodyPr/>
              <a:lstStyle/>
              <a:p>
                <a:r>
                  <a:rPr lang="zh-CN" altLang="en-US">
                    <a:noFill/>
                  </a:rPr>
                  <a:t> </a:t>
                </a:r>
              </a:p>
            </p:txBody>
          </p:sp>
        </mc:Fallback>
      </mc:AlternateContent>
      <p:grpSp>
        <p:nvGrpSpPr>
          <p:cNvPr id="135" name="组合 134"/>
          <p:cNvGrpSpPr/>
          <p:nvPr/>
        </p:nvGrpSpPr>
        <p:grpSpPr>
          <a:xfrm>
            <a:off x="2904173" y="7300986"/>
            <a:ext cx="202988" cy="26110"/>
            <a:chOff x="6129338" y="4215607"/>
            <a:chExt cx="202988" cy="26110"/>
          </a:xfrm>
        </p:grpSpPr>
        <p:cxnSp>
          <p:nvCxnSpPr>
            <p:cNvPr id="155" name="直接箭头连接符 154"/>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6" name="椭圆 155"/>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36" name="文本框 135"/>
              <p:cNvSpPr txBox="1"/>
              <p:nvPr/>
            </p:nvSpPr>
            <p:spPr>
              <a:xfrm>
                <a:off x="5341599" y="6038489"/>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p:sp>
            <p:nvSpPr>
              <p:cNvPr id="136" name="文本框 135"/>
              <p:cNvSpPr txBox="1">
                <a:spLocks noRot="1" noChangeAspect="1" noMove="1" noResize="1" noEditPoints="1" noAdjustHandles="1" noChangeArrowheads="1" noChangeShapeType="1" noTextEdit="1"/>
              </p:cNvSpPr>
              <p:nvPr/>
            </p:nvSpPr>
            <p:spPr>
              <a:xfrm>
                <a:off x="5341599" y="6038489"/>
                <a:ext cx="312778" cy="199478"/>
              </a:xfrm>
              <a:prstGeom prst="rect">
                <a:avLst/>
              </a:prstGeom>
              <a:blipFill rotWithShape="0">
                <a:blip r:embed="rId13"/>
                <a:stretch>
                  <a:fillRect l="-11538" r="-7692" b="-28125"/>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4998719" y="6237967"/>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3952515" y="5779620"/>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3952515" y="5779620"/>
                <a:ext cx="308611" cy="198965"/>
              </a:xfrm>
              <a:prstGeom prst="rect">
                <a:avLst/>
              </a:prstGeom>
              <a:blipFill rotWithShape="0">
                <a:blip r:embed="rId14"/>
                <a:stretch>
                  <a:fillRect l="-11765" r="-5882" b="-21212"/>
                </a:stretch>
              </a:blipFill>
            </p:spPr>
            <p:txBody>
              <a:bodyPr/>
              <a:lstStyle/>
              <a:p>
                <a:r>
                  <a:rPr lang="zh-CN" altLang="en-US">
                    <a:noFill/>
                  </a:rPr>
                  <a:t> </a:t>
                </a:r>
              </a:p>
            </p:txBody>
          </p:sp>
        </mc:Fallback>
      </mc:AlternateContent>
      <p:cxnSp>
        <p:nvCxnSpPr>
          <p:cNvPr id="139" name="直接箭头连接符 138"/>
          <p:cNvCxnSpPr>
            <a:stCxn id="160" idx="6"/>
          </p:cNvCxnSpPr>
          <p:nvPr/>
        </p:nvCxnSpPr>
        <p:spPr>
          <a:xfrm flipV="1">
            <a:off x="3892890" y="6011494"/>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文本框 139"/>
              <p:cNvSpPr txBox="1"/>
              <p:nvPr/>
            </p:nvSpPr>
            <p:spPr>
              <a:xfrm>
                <a:off x="3111193" y="6146720"/>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3111193" y="6146720"/>
                <a:ext cx="342338" cy="199478"/>
              </a:xfrm>
              <a:prstGeom prst="rect">
                <a:avLst/>
              </a:prstGeom>
              <a:blipFill rotWithShape="0">
                <a:blip r:embed="rId15"/>
                <a:stretch>
                  <a:fillRect l="-10526" r="-5263" b="-27273"/>
                </a:stretch>
              </a:blipFill>
            </p:spPr>
            <p:txBody>
              <a:bodyPr/>
              <a:lstStyle/>
              <a:p>
                <a:r>
                  <a:rPr lang="zh-CN" altLang="en-US">
                    <a:noFill/>
                  </a:rPr>
                  <a:t> </a:t>
                </a:r>
              </a:p>
            </p:txBody>
          </p:sp>
        </mc:Fallback>
      </mc:AlternateContent>
      <p:cxnSp>
        <p:nvCxnSpPr>
          <p:cNvPr id="141" name="直接箭头连接符 140"/>
          <p:cNvCxnSpPr>
            <a:stCxn id="158" idx="6"/>
          </p:cNvCxnSpPr>
          <p:nvPr/>
        </p:nvCxnSpPr>
        <p:spPr>
          <a:xfrm flipH="1" flipV="1">
            <a:off x="3331784" y="6368803"/>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文本框 141"/>
              <p:cNvSpPr txBox="1"/>
              <p:nvPr/>
            </p:nvSpPr>
            <p:spPr>
              <a:xfrm>
                <a:off x="4079481" y="8185549"/>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4079481" y="8185549"/>
                <a:ext cx="527196" cy="184666"/>
              </a:xfrm>
              <a:prstGeom prst="rect">
                <a:avLst/>
              </a:prstGeom>
              <a:blipFill rotWithShape="0">
                <a:blip r:embed="rId16"/>
                <a:stretch>
                  <a:fillRect l="-6897" r="-2299" b="-13333"/>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4106820" y="7861845"/>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p:cNvSpPr txBox="1"/>
              <p:nvPr/>
            </p:nvSpPr>
            <p:spPr>
              <a:xfrm>
                <a:off x="3637992" y="7669282"/>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p:sp>
            <p:nvSpPr>
              <p:cNvPr id="144" name="文本框 143"/>
              <p:cNvSpPr txBox="1">
                <a:spLocks noRot="1" noChangeAspect="1" noMove="1" noResize="1" noEditPoints="1" noAdjustHandles="1" noChangeArrowheads="1" noChangeShapeType="1" noTextEdit="1"/>
              </p:cNvSpPr>
              <p:nvPr/>
            </p:nvSpPr>
            <p:spPr>
              <a:xfrm>
                <a:off x="3637992" y="7669282"/>
                <a:ext cx="417678" cy="199735"/>
              </a:xfrm>
              <a:prstGeom prst="rect">
                <a:avLst/>
              </a:prstGeom>
              <a:blipFill rotWithShape="0">
                <a:blip r:embed="rId17"/>
                <a:stretch>
                  <a:fillRect l="-8824" r="-5882" b="-27273"/>
                </a:stretch>
              </a:blipFill>
            </p:spPr>
            <p:txBody>
              <a:bodyPr/>
              <a:lstStyle/>
              <a:p>
                <a:r>
                  <a:rPr lang="zh-CN" altLang="en-US">
                    <a:noFill/>
                  </a:rPr>
                  <a:t> </a:t>
                </a:r>
              </a:p>
            </p:txBody>
          </p:sp>
        </mc:Fallback>
      </mc:AlternateContent>
      <p:sp>
        <p:nvSpPr>
          <p:cNvPr id="145" name="文本框 144"/>
          <p:cNvSpPr txBox="1"/>
          <p:nvPr/>
        </p:nvSpPr>
        <p:spPr>
          <a:xfrm>
            <a:off x="550345" y="7321694"/>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146" name="组合 145"/>
          <p:cNvGrpSpPr/>
          <p:nvPr/>
        </p:nvGrpSpPr>
        <p:grpSpPr>
          <a:xfrm>
            <a:off x="1876182" y="7569750"/>
            <a:ext cx="787780" cy="326308"/>
            <a:chOff x="5339552" y="4955903"/>
            <a:chExt cx="787780" cy="326308"/>
          </a:xfrm>
        </p:grpSpPr>
        <p:sp>
          <p:nvSpPr>
            <p:cNvPr id="153" name="文本框 152"/>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5295852" y="8297832"/>
            <a:ext cx="493405" cy="326308"/>
            <a:chOff x="5339552" y="4955903"/>
            <a:chExt cx="493405" cy="326308"/>
          </a:xfrm>
        </p:grpSpPr>
        <p:sp>
          <p:nvSpPr>
            <p:cNvPr id="151" name="文本框 150"/>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3118853" y="7837101"/>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6041664" y="874504"/>
            <a:ext cx="6058619" cy="2906220"/>
            <a:chOff x="5695662" y="553558"/>
            <a:chExt cx="6058619" cy="2906220"/>
          </a:xfrm>
        </p:grpSpPr>
        <p:cxnSp>
          <p:nvCxnSpPr>
            <p:cNvPr id="80" name="直接连接符 79"/>
            <p:cNvCxnSpPr>
              <a:stCxn id="85" idx="0"/>
              <a:endCxn id="206" idx="4"/>
            </p:cNvCxnSpPr>
            <p:nvPr/>
          </p:nvCxnSpPr>
          <p:spPr>
            <a:xfrm flipH="1" flipV="1">
              <a:off x="6634873" y="2065030"/>
              <a:ext cx="3249049" cy="326966"/>
            </a:xfrm>
            <a:prstGeom prst="line">
              <a:avLst/>
            </a:prstGeom>
            <a:ln>
              <a:solidFill>
                <a:schemeClr val="accent1">
                  <a:lumMod val="60000"/>
                  <a:lumOff val="40000"/>
                </a:schemeClr>
              </a:solidFill>
              <a:prstDash val="sysDash"/>
            </a:ln>
          </p:spPr>
          <p:style>
            <a:lnRef idx="1">
              <a:schemeClr val="accent3"/>
            </a:lnRef>
            <a:fillRef idx="0">
              <a:schemeClr val="accent3"/>
            </a:fillRef>
            <a:effectRef idx="0">
              <a:schemeClr val="accent3"/>
            </a:effectRef>
            <a:fontRef idx="minor">
              <a:schemeClr val="tx1"/>
            </a:fontRef>
          </p:style>
        </p:cxnSp>
        <p:cxnSp>
          <p:nvCxnSpPr>
            <p:cNvPr id="81" name="直接连接符 80"/>
            <p:cNvCxnSpPr>
              <a:stCxn id="85" idx="2"/>
              <a:endCxn id="205" idx="5"/>
            </p:cNvCxnSpPr>
            <p:nvPr/>
          </p:nvCxnSpPr>
          <p:spPr>
            <a:xfrm flipH="1">
              <a:off x="6628830" y="1730074"/>
              <a:ext cx="4573976" cy="31815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5" idx="1"/>
              <a:endCxn id="206" idx="5"/>
            </p:cNvCxnSpPr>
            <p:nvPr/>
          </p:nvCxnSpPr>
          <p:spPr>
            <a:xfrm flipH="1">
              <a:off x="6642864" y="1067482"/>
              <a:ext cx="3239433" cy="98955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5" idx="3"/>
              <a:endCxn id="206" idx="3"/>
            </p:cNvCxnSpPr>
            <p:nvPr/>
          </p:nvCxnSpPr>
          <p:spPr>
            <a:xfrm flipH="1" flipV="1">
              <a:off x="6622887" y="2081180"/>
              <a:ext cx="4580087" cy="97340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6462148" y="2009827"/>
              <a:ext cx="180716" cy="102415"/>
              <a:chOff x="-53264" y="3885252"/>
              <a:chExt cx="883905" cy="339336"/>
            </a:xfrm>
          </p:grpSpPr>
          <p:sp>
            <p:nvSpPr>
              <p:cNvPr id="205" name="立方体 204"/>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立方体 205"/>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平行四边形 14"/>
            <p:cNvSpPr/>
            <p:nvPr/>
          </p:nvSpPr>
          <p:spPr>
            <a:xfrm>
              <a:off x="9882297" y="1067482"/>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14"/>
            <p:cNvSpPr/>
            <p:nvPr/>
          </p:nvSpPr>
          <p:spPr>
            <a:xfrm>
              <a:off x="8380766" y="1537935"/>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14"/>
            <p:cNvSpPr/>
            <p:nvPr/>
          </p:nvSpPr>
          <p:spPr>
            <a:xfrm>
              <a:off x="7664669" y="1717915"/>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endCxn id="89" idx="2"/>
            </p:cNvCxnSpPr>
            <p:nvPr/>
          </p:nvCxnSpPr>
          <p:spPr>
            <a:xfrm flipH="1" flipV="1">
              <a:off x="8457042" y="1185158"/>
              <a:ext cx="85873" cy="507908"/>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文本框 88"/>
                <p:cNvSpPr txBox="1"/>
                <p:nvPr/>
              </p:nvSpPr>
              <p:spPr>
                <a:xfrm>
                  <a:off x="8177189" y="908159"/>
                  <a:ext cx="559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𝑛𝑒𝑎𝑟</m:t>
                            </m:r>
                          </m:sub>
                        </m:sSub>
                      </m:oMath>
                    </m:oMathPara>
                  </a14:m>
                  <a:endParaRPr lang="zh-CN" altLang="en-US" i="1" dirty="0">
                    <a:solidFill>
                      <a:schemeClr val="accent1"/>
                    </a:solidFill>
                    <a:latin typeface="Cambria Math" panose="02040503050406030204" pitchFamily="18" charset="0"/>
                  </a:endParaRPr>
                </a:p>
              </p:txBody>
            </p:sp>
          </mc:Choice>
          <mc:Fallback>
            <p:sp>
              <p:nvSpPr>
                <p:cNvPr id="89" name="文本框 88"/>
                <p:cNvSpPr txBox="1">
                  <a:spLocks noRot="1" noChangeAspect="1" noMove="1" noResize="1" noEditPoints="1" noAdjustHandles="1" noChangeArrowheads="1" noChangeShapeType="1" noTextEdit="1"/>
                </p:cNvSpPr>
                <p:nvPr/>
              </p:nvSpPr>
              <p:spPr>
                <a:xfrm>
                  <a:off x="8177189" y="908159"/>
                  <a:ext cx="559705" cy="276999"/>
                </a:xfrm>
                <a:prstGeom prst="rect">
                  <a:avLst/>
                </a:prstGeom>
                <a:blipFill rotWithShape="0">
                  <a:blip r:embed="rId18"/>
                  <a:stretch>
                    <a:fillRect l="-8696" r="-2174"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文本框 89"/>
                <p:cNvSpPr txBox="1"/>
                <p:nvPr/>
              </p:nvSpPr>
              <p:spPr>
                <a:xfrm>
                  <a:off x="11046417" y="812572"/>
                  <a:ext cx="46666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𝑓𝑎𝑟</m:t>
                            </m:r>
                          </m:sub>
                        </m:sSub>
                      </m:oMath>
                    </m:oMathPara>
                  </a14:m>
                  <a:endParaRPr lang="zh-CN" altLang="en-US" i="1" dirty="0">
                    <a:solidFill>
                      <a:schemeClr val="accent1"/>
                    </a:solidFill>
                    <a:latin typeface="Cambria Math" panose="02040503050406030204" pitchFamily="18" charset="0"/>
                  </a:endParaRPr>
                </a:p>
              </p:txBody>
            </p:sp>
          </mc:Choice>
          <mc:Fallback>
            <p:sp>
              <p:nvSpPr>
                <p:cNvPr id="90" name="文本框 89"/>
                <p:cNvSpPr txBox="1">
                  <a:spLocks noRot="1" noChangeAspect="1" noMove="1" noResize="1" noEditPoints="1" noAdjustHandles="1" noChangeArrowheads="1" noChangeShapeType="1" noTextEdit="1"/>
                </p:cNvSpPr>
                <p:nvPr/>
              </p:nvSpPr>
              <p:spPr>
                <a:xfrm>
                  <a:off x="11046417" y="812572"/>
                  <a:ext cx="466666" cy="299249"/>
                </a:xfrm>
                <a:prstGeom prst="rect">
                  <a:avLst/>
                </a:prstGeom>
                <a:blipFill rotWithShape="0">
                  <a:blip r:embed="rId19"/>
                  <a:stretch>
                    <a:fillRect l="-13158" r="-9211" b="-28571"/>
                  </a:stretch>
                </a:blipFill>
              </p:spPr>
              <p:txBody>
                <a:bodyPr/>
                <a:lstStyle/>
                <a:p>
                  <a:r>
                    <a:rPr lang="zh-CN" altLang="en-US">
                      <a:noFill/>
                    </a:rPr>
                    <a:t> </a:t>
                  </a:r>
                </a:p>
              </p:txBody>
            </p:sp>
          </mc:Fallback>
        </mc:AlternateContent>
        <p:cxnSp>
          <p:nvCxnSpPr>
            <p:cNvPr id="91" name="直接箭头连接符 90"/>
            <p:cNvCxnSpPr>
              <a:endCxn id="90" idx="2"/>
            </p:cNvCxnSpPr>
            <p:nvPr/>
          </p:nvCxnSpPr>
          <p:spPr>
            <a:xfrm flipV="1">
              <a:off x="10703537" y="1111821"/>
              <a:ext cx="576213" cy="860855"/>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文本框 91"/>
                <p:cNvSpPr txBox="1"/>
                <p:nvPr/>
              </p:nvSpPr>
              <p:spPr>
                <a:xfrm>
                  <a:off x="9640835" y="553558"/>
                  <a:ext cx="4596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𝑡𝑜𝑝</m:t>
                            </m:r>
                          </m:sub>
                        </m:sSub>
                      </m:oMath>
                    </m:oMathPara>
                  </a14:m>
                  <a:endParaRPr lang="zh-CN" altLang="en-US" i="1" dirty="0">
                    <a:solidFill>
                      <a:schemeClr val="accent1"/>
                    </a:solidFill>
                    <a:latin typeface="Cambria Math" panose="02040503050406030204" pitchFamily="18" charset="0"/>
                  </a:endParaRPr>
                </a:p>
              </p:txBody>
            </p:sp>
          </mc:Choice>
          <mc:Fallback>
            <p:sp>
              <p:nvSpPr>
                <p:cNvPr id="92" name="文本框 91"/>
                <p:cNvSpPr txBox="1">
                  <a:spLocks noRot="1" noChangeAspect="1" noMove="1" noResize="1" noEditPoints="1" noAdjustHandles="1" noChangeArrowheads="1" noChangeShapeType="1" noTextEdit="1"/>
                </p:cNvSpPr>
                <p:nvPr/>
              </p:nvSpPr>
              <p:spPr>
                <a:xfrm>
                  <a:off x="9640835" y="553558"/>
                  <a:ext cx="459678" cy="298415"/>
                </a:xfrm>
                <a:prstGeom prst="rect">
                  <a:avLst/>
                </a:prstGeom>
                <a:blipFill rotWithShape="0">
                  <a:blip r:embed="rId20"/>
                  <a:stretch>
                    <a:fillRect l="-11842" r="-7895" b="-24490"/>
                  </a:stretch>
                </a:blipFill>
              </p:spPr>
              <p:txBody>
                <a:bodyPr/>
                <a:lstStyle/>
                <a:p>
                  <a:r>
                    <a:rPr lang="zh-CN" altLang="en-US">
                      <a:noFill/>
                    </a:rPr>
                    <a:t> </a:t>
                  </a:r>
                </a:p>
              </p:txBody>
            </p:sp>
          </mc:Fallback>
        </mc:AlternateContent>
        <p:cxnSp>
          <p:nvCxnSpPr>
            <p:cNvPr id="170" name="直接箭头连接符 169"/>
            <p:cNvCxnSpPr/>
            <p:nvPr/>
          </p:nvCxnSpPr>
          <p:spPr>
            <a:xfrm flipV="1">
              <a:off x="9597708" y="785577"/>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1" name="文本框 170"/>
                <p:cNvSpPr txBox="1"/>
                <p:nvPr/>
              </p:nvSpPr>
              <p:spPr>
                <a:xfrm>
                  <a:off x="8816011" y="920803"/>
                  <a:ext cx="50860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𝑙𝑒𝑓𝑡</m:t>
                            </m:r>
                          </m:sub>
                        </m:sSub>
                      </m:oMath>
                    </m:oMathPara>
                  </a14:m>
                  <a:endParaRPr lang="zh-CN" altLang="en-US" i="1" dirty="0">
                    <a:solidFill>
                      <a:schemeClr val="accent1"/>
                    </a:solidFill>
                    <a:latin typeface="Cambria Math" panose="02040503050406030204" pitchFamily="18" charset="0"/>
                  </a:endParaRPr>
                </a:p>
              </p:txBody>
            </p:sp>
          </mc:Choice>
          <mc:Fallback>
            <p:sp>
              <p:nvSpPr>
                <p:cNvPr id="171" name="文本框 170"/>
                <p:cNvSpPr txBox="1">
                  <a:spLocks noRot="1" noChangeAspect="1" noMove="1" noResize="1" noEditPoints="1" noAdjustHandles="1" noChangeArrowheads="1" noChangeShapeType="1" noTextEdit="1"/>
                </p:cNvSpPr>
                <p:nvPr/>
              </p:nvSpPr>
              <p:spPr>
                <a:xfrm>
                  <a:off x="8816011" y="920803"/>
                  <a:ext cx="508601" cy="299249"/>
                </a:xfrm>
                <a:prstGeom prst="rect">
                  <a:avLst/>
                </a:prstGeom>
                <a:blipFill rotWithShape="0">
                  <a:blip r:embed="rId21"/>
                  <a:stretch>
                    <a:fillRect l="-10843" r="-9639" b="-28571"/>
                  </a:stretch>
                </a:blipFill>
              </p:spPr>
              <p:txBody>
                <a:bodyPr/>
                <a:lstStyle/>
                <a:p>
                  <a:r>
                    <a:rPr lang="zh-CN" altLang="en-US">
                      <a:noFill/>
                    </a:rPr>
                    <a:t> </a:t>
                  </a:r>
                </a:p>
              </p:txBody>
            </p:sp>
          </mc:Fallback>
        </mc:AlternateContent>
        <p:cxnSp>
          <p:nvCxnSpPr>
            <p:cNvPr id="172" name="直接箭头连接符 171"/>
            <p:cNvCxnSpPr/>
            <p:nvPr/>
          </p:nvCxnSpPr>
          <p:spPr>
            <a:xfrm flipH="1" flipV="1">
              <a:off x="9036602" y="1142886"/>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3" name="文本框 172"/>
                <p:cNvSpPr txBox="1"/>
                <p:nvPr/>
              </p:nvSpPr>
              <p:spPr>
                <a:xfrm>
                  <a:off x="9791911" y="2968948"/>
                  <a:ext cx="785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𝑏𝑜𝑡𝑡𝑜𝑚</m:t>
                            </m:r>
                          </m:sub>
                        </m:sSub>
                      </m:oMath>
                    </m:oMathPara>
                  </a14:m>
                  <a:endParaRPr lang="zh-CN" altLang="en-US" i="1" dirty="0">
                    <a:solidFill>
                      <a:schemeClr val="accent1"/>
                    </a:solidFill>
                    <a:latin typeface="Cambria Math" panose="02040503050406030204" pitchFamily="18" charset="0"/>
                  </a:endParaRPr>
                </a:p>
              </p:txBody>
            </p:sp>
          </mc:Choice>
          <mc:Fallback>
            <p:sp>
              <p:nvSpPr>
                <p:cNvPr id="173" name="文本框 172"/>
                <p:cNvSpPr txBox="1">
                  <a:spLocks noRot="1" noChangeAspect="1" noMove="1" noResize="1" noEditPoints="1" noAdjustHandles="1" noChangeArrowheads="1" noChangeShapeType="1" noTextEdit="1"/>
                </p:cNvSpPr>
                <p:nvPr/>
              </p:nvSpPr>
              <p:spPr>
                <a:xfrm>
                  <a:off x="9791911" y="2968948"/>
                  <a:ext cx="785921" cy="276999"/>
                </a:xfrm>
                <a:prstGeom prst="rect">
                  <a:avLst/>
                </a:prstGeom>
                <a:blipFill rotWithShape="0">
                  <a:blip r:embed="rId22"/>
                  <a:stretch>
                    <a:fillRect l="-6202" r="-3101" b="-20000"/>
                  </a:stretch>
                </a:blipFill>
              </p:spPr>
              <p:txBody>
                <a:bodyPr/>
                <a:lstStyle/>
                <a:p>
                  <a:r>
                    <a:rPr lang="zh-CN" altLang="en-US">
                      <a:noFill/>
                    </a:rPr>
                    <a:t> </a:t>
                  </a:r>
                </a:p>
              </p:txBody>
            </p:sp>
          </mc:Fallback>
        </mc:AlternateContent>
        <p:cxnSp>
          <p:nvCxnSpPr>
            <p:cNvPr id="174" name="直接箭头连接符 173"/>
            <p:cNvCxnSpPr>
              <a:endCxn id="173" idx="0"/>
            </p:cNvCxnSpPr>
            <p:nvPr/>
          </p:nvCxnSpPr>
          <p:spPr>
            <a:xfrm>
              <a:off x="9819250" y="2645244"/>
              <a:ext cx="365622"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5" name="文本框 174"/>
                <p:cNvSpPr txBox="1"/>
                <p:nvPr/>
              </p:nvSpPr>
              <p:spPr>
                <a:xfrm>
                  <a:off x="9337181" y="2032016"/>
                  <a:ext cx="620811"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𝑟𝑖𝑔h𝑡</m:t>
                            </m:r>
                          </m:sub>
                        </m:sSub>
                      </m:oMath>
                    </m:oMathPara>
                  </a14:m>
                  <a:endParaRPr lang="zh-CN" altLang="en-US" i="1" dirty="0">
                    <a:solidFill>
                      <a:schemeClr val="accent1"/>
                    </a:solidFill>
                    <a:latin typeface="Cambria Math" panose="02040503050406030204" pitchFamily="18" charset="0"/>
                  </a:endParaRPr>
                </a:p>
              </p:txBody>
            </p:sp>
          </mc:Choice>
          <mc:Fallback>
            <p:sp>
              <p:nvSpPr>
                <p:cNvPr id="175" name="文本框 174"/>
                <p:cNvSpPr txBox="1">
                  <a:spLocks noRot="1" noChangeAspect="1" noMove="1" noResize="1" noEditPoints="1" noAdjustHandles="1" noChangeArrowheads="1" noChangeShapeType="1" noTextEdit="1"/>
                </p:cNvSpPr>
                <p:nvPr/>
              </p:nvSpPr>
              <p:spPr>
                <a:xfrm>
                  <a:off x="9337181" y="2032016"/>
                  <a:ext cx="620811" cy="299569"/>
                </a:xfrm>
                <a:prstGeom prst="rect">
                  <a:avLst/>
                </a:prstGeom>
                <a:blipFill rotWithShape="0">
                  <a:blip r:embed="rId23"/>
                  <a:stretch>
                    <a:fillRect l="-7843" r="-7843" b="-28571"/>
                  </a:stretch>
                </a:blipFill>
              </p:spPr>
              <p:txBody>
                <a:bodyPr/>
                <a:lstStyle/>
                <a:p>
                  <a:r>
                    <a:rPr lang="zh-CN" altLang="en-US">
                      <a:noFill/>
                    </a:rPr>
                    <a:t> </a:t>
                  </a:r>
                </a:p>
              </p:txBody>
            </p:sp>
          </mc:Fallback>
        </mc:AlternateContent>
        <p:sp>
          <p:nvSpPr>
            <p:cNvPr id="176" name="文本框 175"/>
            <p:cNvSpPr txBox="1"/>
            <p:nvPr/>
          </p:nvSpPr>
          <p:spPr>
            <a:xfrm>
              <a:off x="5695662" y="1960490"/>
              <a:ext cx="711733" cy="369332"/>
            </a:xfrm>
            <a:prstGeom prst="rect">
              <a:avLst/>
            </a:prstGeom>
            <a:noFill/>
          </p:spPr>
          <p:txBody>
            <a:bodyPr wrap="none" lIns="0" tIns="0" rIns="0" bIns="0" rtlCol="0">
              <a:spAutoFit/>
            </a:bodyPr>
            <a:lstStyle/>
            <a:p>
              <a:r>
                <a:rPr lang="en-US" altLang="zh-CN" sz="1200" i="1" dirty="0" smtClean="0">
                  <a:solidFill>
                    <a:schemeClr val="accent1"/>
                  </a:solidFill>
                  <a:latin typeface="Cambria Math" panose="02040503050406030204" pitchFamily="18" charset="0"/>
                </a:rPr>
                <a:t>View</a:t>
              </a:r>
              <a:r>
                <a:rPr lang="en-US" altLang="zh-CN" sz="1200" i="1" dirty="0">
                  <a:solidFill>
                    <a:schemeClr val="accent1"/>
                  </a:solidFill>
                  <a:latin typeface="Cambria Math" panose="02040503050406030204" pitchFamily="18" charset="0"/>
                </a:rPr>
                <a:t> </a:t>
              </a:r>
              <a:r>
                <a:rPr lang="en-US" altLang="zh-CN" sz="1200" i="1" dirty="0" smtClean="0">
                  <a:solidFill>
                    <a:schemeClr val="accent1"/>
                  </a:solidFill>
                  <a:latin typeface="Cambria Math" panose="02040503050406030204" pitchFamily="18" charset="0"/>
                </a:rPr>
                <a:t>point</a:t>
              </a:r>
            </a:p>
            <a:p>
              <a:pPr algn="ctr"/>
              <a:r>
                <a:rPr lang="en-US" altLang="zh-CN" sz="1200" dirty="0">
                  <a:solidFill>
                    <a:schemeClr val="accent1"/>
                  </a:solidFill>
                </a:rPr>
                <a:t>(0,0,0)</a:t>
              </a:r>
              <a:endParaRPr lang="zh-CN" altLang="en-US" sz="1200" dirty="0">
                <a:solidFill>
                  <a:schemeClr val="accent1"/>
                </a:solidFill>
              </a:endParaRPr>
            </a:p>
          </p:txBody>
        </p:sp>
        <p:grpSp>
          <p:nvGrpSpPr>
            <p:cNvPr id="177" name="组合 176"/>
            <p:cNvGrpSpPr/>
            <p:nvPr/>
          </p:nvGrpSpPr>
          <p:grpSpPr>
            <a:xfrm>
              <a:off x="7585637" y="2458731"/>
              <a:ext cx="1067600" cy="447576"/>
              <a:chOff x="5009084" y="4955903"/>
              <a:chExt cx="1067600" cy="447576"/>
            </a:xfrm>
          </p:grpSpPr>
          <p:sp>
            <p:nvSpPr>
              <p:cNvPr id="203" name="文本框 202"/>
              <p:cNvSpPr txBox="1"/>
              <p:nvPr/>
            </p:nvSpPr>
            <p:spPr>
              <a:xfrm>
                <a:off x="5009084" y="5126480"/>
                <a:ext cx="1067600"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v</a:t>
                </a:r>
                <a:r>
                  <a:rPr lang="en-US" altLang="zh-CN" dirty="0">
                    <a:solidFill>
                      <a:schemeClr val="accent1"/>
                    </a:solidFill>
                    <a:latin typeface="Cambria Math" panose="02040503050406030204" pitchFamily="18" charset="0"/>
                  </a:rPr>
                  <a:t>iew </a:t>
                </a:r>
                <a:r>
                  <a:rPr lang="en-US" altLang="zh-CN" dirty="0">
                    <a:solidFill>
                      <a:schemeClr val="accent1"/>
                    </a:solidFill>
                    <a:latin typeface="Cambria Math" panose="02040503050406030204" pitchFamily="18" charset="0"/>
                  </a:rPr>
                  <a:t>plane</a:t>
                </a:r>
                <a:endParaRPr lang="zh-CN" altLang="en-US" dirty="0">
                  <a:solidFill>
                    <a:schemeClr val="accent1"/>
                  </a:solidFill>
                  <a:latin typeface="Cambria Math" panose="02040503050406030204" pitchFamily="18" charset="0"/>
                </a:endParaRPr>
              </a:p>
            </p:txBody>
          </p:sp>
          <p:cxnSp>
            <p:nvCxnSpPr>
              <p:cNvPr id="204" name="直接箭头连接符 20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11000670" y="3071915"/>
              <a:ext cx="683392" cy="387863"/>
              <a:chOff x="5339552" y="4955903"/>
              <a:chExt cx="683392" cy="387863"/>
            </a:xfrm>
          </p:grpSpPr>
          <p:sp>
            <p:nvSpPr>
              <p:cNvPr id="201" name="文本框 200"/>
              <p:cNvSpPr txBox="1"/>
              <p:nvPr/>
            </p:nvSpPr>
            <p:spPr>
              <a:xfrm>
                <a:off x="5339552" y="5066767"/>
                <a:ext cx="683392"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far clip</a:t>
                </a:r>
                <a:endParaRPr lang="zh-CN" altLang="en-US" dirty="0">
                  <a:solidFill>
                    <a:schemeClr val="accent1"/>
                  </a:solidFill>
                  <a:latin typeface="Cambria Math" panose="02040503050406030204" pitchFamily="18" charset="0"/>
                </a:endParaRPr>
              </a:p>
            </p:txBody>
          </p:sp>
          <p:cxnSp>
            <p:nvCxnSpPr>
              <p:cNvPr id="202" name="直接箭头连接符 20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9" name="组合 178"/>
            <p:cNvGrpSpPr/>
            <p:nvPr/>
          </p:nvGrpSpPr>
          <p:grpSpPr>
            <a:xfrm>
              <a:off x="8823671" y="2611184"/>
              <a:ext cx="844783" cy="387863"/>
              <a:chOff x="5339552" y="4955903"/>
              <a:chExt cx="844783" cy="387863"/>
            </a:xfrm>
          </p:grpSpPr>
          <p:sp>
            <p:nvSpPr>
              <p:cNvPr id="199" name="文本框 198"/>
              <p:cNvSpPr txBox="1"/>
              <p:nvPr/>
            </p:nvSpPr>
            <p:spPr>
              <a:xfrm>
                <a:off x="5339552" y="5066767"/>
                <a:ext cx="844783"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near</a:t>
                </a:r>
                <a:r>
                  <a:rPr lang="en-US" altLang="zh-CN" sz="1400" dirty="0" smtClean="0">
                    <a:solidFill>
                      <a:schemeClr val="accent1">
                        <a:lumMod val="60000"/>
                        <a:lumOff val="40000"/>
                      </a:schemeClr>
                    </a:solidFill>
                  </a:rPr>
                  <a:t> </a:t>
                </a:r>
                <a:r>
                  <a:rPr lang="en-US" altLang="zh-CN" dirty="0">
                    <a:solidFill>
                      <a:schemeClr val="accent1"/>
                    </a:solidFill>
                    <a:latin typeface="Cambria Math" panose="02040503050406030204" pitchFamily="18" charset="0"/>
                  </a:rPr>
                  <a:t>clip</a:t>
                </a:r>
                <a:endParaRPr lang="zh-CN" altLang="en-US" dirty="0">
                  <a:solidFill>
                    <a:schemeClr val="accent1"/>
                  </a:solidFill>
                  <a:latin typeface="Cambria Math" panose="02040503050406030204" pitchFamily="18" charset="0"/>
                </a:endParaRPr>
              </a:p>
            </p:txBody>
          </p:sp>
          <p:cxnSp>
            <p:nvCxnSpPr>
              <p:cNvPr id="200" name="直接箭头连接符 19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80" name="组合 179"/>
            <p:cNvGrpSpPr/>
            <p:nvPr/>
          </p:nvGrpSpPr>
          <p:grpSpPr>
            <a:xfrm rot="2040000" flipH="1">
              <a:off x="9915593" y="2443293"/>
              <a:ext cx="260231" cy="260231"/>
              <a:chOff x="8777002" y="5103678"/>
              <a:chExt cx="465153" cy="465153"/>
            </a:xfrm>
          </p:grpSpPr>
          <p:sp>
            <p:nvSpPr>
              <p:cNvPr id="195" name="立方体 194"/>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196" name="直接箭头连接符 195"/>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1" name="直接连接符 180"/>
            <p:cNvCxnSpPr/>
            <p:nvPr/>
          </p:nvCxnSpPr>
          <p:spPr>
            <a:xfrm flipH="1" flipV="1">
              <a:off x="6642864" y="2047516"/>
              <a:ext cx="4775602" cy="486"/>
            </a:xfrm>
            <a:prstGeom prst="line">
              <a:avLst/>
            </a:prstGeom>
            <a:ln w="25400">
              <a:solidFill>
                <a:schemeClr val="accent1">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6218235" y="1553115"/>
              <a:ext cx="506815" cy="686001"/>
              <a:chOff x="6208075" y="2990763"/>
              <a:chExt cx="506815" cy="686001"/>
            </a:xfrm>
          </p:grpSpPr>
          <p:cxnSp>
            <p:nvCxnSpPr>
              <p:cNvPr id="193" name="直接箭头连接符 192"/>
              <p:cNvCxnSpPr/>
              <p:nvPr/>
            </p:nvCxnSpPr>
            <p:spPr>
              <a:xfrm rot="8100000" flipH="1">
                <a:off x="6208075" y="3676764"/>
                <a:ext cx="506815"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rot="10800000">
                <a:off x="6631856" y="2990763"/>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3" name="文本框 182"/>
                <p:cNvSpPr txBox="1"/>
                <p:nvPr/>
              </p:nvSpPr>
              <p:spPr>
                <a:xfrm>
                  <a:off x="7172117" y="2441659"/>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𝑑</m:t>
                        </m:r>
                      </m:oMath>
                    </m:oMathPara>
                  </a14:m>
                  <a:endParaRPr lang="zh-CN" altLang="en-US" dirty="0">
                    <a:solidFill>
                      <a:schemeClr val="accent1">
                        <a:lumMod val="75000"/>
                      </a:schemeClr>
                    </a:solidFill>
                  </a:endParaRPr>
                </a:p>
              </p:txBody>
            </p:sp>
          </mc:Choice>
          <mc:Fallback>
            <p:sp>
              <p:nvSpPr>
                <p:cNvPr id="183" name="文本框 182"/>
                <p:cNvSpPr txBox="1">
                  <a:spLocks noRot="1" noChangeAspect="1" noMove="1" noResize="1" noEditPoints="1" noAdjustHandles="1" noChangeArrowheads="1" noChangeShapeType="1" noTextEdit="1"/>
                </p:cNvSpPr>
                <p:nvPr/>
              </p:nvSpPr>
              <p:spPr>
                <a:xfrm>
                  <a:off x="7172117" y="2441659"/>
                  <a:ext cx="193258" cy="276999"/>
                </a:xfrm>
                <a:prstGeom prst="rect">
                  <a:avLst/>
                </a:prstGeom>
                <a:blipFill rotWithShape="0">
                  <a:blip r:embed="rId24"/>
                  <a:stretch>
                    <a:fillRect l="-31250" r="-25000" b="-6522"/>
                  </a:stretch>
                </a:blipFill>
              </p:spPr>
              <p:txBody>
                <a:bodyPr/>
                <a:lstStyle/>
                <a:p>
                  <a:r>
                    <a:rPr lang="zh-CN" altLang="en-US">
                      <a:noFill/>
                    </a:rPr>
                    <a:t> </a:t>
                  </a:r>
                </a:p>
              </p:txBody>
            </p:sp>
          </mc:Fallback>
        </mc:AlternateContent>
        <p:cxnSp>
          <p:nvCxnSpPr>
            <p:cNvPr id="184" name="直接箭头连接符 183"/>
            <p:cNvCxnSpPr/>
            <p:nvPr/>
          </p:nvCxnSpPr>
          <p:spPr>
            <a:xfrm rot="10800000">
              <a:off x="7881055" y="1154900"/>
              <a:ext cx="0" cy="1800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5" name="文本框 184"/>
                <p:cNvSpPr txBox="1"/>
                <p:nvPr/>
              </p:nvSpPr>
              <p:spPr>
                <a:xfrm>
                  <a:off x="6091545" y="232873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185" name="文本框 184"/>
                <p:cNvSpPr txBox="1">
                  <a:spLocks noRot="1" noChangeAspect="1" noMove="1" noResize="1" noEditPoints="1" noAdjustHandles="1" noChangeArrowheads="1" noChangeShapeType="1" noTextEdit="1"/>
                </p:cNvSpPr>
                <p:nvPr/>
              </p:nvSpPr>
              <p:spPr>
                <a:xfrm>
                  <a:off x="6091545" y="2328736"/>
                  <a:ext cx="356444" cy="276999"/>
                </a:xfrm>
                <a:prstGeom prst="rect">
                  <a:avLst/>
                </a:prstGeom>
                <a:blipFill rotWithShape="0">
                  <a:blip r:embed="rId25"/>
                  <a:stretch>
                    <a:fillRect l="-12069" r="-8621"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6" name="文本框 185"/>
                <p:cNvSpPr txBox="1"/>
                <p:nvPr/>
              </p:nvSpPr>
              <p:spPr>
                <a:xfrm>
                  <a:off x="6470908" y="1283146"/>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186" name="文本框 185"/>
                <p:cNvSpPr txBox="1">
                  <a:spLocks noRot="1" noChangeAspect="1" noMove="1" noResize="1" noEditPoints="1" noAdjustHandles="1" noChangeArrowheads="1" noChangeShapeType="1" noTextEdit="1"/>
                </p:cNvSpPr>
                <p:nvPr/>
              </p:nvSpPr>
              <p:spPr>
                <a:xfrm>
                  <a:off x="6470908" y="1283146"/>
                  <a:ext cx="359842" cy="276999"/>
                </a:xfrm>
                <a:prstGeom prst="rect">
                  <a:avLst/>
                </a:prstGeom>
                <a:blipFill rotWithShape="0">
                  <a:blip r:embed="rId26"/>
                  <a:stretch>
                    <a:fillRect l="-13559" r="-15254"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7" name="文本框 186"/>
                <p:cNvSpPr txBox="1"/>
                <p:nvPr/>
              </p:nvSpPr>
              <p:spPr>
                <a:xfrm>
                  <a:off x="11412072" y="188915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187" name="文本框 186"/>
                <p:cNvSpPr txBox="1">
                  <a:spLocks noRot="1" noChangeAspect="1" noMove="1" noResize="1" noEditPoints="1" noAdjustHandles="1" noChangeArrowheads="1" noChangeShapeType="1" noTextEdit="1"/>
                </p:cNvSpPr>
                <p:nvPr/>
              </p:nvSpPr>
              <p:spPr>
                <a:xfrm>
                  <a:off x="11412072" y="1889153"/>
                  <a:ext cx="342209" cy="276999"/>
                </a:xfrm>
                <a:prstGeom prst="rect">
                  <a:avLst/>
                </a:prstGeom>
                <a:blipFill rotWithShape="0">
                  <a:blip r:embed="rId27"/>
                  <a:stretch>
                    <a:fillRect l="-16071" r="-8929" b="-6667"/>
                  </a:stretch>
                </a:blipFill>
              </p:spPr>
              <p:txBody>
                <a:bodyPr/>
                <a:lstStyle/>
                <a:p>
                  <a:r>
                    <a:rPr lang="zh-CN" altLang="en-US">
                      <a:noFill/>
                    </a:rPr>
                    <a:t> </a:t>
                  </a:r>
                </a:p>
              </p:txBody>
            </p:sp>
          </mc:Fallback>
        </mc:AlternateContent>
        <p:cxnSp>
          <p:nvCxnSpPr>
            <p:cNvPr id="188" name="直接箭头连接符 187"/>
            <p:cNvCxnSpPr/>
            <p:nvPr/>
          </p:nvCxnSpPr>
          <p:spPr>
            <a:xfrm rot="10800000">
              <a:off x="6650829" y="1992112"/>
              <a:ext cx="0" cy="612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rot="5400000" flipH="1" flipV="1">
              <a:off x="7250039" y="1819764"/>
              <a:ext cx="1" cy="1260000"/>
            </a:xfrm>
            <a:prstGeom prst="straightConnector1">
              <a:avLst/>
            </a:prstGeom>
            <a:ln w="1905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7858439"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8700894"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10467108"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p:cNvGrpSpPr/>
          <p:nvPr/>
        </p:nvGrpSpPr>
        <p:grpSpPr>
          <a:xfrm>
            <a:off x="9506878" y="1893916"/>
            <a:ext cx="190462" cy="79857"/>
            <a:chOff x="6891433" y="3507187"/>
            <a:chExt cx="190462" cy="79857"/>
          </a:xfrm>
        </p:grpSpPr>
        <p:cxnSp>
          <p:nvCxnSpPr>
            <p:cNvPr id="209" name="直接箭头连接符 208"/>
            <p:cNvCxnSpPr/>
            <p:nvPr/>
          </p:nvCxnSpPr>
          <p:spPr>
            <a:xfrm rot="7320000">
              <a:off x="6990704" y="349585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0" name="椭圆 209"/>
            <p:cNvSpPr/>
            <p:nvPr/>
          </p:nvSpPr>
          <p:spPr>
            <a:xfrm rot="16200000">
              <a:off x="6892081" y="3506539"/>
              <a:ext cx="45719" cy="4701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组合 210"/>
          <p:cNvGrpSpPr/>
          <p:nvPr/>
        </p:nvGrpSpPr>
        <p:grpSpPr>
          <a:xfrm>
            <a:off x="9955665" y="1719672"/>
            <a:ext cx="36000" cy="212878"/>
            <a:chOff x="7100237" y="3507188"/>
            <a:chExt cx="36000" cy="212878"/>
          </a:xfrm>
        </p:grpSpPr>
        <p:cxnSp>
          <p:nvCxnSpPr>
            <p:cNvPr id="212" name="直接箭头连接符 211"/>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3" name="椭圆 212"/>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4" name="组合 213"/>
          <p:cNvGrpSpPr/>
          <p:nvPr/>
        </p:nvGrpSpPr>
        <p:grpSpPr>
          <a:xfrm rot="5400000">
            <a:off x="10920822" y="2195934"/>
            <a:ext cx="36000" cy="212878"/>
            <a:chOff x="7100237" y="3507188"/>
            <a:chExt cx="36000" cy="212878"/>
          </a:xfrm>
        </p:grpSpPr>
        <p:cxnSp>
          <p:nvCxnSpPr>
            <p:cNvPr id="215" name="直接箭头连接符 214"/>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7" name="组合 216"/>
          <p:cNvGrpSpPr/>
          <p:nvPr/>
        </p:nvGrpSpPr>
        <p:grpSpPr>
          <a:xfrm rot="16200000">
            <a:off x="9327443" y="2459972"/>
            <a:ext cx="36000" cy="212878"/>
            <a:chOff x="7100237" y="3507188"/>
            <a:chExt cx="36000" cy="212878"/>
          </a:xfrm>
        </p:grpSpPr>
        <p:cxnSp>
          <p:nvCxnSpPr>
            <p:cNvPr id="218" name="直接箭头连接符 217"/>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9" name="椭圆 218"/>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0" name="组合 219"/>
          <p:cNvGrpSpPr/>
          <p:nvPr/>
        </p:nvGrpSpPr>
        <p:grpSpPr>
          <a:xfrm rot="10800000">
            <a:off x="10132422" y="2692883"/>
            <a:ext cx="36000" cy="212878"/>
            <a:chOff x="7100237" y="3507188"/>
            <a:chExt cx="36000" cy="212878"/>
          </a:xfrm>
        </p:grpSpPr>
        <p:cxnSp>
          <p:nvCxnSpPr>
            <p:cNvPr id="221" name="直接箭头连接符 220"/>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3" name="组合 222"/>
          <p:cNvGrpSpPr/>
          <p:nvPr/>
        </p:nvGrpSpPr>
        <p:grpSpPr>
          <a:xfrm rot="7680000">
            <a:off x="9817325" y="2656061"/>
            <a:ext cx="36000" cy="212878"/>
            <a:chOff x="7100237" y="3507188"/>
            <a:chExt cx="36000" cy="212878"/>
          </a:xfrm>
        </p:grpSpPr>
        <p:cxnSp>
          <p:nvCxnSpPr>
            <p:cNvPr id="224" name="直接箭头连接符 223"/>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5391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sp>
        <p:nvSpPr>
          <p:cNvPr id="93" name="内容占位符 2"/>
          <p:cNvSpPr>
            <a:spLocks noGrp="1"/>
          </p:cNvSpPr>
          <p:nvPr>
            <p:ph idx="1"/>
          </p:nvPr>
        </p:nvSpPr>
        <p:spPr>
          <a:xfrm>
            <a:off x="91705" y="1199112"/>
            <a:ext cx="6089301" cy="5361346"/>
          </a:xfrm>
        </p:spPr>
        <p:txBody>
          <a:bodyPr>
            <a:normAutofit/>
          </a:bodyPr>
          <a:lstStyle/>
          <a:p>
            <a:pPr>
              <a:lnSpc>
                <a:spcPct val="170000"/>
              </a:lnSpc>
            </a:pPr>
            <a:r>
              <a:rPr lang="zh-CN" altLang="en-US" dirty="0" smtClean="0"/>
              <a:t>视景体裁剪</a:t>
            </a:r>
            <a:endParaRPr lang="en-US" altLang="zh-CN" dirty="0" smtClean="0"/>
          </a:p>
          <a:p>
            <a:pPr lvl="1">
              <a:lnSpc>
                <a:spcPct val="170000"/>
              </a:lnSpc>
            </a:pPr>
            <a:r>
              <a:rPr lang="zh-CN" altLang="en-US" dirty="0"/>
              <a:t>平面上（裁剪</a:t>
            </a:r>
            <a:r>
              <a:rPr lang="zh-CN" altLang="en-US" dirty="0" smtClean="0"/>
              <a:t>面上）</a:t>
            </a:r>
            <a:endParaRPr lang="en-US" altLang="zh-CN" dirty="0" smtClean="0"/>
          </a:p>
          <a:p>
            <a:pPr lvl="1">
              <a:lnSpc>
                <a:spcPct val="170000"/>
              </a:lnSpc>
            </a:pPr>
            <a:r>
              <a:rPr lang="zh-CN" altLang="en-US" dirty="0" smtClean="0"/>
              <a:t>正半空间（裁剪面内侧）</a:t>
            </a:r>
            <a:endParaRPr lang="en-US" altLang="zh-CN" dirty="0" smtClean="0"/>
          </a:p>
          <a:p>
            <a:pPr lvl="1">
              <a:lnSpc>
                <a:spcPct val="170000"/>
              </a:lnSpc>
            </a:pPr>
            <a:r>
              <a:rPr lang="zh-CN" altLang="en-US" dirty="0" smtClean="0"/>
              <a:t>负</a:t>
            </a:r>
            <a:r>
              <a:rPr lang="zh-CN" altLang="en-US" dirty="0"/>
              <a:t>半空间（裁剪</a:t>
            </a:r>
            <a:r>
              <a:rPr lang="zh-CN" altLang="en-US" dirty="0" smtClean="0"/>
              <a:t>面外侧）</a:t>
            </a: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p:txBody>
      </p:sp>
      <p:grpSp>
        <p:nvGrpSpPr>
          <p:cNvPr id="94" name="组合 93"/>
          <p:cNvGrpSpPr/>
          <p:nvPr/>
        </p:nvGrpSpPr>
        <p:grpSpPr>
          <a:xfrm>
            <a:off x="7119884" y="4074724"/>
            <a:ext cx="3837492" cy="2299202"/>
            <a:chOff x="6497422" y="904336"/>
            <a:chExt cx="3837492" cy="2299202"/>
          </a:xfrm>
        </p:grpSpPr>
        <p:sp>
          <p:nvSpPr>
            <p:cNvPr id="95" name="立方体 94"/>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8256700" y="1309613"/>
              <a:ext cx="942045" cy="789410"/>
              <a:chOff x="7055653" y="4898265"/>
              <a:chExt cx="942045" cy="789410"/>
            </a:xfrm>
          </p:grpSpPr>
          <p:grpSp>
            <p:nvGrpSpPr>
              <p:cNvPr id="112" name="组合 111"/>
              <p:cNvGrpSpPr/>
              <p:nvPr/>
            </p:nvGrpSpPr>
            <p:grpSpPr>
              <a:xfrm>
                <a:off x="7134413" y="5144349"/>
                <a:ext cx="506841" cy="432000"/>
                <a:chOff x="5864083" y="3042046"/>
                <a:chExt cx="506841" cy="432000"/>
              </a:xfrm>
            </p:grpSpPr>
            <p:cxnSp>
              <p:nvCxnSpPr>
                <p:cNvPr id="116" name="直接箭头连接符 115"/>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13" name="文本框 11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113" name="文本框 11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3"/>
                    <a:stretch>
                      <a:fillRect l="-13793" r="-8621"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文本框 113"/>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114" name="文本框 113"/>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4"/>
                    <a:stretch>
                      <a:fillRect l="-15254" r="-15254"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文本框 114"/>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115" name="文本框 114"/>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5"/>
                    <a:stretch>
                      <a:fillRect l="-14286" r="-8929" b="-652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0" name="文本框 99"/>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p:sp>
              <p:nvSpPr>
                <p:cNvPr id="100" name="文本框 99"/>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6"/>
                  <a:stretch>
                    <a:fillRect l="-2400"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文本框 100"/>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p:sp>
              <p:nvSpPr>
                <p:cNvPr id="101" name="文本框 100"/>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7"/>
                  <a:stretch>
                    <a:fillRect l="-2479" b="-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文本框 101"/>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p:sp>
              <p:nvSpPr>
                <p:cNvPr id="102" name="文本框 101"/>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8"/>
                  <a:stretch>
                    <a:fillRect l="-2479" r="-826" b="-13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p:sp>
              <p:nvSpPr>
                <p:cNvPr id="103" name="文本框 102"/>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9"/>
                  <a:stretch>
                    <a:fillRect l="-4959" r="-1653" b="-2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文本框 103"/>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p:sp>
              <p:nvSpPr>
                <p:cNvPr id="104" name="文本框 103"/>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10"/>
                  <a:stretch>
                    <a:fillRect l="-5645" b="-22222"/>
                  </a:stretch>
                </a:blipFill>
              </p:spPr>
              <p:txBody>
                <a:bodyPr/>
                <a:lstStyle/>
                <a:p>
                  <a:r>
                    <a:rPr lang="zh-CN" altLang="en-US">
                      <a:noFill/>
                    </a:rPr>
                    <a:t> </a:t>
                  </a:r>
                </a:p>
              </p:txBody>
            </p:sp>
          </mc:Fallback>
        </mc:AlternateContent>
        <p:cxnSp>
          <p:nvCxnSpPr>
            <p:cNvPr id="105" name="直接箭头连接符 104"/>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文本框 108"/>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p:sp>
              <p:nvSpPr>
                <p:cNvPr id="109" name="文本框 108"/>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1"/>
                  <a:stretch>
                    <a:fillRect l="-3448" r="-862" b="-13889"/>
                  </a:stretch>
                </a:blipFill>
              </p:spPr>
              <p:txBody>
                <a:bodyPr/>
                <a:lstStyle/>
                <a:p>
                  <a:r>
                    <a:rPr lang="zh-CN" altLang="en-US">
                      <a:noFill/>
                    </a:rPr>
                    <a:t> </a:t>
                  </a:r>
                </a:p>
              </p:txBody>
            </p:sp>
          </mc:Fallback>
        </mc:AlternateContent>
        <p:cxnSp>
          <p:nvCxnSpPr>
            <p:cNvPr id="110" name="直接箭头连接符 109"/>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6419174" y="854210"/>
            <a:ext cx="5238912" cy="2844520"/>
            <a:chOff x="6356828" y="459356"/>
            <a:chExt cx="5238912" cy="2844520"/>
          </a:xfrm>
        </p:grpSpPr>
        <p:cxnSp>
          <p:nvCxnSpPr>
            <p:cNvPr id="120" name="直接连接符 119"/>
            <p:cNvCxnSpPr>
              <a:stCxn id="125" idx="0"/>
              <a:endCxn id="169"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563813" y="1915480"/>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10516751" y="1980722"/>
              <a:ext cx="202988" cy="26110"/>
              <a:chOff x="7935433" y="4215607"/>
              <a:chExt cx="202988" cy="26110"/>
            </a:xfrm>
          </p:grpSpPr>
          <p:cxnSp>
            <p:nvCxnSpPr>
              <p:cNvPr id="165" name="直接箭头连接符 16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9" name="直接箭头连接符 128"/>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9506463" y="2141039"/>
              <a:ext cx="79808" cy="180000"/>
              <a:chOff x="6925145" y="4375924"/>
              <a:chExt cx="79808" cy="180000"/>
            </a:xfrm>
          </p:grpSpPr>
          <p:cxnSp>
            <p:nvCxnSpPr>
              <p:cNvPr id="163" name="直接箭头连接符 162"/>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4" name="椭圆 163"/>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9889277" y="2306149"/>
              <a:ext cx="26110" cy="202988"/>
              <a:chOff x="7307959" y="4541034"/>
              <a:chExt cx="26110" cy="202988"/>
            </a:xfrm>
          </p:grpSpPr>
          <p:cxnSp>
            <p:nvCxnSpPr>
              <p:cNvPr id="161" name="直接箭头连接符 160"/>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9686318" y="1282193"/>
              <a:ext cx="26110" cy="202988"/>
              <a:chOff x="7105000" y="3517078"/>
              <a:chExt cx="26110" cy="202988"/>
            </a:xfrm>
          </p:grpSpPr>
          <p:cxnSp>
            <p:nvCxnSpPr>
              <p:cNvPr id="159" name="直接箭头连接符 158"/>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0" name="椭圆 159"/>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9245006" y="1488902"/>
              <a:ext cx="196047" cy="50841"/>
              <a:chOff x="6663688" y="3723787"/>
              <a:chExt cx="196047" cy="50841"/>
            </a:xfrm>
          </p:grpSpPr>
          <p:cxnSp>
            <p:nvCxnSpPr>
              <p:cNvPr id="157" name="直接箭头连接符 156"/>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8" name="椭圆 157"/>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34" name="文本框 133"/>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p:sp>
              <p:nvSpPr>
                <p:cNvPr id="134" name="文本框 133"/>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135" name="组合 134"/>
            <p:cNvGrpSpPr/>
            <p:nvPr/>
          </p:nvGrpSpPr>
          <p:grpSpPr>
            <a:xfrm>
              <a:off x="8710656" y="1980722"/>
              <a:ext cx="202988" cy="26110"/>
              <a:chOff x="6129338" y="4215607"/>
              <a:chExt cx="202988" cy="26110"/>
            </a:xfrm>
          </p:grpSpPr>
          <p:cxnSp>
            <p:nvCxnSpPr>
              <p:cNvPr id="155" name="直接箭头连接符 154"/>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6" name="椭圆 155"/>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36" name="文本框 135"/>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p:sp>
              <p:nvSpPr>
                <p:cNvPr id="136" name="文本框 135"/>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8125"/>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5882" b="-21212"/>
                  </a:stretch>
                </a:blipFill>
              </p:spPr>
              <p:txBody>
                <a:bodyPr/>
                <a:lstStyle/>
                <a:p>
                  <a:r>
                    <a:rPr lang="zh-CN" altLang="en-US">
                      <a:noFill/>
                    </a:rPr>
                    <a:t> </a:t>
                  </a:r>
                </a:p>
              </p:txBody>
            </p:sp>
          </mc:Fallback>
        </mc:AlternateContent>
        <p:cxnSp>
          <p:nvCxnSpPr>
            <p:cNvPr id="139" name="直接箭头连接符 138"/>
            <p:cNvCxnSpPr>
              <a:stCxn id="160"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文本框 139"/>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7143" b="-27273"/>
                  </a:stretch>
                </a:blipFill>
              </p:spPr>
              <p:txBody>
                <a:bodyPr/>
                <a:lstStyle/>
                <a:p>
                  <a:r>
                    <a:rPr lang="zh-CN" altLang="en-US">
                      <a:noFill/>
                    </a:rPr>
                    <a:t> </a:t>
                  </a:r>
                </a:p>
              </p:txBody>
            </p:sp>
          </mc:Fallback>
        </mc:AlternateContent>
        <p:cxnSp>
          <p:nvCxnSpPr>
            <p:cNvPr id="141" name="直接箭头连接符 140"/>
            <p:cNvCxnSpPr>
              <a:stCxn id="158"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文本框 141"/>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3333"/>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p:sp>
              <p:nvSpPr>
                <p:cNvPr id="144" name="文本框 143"/>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824" r="-5882" b="-27273"/>
                  </a:stretch>
                </a:blipFill>
              </p:spPr>
              <p:txBody>
                <a:bodyPr/>
                <a:lstStyle/>
                <a:p>
                  <a:r>
                    <a:rPr lang="zh-CN" altLang="en-US">
                      <a:noFill/>
                    </a:rPr>
                    <a:t> </a:t>
                  </a:r>
                </a:p>
              </p:txBody>
            </p:sp>
          </mc:Fallback>
        </mc:AlternateContent>
        <p:sp>
          <p:nvSpPr>
            <p:cNvPr id="145" name="文本框 144"/>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146" name="组合 145"/>
            <p:cNvGrpSpPr/>
            <p:nvPr/>
          </p:nvGrpSpPr>
          <p:grpSpPr>
            <a:xfrm>
              <a:off x="7682665" y="2249486"/>
              <a:ext cx="787780" cy="326308"/>
              <a:chOff x="5339552" y="4955903"/>
              <a:chExt cx="787780" cy="326308"/>
            </a:xfrm>
          </p:grpSpPr>
          <p:sp>
            <p:nvSpPr>
              <p:cNvPr id="153" name="文本框 152"/>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02335" y="2977568"/>
              <a:ext cx="493405" cy="326308"/>
              <a:chOff x="5339552" y="4955903"/>
              <a:chExt cx="493405" cy="326308"/>
            </a:xfrm>
          </p:grpSpPr>
          <p:sp>
            <p:nvSpPr>
              <p:cNvPr id="151" name="文本框 150"/>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25336" y="2516837"/>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25205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透视除法</a:t>
            </a:r>
            <a:endParaRPr lang="zh-CN" altLang="en-US" sz="4800" dirty="0"/>
          </a:p>
        </p:txBody>
      </p:sp>
      <p:sp>
        <p:nvSpPr>
          <p:cNvPr id="3" name="内容占位符 2"/>
          <p:cNvSpPr>
            <a:spLocks noGrp="1"/>
          </p:cNvSpPr>
          <p:nvPr>
            <p:ph idx="1"/>
          </p:nvPr>
        </p:nvSpPr>
        <p:spPr>
          <a:xfrm>
            <a:off x="180605" y="1110212"/>
            <a:ext cx="6089301" cy="5361346"/>
          </a:xfrm>
        </p:spPr>
        <p:txBody>
          <a:bodyPr>
            <a:normAutofit/>
          </a:bodyPr>
          <a:lstStyle/>
          <a:p>
            <a:pPr>
              <a:lnSpc>
                <a:spcPct val="170000"/>
              </a:lnSpc>
            </a:pPr>
            <a:r>
              <a:rPr lang="zh-CN" altLang="en-US" dirty="0" smtClean="0"/>
              <a:t>视景体裁剪</a:t>
            </a:r>
            <a:endParaRPr lang="en-US" altLang="zh-CN" dirty="0" smtClean="0"/>
          </a:p>
          <a:p>
            <a:pPr lvl="1">
              <a:lnSpc>
                <a:spcPct val="170000"/>
              </a:lnSpc>
            </a:pPr>
            <a:r>
              <a:rPr lang="zh-CN" altLang="en-US" dirty="0"/>
              <a:t>平面上（裁剪</a:t>
            </a:r>
            <a:r>
              <a:rPr lang="zh-CN" altLang="en-US" dirty="0" smtClean="0"/>
              <a:t>面上）</a:t>
            </a:r>
            <a:endParaRPr lang="en-US" altLang="zh-CN" dirty="0" smtClean="0"/>
          </a:p>
          <a:p>
            <a:pPr lvl="1">
              <a:lnSpc>
                <a:spcPct val="170000"/>
              </a:lnSpc>
            </a:pPr>
            <a:r>
              <a:rPr lang="zh-CN" altLang="en-US" dirty="0" smtClean="0"/>
              <a:t>正半空间（裁剪面内侧）</a:t>
            </a:r>
            <a:endParaRPr lang="en-US" altLang="zh-CN" dirty="0" smtClean="0"/>
          </a:p>
          <a:p>
            <a:pPr lvl="1">
              <a:lnSpc>
                <a:spcPct val="170000"/>
              </a:lnSpc>
            </a:pPr>
            <a:r>
              <a:rPr lang="zh-CN" altLang="en-US" dirty="0" smtClean="0"/>
              <a:t>负</a:t>
            </a:r>
            <a:r>
              <a:rPr lang="zh-CN" altLang="en-US" dirty="0"/>
              <a:t>半空间（裁剪</a:t>
            </a:r>
            <a:r>
              <a:rPr lang="zh-CN" altLang="en-US" dirty="0" smtClean="0"/>
              <a:t>面外侧）</a:t>
            </a: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p:txBody>
      </p:sp>
    </p:spTree>
    <p:extLst>
      <p:ext uri="{BB962C8B-B14F-4D97-AF65-F5344CB8AC3E}">
        <p14:creationId xmlns:p14="http://schemas.microsoft.com/office/powerpoint/2010/main" val="4287772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7" name="文本框 56"/>
              <p:cNvSpPr txBox="1"/>
              <p:nvPr/>
            </p:nvSpPr>
            <p:spPr>
              <a:xfrm>
                <a:off x="777869" y="6396054"/>
                <a:ext cx="1851238" cy="525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solidFill>
                          <a:latin typeface="Cambria Math" panose="02040503050406030204" pitchFamily="18" charset="0"/>
                        </a:rPr>
                        <m:t>tan</m:t>
                      </m:r>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𝐹𝑂𝑉</m:t>
                          </m:r>
                        </m:num>
                        <m:den>
                          <m:r>
                            <a:rPr lang="en-US" altLang="zh-CN" b="0" i="1" smtClean="0">
                              <a:solidFill>
                                <a:schemeClr val="accent1"/>
                              </a:solidFill>
                              <a:latin typeface="Cambria Math" panose="02040503050406030204" pitchFamily="18" charset="0"/>
                            </a:rPr>
                            <m:t>2</m:t>
                          </m:r>
                        </m:den>
                      </m:f>
                      <m:r>
                        <a:rPr lang="en-US" altLang="zh-CN" b="0" i="1" smtClean="0">
                          <a:solidFill>
                            <a:schemeClr val="accent1"/>
                          </a:solidFill>
                          <a:latin typeface="Cambria Math" panose="02040503050406030204" pitchFamily="18" charset="0"/>
                        </a:rPr>
                        <m:t>)</m:t>
                      </m:r>
                      <m:r>
                        <a:rPr lang="en-US" altLang="zh-CN" dirty="0">
                          <a:solidFill>
                            <a:schemeClr val="accent1"/>
                          </a:solidFill>
                          <a:latin typeface="Cambria Math" panose="02040503050406030204" pitchFamily="18" charset="0"/>
                          <a:ea typeface="Cambria Math" panose="02040503050406030204" pitchFamily="18" charset="0"/>
                        </a:rPr>
                        <m:t>=</m:t>
                      </m:r>
                      <m:f>
                        <m:fPr>
                          <m:ctrlPr>
                            <a:rPr lang="en-US" altLang="zh-CN" i="1" dirty="0" smtClean="0">
                              <a:solidFill>
                                <a:schemeClr val="accent1"/>
                              </a:solidFill>
                              <a:latin typeface="Cambria Math" panose="02040503050406030204" pitchFamily="18" charset="0"/>
                              <a:ea typeface="Cambria Math" panose="02040503050406030204" pitchFamily="18" charset="0"/>
                            </a:rPr>
                          </m:ctrlPr>
                        </m:fPr>
                        <m:num>
                          <m:r>
                            <a:rPr lang="en-US" altLang="zh-CN" b="0" i="1" dirty="0" smtClean="0">
                              <a:solidFill>
                                <a:schemeClr val="accent1"/>
                              </a:solidFill>
                              <a:latin typeface="Cambria Math" panose="02040503050406030204" pitchFamily="18" charset="0"/>
                              <a:ea typeface="Cambria Math" panose="02040503050406030204" pitchFamily="18" charset="0"/>
                            </a:rPr>
                            <m:t>𝑊</m:t>
                          </m:r>
                          <m:r>
                            <a:rPr lang="en-US" altLang="zh-CN" b="0" i="1" dirty="0" smtClean="0">
                              <a:solidFill>
                                <a:schemeClr val="accent1"/>
                              </a:solidFill>
                              <a:latin typeface="Cambria Math" panose="02040503050406030204" pitchFamily="18" charset="0"/>
                              <a:ea typeface="Cambria Math" panose="02040503050406030204" pitchFamily="18" charset="0"/>
                            </a:rPr>
                            <m:t>/2</m:t>
                          </m:r>
                        </m:num>
                        <m:den>
                          <m:r>
                            <a:rPr lang="en-US" altLang="zh-CN" b="0" i="1" dirty="0" smtClean="0">
                              <a:solidFill>
                                <a:schemeClr val="accent1"/>
                              </a:solidFill>
                              <a:latin typeface="Cambria Math" panose="02040503050406030204" pitchFamily="18" charset="0"/>
                              <a:ea typeface="Cambria Math" panose="02040503050406030204" pitchFamily="18" charset="0"/>
                            </a:rPr>
                            <m:t>𝑑</m:t>
                          </m:r>
                        </m:den>
                      </m:f>
                    </m:oMath>
                  </m:oMathPara>
                </a14:m>
                <a:endParaRPr lang="zh-CN" altLang="en-US" dirty="0">
                  <a:solidFill>
                    <a:schemeClr val="accent1"/>
                  </a:solidFill>
                </a:endParaRPr>
              </a:p>
            </p:txBody>
          </p:sp>
        </mc:Choice>
        <mc:Fallback>
          <p:sp>
            <p:nvSpPr>
              <p:cNvPr id="57" name="文本框 56"/>
              <p:cNvSpPr txBox="1">
                <a:spLocks noRot="1" noChangeAspect="1" noMove="1" noResize="1" noEditPoints="1" noAdjustHandles="1" noChangeArrowheads="1" noChangeShapeType="1" noTextEdit="1"/>
              </p:cNvSpPr>
              <p:nvPr/>
            </p:nvSpPr>
            <p:spPr>
              <a:xfrm>
                <a:off x="777869" y="6396054"/>
                <a:ext cx="1851238" cy="525978"/>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10" name="组合 9"/>
          <p:cNvGrpSpPr/>
          <p:nvPr/>
        </p:nvGrpSpPr>
        <p:grpSpPr>
          <a:xfrm>
            <a:off x="213579" y="1901164"/>
            <a:ext cx="3488088" cy="4247321"/>
            <a:chOff x="213579" y="878050"/>
            <a:chExt cx="4328314" cy="5270435"/>
          </a:xfrm>
        </p:grpSpPr>
        <p:sp>
          <p:nvSpPr>
            <p:cNvPr id="54" name="弧形 53"/>
            <p:cNvSpPr/>
            <p:nvPr/>
          </p:nvSpPr>
          <p:spPr>
            <a:xfrm rot="17700000">
              <a:off x="1788220" y="5494139"/>
              <a:ext cx="743895" cy="564798"/>
            </a:xfrm>
            <a:prstGeom prst="arc">
              <a:avLst>
                <a:gd name="adj1" fmla="val 18808123"/>
                <a:gd name="adj2" fmla="val 547253"/>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箭头连接符 4"/>
            <p:cNvCxnSpPr/>
            <p:nvPr/>
          </p:nvCxnSpPr>
          <p:spPr>
            <a:xfrm>
              <a:off x="690920" y="5661985"/>
              <a:ext cx="3009801"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195819" y="3503009"/>
              <a:ext cx="0" cy="252882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2195819" y="3911300"/>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a:off x="1032623" y="1573024"/>
              <a:ext cx="10503" cy="2913154"/>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871313" y="4486178"/>
              <a:ext cx="2490483"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3825097" y="4370786"/>
                  <a:ext cx="716796" cy="169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3825097" y="4370786"/>
                  <a:ext cx="716796" cy="169127"/>
                </a:xfrm>
                <a:prstGeom prst="rect">
                  <a:avLst/>
                </a:prstGeom>
                <a:blipFill rotWithShape="0">
                  <a:blip r:embed="rId4"/>
                  <a:stretch>
                    <a:fillRect l="-11864" t="-3571" r="-69492" b="-117857"/>
                  </a:stretch>
                </a:blipFill>
              </p:spPr>
              <p:txBody>
                <a:bodyPr/>
                <a:lstStyle/>
                <a:p>
                  <a:r>
                    <a:rPr lang="zh-CN" altLang="en-US">
                      <a:noFill/>
                    </a:rPr>
                    <a:t> </a:t>
                  </a:r>
                </a:p>
              </p:txBody>
            </p:sp>
          </mc:Fallback>
        </mc:AlternateContent>
        <p:cxnSp>
          <p:nvCxnSpPr>
            <p:cNvPr id="107" name="直接箭头连接符 106"/>
            <p:cNvCxnSpPr/>
            <p:nvPr/>
          </p:nvCxnSpPr>
          <p:spPr>
            <a:xfrm flipH="1">
              <a:off x="3489135" y="4500619"/>
              <a:ext cx="253087"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99720" y="4494904"/>
              <a:ext cx="156763" cy="1154476"/>
              <a:chOff x="5203237" y="4730222"/>
              <a:chExt cx="178388" cy="1313733"/>
            </a:xfrm>
          </p:grpSpPr>
          <p:cxnSp>
            <p:nvCxnSpPr>
              <p:cNvPr id="108" name="直接箭头连接符 107"/>
              <p:cNvCxnSpPr/>
              <p:nvPr/>
            </p:nvCxnSpPr>
            <p:spPr>
              <a:xfrm flipH="1" flipV="1">
                <a:off x="5375200" y="4730222"/>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5203237" y="5290859"/>
                    <a:ext cx="134275" cy="19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5203237" y="5290859"/>
                    <a:ext cx="134275" cy="192458"/>
                  </a:xfrm>
                  <a:prstGeom prst="rect">
                    <a:avLst/>
                  </a:prstGeom>
                  <a:blipFill rotWithShape="0">
                    <a:blip r:embed="rId5"/>
                    <a:stretch>
                      <a:fillRect l="-70000" r="-80000" b="-75000"/>
                    </a:stretch>
                  </a:blipFill>
                </p:spPr>
                <p:txBody>
                  <a:bodyPr/>
                  <a:lstStyle/>
                  <a:p>
                    <a:r>
                      <a:rPr lang="zh-CN" altLang="en-US">
                        <a:noFill/>
                      </a:rPr>
                      <a:t> </a:t>
                    </a:r>
                  </a:p>
                </p:txBody>
              </p:sp>
            </mc:Fallback>
          </mc:AlternateContent>
        </p:grpSp>
        <p:sp>
          <p:nvSpPr>
            <p:cNvPr id="113" name="椭圆 112"/>
            <p:cNvSpPr/>
            <p:nvPr/>
          </p:nvSpPr>
          <p:spPr>
            <a:xfrm>
              <a:off x="2183049" y="5640654"/>
              <a:ext cx="32971" cy="3297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31859" y="1479951"/>
              <a:ext cx="2329937" cy="1523400"/>
            </a:xfrm>
            <a:prstGeom prst="rect">
              <a:avLst/>
            </a:prstGeom>
            <a:solidFill>
              <a:schemeClr val="accent1">
                <a:lumMod val="60000"/>
                <a:lumOff val="4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p:cNvCxnSpPr/>
            <p:nvPr/>
          </p:nvCxnSpPr>
          <p:spPr>
            <a:xfrm flipH="1" flipV="1">
              <a:off x="427512" y="3899661"/>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350530" y="1494169"/>
              <a:ext cx="11266" cy="2992009"/>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左大括号 11"/>
            <p:cNvSpPr/>
            <p:nvPr/>
          </p:nvSpPr>
          <p:spPr>
            <a:xfrm>
              <a:off x="638928" y="1494169"/>
              <a:ext cx="295710" cy="14552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5" name="文本框 74"/>
                <p:cNvSpPr txBox="1"/>
                <p:nvPr/>
              </p:nvSpPr>
              <p:spPr>
                <a:xfrm>
                  <a:off x="1937573" y="878050"/>
                  <a:ext cx="516493" cy="2476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𝑊</m:t>
                        </m:r>
                      </m:oMath>
                    </m:oMathPara>
                  </a14:m>
                  <a:endParaRPr lang="zh-CN" altLang="en-US" dirty="0">
                    <a:solidFill>
                      <a:schemeClr val="accent1"/>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1937573" y="878050"/>
                  <a:ext cx="516493" cy="247610"/>
                </a:xfrm>
                <a:prstGeom prst="rect">
                  <a:avLst/>
                </a:prstGeom>
                <a:blipFill rotWithShape="0">
                  <a:blip r:embed="rId6"/>
                  <a:stretch>
                    <a:fillRect b="-19512"/>
                  </a:stretch>
                </a:blipFill>
              </p:spPr>
              <p:txBody>
                <a:bodyPr/>
                <a:lstStyle/>
                <a:p>
                  <a:r>
                    <a:rPr lang="zh-CN" altLang="en-US">
                      <a:noFill/>
                    </a:rPr>
                    <a:t> </a:t>
                  </a:r>
                </a:p>
              </p:txBody>
            </p:sp>
          </mc:Fallback>
        </mc:AlternateContent>
        <p:sp>
          <p:nvSpPr>
            <p:cNvPr id="76" name="左大括号 75"/>
            <p:cNvSpPr/>
            <p:nvPr/>
          </p:nvSpPr>
          <p:spPr>
            <a:xfrm rot="5400000">
              <a:off x="2047965" y="162647"/>
              <a:ext cx="295710" cy="2309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7" name="文本框 76"/>
                <p:cNvSpPr txBox="1"/>
                <p:nvPr/>
              </p:nvSpPr>
              <p:spPr>
                <a:xfrm>
                  <a:off x="213579" y="2097989"/>
                  <a:ext cx="516493" cy="243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𝐻</m:t>
                        </m:r>
                      </m:oMath>
                    </m:oMathPara>
                  </a14:m>
                  <a:endParaRPr lang="en-US" altLang="zh-CN" b="0" dirty="0" smtClean="0">
                    <a:solidFill>
                      <a:schemeClr val="accent1"/>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213579" y="2097989"/>
                  <a:ext cx="516493" cy="243420"/>
                </a:xfrm>
                <a:prstGeom prst="rect">
                  <a:avLst/>
                </a:prstGeom>
                <a:blipFill rotWithShape="0">
                  <a:blip r:embed="rId7"/>
                  <a:stretch>
                    <a:fillRect b="-22500"/>
                  </a:stretch>
                </a:blipFill>
              </p:spPr>
              <p:txBody>
                <a:bodyPr/>
                <a:lstStyle/>
                <a:p>
                  <a:r>
                    <a:rPr lang="zh-CN" altLang="en-US">
                      <a:noFill/>
                    </a:rPr>
                    <a:t> </a:t>
                  </a:r>
                </a:p>
              </p:txBody>
            </p:sp>
          </mc:Fallback>
        </mc:AlternateContent>
        <p:grpSp>
          <p:nvGrpSpPr>
            <p:cNvPr id="15" name="组合 14"/>
            <p:cNvGrpSpPr/>
            <p:nvPr/>
          </p:nvGrpSpPr>
          <p:grpSpPr>
            <a:xfrm>
              <a:off x="1039990" y="4202509"/>
              <a:ext cx="1154476" cy="197067"/>
              <a:chOff x="3548848" y="4305114"/>
              <a:chExt cx="1313733" cy="224252"/>
            </a:xfrm>
          </p:grpSpPr>
          <p:cxnSp>
            <p:nvCxnSpPr>
              <p:cNvPr id="80" name="直接箭头连接符 79"/>
              <p:cNvCxnSpPr/>
              <p:nvPr/>
            </p:nvCxnSpPr>
            <p:spPr>
              <a:xfrm rot="5400000" flipH="1" flipV="1">
                <a:off x="4202502" y="3869287"/>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p:cNvSpPr txBox="1"/>
                  <p:nvPr/>
                </p:nvSpPr>
                <p:spPr>
                  <a:xfrm>
                    <a:off x="3911843" y="4305114"/>
                    <a:ext cx="58774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𝑊</m:t>
                          </m:r>
                          <m:r>
                            <a:rPr lang="en-US" altLang="zh-CN" sz="1400" b="0" i="0" smtClean="0">
                              <a:solidFill>
                                <a:schemeClr val="accent1"/>
                              </a:solidFill>
                              <a:latin typeface="Cambria Math" panose="02040503050406030204" pitchFamily="18" charset="0"/>
                            </a:rPr>
                            <m:t>/2</m:t>
                          </m:r>
                        </m:oMath>
                      </m:oMathPara>
                    </a14:m>
                    <a:endParaRPr lang="zh-CN" altLang="en-US" sz="1400" dirty="0">
                      <a:solidFill>
                        <a:schemeClr val="accent1"/>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3911843" y="4305114"/>
                    <a:ext cx="587742" cy="215444"/>
                  </a:xfrm>
                  <a:prstGeom prst="rect">
                    <a:avLst/>
                  </a:prstGeom>
                  <a:blipFill rotWithShape="0">
                    <a:blip r:embed="rId8"/>
                    <a:stretch>
                      <a:fillRect b="-51613"/>
                    </a:stretch>
                  </a:blipFill>
                </p:spPr>
                <p:txBody>
                  <a:bodyPr/>
                  <a:lstStyle/>
                  <a:p>
                    <a:r>
                      <a:rPr lang="zh-CN" altLang="en-US">
                        <a:noFill/>
                      </a:rPr>
                      <a:t> </a:t>
                    </a:r>
                  </a:p>
                </p:txBody>
              </p:sp>
            </mc:Fallback>
          </mc:AlternateContent>
        </p:grpSp>
        <p:grpSp>
          <p:nvGrpSpPr>
            <p:cNvPr id="90" name="组合 89"/>
            <p:cNvGrpSpPr/>
            <p:nvPr/>
          </p:nvGrpSpPr>
          <p:grpSpPr>
            <a:xfrm>
              <a:off x="2227523" y="4190783"/>
              <a:ext cx="1154476" cy="197067"/>
              <a:chOff x="3518368" y="4305114"/>
              <a:chExt cx="1313733" cy="224252"/>
            </a:xfrm>
          </p:grpSpPr>
          <p:cxnSp>
            <p:nvCxnSpPr>
              <p:cNvPr id="91" name="直接箭头连接符 90"/>
              <p:cNvCxnSpPr/>
              <p:nvPr/>
            </p:nvCxnSpPr>
            <p:spPr>
              <a:xfrm rot="5400000" flipH="1" flipV="1">
                <a:off x="4172022" y="3869287"/>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91"/>
                  <p:cNvSpPr txBox="1"/>
                  <p:nvPr/>
                </p:nvSpPr>
                <p:spPr>
                  <a:xfrm>
                    <a:off x="3911843" y="4305114"/>
                    <a:ext cx="58774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𝑊</m:t>
                          </m:r>
                          <m:r>
                            <a:rPr lang="en-US" altLang="zh-CN" sz="1400" b="0" i="0" smtClean="0">
                              <a:solidFill>
                                <a:schemeClr val="accent1"/>
                              </a:solidFill>
                              <a:latin typeface="Cambria Math" panose="02040503050406030204" pitchFamily="18" charset="0"/>
                            </a:rPr>
                            <m:t>/2</m:t>
                          </m:r>
                        </m:oMath>
                      </m:oMathPara>
                    </a14:m>
                    <a:endParaRPr lang="zh-CN" altLang="en-US" sz="1400" dirty="0">
                      <a:solidFill>
                        <a:schemeClr val="accent1"/>
                      </a:solidFill>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3911843" y="4305114"/>
                    <a:ext cx="587742" cy="215444"/>
                  </a:xfrm>
                  <a:prstGeom prst="rect">
                    <a:avLst/>
                  </a:prstGeom>
                  <a:blipFill rotWithShape="0">
                    <a:blip r:embed="rId9"/>
                    <a:stretch>
                      <a:fillRect b="-4687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3" name="文本框 92"/>
                <p:cNvSpPr txBox="1"/>
                <p:nvPr/>
              </p:nvSpPr>
              <p:spPr>
                <a:xfrm>
                  <a:off x="1935436" y="5205697"/>
                  <a:ext cx="516493" cy="1893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𝐹𝑂𝑉</m:t>
                        </m:r>
                      </m:oMath>
                    </m:oMathPara>
                  </a14:m>
                  <a:endParaRPr lang="en-US" altLang="zh-CN" sz="1400" b="0" dirty="0" smtClean="0">
                    <a:solidFill>
                      <a:schemeClr val="accent1"/>
                    </a:solidFill>
                  </a:endParaRPr>
                </a:p>
              </p:txBody>
            </p:sp>
          </mc:Choice>
          <mc:Fallback xmlns="">
            <p:sp>
              <p:nvSpPr>
                <p:cNvPr id="93" name="文本框 92"/>
                <p:cNvSpPr txBox="1">
                  <a:spLocks noRot="1" noChangeAspect="1" noMove="1" noResize="1" noEditPoints="1" noAdjustHandles="1" noChangeArrowheads="1" noChangeShapeType="1" noTextEdit="1"/>
                </p:cNvSpPr>
                <p:nvPr/>
              </p:nvSpPr>
              <p:spPr>
                <a:xfrm>
                  <a:off x="1935436" y="5205697"/>
                  <a:ext cx="516493" cy="189327"/>
                </a:xfrm>
                <a:prstGeom prst="rect">
                  <a:avLst/>
                </a:prstGeom>
                <a:blipFill rotWithShape="0">
                  <a:blip r:embed="rId10"/>
                  <a:stretch>
                    <a:fillRect b="-19355"/>
                  </a:stretch>
                </a:blipFill>
              </p:spPr>
              <p:txBody>
                <a:bodyPr/>
                <a:lstStyle/>
                <a:p>
                  <a:r>
                    <a:rPr lang="zh-CN" altLang="en-US">
                      <a:noFill/>
                    </a:rPr>
                    <a:t> </a:t>
                  </a:r>
                </a:p>
              </p:txBody>
            </p:sp>
          </mc:Fallback>
        </mc:AlternateContent>
      </p:grpSp>
      <p:sp>
        <p:nvSpPr>
          <p:cNvPr id="35"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视口变换</a:t>
            </a:r>
            <a:endParaRPr lang="zh-CN" altLang="en-US" sz="4800" dirty="0"/>
          </a:p>
        </p:txBody>
      </p:sp>
    </p:spTree>
    <p:extLst>
      <p:ext uri="{BB962C8B-B14F-4D97-AF65-F5344CB8AC3E}">
        <p14:creationId xmlns:p14="http://schemas.microsoft.com/office/powerpoint/2010/main" val="99972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4937808" cy="4930776"/>
          </a:xfrm>
        </p:spPr>
        <p:txBody>
          <a:bodyPr>
            <a:normAutofit/>
          </a:bodyPr>
          <a:lstStyle/>
          <a:p>
            <a:pPr>
              <a:lnSpc>
                <a:spcPct val="170000"/>
              </a:lnSpc>
            </a:pPr>
            <a:r>
              <a:rPr lang="en-US" altLang="zh-CN" dirty="0" smtClean="0"/>
              <a:t>1</a:t>
            </a:r>
            <a:endParaRPr lang="zh-CN" altLang="en-US" dirty="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视口变换</a:t>
            </a:r>
            <a:endParaRPr lang="zh-CN" altLang="en-US" sz="4800" dirty="0"/>
          </a:p>
        </p:txBody>
      </p:sp>
    </p:spTree>
    <p:extLst>
      <p:ext uri="{BB962C8B-B14F-4D97-AF65-F5344CB8AC3E}">
        <p14:creationId xmlns:p14="http://schemas.microsoft.com/office/powerpoint/2010/main" val="2136981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背面消除</a:t>
            </a:r>
            <a:endParaRPr lang="zh-CN" altLang="en-US" sz="4800" dirty="0"/>
          </a:p>
        </p:txBody>
      </p:sp>
      <p:sp>
        <p:nvSpPr>
          <p:cNvPr id="5" name="内容占位符 2"/>
          <p:cNvSpPr>
            <a:spLocks noGrp="1"/>
          </p:cNvSpPr>
          <p:nvPr>
            <p:ph idx="1"/>
          </p:nvPr>
        </p:nvSpPr>
        <p:spPr>
          <a:xfrm>
            <a:off x="838199" y="1343024"/>
            <a:ext cx="4880285" cy="5032375"/>
          </a:xfrm>
        </p:spPr>
        <p:txBody>
          <a:bodyPr>
            <a:normAutofit fontScale="92500" lnSpcReduction="10000"/>
          </a:bodyPr>
          <a:lstStyle/>
          <a:p>
            <a:pPr>
              <a:lnSpc>
                <a:spcPct val="150000"/>
              </a:lnSpc>
            </a:pPr>
            <a:r>
              <a:rPr lang="zh-CN" altLang="en-US" dirty="0"/>
              <a:t>为什么</a:t>
            </a:r>
            <a:r>
              <a:rPr lang="zh-CN" altLang="en-US" dirty="0" smtClean="0"/>
              <a:t>要做背面消除？</a:t>
            </a:r>
            <a:endParaRPr lang="en-US" altLang="zh-CN" dirty="0" smtClean="0"/>
          </a:p>
          <a:p>
            <a:pPr lvl="1">
              <a:lnSpc>
                <a:spcPct val="150000"/>
              </a:lnSpc>
            </a:pPr>
            <a:r>
              <a:rPr lang="zh-CN" altLang="en-US" dirty="0"/>
              <a:t>减少大约一半的三角形渲染量</a:t>
            </a:r>
            <a:endParaRPr lang="en-US" altLang="zh-CN" dirty="0" smtClean="0"/>
          </a:p>
          <a:p>
            <a:pPr>
              <a:lnSpc>
                <a:spcPct val="150000"/>
              </a:lnSpc>
            </a:pPr>
            <a:r>
              <a:rPr lang="zh-CN" altLang="en-US" dirty="0" smtClean="0"/>
              <a:t>原理</a:t>
            </a:r>
            <a:endParaRPr lang="en-US" altLang="zh-CN" dirty="0" smtClean="0"/>
          </a:p>
          <a:p>
            <a:pPr lvl="1">
              <a:lnSpc>
                <a:spcPct val="150000"/>
              </a:lnSpc>
            </a:pPr>
            <a:r>
              <a:rPr lang="zh-CN" altLang="en-US" dirty="0" smtClean="0"/>
              <a:t>“</a:t>
            </a:r>
            <a:r>
              <a:rPr lang="zh-CN" altLang="en-US" dirty="0"/>
              <a:t>视线与面</a:t>
            </a:r>
            <a:r>
              <a:rPr lang="zh-CN" altLang="en-US" dirty="0" smtClean="0"/>
              <a:t>朝向”的关系</a:t>
            </a:r>
            <a:endParaRPr lang="en-US" altLang="zh-CN" dirty="0" smtClean="0"/>
          </a:p>
          <a:p>
            <a:pPr lvl="1">
              <a:lnSpc>
                <a:spcPct val="150000"/>
              </a:lnSpc>
            </a:pPr>
            <a:r>
              <a:rPr lang="zh-CN" altLang="en-US" dirty="0"/>
              <a:t>与相机朝向不直接</a:t>
            </a:r>
            <a:r>
              <a:rPr lang="zh-CN" altLang="en-US" dirty="0" smtClean="0"/>
              <a:t>相关</a:t>
            </a:r>
            <a:endParaRPr lang="en-US" altLang="zh-CN" dirty="0" smtClean="0"/>
          </a:p>
          <a:p>
            <a:pPr>
              <a:lnSpc>
                <a:spcPct val="150000"/>
              </a:lnSpc>
            </a:pPr>
            <a:r>
              <a:rPr lang="zh-CN" altLang="en-US" dirty="0" smtClean="0"/>
              <a:t>求面</a:t>
            </a:r>
            <a:r>
              <a:rPr lang="zh-CN" altLang="en-US" dirty="0"/>
              <a:t>法</a:t>
            </a:r>
            <a:r>
              <a:rPr lang="zh-CN" altLang="en-US" dirty="0" smtClean="0"/>
              <a:t>向量？</a:t>
            </a:r>
            <a:endParaRPr lang="en-US" altLang="zh-CN" dirty="0" smtClean="0"/>
          </a:p>
          <a:p>
            <a:pPr lvl="1">
              <a:lnSpc>
                <a:spcPct val="150000"/>
              </a:lnSpc>
            </a:pPr>
            <a:r>
              <a:rPr lang="zh-CN" altLang="en-US" dirty="0"/>
              <a:t>与顶点的存储</a:t>
            </a:r>
            <a:r>
              <a:rPr lang="zh-CN" altLang="en-US" dirty="0" smtClean="0"/>
              <a:t>顺序的关系</a:t>
            </a:r>
            <a:endParaRPr lang="en-US" altLang="zh-CN" dirty="0" smtClean="0"/>
          </a:p>
          <a:p>
            <a:pPr>
              <a:lnSpc>
                <a:spcPct val="150000"/>
              </a:lnSpc>
            </a:pPr>
            <a:r>
              <a:rPr lang="zh-CN" altLang="en-US" dirty="0" smtClean="0"/>
              <a:t>正反面确定</a:t>
            </a:r>
            <a:endParaRPr lang="en-US" altLang="zh-CN" dirty="0" smtClean="0"/>
          </a:p>
        </p:txBody>
      </p:sp>
      <p:grpSp>
        <p:nvGrpSpPr>
          <p:cNvPr id="6" name="组合 5"/>
          <p:cNvGrpSpPr/>
          <p:nvPr/>
        </p:nvGrpSpPr>
        <p:grpSpPr>
          <a:xfrm>
            <a:off x="5554319" y="4379652"/>
            <a:ext cx="1832198" cy="1159335"/>
            <a:chOff x="3983524" y="4196820"/>
            <a:chExt cx="1607936" cy="1017432"/>
          </a:xfrm>
        </p:grpSpPr>
        <p:cxnSp>
          <p:nvCxnSpPr>
            <p:cNvPr id="7" name="直接箭头连接符 6"/>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3226" t="-21739" r="-3226" b="-6522"/>
                  </a:stretch>
                </a:blipFill>
              </p:spPr>
              <p:txBody>
                <a:bodyPr/>
                <a:lstStyle/>
                <a:p>
                  <a:r>
                    <a:rPr lang="zh-CN" altLang="en-US">
                      <a:noFill/>
                    </a:rPr>
                    <a:t> </a:t>
                  </a:r>
                </a:p>
              </p:txBody>
            </p:sp>
          </mc:Fallback>
        </mc:AlternateContent>
        <p:cxnSp>
          <p:nvCxnSpPr>
            <p:cNvPr id="9" name="直接箭头连接符 8"/>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12"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32258" r="-2258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2222" t="-40000" r="-96296" b="-2500"/>
                  </a:stretch>
                </a:blipFill>
              </p:spPr>
              <p:txBody>
                <a:bodyPr/>
                <a:lstStyle/>
                <a:p>
                  <a:r>
                    <a:rPr lang="zh-CN" altLang="en-US">
                      <a:noFill/>
                    </a:rPr>
                    <a:t> </a:t>
                  </a:r>
                </a:p>
              </p:txBody>
            </p:sp>
          </mc:Fallback>
        </mc:AlternateContent>
      </p:grpSp>
      <p:grpSp>
        <p:nvGrpSpPr>
          <p:cNvPr id="17" name="组合 16"/>
          <p:cNvGrpSpPr/>
          <p:nvPr/>
        </p:nvGrpSpPr>
        <p:grpSpPr>
          <a:xfrm>
            <a:off x="8483206" y="739618"/>
            <a:ext cx="3140497" cy="2626254"/>
            <a:chOff x="5809057" y="365125"/>
            <a:chExt cx="3849260" cy="3218960"/>
          </a:xfrm>
        </p:grpSpPr>
        <p:grpSp>
          <p:nvGrpSpPr>
            <p:cNvPr id="18" name="组合 17"/>
            <p:cNvGrpSpPr/>
            <p:nvPr/>
          </p:nvGrpSpPr>
          <p:grpSpPr>
            <a:xfrm>
              <a:off x="6315062" y="365125"/>
              <a:ext cx="3343255" cy="3218960"/>
              <a:chOff x="4043573" y="2184400"/>
              <a:chExt cx="2826854" cy="2834288"/>
            </a:xfrm>
          </p:grpSpPr>
          <p:cxnSp>
            <p:nvCxnSpPr>
              <p:cNvPr id="20" name="直接箭头连接符 19"/>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043573" y="3531066"/>
                <a:ext cx="219179" cy="120762"/>
                <a:chOff x="-53264" y="3885252"/>
                <a:chExt cx="883905" cy="339336"/>
              </a:xfrm>
            </p:grpSpPr>
            <p:sp>
              <p:nvSpPr>
                <p:cNvPr id="33" name="立方体 32"/>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箭头连接符 22"/>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210047" y="3118036"/>
                <a:ext cx="775943" cy="1023542"/>
                <a:chOff x="5210047" y="3118036"/>
                <a:chExt cx="775943" cy="1023542"/>
              </a:xfrm>
            </p:grpSpPr>
            <p:sp>
              <p:nvSpPr>
                <p:cNvPr id="29"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29" idx="2"/>
                  <a:endCxn id="29"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9" idx="1"/>
                  <a:endCxn id="29"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2"/>
                  <a:endCxn id="29"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5796996" y="3163433"/>
                <a:ext cx="1073431" cy="398588"/>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26" name="左弧形箭头 25"/>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28" name="左弧形箭头 27"/>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文本框 18"/>
            <p:cNvSpPr txBox="1"/>
            <p:nvPr/>
          </p:nvSpPr>
          <p:spPr>
            <a:xfrm>
              <a:off x="5809057" y="1712285"/>
              <a:ext cx="633471" cy="490409"/>
            </a:xfrm>
            <a:prstGeom prst="rect">
              <a:avLst/>
            </a:prstGeom>
            <a:noFill/>
          </p:spPr>
          <p:txBody>
            <a:bodyPr wrap="square" rtlCol="0">
              <a:spAutoFit/>
            </a:bodyPr>
            <a:lstStyle/>
            <a:p>
              <a:r>
                <a:rPr lang="en-US" altLang="zh-CN" sz="2000" b="1" dirty="0" smtClean="0">
                  <a:solidFill>
                    <a:schemeClr val="accent1">
                      <a:lumMod val="60000"/>
                      <a:lumOff val="40000"/>
                    </a:schemeClr>
                  </a:solidFill>
                </a:rPr>
                <a:t>2D</a:t>
              </a:r>
              <a:endParaRPr lang="zh-CN" altLang="en-US" sz="2000" b="1" dirty="0">
                <a:solidFill>
                  <a:schemeClr val="accent1">
                    <a:lumMod val="60000"/>
                    <a:lumOff val="40000"/>
                  </a:schemeClr>
                </a:solidFill>
              </a:endParaRPr>
            </a:p>
          </p:txBody>
        </p:sp>
      </p:grpSp>
      <p:grpSp>
        <p:nvGrpSpPr>
          <p:cNvPr id="35" name="组合 34"/>
          <p:cNvGrpSpPr/>
          <p:nvPr/>
        </p:nvGrpSpPr>
        <p:grpSpPr>
          <a:xfrm>
            <a:off x="8483206" y="3966588"/>
            <a:ext cx="3503171" cy="2637990"/>
            <a:chOff x="8095844" y="3360845"/>
            <a:chExt cx="4293783" cy="3233344"/>
          </a:xfrm>
        </p:grpSpPr>
        <p:grpSp>
          <p:nvGrpSpPr>
            <p:cNvPr id="36" name="组合 35"/>
            <p:cNvGrpSpPr/>
            <p:nvPr/>
          </p:nvGrpSpPr>
          <p:grpSpPr>
            <a:xfrm>
              <a:off x="8614016" y="3360845"/>
              <a:ext cx="3775611" cy="3233344"/>
              <a:chOff x="6825234" y="1291469"/>
              <a:chExt cx="4899081" cy="4315350"/>
            </a:xfrm>
          </p:grpSpPr>
          <p:cxnSp>
            <p:nvCxnSpPr>
              <p:cNvPr id="38" name="直接箭头连接符 37"/>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6825234" y="3341837"/>
                <a:ext cx="324440" cy="183866"/>
                <a:chOff x="-53264" y="3885252"/>
                <a:chExt cx="883905" cy="339336"/>
              </a:xfrm>
            </p:grpSpPr>
            <p:sp>
              <p:nvSpPr>
                <p:cNvPr id="54" name="立方体 53"/>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立方体 54"/>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箭头连接符 40"/>
              <p:cNvCxnSpPr/>
              <p:nvPr/>
            </p:nvCxnSpPr>
            <p:spPr>
              <a:xfrm flipH="1">
                <a:off x="7249069" y="3433770"/>
                <a:ext cx="1488613"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42"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stCxn id="42" idx="1"/>
                <a:endCxn id="42"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2" idx="2"/>
                <a:endCxn id="43"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3" idx="1"/>
                <a:endCxn id="42"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2" idx="2"/>
                <a:endCxn id="42"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2"/>
                <a:endCxn id="43"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9229215" y="2070371"/>
                <a:ext cx="1727574" cy="604171"/>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53" name="文本框 52"/>
              <p:cNvSpPr txBox="1"/>
              <p:nvPr/>
            </p:nvSpPr>
            <p:spPr>
              <a:xfrm>
                <a:off x="9995163" y="3863674"/>
                <a:ext cx="1729152" cy="604171"/>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sp>
          <p:nvSpPr>
            <p:cNvPr id="37" name="文本框 36"/>
            <p:cNvSpPr txBox="1"/>
            <p:nvPr/>
          </p:nvSpPr>
          <p:spPr>
            <a:xfrm>
              <a:off x="8095844" y="4746330"/>
              <a:ext cx="605089" cy="490409"/>
            </a:xfrm>
            <a:prstGeom prst="rect">
              <a:avLst/>
            </a:prstGeom>
            <a:noFill/>
          </p:spPr>
          <p:txBody>
            <a:bodyPr wrap="square" rtlCol="0">
              <a:spAutoFit/>
            </a:bodyPr>
            <a:lstStyle/>
            <a:p>
              <a:r>
                <a:rPr lang="en-US" altLang="zh-CN" sz="2000" b="1" dirty="0" smtClean="0">
                  <a:solidFill>
                    <a:schemeClr val="accent1">
                      <a:lumMod val="60000"/>
                      <a:lumOff val="40000"/>
                    </a:schemeClr>
                  </a:solidFill>
                </a:rPr>
                <a:t>3D</a:t>
              </a:r>
              <a:endParaRPr lang="zh-CN" altLang="en-US" sz="2000" b="1" dirty="0">
                <a:solidFill>
                  <a:schemeClr val="accent1">
                    <a:lumMod val="60000"/>
                    <a:lumOff val="40000"/>
                  </a:schemeClr>
                </a:solidFill>
              </a:endParaRPr>
            </a:p>
          </p:txBody>
        </p:sp>
      </p:grpSp>
    </p:spTree>
    <p:extLst>
      <p:ext uri="{BB962C8B-B14F-4D97-AF65-F5344CB8AC3E}">
        <p14:creationId xmlns:p14="http://schemas.microsoft.com/office/powerpoint/2010/main" val="110789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4937808" cy="4930776"/>
          </a:xfrm>
        </p:spPr>
        <p:txBody>
          <a:bodyPr>
            <a:normAutofit/>
          </a:bodyPr>
          <a:lstStyle/>
          <a:p>
            <a:pPr>
              <a:lnSpc>
                <a:spcPct val="170000"/>
              </a:lnSpc>
            </a:pPr>
            <a:r>
              <a:rPr lang="en-US" altLang="zh-CN" dirty="0" smtClean="0"/>
              <a:t>1</a:t>
            </a:r>
            <a:endParaRPr lang="zh-CN" altLang="en-US" dirty="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深度缓存</a:t>
            </a:r>
            <a:endParaRPr lang="zh-CN" altLang="en-US" sz="4800" dirty="0"/>
          </a:p>
        </p:txBody>
      </p:sp>
    </p:spTree>
    <p:extLst>
      <p:ext uri="{BB962C8B-B14F-4D97-AF65-F5344CB8AC3E}">
        <p14:creationId xmlns:p14="http://schemas.microsoft.com/office/powerpoint/2010/main" val="3253301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19766" y="3366563"/>
            <a:ext cx="1847757" cy="2172675"/>
            <a:chOff x="6519766" y="3366563"/>
            <a:chExt cx="1847757" cy="2172675"/>
          </a:xfrm>
        </p:grpSpPr>
        <p:cxnSp>
          <p:nvCxnSpPr>
            <p:cNvPr id="5" name="直接箭头连接符 4"/>
            <p:cNvCxnSpPr/>
            <p:nvPr/>
          </p:nvCxnSpPr>
          <p:spPr>
            <a:xfrm flipV="1">
              <a:off x="6522672" y="3608520"/>
              <a:ext cx="521715" cy="1930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521219" y="4152902"/>
              <a:ext cx="1004461" cy="1386336"/>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7527133" y="3429000"/>
              <a:ext cx="2381" cy="72390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7527133" y="4152898"/>
              <a:ext cx="737392" cy="2"/>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flipV="1">
              <a:off x="7029944" y="3608520"/>
              <a:ext cx="494284" cy="544380"/>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6519766" y="4152898"/>
              <a:ext cx="1744759" cy="1386340"/>
            </a:xfrm>
            <a:prstGeom prst="straightConnector1">
              <a:avLst/>
            </a:prstGeom>
            <a:ln w="25400">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6519766" y="5022850"/>
              <a:ext cx="365317" cy="516388"/>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本框 93"/>
                <p:cNvSpPr txBox="1"/>
                <p:nvPr/>
              </p:nvSpPr>
              <p:spPr>
                <a:xfrm>
                  <a:off x="7152412" y="4337021"/>
                  <a:ext cx="263790"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94" name="文本框 93"/>
                <p:cNvSpPr txBox="1">
                  <a:spLocks noRot="1" noChangeAspect="1" noMove="1" noResize="1" noEditPoints="1" noAdjustHandles="1" noChangeArrowheads="1" noChangeShapeType="1" noTextEdit="1"/>
                </p:cNvSpPr>
                <p:nvPr/>
              </p:nvSpPr>
              <p:spPr>
                <a:xfrm>
                  <a:off x="7152412" y="4337021"/>
                  <a:ext cx="263790" cy="282898"/>
                </a:xfrm>
                <a:prstGeom prst="rect">
                  <a:avLst/>
                </a:prstGeom>
                <a:blipFill rotWithShape="0">
                  <a:blip r:embed="rId2"/>
                  <a:stretch>
                    <a:fillRect l="-20455" t="-42553" r="-70455"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8051796" y="3786025"/>
                  <a:ext cx="315727"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oMath>
                    </m:oMathPara>
                  </a14:m>
                  <a:endParaRPr lang="zh-CN" altLang="en-US" dirty="0"/>
                </a:p>
              </p:txBody>
            </p:sp>
          </mc:Choice>
          <mc:Fallback xmlns="">
            <p:sp>
              <p:nvSpPr>
                <p:cNvPr id="96" name="文本框 95"/>
                <p:cNvSpPr txBox="1">
                  <a:spLocks noRot="1" noChangeAspect="1" noMove="1" noResize="1" noEditPoints="1" noAdjustHandles="1" noChangeArrowheads="1" noChangeShapeType="1" noTextEdit="1"/>
                </p:cNvSpPr>
                <p:nvPr/>
              </p:nvSpPr>
              <p:spPr>
                <a:xfrm>
                  <a:off x="8051796" y="3786025"/>
                  <a:ext cx="315727" cy="282898"/>
                </a:xfrm>
                <a:prstGeom prst="rect">
                  <a:avLst/>
                </a:prstGeom>
                <a:blipFill rotWithShape="0">
                  <a:blip r:embed="rId3"/>
                  <a:stretch>
                    <a:fillRect l="-19231" t="-43478" r="-59615"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6679849" y="4884350"/>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𝑛</m:t>
                            </m:r>
                          </m:e>
                        </m:acc>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6679849" y="4884350"/>
                  <a:ext cx="189924" cy="276999"/>
                </a:xfrm>
                <a:prstGeom prst="rect">
                  <a:avLst/>
                </a:prstGeom>
                <a:blipFill rotWithShape="0">
                  <a:blip r:embed="rId4"/>
                  <a:stretch>
                    <a:fillRect l="-19355" r="-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8059381" y="4325188"/>
                  <a:ext cx="1846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oMath>
                    </m:oMathPara>
                  </a14:m>
                  <a:endParaRPr lang="zh-CN" altLang="en-US" dirty="0"/>
                </a:p>
              </p:txBody>
            </p:sp>
          </mc:Choice>
          <mc:Fallback xmlns="">
            <p:sp>
              <p:nvSpPr>
                <p:cNvPr id="98" name="文本框 97"/>
                <p:cNvSpPr txBox="1">
                  <a:spLocks noRot="1" noChangeAspect="1" noMove="1" noResize="1" noEditPoints="1" noAdjustHandles="1" noChangeArrowheads="1" noChangeShapeType="1" noTextEdit="1"/>
                </p:cNvSpPr>
                <p:nvPr/>
              </p:nvSpPr>
              <p:spPr>
                <a:xfrm>
                  <a:off x="8059381" y="4325188"/>
                  <a:ext cx="184666" cy="276999"/>
                </a:xfrm>
                <a:prstGeom prst="rect">
                  <a:avLst/>
                </a:prstGeom>
                <a:blipFill rotWithShape="0">
                  <a:blip r:embed="rId5"/>
                  <a:stretch>
                    <a:fillRect l="-30000" t="-48889" r="-106667" b="-8889"/>
                  </a:stretch>
                </a:blipFill>
              </p:spPr>
              <p:txBody>
                <a:bodyPr/>
                <a:lstStyle/>
                <a:p>
                  <a:r>
                    <a:rPr lang="zh-CN" altLang="en-US">
                      <a:noFill/>
                    </a:rPr>
                    <a:t> </a:t>
                  </a:r>
                </a:p>
              </p:txBody>
            </p:sp>
          </mc:Fallback>
        </mc:AlternateContent>
        <p:sp>
          <p:nvSpPr>
            <p:cNvPr id="102" name="弧形 101"/>
            <p:cNvSpPr/>
            <p:nvPr/>
          </p:nvSpPr>
          <p:spPr>
            <a:xfrm>
              <a:off x="7180865" y="3972697"/>
              <a:ext cx="562960" cy="359723"/>
            </a:xfrm>
            <a:prstGeom prst="arc">
              <a:avLst>
                <a:gd name="adj1" fmla="val 14294154"/>
                <a:gd name="adj2" fmla="val 0"/>
              </a:avLst>
            </a:prstGeom>
            <a:ln>
              <a:solidFill>
                <a:schemeClr val="accent1">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4" name="文本框 103"/>
                <p:cNvSpPr txBox="1"/>
                <p:nvPr/>
              </p:nvSpPr>
              <p:spPr>
                <a:xfrm>
                  <a:off x="7029944" y="3366563"/>
                  <a:ext cx="313483" cy="294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accent2">
                                    <a:lumMod val="60000"/>
                                    <a:lumOff val="40000"/>
                                  </a:schemeClr>
                                </a:solidFill>
                                <a:latin typeface="Cambria Math" panose="02040503050406030204" pitchFamily="18" charset="0"/>
                              </a:rPr>
                            </m:ctrlPr>
                          </m:sSubSupPr>
                          <m:e>
                            <m:acc>
                              <m:accPr>
                                <m:chr m:val="⃗"/>
                                <m:ctrlPr>
                                  <a:rPr lang="en-US" altLang="zh-CN"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𝑣</m:t>
                                </m:r>
                              </m:e>
                            </m:acc>
                          </m:e>
                          <m:sub>
                            <m:r>
                              <a:rPr lang="en-US" altLang="zh-CN" i="1" smtClean="0">
                                <a:solidFill>
                                  <a:schemeClr val="accent2">
                                    <a:lumMod val="60000"/>
                                    <a:lumOff val="40000"/>
                                  </a:schemeClr>
                                </a:solidFill>
                                <a:latin typeface="Cambria Math" panose="02040503050406030204" pitchFamily="18" charset="0"/>
                              </a:rPr>
                              <m:t>⟘</m:t>
                            </m:r>
                          </m:sub>
                          <m:sup>
                            <m:r>
                              <a:rPr lang="en-US" altLang="zh-CN" b="0" i="1" smtClean="0">
                                <a:solidFill>
                                  <a:schemeClr val="accent2">
                                    <a:lumMod val="60000"/>
                                    <a:lumOff val="40000"/>
                                  </a:schemeClr>
                                </a:solidFill>
                                <a:latin typeface="Cambria Math" panose="02040503050406030204" pitchFamily="18" charset="0"/>
                              </a:rPr>
                              <m:t>′</m:t>
                            </m:r>
                          </m:sup>
                        </m:sSubSup>
                      </m:oMath>
                    </m:oMathPara>
                  </a14:m>
                  <a:endParaRPr lang="zh-CN" altLang="en-US" dirty="0"/>
                </a:p>
              </p:txBody>
            </p:sp>
          </mc:Choice>
          <mc:Fallback xmlns="">
            <p:sp>
              <p:nvSpPr>
                <p:cNvPr id="104" name="文本框 103"/>
                <p:cNvSpPr txBox="1">
                  <a:spLocks noRot="1" noChangeAspect="1" noMove="1" noResize="1" noEditPoints="1" noAdjustHandles="1" noChangeArrowheads="1" noChangeShapeType="1" noTextEdit="1"/>
                </p:cNvSpPr>
                <p:nvPr/>
              </p:nvSpPr>
              <p:spPr>
                <a:xfrm>
                  <a:off x="7029944" y="3366563"/>
                  <a:ext cx="313483" cy="294696"/>
                </a:xfrm>
                <a:prstGeom prst="rect">
                  <a:avLst/>
                </a:prstGeom>
                <a:blipFill rotWithShape="0">
                  <a:blip r:embed="rId6"/>
                  <a:stretch>
                    <a:fillRect l="-17308" t="-40816" r="-59615" b="-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p:cNvSpPr txBox="1"/>
                <p:nvPr/>
              </p:nvSpPr>
              <p:spPr>
                <a:xfrm>
                  <a:off x="6738659" y="3603711"/>
                  <a:ext cx="2602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chemeClr val="accent1">
                                    <a:lumMod val="75000"/>
                                  </a:schemeClr>
                                </a:solidFill>
                                <a:latin typeface="Cambria Math" panose="02040503050406030204" pitchFamily="18" charset="0"/>
                              </a:rPr>
                            </m:ctrlPr>
                          </m:sSupPr>
                          <m:e>
                            <m:acc>
                              <m:accPr>
                                <m:chr m:val="⃗"/>
                                <m:ctrlPr>
                                  <a:rPr lang="en-US" altLang="zh-CN"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e>
                          <m:sup>
                            <m:r>
                              <a:rPr lang="en-US" altLang="zh-CN" b="0" i="1" smtClean="0">
                                <a:solidFill>
                                  <a:schemeClr val="accent1">
                                    <a:lumMod val="75000"/>
                                  </a:schemeClr>
                                </a:solidFill>
                                <a:latin typeface="Cambria Math" panose="02040503050406030204" pitchFamily="18" charset="0"/>
                              </a:rPr>
                              <m:t>′</m:t>
                            </m:r>
                          </m:sup>
                        </m:sSup>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6738659" y="3603711"/>
                  <a:ext cx="260263" cy="276999"/>
                </a:xfrm>
                <a:prstGeom prst="rect">
                  <a:avLst/>
                </a:prstGeom>
                <a:blipFill rotWithShape="0">
                  <a:blip r:embed="rId7"/>
                  <a:stretch>
                    <a:fillRect l="-20930" t="-45652" r="-72093" b="-8696"/>
                  </a:stretch>
                </a:blipFill>
              </p:spPr>
              <p:txBody>
                <a:bodyPr/>
                <a:lstStyle/>
                <a:p>
                  <a:r>
                    <a:rPr lang="zh-CN" altLang="en-US">
                      <a:noFill/>
                    </a:rPr>
                    <a:t> </a:t>
                  </a:r>
                </a:p>
              </p:txBody>
            </p:sp>
          </mc:Fallback>
        </mc:AlternateContent>
      </p:grpSp>
      <p:grpSp>
        <p:nvGrpSpPr>
          <p:cNvPr id="24" name="组合 23"/>
          <p:cNvGrpSpPr/>
          <p:nvPr/>
        </p:nvGrpSpPr>
        <p:grpSpPr>
          <a:xfrm>
            <a:off x="199270" y="351124"/>
            <a:ext cx="4349252" cy="3801434"/>
            <a:chOff x="6670919" y="945985"/>
            <a:chExt cx="4349252" cy="3801434"/>
          </a:xfrm>
        </p:grpSpPr>
        <p:grpSp>
          <p:nvGrpSpPr>
            <p:cNvPr id="25" name="组合 24"/>
            <p:cNvGrpSpPr/>
            <p:nvPr/>
          </p:nvGrpSpPr>
          <p:grpSpPr>
            <a:xfrm>
              <a:off x="6670919" y="1010423"/>
              <a:ext cx="3973951" cy="3736996"/>
              <a:chOff x="6670919" y="1010423"/>
              <a:chExt cx="3973951" cy="3736996"/>
            </a:xfrm>
          </p:grpSpPr>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6979738" y="1499942"/>
                <a:ext cx="3497855" cy="2922676"/>
              </a:xfrm>
              <a:prstGeom prst="rect">
                <a:avLst/>
              </a:prstGeom>
            </p:spPr>
          </p:pic>
          <p:grpSp>
            <p:nvGrpSpPr>
              <p:cNvPr id="42" name="组合 41"/>
              <p:cNvGrpSpPr/>
              <p:nvPr/>
            </p:nvGrpSpPr>
            <p:grpSpPr>
              <a:xfrm>
                <a:off x="6670919" y="1010423"/>
                <a:ext cx="3973951" cy="3736996"/>
                <a:chOff x="6670919" y="1010423"/>
                <a:chExt cx="3973951" cy="3736996"/>
              </a:xfrm>
            </p:grpSpPr>
            <mc:AlternateContent xmlns:mc="http://schemas.openxmlformats.org/markup-compatibility/2006" xmlns:a14="http://schemas.microsoft.com/office/drawing/2010/main">
              <mc:Choice Requires="a14">
                <p:sp>
                  <p:nvSpPr>
                    <p:cNvPr id="43" name="文本框 42"/>
                    <p:cNvSpPr txBox="1"/>
                    <p:nvPr/>
                  </p:nvSpPr>
                  <p:spPr>
                    <a:xfrm>
                      <a:off x="10201187" y="4342694"/>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10201187" y="4342694"/>
                      <a:ext cx="443683" cy="215444"/>
                    </a:xfrm>
                    <a:prstGeom prst="rect">
                      <a:avLst/>
                    </a:prstGeom>
                    <a:blipFill rotWithShape="0">
                      <a:blip r:embed="rId9"/>
                      <a:stretch>
                        <a:fillRect b="-5714"/>
                      </a:stretch>
                    </a:blipFill>
                  </p:spPr>
                  <p:txBody>
                    <a:bodyPr/>
                    <a:lstStyle/>
                    <a:p>
                      <a:r>
                        <a:rPr lang="zh-CN" altLang="en-US">
                          <a:noFill/>
                        </a:rPr>
                        <a:t> </a:t>
                      </a:r>
                    </a:p>
                  </p:txBody>
                </p:sp>
              </mc:Fallback>
            </mc:AlternateContent>
            <p:cxnSp>
              <p:nvCxnSpPr>
                <p:cNvPr id="44" name="直接箭头连接符 43"/>
                <p:cNvCxnSpPr/>
                <p:nvPr/>
              </p:nvCxnSpPr>
              <p:spPr>
                <a:xfrm flipH="1">
                  <a:off x="7051075" y="4465672"/>
                  <a:ext cx="324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7051076" y="1238661"/>
                  <a:ext cx="0" cy="324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p:cNvSpPr txBox="1"/>
                    <p:nvPr/>
                  </p:nvSpPr>
                  <p:spPr>
                    <a:xfrm>
                      <a:off x="6768609" y="1010423"/>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6768609" y="1010423"/>
                      <a:ext cx="573484" cy="215444"/>
                    </a:xfrm>
                    <a:prstGeom prst="rect">
                      <a:avLst/>
                    </a:prstGeom>
                    <a:blipFill rotWithShape="0">
                      <a:blip r:embed="rId10"/>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11"/>
                      <a:stretch>
                        <a:fillRect l="-3865" r="-3382" b="-25000"/>
                      </a:stretch>
                    </a:blipFill>
                  </p:spPr>
                  <p:txBody>
                    <a:bodyPr/>
                    <a:lstStyle/>
                    <a:p>
                      <a:r>
                        <a:rPr lang="zh-CN" altLang="en-US">
                          <a:noFill/>
                        </a:rPr>
                        <a:t> </a:t>
                      </a:r>
                    </a:p>
                  </p:txBody>
                </p:sp>
              </mc:Fallback>
            </mc:AlternateContent>
          </p:grpSp>
        </p:grpSp>
        <p:grpSp>
          <p:nvGrpSpPr>
            <p:cNvPr id="26" name="组合 25"/>
            <p:cNvGrpSpPr/>
            <p:nvPr/>
          </p:nvGrpSpPr>
          <p:grpSpPr>
            <a:xfrm>
              <a:off x="7425865" y="1254998"/>
              <a:ext cx="2631723" cy="1949187"/>
              <a:chOff x="7427722" y="1257770"/>
              <a:chExt cx="2631723" cy="1949187"/>
            </a:xfrm>
          </p:grpSpPr>
          <mc:AlternateContent xmlns:mc="http://schemas.openxmlformats.org/markup-compatibility/2006" xmlns:a14="http://schemas.microsoft.com/office/drawing/2010/main">
            <mc:Choice Requires="a14">
              <p:sp>
                <p:nvSpPr>
                  <p:cNvPr id="36" name="文本框 35"/>
                  <p:cNvSpPr txBox="1"/>
                  <p:nvPr/>
                </p:nvSpPr>
                <p:spPr>
                  <a:xfrm rot="18900000">
                    <a:off x="9783087" y="1643132"/>
                    <a:ext cx="2763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𝑥</m:t>
                          </m:r>
                        </m:oMath>
                      </m:oMathPara>
                    </a14:m>
                    <a:endParaRPr lang="zh-CN" altLang="en-US" sz="1400" dirty="0">
                      <a:solidFill>
                        <a:schemeClr val="accent1">
                          <a:lumMod val="60000"/>
                          <a:lumOff val="40000"/>
                        </a:schemeClr>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rot="18900000">
                    <a:off x="9783087" y="1643132"/>
                    <a:ext cx="276358" cy="215444"/>
                  </a:xfrm>
                  <a:prstGeom prst="rect">
                    <a:avLst/>
                  </a:prstGeom>
                  <a:blipFill rotWithShape="0">
                    <a:blip r:embed="rId12"/>
                    <a:stretch>
                      <a:fillRect l="-1724" b="-10345"/>
                    </a:stretch>
                  </a:blipFill>
                </p:spPr>
                <p:txBody>
                  <a:bodyPr/>
                  <a:lstStyle/>
                  <a:p>
                    <a:r>
                      <a:rPr lang="zh-CN" altLang="en-US">
                        <a:noFill/>
                      </a:rPr>
                      <a:t> </a:t>
                    </a:r>
                  </a:p>
                </p:txBody>
              </p:sp>
            </mc:Fallback>
          </mc:AlternateContent>
          <p:cxnSp>
            <p:nvCxnSpPr>
              <p:cNvPr id="37" name="直接箭头连接符 36"/>
              <p:cNvCxnSpPr/>
              <p:nvPr/>
            </p:nvCxnSpPr>
            <p:spPr>
              <a:xfrm rot="18900000" flipH="1">
                <a:off x="8501508" y="2409230"/>
                <a:ext cx="1553160" cy="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8900000">
                <a:off x="8201258" y="1654335"/>
                <a:ext cx="0" cy="1552622"/>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p:cNvSpPr txBox="1"/>
                  <p:nvPr/>
                </p:nvSpPr>
                <p:spPr>
                  <a:xfrm rot="18900000">
                    <a:off x="7427722" y="1666958"/>
                    <a:ext cx="333291" cy="215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𝑦</m:t>
                          </m:r>
                        </m:oMath>
                      </m:oMathPara>
                    </a14:m>
                    <a:endParaRPr lang="zh-CN" altLang="en-US" sz="1400" dirty="0">
                      <a:solidFill>
                        <a:schemeClr val="accent1">
                          <a:lumMod val="60000"/>
                          <a:lumOff val="40000"/>
                        </a:schemeClr>
                      </a:solidFill>
                    </a:endParaRPr>
                  </a:p>
                </p:txBody>
              </p:sp>
            </mc:Choice>
            <mc:Fallback xmlns="">
              <p:sp>
                <p:nvSpPr>
                  <p:cNvPr id="39" name="文本框 38"/>
                  <p:cNvSpPr txBox="1">
                    <a:spLocks noRot="1" noChangeAspect="1" noMove="1" noResize="1" noEditPoints="1" noAdjustHandles="1" noChangeArrowheads="1" noChangeShapeType="1" noTextEdit="1"/>
                  </p:cNvSpPr>
                  <p:nvPr/>
                </p:nvSpPr>
                <p:spPr>
                  <a:xfrm rot="18900000">
                    <a:off x="7427722" y="1666958"/>
                    <a:ext cx="333291" cy="215445"/>
                  </a:xfrm>
                  <a:prstGeom prst="rect">
                    <a:avLst/>
                  </a:prstGeom>
                  <a:blipFill rotWithShape="0">
                    <a:blip r:embed="rId13"/>
                    <a:stretch>
                      <a:fillRect r="-10938"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rot="18900000">
                    <a:off x="7526676" y="1257770"/>
                    <a:ext cx="12920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1">
                                  <a:lumMod val="60000"/>
                                  <a:lumOff val="40000"/>
                                </a:schemeClr>
                              </a:solidFill>
                              <a:latin typeface="Cambria Math" panose="02040503050406030204" pitchFamily="18" charset="0"/>
                            </a:rPr>
                            <m:t>𝒐𝒃𝒋𝒆𝒄𝒕</m:t>
                          </m:r>
                          <m:r>
                            <a:rPr lang="en-US" altLang="zh-CN" sz="1600" b="1" i="1" smtClean="0">
                              <a:solidFill>
                                <a:schemeClr val="accent1">
                                  <a:lumMod val="60000"/>
                                  <a:lumOff val="40000"/>
                                </a:schemeClr>
                              </a:solidFill>
                              <a:latin typeface="Cambria Math" panose="02040503050406030204" pitchFamily="18" charset="0"/>
                            </a:rPr>
                            <m:t> </m:t>
                          </m:r>
                          <m:r>
                            <a:rPr lang="en-US" altLang="zh-CN" sz="1600" b="1" i="1" smtClean="0">
                              <a:solidFill>
                                <a:schemeClr val="accent1">
                                  <a:lumMod val="60000"/>
                                  <a:lumOff val="40000"/>
                                </a:schemeClr>
                              </a:solidFill>
                              <a:latin typeface="Cambria Math" panose="02040503050406030204" pitchFamily="18" charset="0"/>
                            </a:rPr>
                            <m:t>𝒔𝒑𝒂𝒄𝒆</m:t>
                          </m:r>
                        </m:oMath>
                      </m:oMathPara>
                    </a14:m>
                    <a:endParaRPr lang="zh-CN" altLang="en-US" sz="1600" b="1" dirty="0">
                      <a:solidFill>
                        <a:schemeClr val="accent1">
                          <a:lumMod val="60000"/>
                          <a:lumOff val="40000"/>
                        </a:schemeClr>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rot="18900000">
                    <a:off x="7526676" y="1257770"/>
                    <a:ext cx="1292020" cy="246221"/>
                  </a:xfrm>
                  <a:prstGeom prst="rect">
                    <a:avLst/>
                  </a:prstGeom>
                  <a:blipFill rotWithShape="0">
                    <a:blip r:embed="rId14"/>
                    <a:stretch>
                      <a:fillRect l="-4469" r="-6704" b="-9497"/>
                    </a:stretch>
                  </a:blipFill>
                </p:spPr>
                <p:txBody>
                  <a:bodyPr/>
                  <a:lstStyle/>
                  <a:p>
                    <a:r>
                      <a:rPr lang="zh-CN" altLang="en-US">
                        <a:noFill/>
                      </a:rPr>
                      <a:t> </a:t>
                    </a:r>
                  </a:p>
                </p:txBody>
              </p:sp>
            </mc:Fallback>
          </mc:AlternateContent>
        </p:grpSp>
        <p:grpSp>
          <p:nvGrpSpPr>
            <p:cNvPr id="28" name="组合 27"/>
            <p:cNvGrpSpPr/>
            <p:nvPr/>
          </p:nvGrpSpPr>
          <p:grpSpPr>
            <a:xfrm>
              <a:off x="8434629" y="945985"/>
              <a:ext cx="2585542" cy="2356296"/>
              <a:chOff x="8434629" y="945985"/>
              <a:chExt cx="2585542" cy="2356296"/>
            </a:xfrm>
          </p:grpSpPr>
          <p:grpSp>
            <p:nvGrpSpPr>
              <p:cNvPr id="29" name="组合 28"/>
              <p:cNvGrpSpPr/>
              <p:nvPr/>
            </p:nvGrpSpPr>
            <p:grpSpPr>
              <a:xfrm>
                <a:off x="8434629" y="945985"/>
                <a:ext cx="2323416" cy="2102192"/>
                <a:chOff x="1805227" y="3709108"/>
                <a:chExt cx="1799586" cy="1948672"/>
              </a:xfrm>
            </p:grpSpPr>
            <mc:AlternateContent xmlns:mc="http://schemas.openxmlformats.org/markup-compatibility/2006" xmlns:a14="http://schemas.microsoft.com/office/drawing/2010/main">
              <mc:Choice Requires="a14">
                <p:sp>
                  <p:nvSpPr>
                    <p:cNvPr id="31" name="文本框 30"/>
                    <p:cNvSpPr txBox="1"/>
                    <p:nvPr/>
                  </p:nvSpPr>
                  <p:spPr>
                    <a:xfrm>
                      <a:off x="3390762" y="5458070"/>
                      <a:ext cx="214051" cy="199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𝑥</m:t>
                            </m:r>
                          </m:oMath>
                        </m:oMathPara>
                      </a14:m>
                      <a:endParaRPr lang="zh-CN" altLang="en-US" sz="1400" dirty="0">
                        <a:solidFill>
                          <a:srgbClr val="92D050"/>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3390762" y="5458070"/>
                      <a:ext cx="214051" cy="199710"/>
                    </a:xfrm>
                    <a:prstGeom prst="rect">
                      <a:avLst/>
                    </a:prstGeom>
                    <a:blipFill rotWithShape="0">
                      <a:blip r:embed="rId15"/>
                      <a:stretch>
                        <a:fillRect l="-15556" r="-4444" b="-8571"/>
                      </a:stretch>
                    </a:blipFill>
                  </p:spPr>
                  <p:txBody>
                    <a:bodyPr/>
                    <a:lstStyle/>
                    <a:p>
                      <a:r>
                        <a:rPr lang="zh-CN" altLang="en-US">
                          <a:noFill/>
                        </a:rPr>
                        <a:t> </a:t>
                      </a:r>
                    </a:p>
                  </p:txBody>
                </p:sp>
              </mc:Fallback>
            </mc:AlternateContent>
            <p:grpSp>
              <p:nvGrpSpPr>
                <p:cNvPr id="32" name="组合 31"/>
                <p:cNvGrpSpPr/>
                <p:nvPr/>
              </p:nvGrpSpPr>
              <p:grpSpPr>
                <a:xfrm>
                  <a:off x="2031997" y="3963328"/>
                  <a:ext cx="1358765" cy="1625600"/>
                  <a:chOff x="2031995" y="2748090"/>
                  <a:chExt cx="2367223" cy="2832100"/>
                </a:xfrm>
              </p:grpSpPr>
              <p:cxnSp>
                <p:nvCxnSpPr>
                  <p:cNvPr id="34" name="直接箭头连接符 33"/>
                  <p:cNvCxnSpPr/>
                  <p:nvPr/>
                </p:nvCxnSpPr>
                <p:spPr>
                  <a:xfrm flipH="1">
                    <a:off x="2031995" y="5545941"/>
                    <a:ext cx="2367223" cy="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2032000" y="2748090"/>
                    <a:ext cx="0" cy="2832100"/>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文本框 32"/>
                    <p:cNvSpPr txBox="1"/>
                    <p:nvPr/>
                  </p:nvSpPr>
                  <p:spPr>
                    <a:xfrm>
                      <a:off x="1805227" y="3709108"/>
                      <a:ext cx="469259" cy="1997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𝑦</m:t>
                            </m:r>
                          </m:oMath>
                        </m:oMathPara>
                      </a14:m>
                      <a:endParaRPr lang="zh-CN" altLang="en-US" sz="1400" dirty="0">
                        <a:solidFill>
                          <a:srgbClr val="92D050"/>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1805227" y="3709108"/>
                      <a:ext cx="469259" cy="199710"/>
                    </a:xfrm>
                    <a:prstGeom prst="rect">
                      <a:avLst/>
                    </a:prstGeom>
                    <a:blipFill rotWithShape="0">
                      <a:blip r:embed="rId16"/>
                      <a:stretch>
                        <a:fillRect b="-2285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p:cNvSpPr txBox="1"/>
                  <p:nvPr/>
                </p:nvSpPr>
                <p:spPr>
                  <a:xfrm>
                    <a:off x="9555026" y="3056060"/>
                    <a:ext cx="14651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92D050"/>
                              </a:solidFill>
                              <a:latin typeface="Cambria Math" panose="02040503050406030204" pitchFamily="18" charset="0"/>
                            </a:rPr>
                            <m:t>𝒊𝒏𝒆𝒓𝒕𝒊𝒂𝒍</m:t>
                          </m:r>
                          <m:r>
                            <a:rPr lang="en-US" altLang="zh-CN" sz="1600" b="1" i="1" smtClean="0">
                              <a:solidFill>
                                <a:srgbClr val="92D050"/>
                              </a:solidFill>
                              <a:latin typeface="Cambria Math" panose="02040503050406030204" pitchFamily="18" charset="0"/>
                            </a:rPr>
                            <m:t> </m:t>
                          </m:r>
                          <m:r>
                            <a:rPr lang="en-US" altLang="zh-CN" sz="1600" b="1" i="1" smtClean="0">
                              <a:solidFill>
                                <a:srgbClr val="92D050"/>
                              </a:solidFill>
                              <a:latin typeface="Cambria Math" panose="02040503050406030204" pitchFamily="18" charset="0"/>
                            </a:rPr>
                            <m:t>𝒔𝒑𝒂𝒄𝒆</m:t>
                          </m:r>
                        </m:oMath>
                      </m:oMathPara>
                    </a14:m>
                    <a:endParaRPr lang="zh-CN" altLang="en-US" sz="1600" b="1" dirty="0">
                      <a:solidFill>
                        <a:srgbClr val="92D050"/>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9555026" y="3056060"/>
                    <a:ext cx="1465145" cy="246221"/>
                  </a:xfrm>
                  <a:prstGeom prst="rect">
                    <a:avLst/>
                  </a:prstGeom>
                  <a:blipFill rotWithShape="0">
                    <a:blip r:embed="rId17"/>
                    <a:stretch>
                      <a:fillRect l="-3333" r="-2917" b="-25000"/>
                    </a:stretch>
                  </a:blipFill>
                </p:spPr>
                <p:txBody>
                  <a:bodyPr/>
                  <a:lstStyle/>
                  <a:p>
                    <a:r>
                      <a:rPr lang="zh-CN" altLang="en-US">
                        <a:noFill/>
                      </a:rPr>
                      <a:t> </a:t>
                    </a:r>
                  </a:p>
                </p:txBody>
              </p:sp>
            </mc:Fallback>
          </mc:AlternateContent>
        </p:grpSp>
      </p:grpSp>
      <p:grpSp>
        <p:nvGrpSpPr>
          <p:cNvPr id="48" name="组合 47"/>
          <p:cNvGrpSpPr/>
          <p:nvPr/>
        </p:nvGrpSpPr>
        <p:grpSpPr>
          <a:xfrm>
            <a:off x="5160681" y="973444"/>
            <a:ext cx="5593893" cy="1917840"/>
            <a:chOff x="3198544" y="2697478"/>
            <a:chExt cx="5593893" cy="1917840"/>
          </a:xfrm>
        </p:grpSpPr>
        <p:cxnSp>
          <p:nvCxnSpPr>
            <p:cNvPr id="49" name="直接箭头连接符 48"/>
            <p:cNvCxnSpPr/>
            <p:nvPr/>
          </p:nvCxnSpPr>
          <p:spPr>
            <a:xfrm flipV="1">
              <a:off x="3205163" y="2697480"/>
              <a:ext cx="2890837" cy="14550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205163" y="4152558"/>
              <a:ext cx="2890837" cy="0"/>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6089381" y="2697478"/>
              <a:ext cx="0" cy="1455080"/>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5825591" y="4190971"/>
                  <a:ext cx="263790"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94" name="文本框 93"/>
                <p:cNvSpPr txBox="1">
                  <a:spLocks noRot="1" noChangeAspect="1" noMove="1" noResize="1" noEditPoints="1" noAdjustHandles="1" noChangeArrowheads="1" noChangeShapeType="1" noTextEdit="1"/>
                </p:cNvSpPr>
                <p:nvPr/>
              </p:nvSpPr>
              <p:spPr>
                <a:xfrm>
                  <a:off x="5825591" y="4190971"/>
                  <a:ext cx="263790" cy="282898"/>
                </a:xfrm>
                <a:prstGeom prst="rect">
                  <a:avLst/>
                </a:prstGeom>
                <a:blipFill rotWithShape="0">
                  <a:blip r:embed="rId18"/>
                  <a:stretch>
                    <a:fillRect l="-23256" t="-42553" r="-72093"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089381" y="2697479"/>
                  <a:ext cx="315727"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oMath>
                    </m:oMathPara>
                  </a14:m>
                  <a:endParaRPr lang="zh-CN" altLang="en-US" dirty="0"/>
                </a:p>
              </p:txBody>
            </p:sp>
          </mc:Choice>
          <mc:Fallback xmlns="">
            <p:sp>
              <p:nvSpPr>
                <p:cNvPr id="96" name="文本框 95"/>
                <p:cNvSpPr txBox="1">
                  <a:spLocks noRot="1" noChangeAspect="1" noMove="1" noResize="1" noEditPoints="1" noAdjustHandles="1" noChangeArrowheads="1" noChangeShapeType="1" noTextEdit="1"/>
                </p:cNvSpPr>
                <p:nvPr/>
              </p:nvSpPr>
              <p:spPr>
                <a:xfrm>
                  <a:off x="6089381" y="2697479"/>
                  <a:ext cx="315727" cy="282898"/>
                </a:xfrm>
                <a:prstGeom prst="rect">
                  <a:avLst/>
                </a:prstGeom>
                <a:blipFill rotWithShape="0">
                  <a:blip r:embed="rId19"/>
                  <a:stretch>
                    <a:fillRect l="-19231" t="-42553" r="-59615" b="-25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273709" y="4196870"/>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𝑛</m:t>
                            </m:r>
                          </m:e>
                        </m:acc>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3273709" y="4196870"/>
                  <a:ext cx="189924" cy="276999"/>
                </a:xfrm>
                <a:prstGeom prst="rect">
                  <a:avLst/>
                </a:prstGeom>
                <a:blipFill rotWithShape="0">
                  <a:blip r:embed="rId20"/>
                  <a:stretch>
                    <a:fillRect l="-19355" r="-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5056807" y="2918460"/>
                  <a:ext cx="1668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056807" y="2918460"/>
                  <a:ext cx="166847" cy="276999"/>
                </a:xfrm>
                <a:prstGeom prst="rect">
                  <a:avLst/>
                </a:prstGeom>
                <a:blipFill rotWithShape="0">
                  <a:blip r:embed="rId21"/>
                  <a:stretch>
                    <a:fillRect l="-40741" t="-48889" r="-111111"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7433411" y="3497551"/>
                  <a:ext cx="1359026" cy="5836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𝑛</m:t>
                            </m:r>
                          </m:e>
                        </m:acc>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𝑣</m:t>
                                </m:r>
                              </m:e>
                            </m:acc>
                            <m:r>
                              <a:rPr lang="en-US" altLang="zh-CN" i="1" smtClean="0">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num>
                          <m:den>
                            <m:sSup>
                              <m:sSupPr>
                                <m:ctrlPr>
                                  <a:rPr lang="en-US" altLang="zh-CN" i="1" smtClean="0">
                                    <a:latin typeface="Cambria Math" panose="02040503050406030204" pitchFamily="18" charset="0"/>
                                    <a:ea typeface="Cambria Math" panose="02040503050406030204" pitchFamily="18" charset="0"/>
                                  </a:rPr>
                                </m:ctrlPr>
                              </m:sSupPr>
                              <m:e>
                                <m:d>
                                  <m:dPr>
                                    <m:begChr m:val="‖"/>
                                    <m:endChr m:val="‖"/>
                                    <m:ctrlPr>
                                      <a:rPr lang="en-US" altLang="zh-CN" i="1" smtClean="0">
                                        <a:latin typeface="Cambria Math" panose="02040503050406030204" pitchFamily="18" charset="0"/>
                                        <a:ea typeface="Cambria Math" panose="02040503050406030204" pitchFamily="18" charset="0"/>
                                      </a:rPr>
                                    </m:ctrlPr>
                                  </m:d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d>
                              </m:e>
                              <m:sup>
                                <m:r>
                                  <a:rPr lang="en-US" altLang="zh-CN" b="0" i="1" smtClean="0">
                                    <a:latin typeface="Cambria Math" panose="02040503050406030204" pitchFamily="18" charset="0"/>
                                    <a:ea typeface="Cambria Math" panose="02040503050406030204" pitchFamily="18" charset="0"/>
                                  </a:rPr>
                                  <m:t>2</m:t>
                                </m:r>
                              </m:sup>
                            </m:sSup>
                          </m:den>
                        </m:f>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433411" y="3497551"/>
                  <a:ext cx="1359026" cy="583686"/>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433411" y="4332420"/>
                  <a:ext cx="1235466"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𝑣</m:t>
                            </m:r>
                          </m:e>
                        </m:acc>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7433411" y="4332420"/>
                  <a:ext cx="1235466" cy="282898"/>
                </a:xfrm>
                <a:prstGeom prst="rect">
                  <a:avLst/>
                </a:prstGeom>
                <a:blipFill rotWithShape="0">
                  <a:blip r:embed="rId23"/>
                  <a:stretch>
                    <a:fillRect l="-3941" t="-45652" r="-21675" b="-28261"/>
                  </a:stretch>
                </a:blipFill>
              </p:spPr>
              <p:txBody>
                <a:bodyPr/>
                <a:lstStyle/>
                <a:p>
                  <a:r>
                    <a:rPr lang="zh-CN" altLang="en-US">
                      <a:noFill/>
                    </a:rPr>
                    <a:t> </a:t>
                  </a:r>
                </a:p>
              </p:txBody>
            </p:sp>
          </mc:Fallback>
        </mc:AlternateContent>
        <p:sp>
          <p:nvSpPr>
            <p:cNvPr id="60" name="弧形 59"/>
            <p:cNvSpPr/>
            <p:nvPr/>
          </p:nvSpPr>
          <p:spPr>
            <a:xfrm>
              <a:off x="3558594" y="3918084"/>
              <a:ext cx="194923" cy="507364"/>
            </a:xfrm>
            <a:prstGeom prst="arc">
              <a:avLst>
                <a:gd name="adj1" fmla="val 16199986"/>
                <a:gd name="adj2"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p:cNvSpPr txBox="1"/>
                <p:nvPr/>
              </p:nvSpPr>
              <p:spPr>
                <a:xfrm>
                  <a:off x="3753517" y="389476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solidFill>
                            <a:latin typeface="Cambria Math" panose="02040503050406030204" pitchFamily="18" charset="0"/>
                          </a:rPr>
                          <m:t>𝜃</m:t>
                        </m:r>
                      </m:oMath>
                    </m:oMathPara>
                  </a14:m>
                  <a:endParaRPr lang="zh-CN" altLang="en-US" dirty="0">
                    <a:solidFill>
                      <a:schemeClr val="accent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753517" y="3894766"/>
                  <a:ext cx="189474" cy="276999"/>
                </a:xfrm>
                <a:prstGeom prst="rect">
                  <a:avLst/>
                </a:prstGeom>
                <a:blipFill rotWithShape="0">
                  <a:blip r:embed="rId24"/>
                  <a:stretch>
                    <a:fillRect l="-32258" r="-22581" b="-6667"/>
                  </a:stretch>
                </a:blipFill>
              </p:spPr>
              <p:txBody>
                <a:bodyPr/>
                <a:lstStyle/>
                <a:p>
                  <a:r>
                    <a:rPr lang="zh-CN" altLang="en-US">
                      <a:noFill/>
                    </a:rPr>
                    <a:t> </a:t>
                  </a:r>
                </a:p>
              </p:txBody>
            </p:sp>
          </mc:Fallback>
        </mc:AlternateContent>
        <p:cxnSp>
          <p:nvCxnSpPr>
            <p:cNvPr id="62" name="直接箭头连接符 61"/>
            <p:cNvCxnSpPr>
              <a:endCxn id="61" idx="2"/>
            </p:cNvCxnSpPr>
            <p:nvPr/>
          </p:nvCxnSpPr>
          <p:spPr>
            <a:xfrm>
              <a:off x="3198544" y="4163803"/>
              <a:ext cx="649710" cy="796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567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3213101" cy="4930776"/>
          </a:xfrm>
        </p:spPr>
        <p:txBody>
          <a:bodyPr>
            <a:normAutofit/>
          </a:bodyPr>
          <a:lstStyle/>
          <a:p>
            <a:pPr>
              <a:lnSpc>
                <a:spcPct val="170000"/>
              </a:lnSpc>
            </a:pPr>
            <a:r>
              <a:rPr lang="zh-CN" altLang="en-US" dirty="0"/>
              <a:t>左手坐标系</a:t>
            </a:r>
            <a:endParaRPr lang="en-US" altLang="zh-CN" dirty="0"/>
          </a:p>
          <a:p>
            <a:pPr>
              <a:lnSpc>
                <a:spcPct val="170000"/>
              </a:lnSpc>
            </a:pPr>
            <a:r>
              <a:rPr lang="zh-CN" altLang="en-US" dirty="0" smtClean="0"/>
              <a:t>行向量</a:t>
            </a:r>
            <a:endParaRPr lang="en-US" altLang="zh-CN" dirty="0" smtClean="0"/>
          </a:p>
          <a:p>
            <a:pPr>
              <a:lnSpc>
                <a:spcPct val="170000"/>
              </a:lnSpc>
            </a:pPr>
            <a:r>
              <a:rPr lang="zh-CN" altLang="en-US" dirty="0" smtClean="0"/>
              <a:t>行向量左乘矩阵</a:t>
            </a:r>
            <a:endParaRPr lang="zh-CN" altLang="en-US" dirty="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基本约定</a:t>
            </a:r>
            <a:endParaRPr lang="zh-CN" altLang="en-US" sz="4800" dirty="0"/>
          </a:p>
        </p:txBody>
      </p:sp>
      <p:sp>
        <p:nvSpPr>
          <p:cNvPr id="3" name="矩形 2"/>
          <p:cNvSpPr/>
          <p:nvPr/>
        </p:nvSpPr>
        <p:spPr>
          <a:xfrm>
            <a:off x="6375481" y="2993082"/>
            <a:ext cx="1338828" cy="501932"/>
          </a:xfrm>
          <a:prstGeom prst="rect">
            <a:avLst/>
          </a:prstGeom>
        </p:spPr>
        <p:txBody>
          <a:bodyPr wrap="none">
            <a:spAutoFit/>
          </a:bodyPr>
          <a:lstStyle/>
          <a:p>
            <a:pPr>
              <a:lnSpc>
                <a:spcPct val="170000"/>
              </a:lnSpc>
            </a:pPr>
            <a:r>
              <a:rPr lang="zh-CN" altLang="en-US" dirty="0">
                <a:solidFill>
                  <a:schemeClr val="accent1">
                    <a:lumMod val="60000"/>
                    <a:lumOff val="40000"/>
                  </a:schemeClr>
                </a:solidFill>
              </a:rPr>
              <a:t>左手坐标系</a:t>
            </a:r>
            <a:endParaRPr lang="en-US" altLang="zh-CN" dirty="0">
              <a:solidFill>
                <a:schemeClr val="accent1">
                  <a:lumMod val="60000"/>
                  <a:lumOff val="40000"/>
                </a:schemeClr>
              </a:solidFill>
            </a:endParaRPr>
          </a:p>
        </p:txBody>
      </p:sp>
      <p:grpSp>
        <p:nvGrpSpPr>
          <p:cNvPr id="4" name="组合 3"/>
          <p:cNvGrpSpPr/>
          <p:nvPr/>
        </p:nvGrpSpPr>
        <p:grpSpPr>
          <a:xfrm>
            <a:off x="9506962" y="1399644"/>
            <a:ext cx="2328773" cy="1718407"/>
            <a:chOff x="9506962" y="1288480"/>
            <a:chExt cx="2328773" cy="1718407"/>
          </a:xfrm>
        </p:grpSpPr>
        <p:grpSp>
          <p:nvGrpSpPr>
            <p:cNvPr id="73" name="组合 72"/>
            <p:cNvGrpSpPr/>
            <p:nvPr/>
          </p:nvGrpSpPr>
          <p:grpSpPr>
            <a:xfrm>
              <a:off x="9506962" y="1288480"/>
              <a:ext cx="2328773" cy="1718407"/>
              <a:chOff x="7460679" y="1367681"/>
              <a:chExt cx="2328773" cy="1718407"/>
            </a:xfrm>
          </p:grpSpPr>
          <mc:AlternateContent xmlns:mc="http://schemas.openxmlformats.org/markup-compatibility/2006">
            <mc:Choice xmlns:a14="http://schemas.microsoft.com/office/drawing/2010/main" Requires="a14">
              <p:sp>
                <p:nvSpPr>
                  <p:cNvPr id="74" name="文本框 73"/>
                  <p:cNvSpPr txBox="1"/>
                  <p:nvPr/>
                </p:nvSpPr>
                <p:spPr>
                  <a:xfrm>
                    <a:off x="9080429" y="2626626"/>
                    <a:ext cx="709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74" name="文本框 73"/>
                  <p:cNvSpPr txBox="1">
                    <a:spLocks noRot="1" noChangeAspect="1" noMove="1" noResize="1" noEditPoints="1" noAdjustHandles="1" noChangeArrowheads="1" noChangeShapeType="1" noTextEdit="1"/>
                  </p:cNvSpPr>
                  <p:nvPr/>
                </p:nvSpPr>
                <p:spPr>
                  <a:xfrm>
                    <a:off x="9080429" y="2626626"/>
                    <a:ext cx="709023" cy="276999"/>
                  </a:xfrm>
                  <a:prstGeom prst="rect">
                    <a:avLst/>
                  </a:prstGeom>
                  <a:blipFill rotWithShape="0">
                    <a:blip r:embed="rId3"/>
                    <a:stretch>
                      <a:fillRect b="-6522"/>
                    </a:stretch>
                  </a:blipFill>
                </p:spPr>
                <p:txBody>
                  <a:bodyPr/>
                  <a:lstStyle/>
                  <a:p>
                    <a:r>
                      <a:rPr lang="zh-CN" altLang="en-US">
                        <a:noFill/>
                      </a:rPr>
                      <a:t> </a:t>
                    </a:r>
                  </a:p>
                </p:txBody>
              </p:sp>
            </mc:Fallback>
          </mc:AlternateContent>
          <p:cxnSp>
            <p:nvCxnSpPr>
              <p:cNvPr id="75" name="直接箭头连接符 74"/>
              <p:cNvCxnSpPr/>
              <p:nvPr/>
            </p:nvCxnSpPr>
            <p:spPr>
              <a:xfrm flipH="1">
                <a:off x="8029203" y="2786295"/>
                <a:ext cx="11988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029204" y="1607364"/>
                <a:ext cx="0" cy="1187999"/>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文本框 76"/>
                  <p:cNvSpPr txBox="1"/>
                  <p:nvPr/>
                </p:nvSpPr>
                <p:spPr>
                  <a:xfrm>
                    <a:off x="7592346" y="1367681"/>
                    <a:ext cx="9164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77" name="文本框 76"/>
                  <p:cNvSpPr txBox="1">
                    <a:spLocks noRot="1" noChangeAspect="1" noMove="1" noResize="1" noEditPoints="1" noAdjustHandles="1" noChangeArrowheads="1" noChangeShapeType="1" noTextEdit="1"/>
                  </p:cNvSpPr>
                  <p:nvPr/>
                </p:nvSpPr>
                <p:spPr>
                  <a:xfrm>
                    <a:off x="7592346" y="1367681"/>
                    <a:ext cx="916451" cy="276999"/>
                  </a:xfrm>
                  <a:prstGeom prst="rect">
                    <a:avLst/>
                  </a:prstGeom>
                  <a:blipFill rotWithShape="0">
                    <a:blip r:embed="rId4"/>
                    <a:stretch>
                      <a:fillRect b="-26667"/>
                    </a:stretch>
                  </a:blipFill>
                </p:spPr>
                <p:txBody>
                  <a:bodyPr/>
                  <a:lstStyle/>
                  <a:p>
                    <a:r>
                      <a:rPr lang="zh-CN" altLang="en-US">
                        <a:noFill/>
                      </a:rPr>
                      <a:t> </a:t>
                    </a:r>
                  </a:p>
                </p:txBody>
              </p:sp>
            </mc:Fallback>
          </mc:AlternateContent>
          <p:cxnSp>
            <p:nvCxnSpPr>
              <p:cNvPr id="78" name="直接箭头连接符 77"/>
              <p:cNvCxnSpPr/>
              <p:nvPr/>
            </p:nvCxnSpPr>
            <p:spPr>
              <a:xfrm rot="13500000">
                <a:off x="7828643" y="2685934"/>
                <a:ext cx="1" cy="54401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文本框 78"/>
                  <p:cNvSpPr txBox="1"/>
                  <p:nvPr/>
                </p:nvSpPr>
                <p:spPr>
                  <a:xfrm>
                    <a:off x="7460679" y="2809089"/>
                    <a:ext cx="396646" cy="276999"/>
                  </a:xfrm>
                  <a:prstGeom prst="rect">
                    <a:avLst/>
                  </a:prstGeom>
                  <a:noFill/>
                </p:spPr>
                <p:txBody>
                  <a:bodyPr wrap="square" lIns="0" tIns="0" rIns="0" bIns="0" rtlCol="0">
                    <a:spAutoFit/>
                  </a:bodyPr>
                  <a:lstStyle/>
                  <a:p>
                    <a14:m>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m:t>
                        </m:r>
                      </m:oMath>
                    </a14:m>
                    <a:r>
                      <a:rPr lang="en-US" altLang="zh-CN" dirty="0" smtClean="0">
                        <a:solidFill>
                          <a:schemeClr val="accent1">
                            <a:lumMod val="60000"/>
                            <a:lumOff val="40000"/>
                          </a:schemeClr>
                        </a:solidFill>
                      </a:rPr>
                      <a:t>z</a:t>
                    </a:r>
                    <a:endParaRPr lang="zh-CN" altLang="en-US" dirty="0">
                      <a:solidFill>
                        <a:schemeClr val="accent1">
                          <a:lumMod val="60000"/>
                          <a:lumOff val="40000"/>
                        </a:schemeClr>
                      </a:solidFill>
                    </a:endParaRPr>
                  </a:p>
                </p:txBody>
              </p:sp>
            </mc:Choice>
            <mc:Fallback>
              <p:sp>
                <p:nvSpPr>
                  <p:cNvPr id="79" name="文本框 78"/>
                  <p:cNvSpPr txBox="1">
                    <a:spLocks noRot="1" noChangeAspect="1" noMove="1" noResize="1" noEditPoints="1" noAdjustHandles="1" noChangeArrowheads="1" noChangeShapeType="1" noTextEdit="1"/>
                  </p:cNvSpPr>
                  <p:nvPr/>
                </p:nvSpPr>
                <p:spPr>
                  <a:xfrm>
                    <a:off x="7460679" y="2809089"/>
                    <a:ext cx="396646" cy="276999"/>
                  </a:xfrm>
                  <a:prstGeom prst="rect">
                    <a:avLst/>
                  </a:prstGeom>
                  <a:blipFill rotWithShape="0">
                    <a:blip r:embed="rId5"/>
                    <a:stretch>
                      <a:fillRect l="-20000" t="-28889" r="-1538" b="-53333"/>
                    </a:stretch>
                  </a:blipFill>
                </p:spPr>
                <p:txBody>
                  <a:bodyPr/>
                  <a:lstStyle/>
                  <a:p>
                    <a:r>
                      <a:rPr lang="zh-CN" altLang="en-US">
                        <a:noFill/>
                      </a:rPr>
                      <a:t> </a:t>
                    </a:r>
                  </a:p>
                </p:txBody>
              </p:sp>
            </mc:Fallback>
          </mc:AlternateContent>
        </p:grpSp>
        <p:cxnSp>
          <p:nvCxnSpPr>
            <p:cNvPr id="80" name="直接箭头连接符 79"/>
            <p:cNvCxnSpPr/>
            <p:nvPr/>
          </p:nvCxnSpPr>
          <p:spPr>
            <a:xfrm rot="13500000">
              <a:off x="10289193" y="2204611"/>
              <a:ext cx="1" cy="544019"/>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065211" y="1396742"/>
            <a:ext cx="2232818" cy="1612916"/>
            <a:chOff x="6065211" y="1396742"/>
            <a:chExt cx="2232818" cy="1612916"/>
          </a:xfrm>
        </p:grpSpPr>
        <mc:AlternateContent xmlns:mc="http://schemas.openxmlformats.org/markup-compatibility/2006">
          <mc:Choice xmlns:a14="http://schemas.microsoft.com/office/drawing/2010/main" Requires="a14">
            <p:sp>
              <p:nvSpPr>
                <p:cNvPr id="68" name="文本框 67"/>
                <p:cNvSpPr txBox="1"/>
                <p:nvPr/>
              </p:nvSpPr>
              <p:spPr>
                <a:xfrm>
                  <a:off x="7589006" y="2655687"/>
                  <a:ext cx="709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68" name="文本框 67"/>
                <p:cNvSpPr txBox="1">
                  <a:spLocks noRot="1" noChangeAspect="1" noMove="1" noResize="1" noEditPoints="1" noAdjustHandles="1" noChangeArrowheads="1" noChangeShapeType="1" noTextEdit="1"/>
                </p:cNvSpPr>
                <p:nvPr/>
              </p:nvSpPr>
              <p:spPr>
                <a:xfrm>
                  <a:off x="7589006" y="2655687"/>
                  <a:ext cx="709023" cy="276999"/>
                </a:xfrm>
                <a:prstGeom prst="rect">
                  <a:avLst/>
                </a:prstGeom>
                <a:blipFill rotWithShape="0">
                  <a:blip r:embed="rId6"/>
                  <a:stretch>
                    <a:fillRect b="-6667"/>
                  </a:stretch>
                </a:blipFill>
              </p:spPr>
              <p:txBody>
                <a:bodyPr/>
                <a:lstStyle/>
                <a:p>
                  <a:r>
                    <a:rPr lang="zh-CN" altLang="en-US">
                      <a:noFill/>
                    </a:rPr>
                    <a:t> </a:t>
                  </a:r>
                </a:p>
              </p:txBody>
            </p:sp>
          </mc:Fallback>
        </mc:AlternateContent>
        <p:cxnSp>
          <p:nvCxnSpPr>
            <p:cNvPr id="69" name="直接箭头连接符 68"/>
            <p:cNvCxnSpPr/>
            <p:nvPr/>
          </p:nvCxnSpPr>
          <p:spPr>
            <a:xfrm flipH="1">
              <a:off x="6537780" y="2815356"/>
              <a:ext cx="11988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537781" y="1636425"/>
              <a:ext cx="0" cy="1187999"/>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文本框 70"/>
                <p:cNvSpPr txBox="1"/>
                <p:nvPr/>
              </p:nvSpPr>
              <p:spPr>
                <a:xfrm>
                  <a:off x="6100923" y="1396742"/>
                  <a:ext cx="9164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71" name="文本框 70"/>
                <p:cNvSpPr txBox="1">
                  <a:spLocks noRot="1" noChangeAspect="1" noMove="1" noResize="1" noEditPoints="1" noAdjustHandles="1" noChangeArrowheads="1" noChangeShapeType="1" noTextEdit="1"/>
                </p:cNvSpPr>
                <p:nvPr/>
              </p:nvSpPr>
              <p:spPr>
                <a:xfrm>
                  <a:off x="6100923" y="1396742"/>
                  <a:ext cx="916451" cy="276999"/>
                </a:xfrm>
                <a:prstGeom prst="rect">
                  <a:avLst/>
                </a:prstGeom>
                <a:blipFill rotWithShape="0">
                  <a:blip r:embed="rId7"/>
                  <a:stretch>
                    <a:fillRect b="-23913"/>
                  </a:stretch>
                </a:blipFill>
              </p:spPr>
              <p:txBody>
                <a:bodyPr/>
                <a:lstStyle/>
                <a:p>
                  <a:r>
                    <a:rPr lang="zh-CN" altLang="en-US">
                      <a:noFill/>
                    </a:rPr>
                    <a:t> </a:t>
                  </a:r>
                </a:p>
              </p:txBody>
            </p:sp>
          </mc:Fallback>
        </mc:AlternateContent>
        <p:cxnSp>
          <p:nvCxnSpPr>
            <p:cNvPr id="50" name="直接箭头连接符 49"/>
            <p:cNvCxnSpPr/>
            <p:nvPr/>
          </p:nvCxnSpPr>
          <p:spPr>
            <a:xfrm rot="2700000">
              <a:off x="6730120" y="2351008"/>
              <a:ext cx="1" cy="54401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文本框 50"/>
                <p:cNvSpPr txBox="1"/>
                <p:nvPr/>
              </p:nvSpPr>
              <p:spPr>
                <a:xfrm>
                  <a:off x="6918715" y="2395065"/>
                  <a:ext cx="396646" cy="276999"/>
                </a:xfrm>
                <a:prstGeom prst="rect">
                  <a:avLst/>
                </a:prstGeom>
                <a:noFill/>
              </p:spPr>
              <p:txBody>
                <a:bodyPr wrap="square" lIns="0" tIns="0" rIns="0" bIns="0" rtlCol="0">
                  <a:spAutoFit/>
                </a:bodyPr>
                <a:lstStyle/>
                <a:p>
                  <a14:m>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m:t>
                      </m:r>
                    </m:oMath>
                  </a14:m>
                  <a:r>
                    <a:rPr lang="en-US" altLang="zh-CN" dirty="0" smtClean="0">
                      <a:solidFill>
                        <a:schemeClr val="accent1">
                          <a:lumMod val="60000"/>
                          <a:lumOff val="40000"/>
                        </a:schemeClr>
                      </a:solidFill>
                    </a:rPr>
                    <a:t>z</a:t>
                  </a:r>
                  <a:endParaRPr lang="zh-CN" altLang="en-US" dirty="0">
                    <a:solidFill>
                      <a:schemeClr val="accent1">
                        <a:lumMod val="60000"/>
                        <a:lumOff val="40000"/>
                      </a:schemeClr>
                    </a:solidFill>
                  </a:endParaRPr>
                </a:p>
              </p:txBody>
            </p:sp>
          </mc:Choice>
          <mc:Fallback>
            <p:sp>
              <p:nvSpPr>
                <p:cNvPr id="51" name="文本框 50"/>
                <p:cNvSpPr txBox="1">
                  <a:spLocks noRot="1" noChangeAspect="1" noMove="1" noResize="1" noEditPoints="1" noAdjustHandles="1" noChangeArrowheads="1" noChangeShapeType="1" noTextEdit="1"/>
                </p:cNvSpPr>
                <p:nvPr/>
              </p:nvSpPr>
              <p:spPr>
                <a:xfrm>
                  <a:off x="6918715" y="2395065"/>
                  <a:ext cx="396646" cy="276999"/>
                </a:xfrm>
                <a:prstGeom prst="rect">
                  <a:avLst/>
                </a:prstGeom>
                <a:blipFill rotWithShape="0">
                  <a:blip r:embed="rId8"/>
                  <a:stretch>
                    <a:fillRect l="-20000" t="-28889" r="-1538" b="-51111"/>
                  </a:stretch>
                </a:blipFill>
              </p:spPr>
              <p:txBody>
                <a:bodyPr/>
                <a:lstStyle/>
                <a:p>
                  <a:r>
                    <a:rPr lang="zh-CN" altLang="en-US">
                      <a:noFill/>
                    </a:rPr>
                    <a:t> </a:t>
                  </a:r>
                </a:p>
              </p:txBody>
            </p:sp>
          </mc:Fallback>
        </mc:AlternateContent>
        <p:cxnSp>
          <p:nvCxnSpPr>
            <p:cNvPr id="82" name="直接箭头连接符 81"/>
            <p:cNvCxnSpPr/>
            <p:nvPr/>
          </p:nvCxnSpPr>
          <p:spPr>
            <a:xfrm rot="13500000">
              <a:off x="6337220" y="2737648"/>
              <a:ext cx="1" cy="544019"/>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83" name="矩形 82"/>
          <p:cNvSpPr/>
          <p:nvPr/>
        </p:nvSpPr>
        <p:spPr>
          <a:xfrm>
            <a:off x="9885666" y="2962433"/>
            <a:ext cx="1338828" cy="563231"/>
          </a:xfrm>
          <a:prstGeom prst="rect">
            <a:avLst/>
          </a:prstGeom>
        </p:spPr>
        <p:txBody>
          <a:bodyPr wrap="none">
            <a:spAutoFit/>
          </a:bodyPr>
          <a:lstStyle/>
          <a:p>
            <a:pPr>
              <a:lnSpc>
                <a:spcPct val="170000"/>
              </a:lnSpc>
            </a:pPr>
            <a:r>
              <a:rPr lang="zh-CN" altLang="en-US" dirty="0" smtClean="0">
                <a:solidFill>
                  <a:schemeClr val="accent1">
                    <a:lumMod val="60000"/>
                    <a:lumOff val="40000"/>
                  </a:schemeClr>
                </a:solidFill>
              </a:rPr>
              <a:t>右手</a:t>
            </a:r>
            <a:r>
              <a:rPr lang="zh-CN" altLang="en-US" dirty="0">
                <a:solidFill>
                  <a:schemeClr val="accent1">
                    <a:lumMod val="60000"/>
                    <a:lumOff val="40000"/>
                  </a:schemeClr>
                </a:solidFill>
              </a:rPr>
              <a:t>坐标系</a:t>
            </a:r>
            <a:endParaRPr lang="en-US" altLang="zh-CN" dirty="0">
              <a:solidFill>
                <a:schemeClr val="accent1">
                  <a:lumMod val="60000"/>
                  <a:lumOff val="40000"/>
                </a:schemeClr>
              </a:solidFill>
            </a:endParaRPr>
          </a:p>
        </p:txBody>
      </p:sp>
      <mc:AlternateContent xmlns:mc="http://schemas.openxmlformats.org/markup-compatibility/2006">
        <mc:Choice xmlns:a14="http://schemas.microsoft.com/office/drawing/2010/main" Requires="a14">
          <p:sp>
            <p:nvSpPr>
              <p:cNvPr id="84" name="文本框 83"/>
              <p:cNvSpPr txBox="1"/>
              <p:nvPr/>
            </p:nvSpPr>
            <p:spPr>
              <a:xfrm>
                <a:off x="2444749" y="2791597"/>
                <a:ext cx="12541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𝑃</m:t>
                      </m:r>
                      <m:d>
                        <m:dPr>
                          <m:ctrlPr>
                            <a:rPr lang="en-US" altLang="zh-CN" sz="2400" b="0" i="1" smtClean="0">
                              <a:solidFill>
                                <a:schemeClr val="accent1"/>
                              </a:solidFill>
                              <a:latin typeface="Cambria Math" panose="02040503050406030204" pitchFamily="18" charset="0"/>
                            </a:rPr>
                          </m:ctrlPr>
                        </m:dPr>
                        <m:e>
                          <m:r>
                            <a:rPr lang="en-US" altLang="zh-CN" sz="2400" b="0" i="1" smtClean="0">
                              <a:solidFill>
                                <a:schemeClr val="accent1"/>
                              </a:solidFill>
                              <a:latin typeface="Cambria Math" panose="02040503050406030204" pitchFamily="18" charset="0"/>
                            </a:rPr>
                            <m:t>𝑥</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p:sp>
            <p:nvSpPr>
              <p:cNvPr id="84" name="文本框 83"/>
              <p:cNvSpPr txBox="1">
                <a:spLocks noRot="1" noChangeAspect="1" noMove="1" noResize="1" noEditPoints="1" noAdjustHandles="1" noChangeArrowheads="1" noChangeShapeType="1" noTextEdit="1"/>
              </p:cNvSpPr>
              <p:nvPr/>
            </p:nvSpPr>
            <p:spPr>
              <a:xfrm>
                <a:off x="2444749" y="2791597"/>
                <a:ext cx="1254189" cy="369332"/>
              </a:xfrm>
              <a:prstGeom prst="rect">
                <a:avLst/>
              </a:prstGeom>
              <a:blipFill rotWithShape="0">
                <a:blip r:embed="rId9"/>
                <a:stretch>
                  <a:fillRect l="-4854"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081274" y="4233005"/>
                <a:ext cx="10896573" cy="8146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0070C0"/>
                              </a:solidFill>
                              <a:latin typeface="Cambria Math" panose="02040503050406030204" pitchFamily="18" charset="0"/>
                            </a:rPr>
                          </m:ctrlPr>
                        </m:dPr>
                        <m:e>
                          <m:r>
                            <a:rPr lang="en-US" altLang="zh-CN" sz="2000" b="0" i="1" smtClean="0">
                              <a:solidFill>
                                <a:srgbClr val="0070C0"/>
                              </a:solidFill>
                              <a:latin typeface="Cambria Math" panose="02040503050406030204" pitchFamily="18" charset="0"/>
                            </a:rPr>
                            <m:t>𝑥</m:t>
                          </m:r>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𝑧</m:t>
                          </m:r>
                        </m:e>
                      </m:d>
                      <m:d>
                        <m:dPr>
                          <m:begChr m:val="["/>
                          <m:endChr m:val="]"/>
                          <m:ctrlPr>
                            <a:rPr lang="en-US" altLang="zh-CN" sz="2000" i="1" smtClean="0">
                              <a:solidFill>
                                <a:srgbClr val="0070C0"/>
                              </a:solidFill>
                              <a:latin typeface="Cambria Math" panose="02040503050406030204" pitchFamily="18" charset="0"/>
                            </a:rPr>
                          </m:ctrlPr>
                        </m:dPr>
                        <m:e>
                          <m:m>
                            <m:mPr>
                              <m:mcs>
                                <m:mc>
                                  <m:mcPr>
                                    <m:count m:val="3"/>
                                    <m:mcJc m:val="center"/>
                                  </m:mcPr>
                                </m:mc>
                              </m:mcs>
                              <m:ctrlPr>
                                <a:rPr lang="en-US" altLang="zh-CN" sz="2000" i="1" smtClean="0">
                                  <a:solidFill>
                                    <a:srgbClr val="0070C0"/>
                                  </a:solidFill>
                                  <a:latin typeface="Cambria Math" panose="02040503050406030204" pitchFamily="18" charset="0"/>
                                </a:rPr>
                              </m:ctrlPr>
                            </m:mPr>
                            <m:mr>
                              <m:e>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11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b="0" i="1" smtClean="0">
                                        <a:solidFill>
                                          <a:srgbClr val="0070C0"/>
                                        </a:solidFill>
                                        <a:latin typeface="Cambria Math" panose="02040503050406030204" pitchFamily="18" charset="0"/>
                                      </a:rPr>
                                      <m:t>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b="0" i="1" smtClean="0">
                                        <a:solidFill>
                                          <a:srgbClr val="0070C0"/>
                                        </a:solidFill>
                                        <a:latin typeface="Cambria Math" panose="02040503050406030204" pitchFamily="18" charset="0"/>
                                      </a:rPr>
                                      <m:t>3</m:t>
                                    </m:r>
                                  </m:sub>
                                </m:sSub>
                              </m:e>
                            </m:mr>
                            <m:mr>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m:t>
                                    </m:r>
                                    <m:r>
                                      <a:rPr lang="en-US" altLang="zh-CN" sz="2000" i="1">
                                        <a:solidFill>
                                          <a:srgbClr val="0070C0"/>
                                        </a:solidFill>
                                        <a:latin typeface="Cambria Math" panose="02040503050406030204" pitchFamily="18" charset="0"/>
                                      </a:rPr>
                                      <m:t>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23</m:t>
                                    </m:r>
                                  </m:sub>
                                </m:sSub>
                              </m:e>
                            </m:mr>
                            <m:mr>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m:t>
                                    </m:r>
                                    <m:r>
                                      <a:rPr lang="en-US" altLang="zh-CN" sz="2000" i="1">
                                        <a:solidFill>
                                          <a:srgbClr val="0070C0"/>
                                        </a:solidFill>
                                        <a:latin typeface="Cambria Math" panose="02040503050406030204" pitchFamily="18" charset="0"/>
                                      </a:rPr>
                                      <m:t>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33</m:t>
                                    </m:r>
                                  </m:sub>
                                </m:sSub>
                              </m:e>
                            </m:mr>
                          </m:m>
                        </m:e>
                      </m:d>
                      <m:r>
                        <a:rPr lang="en-US" altLang="zh-CN" sz="2000"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2000" i="1" smtClean="0">
                              <a:solidFill>
                                <a:srgbClr val="0070C0"/>
                              </a:solidFill>
                              <a:latin typeface="Cambria Math" panose="02040503050406030204" pitchFamily="18" charset="0"/>
                              <a:ea typeface="Cambria Math" panose="02040503050406030204" pitchFamily="18" charset="0"/>
                            </a:rPr>
                          </m:ctrlPr>
                        </m:dPr>
                        <m:e>
                          <m:r>
                            <a:rPr lang="en-US" altLang="zh-CN" sz="2000" b="0" i="1" smtClean="0">
                              <a:solidFill>
                                <a:srgbClr val="0070C0"/>
                              </a:solidFill>
                              <a:latin typeface="Cambria Math" panose="02040503050406030204" pitchFamily="18" charset="0"/>
                              <a:ea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11</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m:t>
                              </m:r>
                              <m:r>
                                <a:rPr lang="en-US" altLang="zh-CN" sz="2000" i="1">
                                  <a:solidFill>
                                    <a:srgbClr val="0070C0"/>
                                  </a:solidFill>
                                  <a:latin typeface="Cambria Math" panose="02040503050406030204" pitchFamily="18" charset="0"/>
                                </a:rPr>
                                <m:t>1</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m:t>
                              </m:r>
                              <m:r>
                                <a:rPr lang="en-US" altLang="zh-CN" sz="2000" i="1">
                                  <a:solidFill>
                                    <a:srgbClr val="0070C0"/>
                                  </a:solidFill>
                                  <a:latin typeface="Cambria Math" panose="02040503050406030204" pitchFamily="18" charset="0"/>
                                </a:rPr>
                                <m:t>1</m:t>
                              </m:r>
                            </m:sub>
                          </m:sSub>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i="1">
                                  <a:solidFill>
                                    <a:srgbClr val="0070C0"/>
                                  </a:solidFill>
                                  <a:latin typeface="Cambria Math" panose="02040503050406030204" pitchFamily="18" charset="0"/>
                                </a:rPr>
                                <m:t>2</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22</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32</m:t>
                              </m:r>
                            </m:sub>
                          </m:sSub>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i="1">
                                  <a:solidFill>
                                    <a:srgbClr val="0070C0"/>
                                  </a:solidFill>
                                  <a:latin typeface="Cambria Math" panose="02040503050406030204" pitchFamily="18" charset="0"/>
                                </a:rPr>
                                <m:t>3</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23</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33</m:t>
                              </m:r>
                            </m:sub>
                          </m:sSub>
                        </m:e>
                      </m:d>
                    </m:oMath>
                  </m:oMathPara>
                </a14:m>
                <a:endParaRPr lang="zh-CN" altLang="en-US" sz="2000" dirty="0">
                  <a:solidFill>
                    <a:srgbClr val="0070C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1081274" y="4233005"/>
                <a:ext cx="10896573" cy="814647"/>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283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5262002" y="1225530"/>
            <a:ext cx="6697662" cy="4426734"/>
            <a:chOff x="204227" y="549255"/>
            <a:chExt cx="6697662" cy="4426734"/>
          </a:xfrm>
        </p:grpSpPr>
        <p:cxnSp>
          <p:nvCxnSpPr>
            <p:cNvPr id="5" name="直接箭头连接符 4"/>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18" name="直接箭头连接符 17"/>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772" t="-3125" r="-47368"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297418" y="1039450"/>
                  <a:ext cx="604471"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297418" y="1039450"/>
                  <a:ext cx="604471" cy="195633"/>
                </a:xfrm>
                <a:prstGeom prst="rect">
                  <a:avLst/>
                </a:prstGeom>
                <a:blipFill rotWithShape="0">
                  <a:blip r:embed="rId6"/>
                  <a:stretch>
                    <a:fillRect l="-18182" t="-3030" r="-49495" b="-848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本框 56"/>
                <p:cNvSpPr txBox="1"/>
                <p:nvPr/>
              </p:nvSpPr>
              <p:spPr>
                <a:xfrm>
                  <a:off x="3129046" y="549255"/>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p:sp>
              <p:nvSpPr>
                <p:cNvPr id="57" name="文本框 56"/>
                <p:cNvSpPr txBox="1">
                  <a:spLocks noRot="1" noChangeAspect="1" noMove="1" noResize="1" noEditPoints="1" noAdjustHandles="1" noChangeArrowheads="1" noChangeShapeType="1" noTextEdit="1"/>
                </p:cNvSpPr>
                <p:nvPr/>
              </p:nvSpPr>
              <p:spPr>
                <a:xfrm>
                  <a:off x="3129046" y="549255"/>
                  <a:ext cx="386549" cy="285384"/>
                </a:xfrm>
                <a:prstGeom prst="rect">
                  <a:avLst/>
                </a:prstGeom>
                <a:blipFill rotWithShape="0">
                  <a:blip r:embed="rId7"/>
                  <a:stretch>
                    <a:fillRect l="-7937" r="-1587"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98" name="直接箭头连接符 97"/>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043458" y="1275223"/>
              <a:ext cx="485615" cy="497923"/>
              <a:chOff x="7534435" y="4200531"/>
              <a:chExt cx="485615" cy="497923"/>
            </a:xfrm>
          </p:grpSpPr>
          <p:grpSp>
            <p:nvGrpSpPr>
              <p:cNvPr id="84" name="组合 83"/>
              <p:cNvGrpSpPr/>
              <p:nvPr/>
            </p:nvGrpSpPr>
            <p:grpSpPr>
              <a:xfrm>
                <a:off x="7554897" y="4200531"/>
                <a:ext cx="465153" cy="465153"/>
                <a:chOff x="1239822" y="1485935"/>
                <a:chExt cx="2155274" cy="2155274"/>
              </a:xfrm>
            </p:grpSpPr>
            <p:sp>
              <p:nvSpPr>
                <p:cNvPr id="85" name="立方体 8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椭圆 29"/>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4" name="直接箭头连接符 103"/>
            <p:cNvCxnSpPr>
              <a:endCxn id="30"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89"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4708886" y="2931988"/>
                  <a:ext cx="1173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4708886" y="2931988"/>
                  <a:ext cx="1173975" cy="276999"/>
                </a:xfrm>
                <a:prstGeom prst="rect">
                  <a:avLst/>
                </a:prstGeom>
                <a:blipFill rotWithShape="0">
                  <a:blip r:embed="rId9"/>
                  <a:stretch>
                    <a:fillRect l="-4663" t="-2222" r="-6218" b="-35556"/>
                  </a:stretch>
                </a:blipFill>
              </p:spPr>
              <p:txBody>
                <a:bodyPr/>
                <a:lstStyle/>
                <a:p>
                  <a:r>
                    <a:rPr lang="zh-CN" altLang="en-US">
                      <a:noFill/>
                    </a:rPr>
                    <a:t> </a:t>
                  </a:r>
                </a:p>
              </p:txBody>
            </p:sp>
          </mc:Fallback>
        </mc:AlternateContent>
        <p:cxnSp>
          <p:nvCxnSpPr>
            <p:cNvPr id="107" name="直接箭头连接符 106"/>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1250" r="-25000" b="-8889"/>
                  </a:stretch>
                </a:blipFill>
              </p:spPr>
              <p:txBody>
                <a:bodyPr/>
                <a:lstStyle/>
                <a:p>
                  <a:r>
                    <a:rPr lang="zh-CN" altLang="en-US">
                      <a:noFill/>
                    </a:rPr>
                    <a:t> </a:t>
                  </a:r>
                </a:p>
              </p:txBody>
            </p:sp>
          </mc:Fallback>
        </mc:AlternateContent>
        <p:sp>
          <p:nvSpPr>
            <p:cNvPr id="111" name="椭圆 110"/>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4" name="文本框 113"/>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87" t="-1099" r="-6915" b="-25275"/>
                  </a:stretch>
                </a:blipFill>
              </p:spPr>
              <p:txBody>
                <a:bodyPr/>
                <a:lstStyle/>
                <a:p>
                  <a:r>
                    <a:rPr lang="zh-CN" altLang="en-US">
                      <a:noFill/>
                    </a:rPr>
                    <a:t> </a:t>
                  </a:r>
                </a:p>
              </p:txBody>
            </p:sp>
          </mc:Fallback>
        </mc:AlternateContent>
        <p:sp>
          <p:nvSpPr>
            <p:cNvPr id="54" name="弧形 53"/>
            <p:cNvSpPr/>
            <p:nvPr/>
          </p:nvSpPr>
          <p:spPr>
            <a:xfrm rot="17700000">
              <a:off x="2730696" y="3563955"/>
              <a:ext cx="1070663" cy="812895"/>
            </a:xfrm>
            <a:prstGeom prst="arc">
              <a:avLst>
                <a:gd name="adj1" fmla="val 18808123"/>
                <a:gd name="adj2" fmla="val 547253"/>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透视投影</a:t>
            </a:r>
            <a:endParaRPr lang="zh-CN" altLang="en-US" sz="4800" dirty="0"/>
          </a:p>
        </p:txBody>
      </p:sp>
      <p:sp>
        <p:nvSpPr>
          <p:cNvPr id="69" name="内容占位符 2"/>
          <p:cNvSpPr>
            <a:spLocks noGrp="1"/>
          </p:cNvSpPr>
          <p:nvPr>
            <p:ph idx="1"/>
          </p:nvPr>
        </p:nvSpPr>
        <p:spPr>
          <a:xfrm>
            <a:off x="117621" y="1068913"/>
            <a:ext cx="5202018" cy="5632697"/>
          </a:xfrm>
        </p:spPr>
        <p:txBody>
          <a:bodyPr>
            <a:normAutofit/>
          </a:bodyPr>
          <a:lstStyle/>
          <a:p>
            <a:pPr>
              <a:lnSpc>
                <a:spcPct val="170000"/>
              </a:lnSpc>
            </a:pPr>
            <a:r>
              <a:rPr lang="zh-CN" altLang="en-US" dirty="0" smtClean="0"/>
              <a:t>视景体</a:t>
            </a:r>
            <a:r>
              <a:rPr lang="en-US" altLang="zh-CN" dirty="0" smtClean="0"/>
              <a:t>(View Frustum)</a:t>
            </a:r>
          </a:p>
          <a:p>
            <a:pPr lvl="1">
              <a:lnSpc>
                <a:spcPct val="170000"/>
              </a:lnSpc>
            </a:pPr>
            <a:r>
              <a:rPr lang="zh-CN" altLang="en-US" dirty="0" smtClean="0"/>
              <a:t>近裁剪面</a:t>
            </a:r>
            <a:endParaRPr lang="en-US" altLang="zh-CN" dirty="0" smtClean="0"/>
          </a:p>
          <a:p>
            <a:pPr lvl="1">
              <a:lnSpc>
                <a:spcPct val="170000"/>
              </a:lnSpc>
            </a:pPr>
            <a:r>
              <a:rPr lang="zh-CN" altLang="en-US" dirty="0" smtClean="0"/>
              <a:t>远裁剪面</a:t>
            </a:r>
            <a:endParaRPr lang="en-US" altLang="zh-CN" dirty="0" smtClean="0"/>
          </a:p>
          <a:p>
            <a:pPr lvl="1">
              <a:lnSpc>
                <a:spcPct val="170000"/>
              </a:lnSpc>
            </a:pPr>
            <a:r>
              <a:rPr lang="zh-CN" altLang="en-US" dirty="0" smtClean="0"/>
              <a:t>上、下、左、右裁剪面</a:t>
            </a:r>
            <a:endParaRPr lang="en-US" altLang="zh-CN" dirty="0" smtClean="0"/>
          </a:p>
          <a:p>
            <a:pPr lvl="1">
              <a:lnSpc>
                <a:spcPct val="170000"/>
              </a:lnSpc>
            </a:pPr>
            <a:r>
              <a:rPr lang="zh-CN" altLang="en-US" dirty="0" smtClean="0"/>
              <a:t>视平面</a:t>
            </a:r>
            <a:endParaRPr lang="en-US" altLang="zh-CN" dirty="0" smtClean="0"/>
          </a:p>
          <a:p>
            <a:pPr lvl="1">
              <a:lnSpc>
                <a:spcPct val="170000"/>
              </a:lnSpc>
            </a:pPr>
            <a:r>
              <a:rPr lang="zh-CN" altLang="en-US" dirty="0"/>
              <a:t>视场角</a:t>
            </a:r>
            <a:r>
              <a:rPr lang="en-US" altLang="zh-CN" dirty="0"/>
              <a:t>(Field of View, FOV)</a:t>
            </a:r>
          </a:p>
          <a:p>
            <a:pPr lvl="1">
              <a:lnSpc>
                <a:spcPct val="170000"/>
              </a:lnSpc>
            </a:pPr>
            <a:r>
              <a:rPr lang="zh-CN" altLang="en-US" dirty="0" smtClean="0"/>
              <a:t>视距</a:t>
            </a:r>
            <a:r>
              <a:rPr lang="en-US" altLang="zh-CN" dirty="0" smtClean="0"/>
              <a:t>(d)</a:t>
            </a:r>
            <a:endParaRPr lang="en-US" altLang="zh-CN" dirty="0" smtClean="0"/>
          </a:p>
        </p:txBody>
      </p:sp>
      <mc:AlternateContent xmlns:mc="http://schemas.openxmlformats.org/markup-compatibility/2006">
        <mc:Choice xmlns:a14="http://schemas.microsoft.com/office/drawing/2010/main" Requires="a14">
          <p:sp>
            <p:nvSpPr>
              <p:cNvPr id="40" name="文本框 39"/>
              <p:cNvSpPr txBox="1"/>
              <p:nvPr/>
            </p:nvSpPr>
            <p:spPr>
              <a:xfrm>
                <a:off x="8141547" y="3889792"/>
                <a:ext cx="18947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zh-CN" altLang="en-US" b="0" i="1" smtClean="0">
                          <a:solidFill>
                            <a:schemeClr val="accent1"/>
                          </a:solidFill>
                          <a:latin typeface="Cambria Math" panose="02040503050406030204" pitchFamily="18" charset="0"/>
                        </a:rPr>
                        <m:t>𝜃</m:t>
                      </m:r>
                    </m:oMath>
                  </m:oMathPara>
                </a14:m>
                <a:endParaRPr lang="en-US" altLang="zh-CN" b="0" dirty="0" smtClean="0">
                  <a:solidFill>
                    <a:schemeClr val="accent1"/>
                  </a:solidFill>
                </a:endParaRPr>
              </a:p>
            </p:txBody>
          </p:sp>
        </mc:Choice>
        <mc:Fallback>
          <p:sp>
            <p:nvSpPr>
              <p:cNvPr id="40" name="文本框 39"/>
              <p:cNvSpPr txBox="1">
                <a:spLocks noRot="1" noChangeAspect="1" noMove="1" noResize="1" noEditPoints="1" noAdjustHandles="1" noChangeArrowheads="1" noChangeShapeType="1" noTextEdit="1"/>
              </p:cNvSpPr>
              <p:nvPr/>
            </p:nvSpPr>
            <p:spPr>
              <a:xfrm>
                <a:off x="8141547" y="3889792"/>
                <a:ext cx="189474" cy="276999"/>
              </a:xfrm>
              <a:prstGeom prst="rect">
                <a:avLst/>
              </a:prstGeom>
              <a:blipFill rotWithShape="0">
                <a:blip r:embed="rId12"/>
                <a:stretch>
                  <a:fillRect l="-45161" r="-9677" b="-6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436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物体剔除</a:t>
            </a:r>
            <a:endParaRPr lang="zh-CN" altLang="en-US" sz="4800" dirty="0"/>
          </a:p>
        </p:txBody>
      </p:sp>
      <p:grpSp>
        <p:nvGrpSpPr>
          <p:cNvPr id="114" name="组合 113"/>
          <p:cNvGrpSpPr/>
          <p:nvPr/>
        </p:nvGrpSpPr>
        <p:grpSpPr>
          <a:xfrm>
            <a:off x="6570152" y="1896486"/>
            <a:ext cx="3158379" cy="3107519"/>
            <a:chOff x="6570152" y="1896486"/>
            <a:chExt cx="3158379" cy="3107519"/>
          </a:xfrm>
        </p:grpSpPr>
        <mc:AlternateContent xmlns:mc="http://schemas.openxmlformats.org/markup-compatibility/2006" xmlns:a14="http://schemas.microsoft.com/office/drawing/2010/main">
          <mc:Choice Requires="a14">
            <p:sp>
              <p:nvSpPr>
                <p:cNvPr id="115" name="文本框 114"/>
                <p:cNvSpPr txBox="1"/>
                <p:nvPr/>
              </p:nvSpPr>
              <p:spPr>
                <a:xfrm>
                  <a:off x="9158446" y="4599928"/>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15" name="文本框 114"/>
                <p:cNvSpPr txBox="1">
                  <a:spLocks noRot="1" noChangeAspect="1" noMove="1" noResize="1" noEditPoints="1" noAdjustHandles="1" noChangeArrowheads="1" noChangeShapeType="1" noTextEdit="1"/>
                </p:cNvSpPr>
                <p:nvPr/>
              </p:nvSpPr>
              <p:spPr>
                <a:xfrm>
                  <a:off x="9158446" y="4599928"/>
                  <a:ext cx="570085" cy="4040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p:cNvSpPr txBox="1"/>
                <p:nvPr/>
              </p:nvSpPr>
              <p:spPr>
                <a:xfrm>
                  <a:off x="6570152" y="1896486"/>
                  <a:ext cx="4692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6" name="文本框 115"/>
                <p:cNvSpPr txBox="1">
                  <a:spLocks noRot="1" noChangeAspect="1" noMove="1" noResize="1" noEditPoints="1" noAdjustHandles="1" noChangeArrowheads="1" noChangeShapeType="1" noTextEdit="1"/>
                </p:cNvSpPr>
                <p:nvPr/>
              </p:nvSpPr>
              <p:spPr>
                <a:xfrm>
                  <a:off x="6570152" y="1896486"/>
                  <a:ext cx="469261" cy="276999"/>
                </a:xfrm>
                <a:prstGeom prst="rect">
                  <a:avLst/>
                </a:prstGeom>
                <a:blipFill rotWithShape="0">
                  <a:blip r:embed="rId4"/>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p:cNvSpPr txBox="1"/>
                <p:nvPr/>
              </p:nvSpPr>
              <p:spPr>
                <a:xfrm>
                  <a:off x="7364710" y="3916825"/>
                  <a:ext cx="342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7364710" y="3916825"/>
                  <a:ext cx="342210" cy="276999"/>
                </a:xfrm>
                <a:prstGeom prst="rect">
                  <a:avLst/>
                </a:prstGeom>
                <a:blipFill rotWithShape="0">
                  <a:blip r:embed="rId5"/>
                  <a:stretch>
                    <a:fillRect l="-14286" r="-8929" b="-6667"/>
                  </a:stretch>
                </a:blipFill>
              </p:spPr>
              <p:txBody>
                <a:bodyPr/>
                <a:lstStyle/>
                <a:p>
                  <a:r>
                    <a:rPr lang="zh-CN" altLang="en-US">
                      <a:noFill/>
                    </a:rPr>
                    <a:t> </a:t>
                  </a:r>
                </a:p>
              </p:txBody>
            </p:sp>
          </mc:Fallback>
        </mc:AlternateContent>
        <p:cxnSp>
          <p:nvCxnSpPr>
            <p:cNvPr id="118" name="直接箭头连接符 117"/>
            <p:cNvCxnSpPr/>
            <p:nvPr/>
          </p:nvCxnSpPr>
          <p:spPr>
            <a:xfrm>
              <a:off x="6741687" y="4747299"/>
              <a:ext cx="2520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6754475" y="2231730"/>
              <a:ext cx="0" cy="252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0" name="等腰三角形 119"/>
            <p:cNvSpPr/>
            <p:nvPr/>
          </p:nvSpPr>
          <p:spPr>
            <a:xfrm rot="13716024">
              <a:off x="6653122" y="3491180"/>
              <a:ext cx="1358442" cy="1481997"/>
            </a:xfrm>
            <a:prstGeom prst="triangl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p:cNvCxnSpPr/>
            <p:nvPr/>
          </p:nvCxnSpPr>
          <p:spPr>
            <a:xfrm rot="-2700000">
              <a:off x="6635462" y="4424671"/>
              <a:ext cx="900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7272575" y="3535099"/>
              <a:ext cx="441216" cy="441216"/>
              <a:chOff x="4804920" y="3291922"/>
              <a:chExt cx="441216" cy="441216"/>
            </a:xfrm>
          </p:grpSpPr>
          <p:pic>
            <p:nvPicPr>
              <p:cNvPr id="136" name="图片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5850" y="3298316"/>
                <a:ext cx="285750" cy="408623"/>
              </a:xfrm>
              <a:prstGeom prst="rect">
                <a:avLst/>
              </a:prstGeom>
            </p:spPr>
          </p:pic>
          <p:sp>
            <p:nvSpPr>
              <p:cNvPr id="137" name="椭圆 136"/>
              <p:cNvSpPr/>
              <p:nvPr/>
            </p:nvSpPr>
            <p:spPr>
              <a:xfrm>
                <a:off x="4804920" y="3291922"/>
                <a:ext cx="441216" cy="44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4" name="组合 123"/>
            <p:cNvGrpSpPr/>
            <p:nvPr/>
          </p:nvGrpSpPr>
          <p:grpSpPr>
            <a:xfrm>
              <a:off x="7998161" y="3349918"/>
              <a:ext cx="339190" cy="357021"/>
              <a:chOff x="4190632" y="3570527"/>
              <a:chExt cx="339190" cy="357021"/>
            </a:xfrm>
          </p:grpSpPr>
          <p:pic>
            <p:nvPicPr>
              <p:cNvPr id="134" name="图片 1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198638" y="3570527"/>
                <a:ext cx="331184" cy="344233"/>
              </a:xfrm>
              <a:prstGeom prst="rect">
                <a:avLst/>
              </a:prstGeom>
            </p:spPr>
          </p:pic>
          <p:sp>
            <p:nvSpPr>
              <p:cNvPr id="135" name="椭圆 134"/>
              <p:cNvSpPr/>
              <p:nvPr/>
            </p:nvSpPr>
            <p:spPr>
              <a:xfrm>
                <a:off x="4190632" y="3600050"/>
                <a:ext cx="327498" cy="327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7581501" y="4134333"/>
              <a:ext cx="416660" cy="407168"/>
              <a:chOff x="4221380" y="4373774"/>
              <a:chExt cx="416660" cy="407168"/>
            </a:xfrm>
          </p:grpSpPr>
          <p:pic>
            <p:nvPicPr>
              <p:cNvPr id="131" name="图片 1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3550" y="4380168"/>
                <a:ext cx="364490" cy="375920"/>
              </a:xfrm>
              <a:prstGeom prst="rect">
                <a:avLst/>
              </a:prstGeom>
            </p:spPr>
          </p:pic>
          <p:sp>
            <p:nvSpPr>
              <p:cNvPr id="133" name="椭圆 132"/>
              <p:cNvSpPr/>
              <p:nvPr/>
            </p:nvSpPr>
            <p:spPr>
              <a:xfrm>
                <a:off x="4221380" y="4373774"/>
                <a:ext cx="407168" cy="407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6" name="下弧形箭头 37"/>
            <p:cNvSpPr/>
            <p:nvPr/>
          </p:nvSpPr>
          <p:spPr>
            <a:xfrm rot="1015199">
              <a:off x="8302416" y="3462331"/>
              <a:ext cx="427595" cy="548260"/>
            </a:xfrm>
            <a:custGeom>
              <a:avLst/>
              <a:gdLst>
                <a:gd name="connsiteX0" fmla="*/ 737128 w 836618"/>
                <a:gd name="connsiteY0" fmla="*/ 0 h 454002"/>
                <a:gd name="connsiteX1" fmla="*/ 824429 w 836618"/>
                <a:gd name="connsiteY1" fmla="*/ 118131 h 454002"/>
                <a:gd name="connsiteX2" fmla="*/ 754361 w 836618"/>
                <a:gd name="connsiteY2" fmla="*/ 118131 h 454002"/>
                <a:gd name="connsiteX3" fmla="*/ 383275 w 836618"/>
                <a:gd name="connsiteY3" fmla="*/ 452430 h 454002"/>
                <a:gd name="connsiteX4" fmla="*/ 695518 w 836618"/>
                <a:gd name="connsiteY4" fmla="*/ 118131 h 454002"/>
                <a:gd name="connsiteX5" fmla="*/ 625449 w 836618"/>
                <a:gd name="connsiteY5" fmla="*/ 118131 h 454002"/>
                <a:gd name="connsiteX6" fmla="*/ 737128 w 836618"/>
                <a:gd name="connsiteY6" fmla="*/ 0 h 454002"/>
                <a:gd name="connsiteX0" fmla="*/ 353853 w 836618"/>
                <a:gd name="connsiteY0" fmla="*/ 454002 h 454002"/>
                <a:gd name="connsiteX1" fmla="*/ 0 w 836618"/>
                <a:gd name="connsiteY1" fmla="*/ 0 h 454002"/>
                <a:gd name="connsiteX2" fmla="*/ 58843 w 836618"/>
                <a:gd name="connsiteY2" fmla="*/ 0 h 454002"/>
                <a:gd name="connsiteX3" fmla="*/ 412696 w 836618"/>
                <a:gd name="connsiteY3" fmla="*/ 454002 h 454002"/>
                <a:gd name="connsiteX4" fmla="*/ 353853 w 836618"/>
                <a:gd name="connsiteY4" fmla="*/ 454002 h 454002"/>
                <a:gd name="connsiteX0" fmla="*/ 383275 w 836618"/>
                <a:gd name="connsiteY0" fmla="*/ 452430 h 454002"/>
                <a:gd name="connsiteX1" fmla="*/ 695518 w 836618"/>
                <a:gd name="connsiteY1" fmla="*/ 118131 h 454002"/>
                <a:gd name="connsiteX2" fmla="*/ 625449 w 836618"/>
                <a:gd name="connsiteY2" fmla="*/ 118131 h 454002"/>
                <a:gd name="connsiteX3" fmla="*/ 737128 w 836618"/>
                <a:gd name="connsiteY3" fmla="*/ 0 h 454002"/>
                <a:gd name="connsiteX4" fmla="*/ 824429 w 836618"/>
                <a:gd name="connsiteY4" fmla="*/ 118131 h 454002"/>
                <a:gd name="connsiteX5" fmla="*/ 754361 w 836618"/>
                <a:gd name="connsiteY5" fmla="*/ 118131 h 454002"/>
                <a:gd name="connsiteX6" fmla="*/ 412697 w 836618"/>
                <a:gd name="connsiteY6" fmla="*/ 454002 h 454002"/>
                <a:gd name="connsiteX7" fmla="*/ 353853 w 836618"/>
                <a:gd name="connsiteY7" fmla="*/ 454002 h 454002"/>
                <a:gd name="connsiteX8" fmla="*/ 0 w 836618"/>
                <a:gd name="connsiteY8" fmla="*/ 0 h 454002"/>
                <a:gd name="connsiteX9" fmla="*/ 58843 w 836618"/>
                <a:gd name="connsiteY9" fmla="*/ 0 h 454002"/>
                <a:gd name="connsiteX10" fmla="*/ 412696 w 836618"/>
                <a:gd name="connsiteY10" fmla="*/ 454002 h 454002"/>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0 w 824429"/>
                <a:gd name="connsiteY8" fmla="*/ 0 h 454017"/>
                <a:gd name="connsiteX9" fmla="*/ 58843 w 824429"/>
                <a:gd name="connsiteY9" fmla="*/ 0 h 454017"/>
                <a:gd name="connsiteX10" fmla="*/ 412696 w 824429"/>
                <a:gd name="connsiteY10" fmla="*/ 454002 h 454017"/>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58843 w 824429"/>
                <a:gd name="connsiteY8" fmla="*/ 0 h 454017"/>
                <a:gd name="connsiteX9" fmla="*/ 412696 w 824429"/>
                <a:gd name="connsiteY9" fmla="*/ 454002 h 454017"/>
                <a:gd name="connsiteX0" fmla="*/ 746922 w 834223"/>
                <a:gd name="connsiteY0" fmla="*/ 0 h 454017"/>
                <a:gd name="connsiteX1" fmla="*/ 834223 w 834223"/>
                <a:gd name="connsiteY1" fmla="*/ 118131 h 454017"/>
                <a:gd name="connsiteX2" fmla="*/ 764155 w 834223"/>
                <a:gd name="connsiteY2" fmla="*/ 118131 h 454017"/>
                <a:gd name="connsiteX3" fmla="*/ 393069 w 834223"/>
                <a:gd name="connsiteY3" fmla="*/ 452430 h 454017"/>
                <a:gd name="connsiteX4" fmla="*/ 705312 w 834223"/>
                <a:gd name="connsiteY4" fmla="*/ 118131 h 454017"/>
                <a:gd name="connsiteX5" fmla="*/ 635243 w 834223"/>
                <a:gd name="connsiteY5" fmla="*/ 118131 h 454017"/>
                <a:gd name="connsiteX6" fmla="*/ 746922 w 834223"/>
                <a:gd name="connsiteY6" fmla="*/ 0 h 454017"/>
                <a:gd name="connsiteX0" fmla="*/ 363647 w 834223"/>
                <a:gd name="connsiteY0" fmla="*/ 454002 h 454017"/>
                <a:gd name="connsiteX1" fmla="*/ 38260 w 834223"/>
                <a:gd name="connsiteY1" fmla="*/ 173737 h 454017"/>
                <a:gd name="connsiteX2" fmla="*/ 9794 w 834223"/>
                <a:gd name="connsiteY2" fmla="*/ 0 h 454017"/>
                <a:gd name="connsiteX3" fmla="*/ 68637 w 834223"/>
                <a:gd name="connsiteY3" fmla="*/ 0 h 454017"/>
                <a:gd name="connsiteX4" fmla="*/ 422490 w 834223"/>
                <a:gd name="connsiteY4" fmla="*/ 454002 h 454017"/>
                <a:gd name="connsiteX5" fmla="*/ 363647 w 834223"/>
                <a:gd name="connsiteY5" fmla="*/ 454002 h 454017"/>
                <a:gd name="connsiteX0" fmla="*/ 393069 w 834223"/>
                <a:gd name="connsiteY0" fmla="*/ 452430 h 454017"/>
                <a:gd name="connsiteX1" fmla="*/ 705312 w 834223"/>
                <a:gd name="connsiteY1" fmla="*/ 118131 h 454017"/>
                <a:gd name="connsiteX2" fmla="*/ 635243 w 834223"/>
                <a:gd name="connsiteY2" fmla="*/ 118131 h 454017"/>
                <a:gd name="connsiteX3" fmla="*/ 746922 w 834223"/>
                <a:gd name="connsiteY3" fmla="*/ 0 h 454017"/>
                <a:gd name="connsiteX4" fmla="*/ 834223 w 834223"/>
                <a:gd name="connsiteY4" fmla="*/ 118131 h 454017"/>
                <a:gd name="connsiteX5" fmla="*/ 764155 w 834223"/>
                <a:gd name="connsiteY5" fmla="*/ 118131 h 454017"/>
                <a:gd name="connsiteX6" fmla="*/ 422491 w 834223"/>
                <a:gd name="connsiteY6" fmla="*/ 454002 h 454017"/>
                <a:gd name="connsiteX7" fmla="*/ 363647 w 834223"/>
                <a:gd name="connsiteY7" fmla="*/ 454002 h 454017"/>
                <a:gd name="connsiteX8" fmla="*/ 68637 w 834223"/>
                <a:gd name="connsiteY8" fmla="*/ 0 h 454017"/>
                <a:gd name="connsiteX9" fmla="*/ 422490 w 834223"/>
                <a:gd name="connsiteY9" fmla="*/ 454002 h 454017"/>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58843 w 824429"/>
                <a:gd name="connsiteY8" fmla="*/ 0 h 454017"/>
                <a:gd name="connsiteX9" fmla="*/ 412696 w 824429"/>
                <a:gd name="connsiteY9" fmla="*/ 454002 h 454017"/>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58843 w 824429"/>
                <a:gd name="connsiteY1" fmla="*/ 0 h 545442"/>
                <a:gd name="connsiteX2" fmla="*/ 412696 w 824429"/>
                <a:gd name="connsiteY2" fmla="*/ 454002 h 545442"/>
                <a:gd name="connsiteX3" fmla="*/ 445293 w 824429"/>
                <a:gd name="connsiteY3"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58843 w 824429"/>
                <a:gd name="connsiteY8" fmla="*/ 0 h 545442"/>
                <a:gd name="connsiteX9" fmla="*/ 412696 w 824429"/>
                <a:gd name="connsiteY9" fmla="*/ 454002 h 545442"/>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58843 w 824429"/>
                <a:gd name="connsiteY1" fmla="*/ 0 h 545442"/>
                <a:gd name="connsiteX2" fmla="*/ 412696 w 824429"/>
                <a:gd name="connsiteY2" fmla="*/ 454002 h 545442"/>
                <a:gd name="connsiteX3" fmla="*/ 445293 w 824429"/>
                <a:gd name="connsiteY3"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412696 w 824429"/>
                <a:gd name="connsiteY8" fmla="*/ 454002 h 545442"/>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412696 w 824429"/>
                <a:gd name="connsiteY1" fmla="*/ 454002 h 545442"/>
                <a:gd name="connsiteX2" fmla="*/ 445293 w 824429"/>
                <a:gd name="connsiteY2"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412696 w 824429"/>
                <a:gd name="connsiteY8" fmla="*/ 454002 h 545442"/>
                <a:gd name="connsiteX0" fmla="*/ 383275 w 470576"/>
                <a:gd name="connsiteY0" fmla="*/ 0 h 545442"/>
                <a:gd name="connsiteX1" fmla="*/ 470576 w 470576"/>
                <a:gd name="connsiteY1" fmla="*/ 118131 h 545442"/>
                <a:gd name="connsiteX2" fmla="*/ 400508 w 470576"/>
                <a:gd name="connsiteY2" fmla="*/ 118131 h 545442"/>
                <a:gd name="connsiteX3" fmla="*/ 29422 w 470576"/>
                <a:gd name="connsiteY3" fmla="*/ 452430 h 545442"/>
                <a:gd name="connsiteX4" fmla="*/ 341665 w 470576"/>
                <a:gd name="connsiteY4" fmla="*/ 118131 h 545442"/>
                <a:gd name="connsiteX5" fmla="*/ 271596 w 470576"/>
                <a:gd name="connsiteY5" fmla="*/ 118131 h 545442"/>
                <a:gd name="connsiteX6" fmla="*/ 383275 w 470576"/>
                <a:gd name="connsiteY6" fmla="*/ 0 h 545442"/>
                <a:gd name="connsiteX0" fmla="*/ 58843 w 470576"/>
                <a:gd name="connsiteY0" fmla="*/ 454002 h 545442"/>
                <a:gd name="connsiteX1" fmla="*/ 91440 w 470576"/>
                <a:gd name="connsiteY1" fmla="*/ 545442 h 545442"/>
                <a:gd name="connsiteX0" fmla="*/ 29422 w 470576"/>
                <a:gd name="connsiteY0" fmla="*/ 452430 h 545442"/>
                <a:gd name="connsiteX1" fmla="*/ 341665 w 470576"/>
                <a:gd name="connsiteY1" fmla="*/ 118131 h 545442"/>
                <a:gd name="connsiteX2" fmla="*/ 271596 w 470576"/>
                <a:gd name="connsiteY2" fmla="*/ 118131 h 545442"/>
                <a:gd name="connsiteX3" fmla="*/ 383275 w 470576"/>
                <a:gd name="connsiteY3" fmla="*/ 0 h 545442"/>
                <a:gd name="connsiteX4" fmla="*/ 470576 w 470576"/>
                <a:gd name="connsiteY4" fmla="*/ 118131 h 545442"/>
                <a:gd name="connsiteX5" fmla="*/ 400508 w 470576"/>
                <a:gd name="connsiteY5" fmla="*/ 118131 h 545442"/>
                <a:gd name="connsiteX6" fmla="*/ 58844 w 470576"/>
                <a:gd name="connsiteY6" fmla="*/ 454002 h 545442"/>
                <a:gd name="connsiteX7" fmla="*/ 0 w 470576"/>
                <a:gd name="connsiteY7" fmla="*/ 454002 h 545442"/>
                <a:gd name="connsiteX8" fmla="*/ 58843 w 470576"/>
                <a:gd name="connsiteY8"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62018 w 441154"/>
                <a:gd name="connsiteY1"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7" fmla="*/ 29421 w 441154"/>
                <a:gd name="connsiteY7"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62018 w 441154"/>
                <a:gd name="connsiteY1"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38957 w 441154"/>
                <a:gd name="connsiteY1" fmla="*/ 498084 h 545442"/>
                <a:gd name="connsiteX2" fmla="*/ 62018 w 441154"/>
                <a:gd name="connsiteY2"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0 w 441154"/>
                <a:gd name="connsiteY0" fmla="*/ 452430 h 498084"/>
                <a:gd name="connsiteX1" fmla="*/ 312243 w 441154"/>
                <a:gd name="connsiteY1" fmla="*/ 118131 h 498084"/>
                <a:gd name="connsiteX2" fmla="*/ 242174 w 441154"/>
                <a:gd name="connsiteY2" fmla="*/ 118131 h 498084"/>
                <a:gd name="connsiteX3" fmla="*/ 353853 w 441154"/>
                <a:gd name="connsiteY3" fmla="*/ 0 h 498084"/>
                <a:gd name="connsiteX4" fmla="*/ 441154 w 441154"/>
                <a:gd name="connsiteY4" fmla="*/ 118131 h 498084"/>
                <a:gd name="connsiteX5" fmla="*/ 371086 w 441154"/>
                <a:gd name="connsiteY5" fmla="*/ 118131 h 498084"/>
                <a:gd name="connsiteX6" fmla="*/ 29422 w 441154"/>
                <a:gd name="connsiteY6" fmla="*/ 454002 h 498084"/>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312243 w 441154"/>
                <a:gd name="connsiteY0" fmla="*/ 118131 h 498084"/>
                <a:gd name="connsiteX1" fmla="*/ 242174 w 441154"/>
                <a:gd name="connsiteY1" fmla="*/ 118131 h 498084"/>
                <a:gd name="connsiteX2" fmla="*/ 353853 w 441154"/>
                <a:gd name="connsiteY2" fmla="*/ 0 h 498084"/>
                <a:gd name="connsiteX3" fmla="*/ 441154 w 441154"/>
                <a:gd name="connsiteY3" fmla="*/ 118131 h 498084"/>
                <a:gd name="connsiteX4" fmla="*/ 371086 w 441154"/>
                <a:gd name="connsiteY4" fmla="*/ 118131 h 498084"/>
                <a:gd name="connsiteX5" fmla="*/ 29422 w 441154"/>
                <a:gd name="connsiteY5" fmla="*/ 454002 h 498084"/>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312243 w 441154"/>
                <a:gd name="connsiteY0" fmla="*/ 118131 h 498084"/>
                <a:gd name="connsiteX1" fmla="*/ 242174 w 441154"/>
                <a:gd name="connsiteY1" fmla="*/ 118131 h 498084"/>
                <a:gd name="connsiteX2" fmla="*/ 353853 w 441154"/>
                <a:gd name="connsiteY2" fmla="*/ 0 h 498084"/>
                <a:gd name="connsiteX3" fmla="*/ 441154 w 441154"/>
                <a:gd name="connsiteY3" fmla="*/ 118131 h 498084"/>
                <a:gd name="connsiteX4" fmla="*/ 371086 w 441154"/>
                <a:gd name="connsiteY4" fmla="*/ 118131 h 498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154" h="498084" stroke="0" extrusionOk="0">
                  <a:moveTo>
                    <a:pt x="353853" y="0"/>
                  </a:moveTo>
                  <a:lnTo>
                    <a:pt x="441154" y="118131"/>
                  </a:lnTo>
                  <a:lnTo>
                    <a:pt x="371086" y="118131"/>
                  </a:lnTo>
                  <a:cubicBezTo>
                    <a:pt x="326593" y="329964"/>
                    <a:pt x="170402" y="470671"/>
                    <a:pt x="0" y="452430"/>
                  </a:cubicBezTo>
                  <a:cubicBezTo>
                    <a:pt x="148579" y="436525"/>
                    <a:pt x="273448" y="302836"/>
                    <a:pt x="312243" y="118131"/>
                  </a:cubicBezTo>
                  <a:lnTo>
                    <a:pt x="242174" y="118131"/>
                  </a:lnTo>
                  <a:lnTo>
                    <a:pt x="353853" y="0"/>
                  </a:lnTo>
                  <a:close/>
                </a:path>
                <a:path w="441154" h="498084" fill="darkenLess" stroke="0" extrusionOk="0">
                  <a:moveTo>
                    <a:pt x="29421" y="454002"/>
                  </a:moveTo>
                  <a:lnTo>
                    <a:pt x="38957" y="498084"/>
                  </a:lnTo>
                </a:path>
                <a:path w="441154" h="498084" fill="none" extrusionOk="0">
                  <a:moveTo>
                    <a:pt x="312243" y="118131"/>
                  </a:moveTo>
                  <a:lnTo>
                    <a:pt x="242174" y="118131"/>
                  </a:lnTo>
                  <a:lnTo>
                    <a:pt x="353853" y="0"/>
                  </a:lnTo>
                  <a:lnTo>
                    <a:pt x="441154" y="118131"/>
                  </a:lnTo>
                  <a:lnTo>
                    <a:pt x="371086" y="118131"/>
                  </a:lnTo>
                </a:path>
              </a:pathLst>
            </a:custGeom>
            <a:solidFill>
              <a:schemeClr val="accent1">
                <a:lumMod val="60000"/>
                <a:lumOff val="40000"/>
              </a:schemeClr>
            </a:solidFill>
            <a:ln>
              <a:noFill/>
            </a:ln>
            <a:scene3d>
              <a:camera prst="orthographicFront">
                <a:rot lat="3600001" lon="10799999"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28" name="文本框 127"/>
                <p:cNvSpPr txBox="1"/>
                <p:nvPr/>
              </p:nvSpPr>
              <p:spPr>
                <a:xfrm>
                  <a:off x="8418281" y="3887650"/>
                  <a:ext cx="9357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𝑐𝑢𝑙𝑙𝑖𝑛𝑔</m:t>
                        </m:r>
                      </m:oMath>
                    </m:oMathPara>
                  </a14:m>
                  <a:endParaRPr lang="en-US" altLang="zh-CN" b="0" dirty="0" smtClean="0">
                    <a:solidFill>
                      <a:schemeClr val="accent1">
                        <a:lumMod val="60000"/>
                        <a:lumOff val="40000"/>
                      </a:schemeClr>
                    </a:solidFill>
                  </a:endParaRPr>
                </a:p>
              </p:txBody>
            </p:sp>
          </mc:Choice>
          <mc:Fallback xmlns="">
            <p:sp>
              <p:nvSpPr>
                <p:cNvPr id="128" name="文本框 127"/>
                <p:cNvSpPr txBox="1">
                  <a:spLocks noRot="1" noChangeAspect="1" noMove="1" noResize="1" noEditPoints="1" noAdjustHandles="1" noChangeArrowheads="1" noChangeShapeType="1" noTextEdit="1"/>
                </p:cNvSpPr>
                <p:nvPr/>
              </p:nvSpPr>
              <p:spPr>
                <a:xfrm>
                  <a:off x="8418281" y="3887650"/>
                  <a:ext cx="935751" cy="276999"/>
                </a:xfrm>
                <a:prstGeom prst="rect">
                  <a:avLst/>
                </a:prstGeom>
                <a:blipFill rotWithShape="0">
                  <a:blip r:embed="rId9"/>
                  <a:stretch>
                    <a:fillRect l="-654" t="-4444" r="-1307" b="-3555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3532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4501580" y="2822707"/>
            <a:ext cx="2983839" cy="2670193"/>
            <a:chOff x="8140923" y="711036"/>
            <a:chExt cx="2983839" cy="2670193"/>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a:off x="9090594" y="1302371"/>
              <a:ext cx="1344421" cy="1123348"/>
            </a:xfrm>
            <a:prstGeom prst="rect">
              <a:avLst/>
            </a:prstGeom>
          </p:spPr>
        </p:pic>
        <p:grpSp>
          <p:nvGrpSpPr>
            <p:cNvPr id="65" name="组合 64"/>
            <p:cNvGrpSpPr/>
            <p:nvPr/>
          </p:nvGrpSpPr>
          <p:grpSpPr>
            <a:xfrm>
              <a:off x="8140923" y="711036"/>
              <a:ext cx="2983839" cy="2670193"/>
              <a:chOff x="6670919" y="2077226"/>
              <a:chExt cx="2983839" cy="2670193"/>
            </a:xfrm>
          </p:grpSpPr>
          <mc:AlternateContent xmlns:mc="http://schemas.openxmlformats.org/markup-compatibility/2006" xmlns:a14="http://schemas.microsoft.com/office/drawing/2010/main">
            <mc:Choice Requires="a14">
              <p:sp>
                <p:nvSpPr>
                  <p:cNvPr id="83" name="文本框 82"/>
                  <p:cNvSpPr txBox="1"/>
                  <p:nvPr/>
                </p:nvSpPr>
                <p:spPr>
                  <a:xfrm>
                    <a:off x="9211075" y="4357950"/>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9211075" y="4357950"/>
                    <a:ext cx="443683" cy="215444"/>
                  </a:xfrm>
                  <a:prstGeom prst="rect">
                    <a:avLst/>
                  </a:prstGeom>
                  <a:blipFill rotWithShape="0">
                    <a:blip r:embed="rId3"/>
                    <a:stretch>
                      <a:fillRect b="-5556"/>
                    </a:stretch>
                  </a:blipFill>
                </p:spPr>
                <p:txBody>
                  <a:bodyPr/>
                  <a:lstStyle/>
                  <a:p>
                    <a:r>
                      <a:rPr lang="zh-CN" altLang="en-US">
                        <a:noFill/>
                      </a:rPr>
                      <a:t> </a:t>
                    </a:r>
                  </a:p>
                </p:txBody>
              </p:sp>
            </mc:Fallback>
          </mc:AlternateContent>
          <p:cxnSp>
            <p:nvCxnSpPr>
              <p:cNvPr id="84" name="直接箭头连接符 83"/>
              <p:cNvCxnSpPr/>
              <p:nvPr/>
            </p:nvCxnSpPr>
            <p:spPr>
              <a:xfrm flipH="1">
                <a:off x="7051075" y="4465672"/>
                <a:ext cx="216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051076" y="2313634"/>
                <a:ext cx="0" cy="216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文本框 85"/>
                  <p:cNvSpPr txBox="1"/>
                  <p:nvPr/>
                </p:nvSpPr>
                <p:spPr>
                  <a:xfrm>
                    <a:off x="6794009" y="2077226"/>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86" name="文本框 85"/>
                  <p:cNvSpPr txBox="1">
                    <a:spLocks noRot="1" noChangeAspect="1" noMove="1" noResize="1" noEditPoints="1" noAdjustHandles="1" noChangeArrowheads="1" noChangeShapeType="1" noTextEdit="1"/>
                  </p:cNvSpPr>
                  <p:nvPr/>
                </p:nvSpPr>
                <p:spPr>
                  <a:xfrm>
                    <a:off x="6794009" y="2077226"/>
                    <a:ext cx="573484" cy="215444"/>
                  </a:xfrm>
                  <a:prstGeom prst="rect">
                    <a:avLst/>
                  </a:prstGeom>
                  <a:blipFill rotWithShape="0">
                    <a:blip r:embed="rId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3365" r="-2885" b="-21951"/>
                    </a:stretch>
                  </a:blipFill>
                </p:spPr>
                <p:txBody>
                  <a:bodyPr/>
                  <a:lstStyle/>
                  <a:p>
                    <a:r>
                      <a:rPr lang="zh-CN" altLang="en-US">
                        <a:noFill/>
                      </a:rPr>
                      <a:t> </a:t>
                    </a:r>
                  </a:p>
                </p:txBody>
              </p:sp>
            </mc:Fallback>
          </mc:AlternateContent>
        </p:grpSp>
        <p:cxnSp>
          <p:nvCxnSpPr>
            <p:cNvPr id="66" name="直接箭头连接符 65"/>
            <p:cNvCxnSpPr/>
            <p:nvPr/>
          </p:nvCxnSpPr>
          <p:spPr>
            <a:xfrm rot="2700000">
              <a:off x="8737453" y="2577107"/>
              <a:ext cx="1" cy="61200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文本框 66"/>
                <p:cNvSpPr txBox="1"/>
                <p:nvPr/>
              </p:nvSpPr>
              <p:spPr>
                <a:xfrm>
                  <a:off x="8837497" y="2434831"/>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8837497" y="2434831"/>
                  <a:ext cx="248208" cy="214137"/>
                </a:xfrm>
                <a:prstGeom prst="rect">
                  <a:avLst/>
                </a:prstGeom>
                <a:blipFill rotWithShape="0">
                  <a:blip r:embed="rId7"/>
                  <a:stretch>
                    <a:fillRect l="-25000" t="-25714" r="-27500" b="-51429"/>
                  </a:stretch>
                </a:blipFill>
              </p:spPr>
              <p:txBody>
                <a:bodyPr/>
                <a:lstStyle/>
                <a:p>
                  <a:r>
                    <a:rPr lang="zh-CN" altLang="en-US">
                      <a:noFill/>
                    </a:rPr>
                    <a:t> </a:t>
                  </a:r>
                </a:p>
              </p:txBody>
            </p:sp>
          </mc:Fallback>
        </mc:AlternateContent>
        <p:grpSp>
          <p:nvGrpSpPr>
            <p:cNvPr id="68" name="组合 67"/>
            <p:cNvGrpSpPr/>
            <p:nvPr/>
          </p:nvGrpSpPr>
          <p:grpSpPr>
            <a:xfrm>
              <a:off x="8884378" y="1433416"/>
              <a:ext cx="1866153" cy="1630541"/>
              <a:chOff x="8758074" y="2507915"/>
              <a:chExt cx="1357130" cy="853151"/>
            </a:xfrm>
          </p:grpSpPr>
          <p:grpSp>
            <p:nvGrpSpPr>
              <p:cNvPr id="69" name="组合 68"/>
              <p:cNvGrpSpPr/>
              <p:nvPr/>
            </p:nvGrpSpPr>
            <p:grpSpPr>
              <a:xfrm>
                <a:off x="9298401" y="3031009"/>
                <a:ext cx="376103" cy="253585"/>
                <a:chOff x="7965999" y="1569647"/>
                <a:chExt cx="2302765" cy="1552622"/>
              </a:xfrm>
            </p:grpSpPr>
            <p:cxnSp>
              <p:nvCxnSpPr>
                <p:cNvPr id="81" name="直接箭头连接符 80"/>
                <p:cNvCxnSpPr/>
                <p:nvPr/>
              </p:nvCxnSpPr>
              <p:spPr>
                <a:xfrm rot="18900000" flipH="1">
                  <a:off x="8715604" y="2415522"/>
                  <a:ext cx="1553160" cy="0"/>
                </a:xfrm>
                <a:prstGeom prst="straightConnector1">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18900000">
                  <a:off x="7965999" y="1569647"/>
                  <a:ext cx="0" cy="1552622"/>
                </a:xfrm>
                <a:prstGeom prst="straightConnector1">
                  <a:avLst/>
                </a:prstGeom>
                <a:ln w="1905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a:off x="9423012" y="3120971"/>
                <a:ext cx="1254" cy="139243"/>
              </a:xfrm>
              <a:prstGeom prst="straightConnector1">
                <a:avLst/>
              </a:prstGeom>
              <a:ln w="1905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8758074" y="2507915"/>
                <a:ext cx="1357130" cy="750937"/>
                <a:chOff x="4588585" y="3694572"/>
                <a:chExt cx="2904821" cy="1607317"/>
              </a:xfrm>
            </p:grpSpPr>
            <p:sp>
              <p:nvSpPr>
                <p:cNvPr id="75" name="矩形 74"/>
                <p:cNvSpPr/>
                <p:nvPr/>
              </p:nvSpPr>
              <p:spPr>
                <a:xfrm>
                  <a:off x="4592086" y="3694572"/>
                  <a:ext cx="2901320" cy="875804"/>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flipH="1" flipV="1">
                  <a:off x="4588585" y="3694572"/>
                  <a:ext cx="1428609" cy="1607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4588585" y="4570378"/>
                  <a:ext cx="1428608" cy="7315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6017193" y="4567463"/>
                  <a:ext cx="1476211" cy="7344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6017199" y="3732740"/>
                  <a:ext cx="1476205" cy="156914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rot="16200000">
                <a:off x="9389681" y="3294180"/>
                <a:ext cx="85924" cy="47848"/>
                <a:chOff x="6902408" y="5015393"/>
                <a:chExt cx="183915" cy="102415"/>
              </a:xfrm>
            </p:grpSpPr>
            <p:sp>
              <p:nvSpPr>
                <p:cNvPr id="73" name="立方体 72"/>
                <p:cNvSpPr/>
                <p:nvPr/>
              </p:nvSpPr>
              <p:spPr>
                <a:xfrm>
                  <a:off x="6902408" y="5015393"/>
                  <a:ext cx="166682" cy="102415"/>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立方体 73"/>
                <p:cNvSpPr/>
                <p:nvPr/>
              </p:nvSpPr>
              <p:spPr>
                <a:xfrm>
                  <a:off x="7054359" y="5046496"/>
                  <a:ext cx="31964" cy="40291"/>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extLst>
      <p:ext uri="{BB962C8B-B14F-4D97-AF65-F5344CB8AC3E}">
        <p14:creationId xmlns:p14="http://schemas.microsoft.com/office/powerpoint/2010/main" val="3744814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a:xfrm>
            <a:off x="131196" y="5849429"/>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7864462" y="3517900"/>
            <a:ext cx="3506083" cy="3233344"/>
            <a:chOff x="6825234" y="1291469"/>
            <a:chExt cx="4549351" cy="4315350"/>
          </a:xfrm>
        </p:grpSpPr>
        <p:cxnSp>
          <p:nvCxnSpPr>
            <p:cNvPr id="71" name="直接箭头连接符 70"/>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6825234" y="3341837"/>
              <a:ext cx="324440" cy="183866"/>
              <a:chOff x="-53264" y="3885252"/>
              <a:chExt cx="883905" cy="339336"/>
            </a:xfrm>
          </p:grpSpPr>
          <p:sp>
            <p:nvSpPr>
              <p:cNvPr id="87" name="立方体 86"/>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立方体 87"/>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4" name="直接箭头连接符 73"/>
            <p:cNvCxnSpPr/>
            <p:nvPr/>
          </p:nvCxnSpPr>
          <p:spPr>
            <a:xfrm flipH="1">
              <a:off x="7249071" y="3433770"/>
              <a:ext cx="766217"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75"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p:cNvCxnSpPr>
              <a:stCxn id="75" idx="1"/>
              <a:endCxn id="75"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5" idx="2"/>
              <a:endCxn id="76"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6" idx="1"/>
              <a:endCxn id="75"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2"/>
              <a:endCxn id="75"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6" idx="2"/>
              <a:endCxn id="76"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229214" y="2070369"/>
              <a:ext cx="1395067" cy="492925"/>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86" name="文本框 85"/>
            <p:cNvSpPr txBox="1"/>
            <p:nvPr/>
          </p:nvSpPr>
          <p:spPr>
            <a:xfrm>
              <a:off x="9873977" y="3863675"/>
              <a:ext cx="1500608" cy="492925"/>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grpSp>
        <p:nvGrpSpPr>
          <p:cNvPr id="113" name="组合 112"/>
          <p:cNvGrpSpPr/>
          <p:nvPr/>
        </p:nvGrpSpPr>
        <p:grpSpPr>
          <a:xfrm>
            <a:off x="7864461" y="26880"/>
            <a:ext cx="3071001" cy="3218960"/>
            <a:chOff x="4043573" y="2184400"/>
            <a:chExt cx="2704011" cy="2834288"/>
          </a:xfrm>
        </p:grpSpPr>
        <p:cxnSp>
          <p:nvCxnSpPr>
            <p:cNvPr id="7" name="直接箭头连接符 6"/>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043573" y="3531066"/>
              <a:ext cx="219179" cy="120762"/>
              <a:chOff x="-53264" y="3885252"/>
              <a:chExt cx="883905" cy="339336"/>
            </a:xfrm>
          </p:grpSpPr>
          <p:sp>
            <p:nvSpPr>
              <p:cNvPr id="39" name="立方体 38"/>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立方体 39"/>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箭头连接符 40"/>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5210047" y="3118036"/>
              <a:ext cx="775943" cy="1023542"/>
              <a:chOff x="5210047" y="3118036"/>
              <a:chExt cx="775943" cy="1023542"/>
            </a:xfrm>
          </p:grpSpPr>
          <p:sp>
            <p:nvSpPr>
              <p:cNvPr id="31"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1" idx="2"/>
                <a:endCxn id="31"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1" idx="1"/>
                <a:endCxn id="31"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31" idx="2"/>
                <a:endCxn id="31"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107" name="文本框 106"/>
            <p:cNvSpPr txBox="1"/>
            <p:nvPr/>
          </p:nvSpPr>
          <p:spPr>
            <a:xfrm>
              <a:off x="5796997" y="3163433"/>
              <a:ext cx="950587" cy="369332"/>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109" name="左弧形箭头 108"/>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文本框 109"/>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112" name="左弧形箭头 111"/>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3" name="组合 152"/>
          <p:cNvGrpSpPr/>
          <p:nvPr/>
        </p:nvGrpSpPr>
        <p:grpSpPr>
          <a:xfrm>
            <a:off x="3983524" y="4196820"/>
            <a:ext cx="1607936" cy="1017432"/>
            <a:chOff x="3983524" y="4196820"/>
            <a:chExt cx="1607936" cy="1017432"/>
          </a:xfrm>
        </p:grpSpPr>
        <p:cxnSp>
          <p:nvCxnSpPr>
            <p:cNvPr id="114" name="直接箭头连接符 113"/>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文本框 123"/>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124" name="文本框 12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2128" t="-19149" r="-2128" b="-4255"/>
                  </a:stretch>
                </a:blipFill>
              </p:spPr>
              <p:txBody>
                <a:bodyPr/>
                <a:lstStyle/>
                <a:p>
                  <a:r>
                    <a:rPr lang="zh-CN" altLang="en-US">
                      <a:noFill/>
                    </a:rPr>
                    <a:t> </a:t>
                  </a:r>
                </a:p>
              </p:txBody>
            </p:sp>
          </mc:Fallback>
        </mc:AlternateContent>
        <p:cxnSp>
          <p:nvCxnSpPr>
            <p:cNvPr id="129" name="直接箭头连接符 128"/>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endCxn id="124"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139" name="文本框 138"/>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142"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弧形 147"/>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1" name="文本框 150"/>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51" name="文本框 15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29032" r="-2580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52" name="文本框 15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6923" t="-36585" r="-100000" b="-2439"/>
                  </a:stretch>
                </a:blipFill>
              </p:spPr>
              <p:txBody>
                <a:bodyPr/>
                <a:lstStyle/>
                <a:p>
                  <a:r>
                    <a:rPr lang="zh-CN" altLang="en-US">
                      <a:noFill/>
                    </a:rPr>
                    <a:t> </a:t>
                  </a:r>
                </a:p>
              </p:txBody>
            </p:sp>
          </mc:Fallback>
        </mc:AlternateContent>
      </p:grpSp>
      <p:sp>
        <p:nvSpPr>
          <p:cNvPr id="154" name="立方体 153"/>
          <p:cNvSpPr/>
          <p:nvPr/>
        </p:nvSpPr>
        <p:spPr>
          <a:xfrm>
            <a:off x="1239822" y="1485935"/>
            <a:ext cx="2155274" cy="2155274"/>
          </a:xfrm>
          <a:prstGeom prst="cube">
            <a:avLst/>
          </a:prstGeom>
          <a:solidFill>
            <a:schemeClr val="accent1">
              <a:lumMod val="60000"/>
              <a:lumOff val="40000"/>
              <a:alpha val="4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箭头连接符 154"/>
          <p:cNvCxnSpPr/>
          <p:nvPr/>
        </p:nvCxnSpPr>
        <p:spPr>
          <a:xfrm flipV="1">
            <a:off x="1773964" y="3095456"/>
            <a:ext cx="1621132" cy="1253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1773964" y="1498635"/>
            <a:ext cx="4036" cy="160016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1239822" y="3107986"/>
            <a:ext cx="534142" cy="533223"/>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H="1">
            <a:off x="3190184" y="2662592"/>
            <a:ext cx="360000" cy="515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rot="5400000" flipH="1">
            <a:off x="2142632" y="3384861"/>
            <a:ext cx="360000" cy="515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2312142" y="1417915"/>
            <a:ext cx="7915" cy="36000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017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背面消除</a:t>
            </a:r>
            <a:endParaRPr lang="zh-CN" altLang="en-US" dirty="0"/>
          </a:p>
        </p:txBody>
      </p:sp>
      <p:sp>
        <p:nvSpPr>
          <p:cNvPr id="3" name="内容占位符 2"/>
          <p:cNvSpPr>
            <a:spLocks noGrp="1"/>
          </p:cNvSpPr>
          <p:nvPr>
            <p:ph idx="1"/>
          </p:nvPr>
        </p:nvSpPr>
        <p:spPr>
          <a:xfrm>
            <a:off x="838199" y="1343024"/>
            <a:ext cx="4880285" cy="5032375"/>
          </a:xfrm>
        </p:spPr>
        <p:txBody>
          <a:bodyPr>
            <a:normAutofit fontScale="92500" lnSpcReduction="10000"/>
          </a:bodyPr>
          <a:lstStyle/>
          <a:p>
            <a:pPr>
              <a:lnSpc>
                <a:spcPct val="150000"/>
              </a:lnSpc>
            </a:pPr>
            <a:r>
              <a:rPr lang="zh-CN" altLang="en-US" dirty="0"/>
              <a:t>为什么</a:t>
            </a:r>
            <a:r>
              <a:rPr lang="zh-CN" altLang="en-US" dirty="0" smtClean="0"/>
              <a:t>要做背面消除？</a:t>
            </a:r>
            <a:endParaRPr lang="en-US" altLang="zh-CN" dirty="0" smtClean="0"/>
          </a:p>
          <a:p>
            <a:pPr lvl="1">
              <a:lnSpc>
                <a:spcPct val="150000"/>
              </a:lnSpc>
            </a:pPr>
            <a:r>
              <a:rPr lang="zh-CN" altLang="en-US" dirty="0"/>
              <a:t>减少大约一半的三角形渲染量</a:t>
            </a:r>
            <a:endParaRPr lang="en-US" altLang="zh-CN" dirty="0" smtClean="0"/>
          </a:p>
          <a:p>
            <a:pPr>
              <a:lnSpc>
                <a:spcPct val="150000"/>
              </a:lnSpc>
            </a:pPr>
            <a:r>
              <a:rPr lang="zh-CN" altLang="en-US" dirty="0" smtClean="0"/>
              <a:t>原理</a:t>
            </a:r>
            <a:endParaRPr lang="en-US" altLang="zh-CN" dirty="0" smtClean="0"/>
          </a:p>
          <a:p>
            <a:pPr lvl="1">
              <a:lnSpc>
                <a:spcPct val="150000"/>
              </a:lnSpc>
            </a:pPr>
            <a:r>
              <a:rPr lang="zh-CN" altLang="en-US" dirty="0" smtClean="0"/>
              <a:t>“</a:t>
            </a:r>
            <a:r>
              <a:rPr lang="zh-CN" altLang="en-US" dirty="0"/>
              <a:t>视线与面</a:t>
            </a:r>
            <a:r>
              <a:rPr lang="zh-CN" altLang="en-US" dirty="0" smtClean="0"/>
              <a:t>朝向”的关系</a:t>
            </a:r>
            <a:endParaRPr lang="en-US" altLang="zh-CN" dirty="0" smtClean="0"/>
          </a:p>
          <a:p>
            <a:pPr lvl="1">
              <a:lnSpc>
                <a:spcPct val="150000"/>
              </a:lnSpc>
            </a:pPr>
            <a:r>
              <a:rPr lang="zh-CN" altLang="en-US" dirty="0"/>
              <a:t>与相机朝向不直接</a:t>
            </a:r>
            <a:r>
              <a:rPr lang="zh-CN" altLang="en-US" dirty="0" smtClean="0"/>
              <a:t>相关</a:t>
            </a:r>
            <a:endParaRPr lang="en-US" altLang="zh-CN" dirty="0" smtClean="0"/>
          </a:p>
          <a:p>
            <a:pPr>
              <a:lnSpc>
                <a:spcPct val="150000"/>
              </a:lnSpc>
            </a:pPr>
            <a:r>
              <a:rPr lang="zh-CN" altLang="en-US" dirty="0" smtClean="0"/>
              <a:t>求面</a:t>
            </a:r>
            <a:r>
              <a:rPr lang="zh-CN" altLang="en-US" dirty="0"/>
              <a:t>法</a:t>
            </a:r>
            <a:r>
              <a:rPr lang="zh-CN" altLang="en-US" dirty="0" smtClean="0"/>
              <a:t>向量？</a:t>
            </a:r>
            <a:endParaRPr lang="en-US" altLang="zh-CN" dirty="0" smtClean="0"/>
          </a:p>
          <a:p>
            <a:pPr lvl="1">
              <a:lnSpc>
                <a:spcPct val="150000"/>
              </a:lnSpc>
            </a:pPr>
            <a:r>
              <a:rPr lang="zh-CN" altLang="en-US" dirty="0"/>
              <a:t>与顶点的存储</a:t>
            </a:r>
            <a:r>
              <a:rPr lang="zh-CN" altLang="en-US" dirty="0" smtClean="0"/>
              <a:t>顺序的关系</a:t>
            </a:r>
            <a:endParaRPr lang="en-US" altLang="zh-CN" dirty="0" smtClean="0"/>
          </a:p>
          <a:p>
            <a:pPr>
              <a:lnSpc>
                <a:spcPct val="150000"/>
              </a:lnSpc>
            </a:pPr>
            <a:r>
              <a:rPr lang="zh-CN" altLang="en-US" dirty="0" smtClean="0"/>
              <a:t>正反面确定</a:t>
            </a:r>
            <a:endParaRPr lang="en-US" altLang="zh-CN" dirty="0" smtClean="0"/>
          </a:p>
        </p:txBody>
      </p:sp>
      <p:grpSp>
        <p:nvGrpSpPr>
          <p:cNvPr id="92" name="组合 91"/>
          <p:cNvGrpSpPr/>
          <p:nvPr/>
        </p:nvGrpSpPr>
        <p:grpSpPr>
          <a:xfrm>
            <a:off x="5838313" y="4484381"/>
            <a:ext cx="1607936" cy="1017432"/>
            <a:chOff x="3983524" y="4196820"/>
            <a:chExt cx="1607936" cy="1017432"/>
          </a:xfrm>
        </p:grpSpPr>
        <p:cxnSp>
          <p:nvCxnSpPr>
            <p:cNvPr id="93" name="直接箭头连接符 92"/>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本框 93"/>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3226" t="-21739" r="-3226" b="-6522"/>
                  </a:stretch>
                </a:blipFill>
              </p:spPr>
              <p:txBody>
                <a:bodyPr/>
                <a:lstStyle/>
                <a:p>
                  <a:r>
                    <a:rPr lang="zh-CN" altLang="en-US">
                      <a:noFill/>
                    </a:rPr>
                    <a:t> </a:t>
                  </a:r>
                </a:p>
              </p:txBody>
            </p:sp>
          </mc:Fallback>
        </mc:AlternateContent>
        <p:cxnSp>
          <p:nvCxnSpPr>
            <p:cNvPr id="95" name="直接箭头连接符 94"/>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endCxn id="94"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本框 96"/>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98"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弧形 99"/>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1" name="文本框 100"/>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32258" r="-2258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2222" t="-40000" r="-96296" b="-2500"/>
                  </a:stretch>
                </a:blipFill>
              </p:spPr>
              <p:txBody>
                <a:bodyPr/>
                <a:lstStyle/>
                <a:p>
                  <a:r>
                    <a:rPr lang="zh-CN" altLang="en-US">
                      <a:noFill/>
                    </a:rPr>
                    <a:t> </a:t>
                  </a:r>
                </a:p>
              </p:txBody>
            </p:sp>
          </mc:Fallback>
        </mc:AlternateContent>
      </p:grpSp>
      <p:grpSp>
        <p:nvGrpSpPr>
          <p:cNvPr id="106" name="组合 105"/>
          <p:cNvGrpSpPr/>
          <p:nvPr/>
        </p:nvGrpSpPr>
        <p:grpSpPr>
          <a:xfrm>
            <a:off x="5853479" y="365125"/>
            <a:ext cx="3659553" cy="3218960"/>
            <a:chOff x="5853479" y="365125"/>
            <a:chExt cx="3659553" cy="3218960"/>
          </a:xfrm>
        </p:grpSpPr>
        <p:grpSp>
          <p:nvGrpSpPr>
            <p:cNvPr id="76" name="组合 75"/>
            <p:cNvGrpSpPr/>
            <p:nvPr/>
          </p:nvGrpSpPr>
          <p:grpSpPr>
            <a:xfrm>
              <a:off x="6315061" y="365125"/>
              <a:ext cx="3197971" cy="3218960"/>
              <a:chOff x="4043573" y="2184400"/>
              <a:chExt cx="2704011" cy="2834288"/>
            </a:xfrm>
          </p:grpSpPr>
          <p:cxnSp>
            <p:nvCxnSpPr>
              <p:cNvPr id="77" name="直接箭头连接符 76"/>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4043573" y="3531066"/>
                <a:ext cx="219179" cy="120762"/>
                <a:chOff x="-53264" y="3885252"/>
                <a:chExt cx="883905" cy="339336"/>
              </a:xfrm>
            </p:grpSpPr>
            <p:sp>
              <p:nvSpPr>
                <p:cNvPr id="90" name="立方体 89"/>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立方体 90"/>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0" name="直接箭头连接符 79"/>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5210047" y="3118036"/>
                <a:ext cx="775943" cy="1023542"/>
                <a:chOff x="5210047" y="3118036"/>
                <a:chExt cx="775943" cy="1023542"/>
              </a:xfrm>
            </p:grpSpPr>
            <p:sp>
              <p:nvSpPr>
                <p:cNvPr id="86"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a:stCxn id="86" idx="2"/>
                  <a:endCxn id="86"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6" idx="1"/>
                  <a:endCxn id="86"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6" idx="2"/>
                  <a:endCxn id="86"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82" name="文本框 81"/>
              <p:cNvSpPr txBox="1"/>
              <p:nvPr/>
            </p:nvSpPr>
            <p:spPr>
              <a:xfrm>
                <a:off x="5796997" y="3163433"/>
                <a:ext cx="950587" cy="369332"/>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83" name="左弧形箭头 82"/>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文本框 83"/>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85" name="左弧形箭头 84"/>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3" name="文本框 102"/>
            <p:cNvSpPr txBox="1"/>
            <p:nvPr/>
          </p:nvSpPr>
          <p:spPr>
            <a:xfrm>
              <a:off x="5853479" y="1774550"/>
              <a:ext cx="542351" cy="400110"/>
            </a:xfrm>
            <a:prstGeom prst="rect">
              <a:avLst/>
            </a:prstGeom>
            <a:noFill/>
          </p:spPr>
          <p:txBody>
            <a:bodyPr wrap="square" rtlCol="0">
              <a:spAutoFit/>
            </a:bodyPr>
            <a:lstStyle/>
            <a:p>
              <a:r>
                <a:rPr lang="en-US" altLang="zh-CN" sz="2000" b="1" dirty="0" smtClean="0">
                  <a:solidFill>
                    <a:schemeClr val="accent1">
                      <a:lumMod val="60000"/>
                      <a:lumOff val="40000"/>
                    </a:schemeClr>
                  </a:solidFill>
                </a:rPr>
                <a:t>2D</a:t>
              </a:r>
              <a:endParaRPr lang="zh-CN" altLang="en-US" sz="2000" b="1" dirty="0">
                <a:solidFill>
                  <a:schemeClr val="accent1">
                    <a:lumMod val="60000"/>
                    <a:lumOff val="40000"/>
                  </a:schemeClr>
                </a:solidFill>
              </a:endParaRPr>
            </a:p>
          </p:txBody>
        </p:sp>
      </p:grpSp>
      <p:grpSp>
        <p:nvGrpSpPr>
          <p:cNvPr id="107" name="组合 106"/>
          <p:cNvGrpSpPr/>
          <p:nvPr/>
        </p:nvGrpSpPr>
        <p:grpSpPr>
          <a:xfrm>
            <a:off x="8143541" y="3360845"/>
            <a:ext cx="3976559" cy="3233344"/>
            <a:chOff x="8143541" y="3360845"/>
            <a:chExt cx="3976559" cy="3233344"/>
          </a:xfrm>
        </p:grpSpPr>
        <p:grpSp>
          <p:nvGrpSpPr>
            <p:cNvPr id="57" name="组合 56"/>
            <p:cNvGrpSpPr/>
            <p:nvPr/>
          </p:nvGrpSpPr>
          <p:grpSpPr>
            <a:xfrm>
              <a:off x="8614017" y="3360845"/>
              <a:ext cx="3506083" cy="3233344"/>
              <a:chOff x="6825234" y="1291469"/>
              <a:chExt cx="4549351" cy="4315350"/>
            </a:xfrm>
          </p:grpSpPr>
          <p:cxnSp>
            <p:nvCxnSpPr>
              <p:cNvPr id="58" name="直接箭头连接符 57"/>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6825234" y="3341837"/>
                <a:ext cx="324440" cy="183866"/>
                <a:chOff x="-53264" y="3885252"/>
                <a:chExt cx="883905" cy="339336"/>
              </a:xfrm>
            </p:grpSpPr>
            <p:sp>
              <p:nvSpPr>
                <p:cNvPr id="74" name="立方体 73"/>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立方体 74"/>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1" name="直接箭头连接符 60"/>
              <p:cNvCxnSpPr/>
              <p:nvPr/>
            </p:nvCxnSpPr>
            <p:spPr>
              <a:xfrm flipH="1">
                <a:off x="7249071" y="3433770"/>
                <a:ext cx="766217"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62"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p:cNvCxnSpPr>
                <a:stCxn id="62" idx="1"/>
                <a:endCxn id="62"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2" idx="2"/>
                <a:endCxn id="63"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3" idx="1"/>
                <a:endCxn id="62"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2" idx="2"/>
                <a:endCxn id="62"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3" idx="2"/>
                <a:endCxn id="63"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9229214" y="2070369"/>
                <a:ext cx="1395067" cy="492925"/>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73" name="文本框 72"/>
              <p:cNvSpPr txBox="1"/>
              <p:nvPr/>
            </p:nvSpPr>
            <p:spPr>
              <a:xfrm>
                <a:off x="9873977" y="3863675"/>
                <a:ext cx="1500608" cy="492925"/>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sp>
          <p:nvSpPr>
            <p:cNvPr id="104" name="文本框 103"/>
            <p:cNvSpPr txBox="1"/>
            <p:nvPr/>
          </p:nvSpPr>
          <p:spPr>
            <a:xfrm>
              <a:off x="8143541" y="4777462"/>
              <a:ext cx="504246" cy="400110"/>
            </a:xfrm>
            <a:prstGeom prst="rect">
              <a:avLst/>
            </a:prstGeom>
            <a:noFill/>
          </p:spPr>
          <p:txBody>
            <a:bodyPr wrap="square" rtlCol="0">
              <a:spAutoFit/>
            </a:bodyPr>
            <a:lstStyle/>
            <a:p>
              <a:r>
                <a:rPr lang="en-US" altLang="zh-CN" sz="2000" b="1" dirty="0" smtClean="0">
                  <a:solidFill>
                    <a:schemeClr val="accent1">
                      <a:lumMod val="60000"/>
                      <a:lumOff val="40000"/>
                    </a:schemeClr>
                  </a:solidFill>
                </a:rPr>
                <a:t>3D</a:t>
              </a:r>
              <a:endParaRPr lang="zh-CN" altLang="en-US" sz="2000" b="1" dirty="0">
                <a:solidFill>
                  <a:schemeClr val="accent1">
                    <a:lumMod val="60000"/>
                    <a:lumOff val="40000"/>
                  </a:schemeClr>
                </a:solidFill>
              </a:endParaRPr>
            </a:p>
          </p:txBody>
        </p:sp>
      </p:grpSp>
    </p:spTree>
    <p:extLst>
      <p:ext uri="{BB962C8B-B14F-4D97-AF65-F5344CB8AC3E}">
        <p14:creationId xmlns:p14="http://schemas.microsoft.com/office/powerpoint/2010/main" val="197347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838199" y="1825624"/>
            <a:ext cx="4937808"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视平面）</a:t>
            </a:r>
            <a:endParaRPr lang="zh-CN" altLang="en-US" dirty="0"/>
          </a:p>
        </p:txBody>
      </p:sp>
      <p:cxnSp>
        <p:nvCxnSpPr>
          <p:cNvPr id="5" name="直接箭头连接符 4"/>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2"/>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3"/>
                <a:stretch>
                  <a:fillRect l="-4762" r="-11905"/>
                </a:stretch>
              </a:blipFill>
            </p:spPr>
            <p:txBody>
              <a:bodyPr/>
              <a:lstStyle/>
              <a:p>
                <a:r>
                  <a:rPr lang="zh-CN" altLang="en-US">
                    <a:noFill/>
                  </a:rPr>
                  <a:t> </a:t>
                </a:r>
              </a:p>
            </p:txBody>
          </p:sp>
        </mc:Fallback>
      </mc:AlternateContent>
      <p:cxnSp>
        <p:nvCxnSpPr>
          <p:cNvPr id="18" name="直接箭头连接符 17"/>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758696" y="3357852"/>
            <a:ext cx="644953" cy="826769"/>
            <a:chOff x="9758696" y="3357852"/>
            <a:chExt cx="644953" cy="826769"/>
          </a:xfrm>
        </p:grpSpPr>
        <p:sp>
          <p:nvSpPr>
            <p:cNvPr id="40"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43"/>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流程图: 联系 44"/>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028171" y="3490790"/>
            <a:ext cx="473656" cy="1000255"/>
            <a:chOff x="9028171" y="3490790"/>
            <a:chExt cx="473656" cy="1000255"/>
          </a:xfrm>
        </p:grpSpPr>
        <p:sp>
          <p:nvSpPr>
            <p:cNvPr id="38"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流程图: 联系 50"/>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4"/>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6"/>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7"/>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6923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grpSp>
        <p:nvGrpSpPr>
          <p:cNvPr id="31" name="组合 30"/>
          <p:cNvGrpSpPr/>
          <p:nvPr/>
        </p:nvGrpSpPr>
        <p:grpSpPr>
          <a:xfrm>
            <a:off x="3522728" y="3517392"/>
            <a:ext cx="512118" cy="420147"/>
            <a:chOff x="1972714" y="3004437"/>
            <a:chExt cx="512118" cy="420147"/>
          </a:xfrm>
        </p:grpSpPr>
        <p:sp>
          <p:nvSpPr>
            <p:cNvPr id="33"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33"/>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箭头连接符 38"/>
          <p:cNvCxnSpPr/>
          <p:nvPr/>
        </p:nvCxnSpPr>
        <p:spPr>
          <a:xfrm>
            <a:off x="2611401" y="5041514"/>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nvSpPr>
            <p:spPr>
              <a:xfrm>
                <a:off x="8932026" y="5252157"/>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8932026" y="5252157"/>
                <a:ext cx="570085" cy="4040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2424074" y="5238093"/>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2424074" y="5238093"/>
                <a:ext cx="416258" cy="404077"/>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53" name="直接箭头连接符 52"/>
          <p:cNvCxnSpPr/>
          <p:nvPr/>
        </p:nvCxnSpPr>
        <p:spPr>
          <a:xfrm>
            <a:off x="6101249" y="833485"/>
            <a:ext cx="3176" cy="508781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6117372" y="1845760"/>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658802" y="1827234"/>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649849" y="4281262"/>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558445" y="2866669"/>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梯形 36"/>
          <p:cNvSpPr/>
          <p:nvPr/>
        </p:nvSpPr>
        <p:spPr>
          <a:xfrm rot="10800000">
            <a:off x="3816161" y="2890374"/>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4" name="文本框 63"/>
              <p:cNvSpPr txBox="1"/>
              <p:nvPr/>
            </p:nvSpPr>
            <p:spPr>
              <a:xfrm>
                <a:off x="9061712" y="4127471"/>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9061712" y="4127471"/>
                <a:ext cx="976101" cy="276999"/>
              </a:xfrm>
              <a:prstGeom prst="rect">
                <a:avLst/>
              </a:prstGeom>
              <a:blipFill rotWithShape="0">
                <a:blip r:embed="rId4"/>
                <a:stretch>
                  <a:fillRect l="-3125" t="-2174" r="-812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9092944" y="2721775"/>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9092944" y="2721775"/>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6132058" y="746203"/>
                <a:ext cx="4692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6132058" y="746203"/>
                <a:ext cx="469261" cy="276999"/>
              </a:xfrm>
              <a:prstGeom prst="rect">
                <a:avLst/>
              </a:prstGeom>
              <a:blipFill rotWithShape="0">
                <a:blip r:embed="rId6"/>
                <a:stretch>
                  <a:fillRect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6176663" y="5723192"/>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6176663" y="5723192"/>
                <a:ext cx="393489" cy="404077"/>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68" name="组合 67"/>
          <p:cNvGrpSpPr/>
          <p:nvPr/>
        </p:nvGrpSpPr>
        <p:grpSpPr>
          <a:xfrm>
            <a:off x="4621909" y="2012808"/>
            <a:ext cx="515103" cy="484253"/>
            <a:chOff x="3071895" y="1499853"/>
            <a:chExt cx="515103" cy="484253"/>
          </a:xfrm>
        </p:grpSpPr>
        <p:sp>
          <p:nvSpPr>
            <p:cNvPr id="69"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69"/>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联系 70"/>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联系 71"/>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6595573" y="2501622"/>
            <a:ext cx="608844" cy="732854"/>
            <a:chOff x="5045559" y="1988667"/>
            <a:chExt cx="608844" cy="732854"/>
          </a:xfrm>
        </p:grpSpPr>
        <p:sp>
          <p:nvSpPr>
            <p:cNvPr id="74"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74"/>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6204837" y="4473639"/>
            <a:ext cx="308808" cy="264485"/>
            <a:chOff x="4654823" y="3960684"/>
            <a:chExt cx="308808" cy="264485"/>
          </a:xfrm>
        </p:grpSpPr>
        <p:sp>
          <p:nvSpPr>
            <p:cNvPr id="79"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联系 79"/>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80"/>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7092781" y="3665797"/>
            <a:ext cx="615726" cy="861553"/>
            <a:chOff x="5542767" y="3152842"/>
            <a:chExt cx="615726" cy="861553"/>
          </a:xfrm>
        </p:grpSpPr>
        <p:sp>
          <p:nvSpPr>
            <p:cNvPr id="84"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流程图: 联系 84"/>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流程图: 联系 85"/>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流程图: 联系 86"/>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等腰三角形 37"/>
          <p:cNvSpPr/>
          <p:nvPr/>
        </p:nvSpPr>
        <p:spPr>
          <a:xfrm>
            <a:off x="5635601" y="3690175"/>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37"/>
          <p:cNvSpPr/>
          <p:nvPr/>
        </p:nvSpPr>
        <p:spPr>
          <a:xfrm>
            <a:off x="7220718" y="3714603"/>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543761" y="3670702"/>
            <a:ext cx="624596" cy="846308"/>
            <a:chOff x="3586431" y="4142513"/>
            <a:chExt cx="624596" cy="846308"/>
          </a:xfrm>
        </p:grpSpPr>
        <p:sp>
          <p:nvSpPr>
            <p:cNvPr id="91"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联系 91"/>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93"/>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3622686" y="3574766"/>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96" name="文本框 95"/>
          <p:cNvSpPr txBox="1"/>
          <p:nvPr/>
        </p:nvSpPr>
        <p:spPr>
          <a:xfrm>
            <a:off x="6249433" y="4369419"/>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97" name="文本框 96"/>
          <p:cNvSpPr txBox="1"/>
          <p:nvPr/>
        </p:nvSpPr>
        <p:spPr>
          <a:xfrm>
            <a:off x="4716902" y="2271236"/>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98" name="组合 97"/>
          <p:cNvGrpSpPr/>
          <p:nvPr/>
        </p:nvGrpSpPr>
        <p:grpSpPr>
          <a:xfrm rot="8709723">
            <a:off x="4232929" y="3054538"/>
            <a:ext cx="502457" cy="729207"/>
            <a:chOff x="5000092" y="1988667"/>
            <a:chExt cx="719505" cy="729207"/>
          </a:xfrm>
        </p:grpSpPr>
        <p:sp>
          <p:nvSpPr>
            <p:cNvPr id="99"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联系 99"/>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联系 100"/>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联系 101"/>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文本框 102"/>
          <p:cNvSpPr txBox="1"/>
          <p:nvPr/>
        </p:nvSpPr>
        <p:spPr>
          <a:xfrm rot="1300514">
            <a:off x="4447842" y="3157533"/>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104" name="文本框 103"/>
          <p:cNvSpPr txBox="1"/>
          <p:nvPr/>
        </p:nvSpPr>
        <p:spPr>
          <a:xfrm rot="1300514">
            <a:off x="7085350" y="2538140"/>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105" name="直接箭头连接符 104"/>
          <p:cNvCxnSpPr/>
          <p:nvPr/>
        </p:nvCxnSpPr>
        <p:spPr>
          <a:xfrm flipH="1">
            <a:off x="8767894" y="4281262"/>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a:off x="8850028" y="2867731"/>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H="1">
            <a:off x="9072123" y="2366268"/>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p:cNvSpPr txBox="1"/>
              <p:nvPr/>
            </p:nvSpPr>
            <p:spPr>
              <a:xfrm>
                <a:off x="9390403" y="2227769"/>
                <a:ext cx="1035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8" name="文本框 107"/>
              <p:cNvSpPr txBox="1">
                <a:spLocks noRot="1" noChangeAspect="1" noMove="1" noResize="1" noEditPoints="1" noAdjustHandles="1" noChangeArrowheads="1" noChangeShapeType="1" noTextEdit="1"/>
              </p:cNvSpPr>
              <p:nvPr/>
            </p:nvSpPr>
            <p:spPr>
              <a:xfrm>
                <a:off x="9390403" y="2227769"/>
                <a:ext cx="1035989" cy="276999"/>
              </a:xfrm>
              <a:prstGeom prst="rect">
                <a:avLst/>
              </a:prstGeom>
              <a:blipFill rotWithShape="0">
                <a:blip r:embed="rId8"/>
                <a:stretch>
                  <a:fillRect l="-7647" t="-2174" r="-7647" b="-32609"/>
                </a:stretch>
              </a:blipFill>
            </p:spPr>
            <p:txBody>
              <a:bodyPr/>
              <a:lstStyle/>
              <a:p>
                <a:r>
                  <a:rPr lang="zh-CN" altLang="en-US">
                    <a:noFill/>
                  </a:rPr>
                  <a:t> </a:t>
                </a:r>
              </a:p>
            </p:txBody>
          </p:sp>
        </mc:Fallback>
      </mc:AlternateContent>
      <p:cxnSp>
        <p:nvCxnSpPr>
          <p:cNvPr id="109" name="直接箭头连接符 108"/>
          <p:cNvCxnSpPr/>
          <p:nvPr/>
        </p:nvCxnSpPr>
        <p:spPr>
          <a:xfrm>
            <a:off x="2902492" y="2366268"/>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1998592" y="2227769"/>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1998592" y="2227769"/>
                <a:ext cx="882944" cy="276999"/>
              </a:xfrm>
              <a:prstGeom prst="rect">
                <a:avLst/>
              </a:prstGeom>
              <a:blipFill rotWithShape="0">
                <a:blip r:embed="rId9"/>
                <a:stretch>
                  <a:fillRect l="-9655" t="-2174" r="-9655"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880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723911" y="1518885"/>
            <a:ext cx="5732842" cy="5215743"/>
          </a:xfrm>
        </p:spPr>
        <p:txBody>
          <a:bodyPr>
            <a:normAutofit/>
          </a:bodyPr>
          <a:lstStyle/>
          <a:p>
            <a:pPr>
              <a:lnSpc>
                <a:spcPct val="170000"/>
              </a:lnSpc>
            </a:pPr>
            <a:r>
              <a:rPr lang="zh-CN" altLang="en-US" dirty="0" smtClean="0"/>
              <a:t>视景体裁剪</a:t>
            </a:r>
            <a:endParaRPr lang="en-US" altLang="zh-CN" dirty="0" smtClean="0"/>
          </a:p>
          <a:p>
            <a:pPr>
              <a:lnSpc>
                <a:spcPct val="170000"/>
              </a:lnSpc>
            </a:pP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a:p>
            <a:pPr lvl="1">
              <a:lnSpc>
                <a:spcPct val="170000"/>
              </a:lnSpc>
            </a:pPr>
            <a:r>
              <a:rPr lang="en-US" altLang="zh-CN" dirty="0" smtClean="0"/>
              <a:t>(</a:t>
            </a:r>
            <a:r>
              <a:rPr lang="en-US" altLang="zh-CN" dirty="0"/>
              <a:t>Canonical View Volume, CVV</a:t>
            </a:r>
            <a:r>
              <a:rPr lang="en-US" altLang="zh-CN" dirty="0" smtClean="0"/>
              <a:t>)</a:t>
            </a:r>
            <a:endParaRPr lang="zh-CN" altLang="en-US" dirty="0"/>
          </a:p>
        </p:txBody>
      </p:sp>
      <p:grpSp>
        <p:nvGrpSpPr>
          <p:cNvPr id="16" name="组合 15"/>
          <p:cNvGrpSpPr/>
          <p:nvPr/>
        </p:nvGrpSpPr>
        <p:grpSpPr>
          <a:xfrm>
            <a:off x="6991391" y="4168243"/>
            <a:ext cx="3837492" cy="2299202"/>
            <a:chOff x="6497422" y="904336"/>
            <a:chExt cx="3837492" cy="2299202"/>
          </a:xfrm>
        </p:grpSpPr>
        <p:sp>
          <p:nvSpPr>
            <p:cNvPr id="30" name="立方体 29"/>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8256700" y="1309613"/>
              <a:ext cx="942045" cy="789410"/>
              <a:chOff x="7055653" y="4898265"/>
              <a:chExt cx="942045" cy="789410"/>
            </a:xfrm>
          </p:grpSpPr>
          <p:grpSp>
            <p:nvGrpSpPr>
              <p:cNvPr id="12" name="组合 11"/>
              <p:cNvGrpSpPr/>
              <p:nvPr/>
            </p:nvGrpSpPr>
            <p:grpSpPr>
              <a:xfrm>
                <a:off x="7134413" y="5144349"/>
                <a:ext cx="506841" cy="432000"/>
                <a:chOff x="5864083" y="3042046"/>
                <a:chExt cx="506841" cy="432000"/>
              </a:xfrm>
            </p:grpSpPr>
            <p:cxnSp>
              <p:nvCxnSpPr>
                <p:cNvPr id="35" name="直接箭头连接符 34"/>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文本框 5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2"/>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3"/>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4"/>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5"/>
                  <a:stretch>
                    <a:fillRect l="-3200"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6"/>
                  <a:stretch>
                    <a:fillRect l="-247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7"/>
                  <a:stretch>
                    <a:fillRect l="-2479" r="-826"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8"/>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9"/>
                  <a:stretch>
                    <a:fillRect l="-5645" b="-22857"/>
                  </a:stretch>
                </a:blipFill>
              </p:spPr>
              <p:txBody>
                <a:bodyPr/>
                <a:lstStyle/>
                <a:p>
                  <a:r>
                    <a:rPr lang="zh-CN" altLang="en-US">
                      <a:noFill/>
                    </a:rPr>
                    <a:t> </a:t>
                  </a:r>
                </a:p>
              </p:txBody>
            </p:sp>
          </mc:Fallback>
        </mc:AlternateContent>
        <p:cxnSp>
          <p:nvCxnSpPr>
            <p:cNvPr id="22" name="直接箭头连接符 21"/>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0"/>
                  <a:stretch>
                    <a:fillRect l="-3448" r="-862" b="-14286"/>
                  </a:stretch>
                </a:blipFill>
              </p:spPr>
              <p:txBody>
                <a:bodyPr/>
                <a:lstStyle/>
                <a:p>
                  <a:r>
                    <a:rPr lang="zh-CN" altLang="en-US">
                      <a:noFill/>
                    </a:rPr>
                    <a:t> </a:t>
                  </a:r>
                </a:p>
              </p:txBody>
            </p:sp>
          </mc:Fallback>
        </mc:AlternateContent>
        <p:cxnSp>
          <p:nvCxnSpPr>
            <p:cNvPr id="37" name="直接箭头连接符 36"/>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圆角矩形 127"/>
              <p:cNvSpPr/>
              <p:nvPr/>
            </p:nvSpPr>
            <p:spPr>
              <a:xfrm>
                <a:off x="1838736" y="6963258"/>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xmlns="">
          <p:sp>
            <p:nvSpPr>
              <p:cNvPr id="128" name="圆角矩形 127"/>
              <p:cNvSpPr>
                <a:spLocks noRot="1" noChangeAspect="1" noMove="1" noResize="1" noEditPoints="1" noAdjustHandles="1" noChangeArrowheads="1" noChangeShapeType="1" noTextEdit="1"/>
              </p:cNvSpPr>
              <p:nvPr/>
            </p:nvSpPr>
            <p:spPr>
              <a:xfrm>
                <a:off x="1838736" y="6963258"/>
                <a:ext cx="1865307" cy="1280329"/>
              </a:xfrm>
              <a:prstGeom prst="roundRect">
                <a:avLst/>
              </a:prstGeom>
              <a:blipFill rotWithShape="0">
                <a:blip r:embed="rId11"/>
                <a:stretch>
                  <a:fillRect/>
                </a:stretch>
              </a:blipFill>
              <a:ln>
                <a:prstDash val="dash"/>
              </a:ln>
            </p:spPr>
            <p:txBody>
              <a:bodyPr/>
              <a:lstStyle/>
              <a:p>
                <a:r>
                  <a:rPr lang="zh-CN" altLang="en-US">
                    <a:noFill/>
                  </a:rPr>
                  <a:t> </a:t>
                </a:r>
              </a:p>
            </p:txBody>
          </p:sp>
        </mc:Fallback>
      </mc:AlternateContent>
      <p:grpSp>
        <p:nvGrpSpPr>
          <p:cNvPr id="23" name="组合 22"/>
          <p:cNvGrpSpPr/>
          <p:nvPr/>
        </p:nvGrpSpPr>
        <p:grpSpPr>
          <a:xfrm>
            <a:off x="6356828" y="459356"/>
            <a:ext cx="5238912" cy="2844520"/>
            <a:chOff x="6356828" y="459356"/>
            <a:chExt cx="5238912" cy="2844520"/>
          </a:xfrm>
        </p:grpSpPr>
        <p:cxnSp>
          <p:nvCxnSpPr>
            <p:cNvPr id="79" name="直接连接符 78"/>
            <p:cNvCxnSpPr>
              <a:stCxn id="84" idx="0"/>
              <a:endCxn id="127"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80" name="直接连接符 79"/>
            <p:cNvCxnSpPr>
              <a:stCxn id="84" idx="2"/>
              <a:endCxn id="126"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4" idx="1"/>
              <a:endCxn id="127"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4" idx="3"/>
              <a:endCxn id="127"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6563813" y="1915480"/>
              <a:ext cx="180716" cy="102415"/>
              <a:chOff x="-53264" y="3885252"/>
              <a:chExt cx="883905" cy="339336"/>
            </a:xfrm>
          </p:grpSpPr>
          <p:sp>
            <p:nvSpPr>
              <p:cNvPr id="126" name="立方体 125"/>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立方体 126"/>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10516751" y="1980722"/>
              <a:ext cx="202988" cy="26110"/>
              <a:chOff x="7935433" y="4215607"/>
              <a:chExt cx="202988" cy="26110"/>
            </a:xfrm>
          </p:grpSpPr>
          <p:cxnSp>
            <p:nvCxnSpPr>
              <p:cNvPr id="120" name="直接箭头连接符 119"/>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0" name="直接箭头连接符 89"/>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9506463" y="2141039"/>
              <a:ext cx="79808" cy="180000"/>
              <a:chOff x="6925145" y="4375924"/>
              <a:chExt cx="79808" cy="180000"/>
            </a:xfrm>
          </p:grpSpPr>
          <p:cxnSp>
            <p:nvCxnSpPr>
              <p:cNvPr id="118" name="直接箭头连接符 117"/>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9889277" y="2306149"/>
              <a:ext cx="26110" cy="202988"/>
              <a:chOff x="7307959" y="4541034"/>
              <a:chExt cx="26110" cy="202988"/>
            </a:xfrm>
          </p:grpSpPr>
          <p:cxnSp>
            <p:nvCxnSpPr>
              <p:cNvPr id="116" name="直接箭头连接符 115"/>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9686318" y="1282193"/>
              <a:ext cx="26110" cy="202988"/>
              <a:chOff x="7105000" y="3517078"/>
              <a:chExt cx="26110" cy="202988"/>
            </a:xfrm>
          </p:grpSpPr>
          <p:cxnSp>
            <p:nvCxnSpPr>
              <p:cNvPr id="114" name="直接箭头连接符 113"/>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9245006" y="1488902"/>
              <a:ext cx="196047" cy="50841"/>
              <a:chOff x="6663688" y="3723787"/>
              <a:chExt cx="196047" cy="50841"/>
            </a:xfrm>
          </p:grpSpPr>
          <p:cxnSp>
            <p:nvCxnSpPr>
              <p:cNvPr id="112" name="直接箭头连接符 111"/>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3" name="椭圆 112"/>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5" name="文本框 94"/>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95" name="文本框 94"/>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96" name="组合 95"/>
            <p:cNvGrpSpPr/>
            <p:nvPr/>
          </p:nvGrpSpPr>
          <p:grpSpPr>
            <a:xfrm>
              <a:off x="8710656" y="1980722"/>
              <a:ext cx="202988" cy="26110"/>
              <a:chOff x="6129338" y="4215607"/>
              <a:chExt cx="202988" cy="26110"/>
            </a:xfrm>
          </p:grpSpPr>
          <p:cxnSp>
            <p:nvCxnSpPr>
              <p:cNvPr id="110" name="直接箭头连接符 109"/>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7" name="文本框 96"/>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4242"/>
                  </a:stretch>
                </a:blipFill>
              </p:spPr>
              <p:txBody>
                <a:bodyPr/>
                <a:lstStyle/>
                <a:p>
                  <a:r>
                    <a:rPr lang="zh-CN" altLang="en-US">
                      <a:noFill/>
                    </a:rPr>
                    <a:t> </a:t>
                  </a:r>
                </a:p>
              </p:txBody>
            </p:sp>
          </mc:Fallback>
        </mc:AlternateContent>
        <p:cxnSp>
          <p:nvCxnSpPr>
            <p:cNvPr id="98" name="直接箭头连接符 97"/>
            <p:cNvCxnSpPr>
              <a:endCxn id="97"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3922" b="-21212"/>
                  </a:stretch>
                </a:blipFill>
              </p:spPr>
              <p:txBody>
                <a:bodyPr/>
                <a:lstStyle/>
                <a:p>
                  <a:r>
                    <a:rPr lang="zh-CN" altLang="en-US">
                      <a:noFill/>
                    </a:rPr>
                    <a:t> </a:t>
                  </a:r>
                </a:p>
              </p:txBody>
            </p:sp>
          </mc:Fallback>
        </mc:AlternateContent>
        <p:cxnSp>
          <p:nvCxnSpPr>
            <p:cNvPr id="100" name="直接箭头连接符 99"/>
            <p:cNvCxnSpPr>
              <a:stCxn id="115"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文本框 100"/>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5357" b="-28125"/>
                  </a:stretch>
                </a:blipFill>
              </p:spPr>
              <p:txBody>
                <a:bodyPr/>
                <a:lstStyle/>
                <a:p>
                  <a:r>
                    <a:rPr lang="zh-CN" altLang="en-US">
                      <a:noFill/>
                    </a:rPr>
                    <a:t> </a:t>
                  </a:r>
                </a:p>
              </p:txBody>
            </p:sp>
          </mc:Fallback>
        </mc:AlternateContent>
        <p:cxnSp>
          <p:nvCxnSpPr>
            <p:cNvPr id="102" name="直接箭头连接符 101"/>
            <p:cNvCxnSpPr>
              <a:stCxn id="113"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文本框 102"/>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6667"/>
                  </a:stretch>
                </a:blipFill>
              </p:spPr>
              <p:txBody>
                <a:bodyPr/>
                <a:lstStyle/>
                <a:p>
                  <a:r>
                    <a:rPr lang="zh-CN" altLang="en-US">
                      <a:noFill/>
                    </a:rPr>
                    <a:t> </a:t>
                  </a:r>
                </a:p>
              </p:txBody>
            </p:sp>
          </mc:Fallback>
        </mc:AlternateContent>
        <p:cxnSp>
          <p:nvCxnSpPr>
            <p:cNvPr id="104" name="直接箭头连接符 103"/>
            <p:cNvCxnSpPr>
              <a:endCxn id="103"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本框 104"/>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696" r="-4348" b="-27273"/>
                  </a:stretch>
                </a:blipFill>
              </p:spPr>
              <p:txBody>
                <a:bodyPr/>
                <a:lstStyle/>
                <a:p>
                  <a:r>
                    <a:rPr lang="zh-CN" altLang="en-US">
                      <a:noFill/>
                    </a:rPr>
                    <a:t> </a:t>
                  </a:r>
                </a:p>
              </p:txBody>
            </p:sp>
          </mc:Fallback>
        </mc:AlternateContent>
        <p:sp>
          <p:nvSpPr>
            <p:cNvPr id="106" name="文本框 105"/>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107" name="组合 106"/>
            <p:cNvGrpSpPr/>
            <p:nvPr/>
          </p:nvGrpSpPr>
          <p:grpSpPr>
            <a:xfrm>
              <a:off x="7682665" y="2249486"/>
              <a:ext cx="787780" cy="326308"/>
              <a:chOff x="5339552" y="4955903"/>
              <a:chExt cx="787780" cy="326308"/>
            </a:xfrm>
          </p:grpSpPr>
          <p:sp>
            <p:nvSpPr>
              <p:cNvPr id="108" name="文本框 107"/>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109" name="直接箭头连接符 10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30" name="组合 129"/>
            <p:cNvGrpSpPr/>
            <p:nvPr/>
          </p:nvGrpSpPr>
          <p:grpSpPr>
            <a:xfrm>
              <a:off x="11102335" y="2977568"/>
              <a:ext cx="493405" cy="326308"/>
              <a:chOff x="5339552" y="4955903"/>
              <a:chExt cx="493405" cy="326308"/>
            </a:xfrm>
          </p:grpSpPr>
          <p:sp>
            <p:nvSpPr>
              <p:cNvPr id="131" name="文本框 130"/>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132" name="直接箭头连接符 131"/>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8925336" y="2516837"/>
              <a:ext cx="626775" cy="326308"/>
              <a:chOff x="5339552" y="4955903"/>
              <a:chExt cx="626775" cy="326308"/>
            </a:xfrm>
          </p:grpSpPr>
          <p:sp>
            <p:nvSpPr>
              <p:cNvPr id="134" name="文本框 133"/>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135" name="直接箭头连接符 134"/>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10914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72714" y="3004437"/>
            <a:ext cx="512118" cy="420147"/>
            <a:chOff x="1972714" y="3004437"/>
            <a:chExt cx="512118" cy="420147"/>
          </a:xfrm>
        </p:grpSpPr>
        <p:sp>
          <p:nvSpPr>
            <p:cNvPr id="38"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箭头连接符 4"/>
          <p:cNvCxnSpPr/>
          <p:nvPr/>
        </p:nvCxnSpPr>
        <p:spPr>
          <a:xfrm>
            <a:off x="1061387" y="4528559"/>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7382012" y="4739202"/>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382012" y="4739202"/>
                <a:ext cx="570085" cy="4040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874060" y="4725138"/>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74060" y="4725138"/>
                <a:ext cx="416258" cy="404077"/>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18" name="直接箭头连接符 17"/>
          <p:cNvCxnSpPr/>
          <p:nvPr/>
        </p:nvCxnSpPr>
        <p:spPr>
          <a:xfrm>
            <a:off x="4551235" y="320530"/>
            <a:ext cx="0" cy="5864327"/>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567358" y="1332805"/>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8788" y="1314279"/>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099835" y="3768307"/>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08431" y="2353714"/>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2266147" y="2377419"/>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511698" y="3614516"/>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511698" y="3614516"/>
                <a:ext cx="976101" cy="276999"/>
              </a:xfrm>
              <a:prstGeom prst="rect">
                <a:avLst/>
              </a:prstGeom>
              <a:blipFill rotWithShape="0">
                <a:blip r:embed="rId4"/>
                <a:stretch>
                  <a:fillRect l="-3125" t="-2222"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542930" y="2208820"/>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542930" y="2208820"/>
                <a:ext cx="855875" cy="276999"/>
              </a:xfrm>
              <a:prstGeom prst="rect">
                <a:avLst/>
              </a:prstGeom>
              <a:blipFill rotWithShape="0">
                <a:blip r:embed="rId5"/>
                <a:stretch>
                  <a:fillRect l="-9220" t="-2174" r="-851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4671253" y="266701"/>
                <a:ext cx="54731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4671253" y="266701"/>
                <a:ext cx="547318" cy="4040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4671253" y="5745495"/>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671253" y="5745495"/>
                <a:ext cx="393489" cy="404077"/>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10" name="组合 9"/>
          <p:cNvGrpSpPr/>
          <p:nvPr/>
        </p:nvGrpSpPr>
        <p:grpSpPr>
          <a:xfrm>
            <a:off x="3071895" y="1499853"/>
            <a:ext cx="515103" cy="484253"/>
            <a:chOff x="3071895" y="1499853"/>
            <a:chExt cx="515103" cy="484253"/>
          </a:xfrm>
        </p:grpSpPr>
        <p:sp>
          <p:nvSpPr>
            <p:cNvPr id="34"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045559" y="1988667"/>
            <a:ext cx="608844" cy="732854"/>
            <a:chOff x="5045559" y="1988667"/>
            <a:chExt cx="608844" cy="732854"/>
          </a:xfrm>
        </p:grpSpPr>
        <p:sp>
          <p:nvSpPr>
            <p:cNvPr id="52"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52"/>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联系 57"/>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联系 59"/>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654823" y="3960684"/>
            <a:ext cx="308808" cy="264485"/>
            <a:chOff x="4654823" y="3960684"/>
            <a:chExt cx="308808" cy="264485"/>
          </a:xfrm>
        </p:grpSpPr>
        <p:sp>
          <p:nvSpPr>
            <p:cNvPr id="62"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62"/>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63"/>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联系 64"/>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542767" y="3152842"/>
            <a:ext cx="615726" cy="861553"/>
            <a:chOff x="5542767" y="3152842"/>
            <a:chExt cx="615726" cy="861553"/>
          </a:xfrm>
        </p:grpSpPr>
        <p:sp>
          <p:nvSpPr>
            <p:cNvPr id="67"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69"/>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等腰三角形 37"/>
          <p:cNvSpPr/>
          <p:nvPr/>
        </p:nvSpPr>
        <p:spPr>
          <a:xfrm>
            <a:off x="4085587" y="3177220"/>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37"/>
          <p:cNvSpPr/>
          <p:nvPr/>
        </p:nvSpPr>
        <p:spPr>
          <a:xfrm>
            <a:off x="5670704" y="3201648"/>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93747" y="3157747"/>
            <a:ext cx="624596" cy="846308"/>
            <a:chOff x="3586431" y="4142513"/>
            <a:chExt cx="624596" cy="846308"/>
          </a:xfrm>
        </p:grpSpPr>
        <p:sp>
          <p:nvSpPr>
            <p:cNvPr id="40"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2072672" y="306181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9" name="文本框 78"/>
          <p:cNvSpPr txBox="1"/>
          <p:nvPr/>
        </p:nvSpPr>
        <p:spPr>
          <a:xfrm>
            <a:off x="4699419" y="3856464"/>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80" name="文本框 79"/>
          <p:cNvSpPr txBox="1"/>
          <p:nvPr/>
        </p:nvSpPr>
        <p:spPr>
          <a:xfrm>
            <a:off x="3166888" y="175828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91" name="组合 90"/>
          <p:cNvGrpSpPr/>
          <p:nvPr/>
        </p:nvGrpSpPr>
        <p:grpSpPr>
          <a:xfrm rot="8709723">
            <a:off x="2682915" y="2541583"/>
            <a:ext cx="502457" cy="729207"/>
            <a:chOff x="5000092" y="1988667"/>
            <a:chExt cx="719505" cy="729207"/>
          </a:xfrm>
        </p:grpSpPr>
        <p:sp>
          <p:nvSpPr>
            <p:cNvPr id="92"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93"/>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94"/>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p:cNvSpPr txBox="1"/>
          <p:nvPr/>
        </p:nvSpPr>
        <p:spPr>
          <a:xfrm rot="1300514">
            <a:off x="2897828" y="2644578"/>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97" name="文本框 96"/>
          <p:cNvSpPr txBox="1"/>
          <p:nvPr/>
        </p:nvSpPr>
        <p:spPr>
          <a:xfrm rot="1300514">
            <a:off x="5535336" y="2025185"/>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98" name="直接箭头连接符 97"/>
          <p:cNvCxnSpPr/>
          <p:nvPr/>
        </p:nvCxnSpPr>
        <p:spPr>
          <a:xfrm flipH="1">
            <a:off x="7217880" y="3768307"/>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7300014" y="2354776"/>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a:off x="7522109" y="1853313"/>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文本框 100"/>
              <p:cNvSpPr txBox="1"/>
              <p:nvPr/>
            </p:nvSpPr>
            <p:spPr>
              <a:xfrm>
                <a:off x="7840389" y="1714814"/>
                <a:ext cx="1035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7840389" y="1714814"/>
                <a:ext cx="1035989" cy="276999"/>
              </a:xfrm>
              <a:prstGeom prst="rect">
                <a:avLst/>
              </a:prstGeom>
              <a:blipFill rotWithShape="0">
                <a:blip r:embed="rId8"/>
                <a:stretch>
                  <a:fillRect l="-7647" t="-2174" r="-7647" b="-32609"/>
                </a:stretch>
              </a:blipFill>
            </p:spPr>
            <p:txBody>
              <a:bodyPr/>
              <a:lstStyle/>
              <a:p>
                <a:r>
                  <a:rPr lang="zh-CN" altLang="en-US">
                    <a:noFill/>
                  </a:rPr>
                  <a:t> </a:t>
                </a:r>
              </a:p>
            </p:txBody>
          </p:sp>
        </mc:Fallback>
      </mc:AlternateContent>
      <p:cxnSp>
        <p:nvCxnSpPr>
          <p:cNvPr id="102" name="直接箭头连接符 101"/>
          <p:cNvCxnSpPr/>
          <p:nvPr/>
        </p:nvCxnSpPr>
        <p:spPr>
          <a:xfrm>
            <a:off x="1352478" y="1853313"/>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文本框 102"/>
              <p:cNvSpPr txBox="1"/>
              <p:nvPr/>
            </p:nvSpPr>
            <p:spPr>
              <a:xfrm>
                <a:off x="448578" y="1714814"/>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448578" y="1714814"/>
                <a:ext cx="882944" cy="276999"/>
              </a:xfrm>
              <a:prstGeom prst="rect">
                <a:avLst/>
              </a:prstGeom>
              <a:blipFill rotWithShape="0">
                <a:blip r:embed="rId9"/>
                <a:stretch>
                  <a:fillRect l="-9722" t="-2174" r="-10417"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798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838199" y="1825624"/>
            <a:ext cx="5127269"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a:t>
            </a:r>
            <a:endParaRPr lang="zh-CN" altLang="en-US" dirty="0"/>
          </a:p>
        </p:txBody>
      </p:sp>
      <p:cxnSp>
        <p:nvCxnSpPr>
          <p:cNvPr id="5" name="直接箭头连接符 4"/>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2"/>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3"/>
                <a:stretch>
                  <a:fillRect l="-4762" r="-11905"/>
                </a:stretch>
              </a:blipFill>
            </p:spPr>
            <p:txBody>
              <a:bodyPr/>
              <a:lstStyle/>
              <a:p>
                <a:r>
                  <a:rPr lang="zh-CN" altLang="en-US">
                    <a:noFill/>
                  </a:rPr>
                  <a:t> </a:t>
                </a:r>
              </a:p>
            </p:txBody>
          </p:sp>
        </mc:Fallback>
      </mc:AlternateContent>
      <p:cxnSp>
        <p:nvCxnSpPr>
          <p:cNvPr id="18" name="直接箭头连接符 17"/>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758696" y="3357852"/>
            <a:ext cx="644953" cy="826769"/>
            <a:chOff x="9758696" y="3357852"/>
            <a:chExt cx="644953" cy="826769"/>
          </a:xfrm>
        </p:grpSpPr>
        <p:sp>
          <p:nvSpPr>
            <p:cNvPr id="40"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43"/>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流程图: 联系 44"/>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028171" y="3490790"/>
            <a:ext cx="473656" cy="1000255"/>
            <a:chOff x="9028171" y="3490790"/>
            <a:chExt cx="473656" cy="1000255"/>
          </a:xfrm>
        </p:grpSpPr>
        <p:sp>
          <p:nvSpPr>
            <p:cNvPr id="38"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流程图: 联系 50"/>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4"/>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6"/>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7"/>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0266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216482" y="736574"/>
            <a:ext cx="5352533" cy="6052451"/>
          </a:xfrm>
        </p:spPr>
        <p:txBody>
          <a:bodyPr>
            <a:normAutofit/>
          </a:bodyPr>
          <a:lstStyle/>
          <a:p>
            <a:pPr>
              <a:lnSpc>
                <a:spcPct val="170000"/>
              </a:lnSpc>
            </a:pPr>
            <a:r>
              <a:rPr lang="zh-CN" altLang="en-US" dirty="0" smtClean="0"/>
              <a:t>基本变换</a:t>
            </a:r>
            <a:endParaRPr lang="en-US" altLang="zh-CN" dirty="0" smtClean="0"/>
          </a:p>
          <a:p>
            <a:pPr lvl="1">
              <a:lnSpc>
                <a:spcPct val="170000"/>
              </a:lnSpc>
            </a:pPr>
            <a:r>
              <a:rPr lang="zh-CN" altLang="en-US" dirty="0" smtClean="0"/>
              <a:t>缩放、旋转、平移</a:t>
            </a:r>
            <a:endParaRPr lang="en-US" altLang="zh-CN" dirty="0" smtClean="0"/>
          </a:p>
          <a:p>
            <a:pPr>
              <a:lnSpc>
                <a:spcPct val="170000"/>
              </a:lnSpc>
            </a:pPr>
            <a:r>
              <a:rPr lang="zh-CN" altLang="en-US" dirty="0" smtClean="0"/>
              <a:t>物体</a:t>
            </a:r>
            <a:r>
              <a:rPr lang="zh-CN" altLang="en-US" dirty="0" smtClean="0"/>
              <a:t>坐标系</a:t>
            </a:r>
            <a:endParaRPr lang="en-US" altLang="zh-CN" dirty="0" smtClean="0"/>
          </a:p>
          <a:p>
            <a:pPr>
              <a:lnSpc>
                <a:spcPct val="170000"/>
              </a:lnSpc>
            </a:pPr>
            <a:r>
              <a:rPr lang="zh-CN" altLang="en-US" dirty="0" smtClean="0"/>
              <a:t>世界坐标系</a:t>
            </a:r>
            <a:endParaRPr lang="en-US" altLang="zh-CN" dirty="0" smtClean="0"/>
          </a:p>
          <a:p>
            <a:pPr>
              <a:lnSpc>
                <a:spcPct val="170000"/>
              </a:lnSpc>
            </a:pPr>
            <a:r>
              <a:rPr lang="zh-CN" altLang="en-US" dirty="0" smtClean="0"/>
              <a:t>惯性坐标系</a:t>
            </a:r>
            <a:endParaRPr lang="en-US" altLang="zh-CN" dirty="0" smtClean="0"/>
          </a:p>
          <a:p>
            <a:pPr lvl="1">
              <a:lnSpc>
                <a:spcPct val="170000"/>
              </a:lnSpc>
            </a:pPr>
            <a:r>
              <a:rPr lang="zh-CN" altLang="en-US" dirty="0" smtClean="0"/>
              <a:t>原点与物体坐标系的原点重合</a:t>
            </a:r>
            <a:endParaRPr lang="en-US" altLang="zh-CN" dirty="0" smtClean="0"/>
          </a:p>
          <a:p>
            <a:pPr lvl="1">
              <a:lnSpc>
                <a:spcPct val="170000"/>
              </a:lnSpc>
            </a:pPr>
            <a:r>
              <a:rPr lang="zh-CN" altLang="en-US" dirty="0" smtClean="0"/>
              <a:t>轴平行于世界坐标</a:t>
            </a:r>
            <a:r>
              <a:rPr lang="zh-CN" altLang="en-US" dirty="0" smtClean="0"/>
              <a:t>系</a:t>
            </a:r>
            <a:endParaRPr lang="en-US" altLang="zh-CN" dirty="0" smtClean="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世界变换</a:t>
            </a:r>
            <a:endParaRPr lang="zh-CN" altLang="en-US" sz="4800" dirty="0"/>
          </a:p>
        </p:txBody>
      </p:sp>
      <p:grpSp>
        <p:nvGrpSpPr>
          <p:cNvPr id="41" name="组合 40"/>
          <p:cNvGrpSpPr/>
          <p:nvPr/>
        </p:nvGrpSpPr>
        <p:grpSpPr>
          <a:xfrm>
            <a:off x="7123808" y="736574"/>
            <a:ext cx="3351821" cy="2929636"/>
            <a:chOff x="6670919" y="945985"/>
            <a:chExt cx="4349252" cy="3801434"/>
          </a:xfrm>
        </p:grpSpPr>
        <p:grpSp>
          <p:nvGrpSpPr>
            <p:cNvPr id="40" name="组合 39"/>
            <p:cNvGrpSpPr/>
            <p:nvPr/>
          </p:nvGrpSpPr>
          <p:grpSpPr>
            <a:xfrm>
              <a:off x="6670919" y="1010423"/>
              <a:ext cx="3973951" cy="3736996"/>
              <a:chOff x="6670919" y="1010423"/>
              <a:chExt cx="3973951" cy="3736996"/>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a:off x="6979738" y="1499942"/>
                <a:ext cx="3497855" cy="2922676"/>
              </a:xfrm>
              <a:prstGeom prst="rect">
                <a:avLst/>
              </a:prstGeom>
            </p:spPr>
          </p:pic>
          <p:grpSp>
            <p:nvGrpSpPr>
              <p:cNvPr id="38" name="组合 37"/>
              <p:cNvGrpSpPr/>
              <p:nvPr/>
            </p:nvGrpSpPr>
            <p:grpSpPr>
              <a:xfrm>
                <a:off x="6670919" y="1010423"/>
                <a:ext cx="3973951" cy="3736996"/>
                <a:chOff x="6670919" y="1010423"/>
                <a:chExt cx="3973951" cy="3736996"/>
              </a:xfrm>
            </p:grpSpPr>
            <mc:AlternateContent xmlns:mc="http://schemas.openxmlformats.org/markup-compatibility/2006">
              <mc:Choice xmlns:a14="http://schemas.microsoft.com/office/drawing/2010/main" Requires="a14">
                <p:sp>
                  <p:nvSpPr>
                    <p:cNvPr id="42" name="文本框 41"/>
                    <p:cNvSpPr txBox="1"/>
                    <p:nvPr/>
                  </p:nvSpPr>
                  <p:spPr>
                    <a:xfrm>
                      <a:off x="10201187" y="4342694"/>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p:sp>
                  <p:nvSpPr>
                    <p:cNvPr id="42" name="文本框 41"/>
                    <p:cNvSpPr txBox="1">
                      <a:spLocks noRot="1" noChangeAspect="1" noMove="1" noResize="1" noEditPoints="1" noAdjustHandles="1" noChangeArrowheads="1" noChangeShapeType="1" noTextEdit="1"/>
                    </p:cNvSpPr>
                    <p:nvPr/>
                  </p:nvSpPr>
                  <p:spPr>
                    <a:xfrm>
                      <a:off x="10201187" y="4342694"/>
                      <a:ext cx="443683" cy="215444"/>
                    </a:xfrm>
                    <a:prstGeom prst="rect">
                      <a:avLst/>
                    </a:prstGeom>
                    <a:blipFill rotWithShape="0">
                      <a:blip r:embed="rId4"/>
                      <a:stretch>
                        <a:fillRect l="-1786" b="-40741"/>
                      </a:stretch>
                    </a:blipFill>
                  </p:spPr>
                  <p:txBody>
                    <a:bodyPr/>
                    <a:lstStyle/>
                    <a:p>
                      <a:r>
                        <a:rPr lang="zh-CN" altLang="en-US">
                          <a:noFill/>
                        </a:rPr>
                        <a:t> </a:t>
                      </a:r>
                    </a:p>
                  </p:txBody>
                </p:sp>
              </mc:Fallback>
            </mc:AlternateContent>
            <p:cxnSp>
              <p:nvCxnSpPr>
                <p:cNvPr id="39" name="直接箭头连接符 38"/>
                <p:cNvCxnSpPr/>
                <p:nvPr/>
              </p:nvCxnSpPr>
              <p:spPr>
                <a:xfrm flipH="1">
                  <a:off x="7051075" y="4465672"/>
                  <a:ext cx="324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051076" y="1238661"/>
                  <a:ext cx="0" cy="324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文本框 65"/>
                    <p:cNvSpPr txBox="1"/>
                    <p:nvPr/>
                  </p:nvSpPr>
                  <p:spPr>
                    <a:xfrm>
                      <a:off x="6768609" y="1010423"/>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p:sp>
                  <p:nvSpPr>
                    <p:cNvPr id="66" name="文本框 65"/>
                    <p:cNvSpPr txBox="1">
                      <a:spLocks noRot="1" noChangeAspect="1" noMove="1" noResize="1" noEditPoints="1" noAdjustHandles="1" noChangeArrowheads="1" noChangeShapeType="1" noTextEdit="1"/>
                    </p:cNvSpPr>
                    <p:nvPr/>
                  </p:nvSpPr>
                  <p:spPr>
                    <a:xfrm>
                      <a:off x="6768609" y="1010423"/>
                      <a:ext cx="573484" cy="215444"/>
                    </a:xfrm>
                    <a:prstGeom prst="rect">
                      <a:avLst/>
                    </a:prstGeom>
                    <a:blipFill rotWithShape="0">
                      <a:blip r:embed="rId5"/>
                      <a:stretch>
                        <a:fillRect b="-592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8" name="文本框 137"/>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8176" r="-31447" b="-61290"/>
                      </a:stretch>
                    </a:blipFill>
                  </p:spPr>
                  <p:txBody>
                    <a:bodyPr/>
                    <a:lstStyle/>
                    <a:p>
                      <a:r>
                        <a:rPr lang="zh-CN" altLang="en-US">
                          <a:noFill/>
                        </a:rPr>
                        <a:t> </a:t>
                      </a:r>
                    </a:p>
                  </p:txBody>
                </p:sp>
              </mc:Fallback>
            </mc:AlternateContent>
          </p:grpSp>
        </p:grpSp>
        <p:grpSp>
          <p:nvGrpSpPr>
            <p:cNvPr id="30" name="组合 29"/>
            <p:cNvGrpSpPr/>
            <p:nvPr/>
          </p:nvGrpSpPr>
          <p:grpSpPr>
            <a:xfrm>
              <a:off x="7425865" y="1640360"/>
              <a:ext cx="3186033" cy="1563825"/>
              <a:chOff x="7427722" y="1643132"/>
              <a:chExt cx="3186033" cy="1563825"/>
            </a:xfrm>
          </p:grpSpPr>
          <mc:AlternateContent xmlns:mc="http://schemas.openxmlformats.org/markup-compatibility/2006">
            <mc:Choice xmlns:a14="http://schemas.microsoft.com/office/drawing/2010/main" Requires="a14">
              <p:sp>
                <p:nvSpPr>
                  <p:cNvPr id="112" name="文本框 111"/>
                  <p:cNvSpPr txBox="1"/>
                  <p:nvPr/>
                </p:nvSpPr>
                <p:spPr>
                  <a:xfrm rot="18900000">
                    <a:off x="9783087" y="1643132"/>
                    <a:ext cx="2763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𝑥</m:t>
                          </m:r>
                        </m:oMath>
                      </m:oMathPara>
                    </a14:m>
                    <a:endParaRPr lang="zh-CN" altLang="en-US" sz="1400" dirty="0">
                      <a:solidFill>
                        <a:schemeClr val="accent1">
                          <a:lumMod val="60000"/>
                          <a:lumOff val="40000"/>
                        </a:schemeClr>
                      </a:solidFill>
                    </a:endParaRPr>
                  </a:p>
                </p:txBody>
              </p:sp>
            </mc:Choice>
            <mc:Fallback>
              <p:sp>
                <p:nvSpPr>
                  <p:cNvPr id="112" name="文本框 111"/>
                  <p:cNvSpPr txBox="1">
                    <a:spLocks noRot="1" noChangeAspect="1" noMove="1" noResize="1" noEditPoints="1" noAdjustHandles="1" noChangeArrowheads="1" noChangeShapeType="1" noTextEdit="1"/>
                  </p:cNvSpPr>
                  <p:nvPr/>
                </p:nvSpPr>
                <p:spPr>
                  <a:xfrm rot="18900000">
                    <a:off x="9783087" y="1643132"/>
                    <a:ext cx="276358" cy="215444"/>
                  </a:xfrm>
                  <a:prstGeom prst="rect">
                    <a:avLst/>
                  </a:prstGeom>
                  <a:blipFill rotWithShape="0">
                    <a:blip r:embed="rId7"/>
                    <a:stretch>
                      <a:fillRect l="-6667" r="-24444" b="-28889"/>
                    </a:stretch>
                  </a:blipFill>
                </p:spPr>
                <p:txBody>
                  <a:bodyPr/>
                  <a:lstStyle/>
                  <a:p>
                    <a:r>
                      <a:rPr lang="zh-CN" altLang="en-US">
                        <a:noFill/>
                      </a:rPr>
                      <a:t> </a:t>
                    </a:r>
                  </a:p>
                </p:txBody>
              </p:sp>
            </mc:Fallback>
          </mc:AlternateContent>
          <p:cxnSp>
            <p:nvCxnSpPr>
              <p:cNvPr id="115" name="直接箭头连接符 114"/>
              <p:cNvCxnSpPr/>
              <p:nvPr/>
            </p:nvCxnSpPr>
            <p:spPr>
              <a:xfrm rot="18900000" flipH="1">
                <a:off x="8501508" y="2409230"/>
                <a:ext cx="1553160" cy="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rot="18900000">
                <a:off x="8201258" y="1654335"/>
                <a:ext cx="0" cy="1552622"/>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4" name="文本框 113"/>
                  <p:cNvSpPr txBox="1"/>
                  <p:nvPr/>
                </p:nvSpPr>
                <p:spPr>
                  <a:xfrm rot="18900000">
                    <a:off x="7427722" y="1666958"/>
                    <a:ext cx="333291" cy="215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𝑦</m:t>
                          </m:r>
                        </m:oMath>
                      </m:oMathPara>
                    </a14:m>
                    <a:endParaRPr lang="zh-CN" altLang="en-US" sz="1400" dirty="0">
                      <a:solidFill>
                        <a:schemeClr val="accent1">
                          <a:lumMod val="60000"/>
                          <a:lumOff val="40000"/>
                        </a:schemeClr>
                      </a:solidFill>
                    </a:endParaRPr>
                  </a:p>
                </p:txBody>
              </p:sp>
            </mc:Choice>
            <mc:Fallback>
              <p:sp>
                <p:nvSpPr>
                  <p:cNvPr id="114" name="文本框 113"/>
                  <p:cNvSpPr txBox="1">
                    <a:spLocks noRot="1" noChangeAspect="1" noMove="1" noResize="1" noEditPoints="1" noAdjustHandles="1" noChangeArrowheads="1" noChangeShapeType="1" noTextEdit="1"/>
                  </p:cNvSpPr>
                  <p:nvPr/>
                </p:nvSpPr>
                <p:spPr>
                  <a:xfrm rot="18900000">
                    <a:off x="7427722" y="1666958"/>
                    <a:ext cx="333291" cy="215445"/>
                  </a:xfrm>
                  <a:prstGeom prst="rect">
                    <a:avLst/>
                  </a:prstGeom>
                  <a:blipFill rotWithShape="0">
                    <a:blip r:embed="rId8"/>
                    <a:stretch>
                      <a:fillRect l="-2000" r="-34000" b="-2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0" name="文本框 139"/>
                  <p:cNvSpPr txBox="1"/>
                  <p:nvPr/>
                </p:nvSpPr>
                <p:spPr>
                  <a:xfrm rot="18900000">
                    <a:off x="9321735" y="1758601"/>
                    <a:ext cx="12920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1">
                                  <a:lumMod val="60000"/>
                                  <a:lumOff val="40000"/>
                                </a:schemeClr>
                              </a:solidFill>
                              <a:latin typeface="Cambria Math" panose="02040503050406030204" pitchFamily="18" charset="0"/>
                            </a:rPr>
                            <m:t>𝒐𝒃𝒋𝒆𝒄𝒕</m:t>
                          </m:r>
                          <m:r>
                            <a:rPr lang="en-US" altLang="zh-CN" sz="1600" b="1" i="1" smtClean="0">
                              <a:solidFill>
                                <a:schemeClr val="accent1">
                                  <a:lumMod val="60000"/>
                                  <a:lumOff val="40000"/>
                                </a:schemeClr>
                              </a:solidFill>
                              <a:latin typeface="Cambria Math" panose="02040503050406030204" pitchFamily="18" charset="0"/>
                            </a:rPr>
                            <m:t> </m:t>
                          </m:r>
                          <m:r>
                            <a:rPr lang="en-US" altLang="zh-CN" sz="1600" b="1" i="1" smtClean="0">
                              <a:solidFill>
                                <a:schemeClr val="accent1">
                                  <a:lumMod val="60000"/>
                                  <a:lumOff val="40000"/>
                                </a:schemeClr>
                              </a:solidFill>
                              <a:latin typeface="Cambria Math" panose="02040503050406030204" pitchFamily="18" charset="0"/>
                            </a:rPr>
                            <m:t>𝒔𝒑𝒂𝒄𝒆</m:t>
                          </m:r>
                        </m:oMath>
                      </m:oMathPara>
                    </a14:m>
                    <a:endParaRPr lang="zh-CN" altLang="en-US" sz="1600" b="1" dirty="0">
                      <a:solidFill>
                        <a:schemeClr val="accent1">
                          <a:lumMod val="60000"/>
                          <a:lumOff val="40000"/>
                        </a:schemeClr>
                      </a:solidFill>
                    </a:endParaRPr>
                  </a:p>
                </p:txBody>
              </p:sp>
            </mc:Choice>
            <mc:Fallback>
              <p:sp>
                <p:nvSpPr>
                  <p:cNvPr id="140" name="文本框 139"/>
                  <p:cNvSpPr txBox="1">
                    <a:spLocks noRot="1" noChangeAspect="1" noMove="1" noResize="1" noEditPoints="1" noAdjustHandles="1" noChangeArrowheads="1" noChangeShapeType="1" noTextEdit="1"/>
                  </p:cNvSpPr>
                  <p:nvPr/>
                </p:nvSpPr>
                <p:spPr>
                  <a:xfrm rot="18900000">
                    <a:off x="9321735" y="1758601"/>
                    <a:ext cx="1292020" cy="246221"/>
                  </a:xfrm>
                  <a:prstGeom prst="rect">
                    <a:avLst/>
                  </a:prstGeom>
                  <a:blipFill rotWithShape="0">
                    <a:blip r:embed="rId9"/>
                    <a:stretch>
                      <a:fillRect l="-8696" t="-21014" r="-35507" b="-19565"/>
                    </a:stretch>
                  </a:blipFill>
                </p:spPr>
                <p:txBody>
                  <a:bodyPr/>
                  <a:lstStyle/>
                  <a:p>
                    <a:r>
                      <a:rPr lang="zh-CN" altLang="en-US">
                        <a:noFill/>
                      </a:rPr>
                      <a:t> </a:t>
                    </a:r>
                  </a:p>
                </p:txBody>
              </p:sp>
            </mc:Fallback>
          </mc:AlternateContent>
        </p:grpSp>
        <p:grpSp>
          <p:nvGrpSpPr>
            <p:cNvPr id="29" name="组合 28"/>
            <p:cNvGrpSpPr/>
            <p:nvPr/>
          </p:nvGrpSpPr>
          <p:grpSpPr>
            <a:xfrm>
              <a:off x="8434629" y="945985"/>
              <a:ext cx="2585542" cy="2356296"/>
              <a:chOff x="8434629" y="945985"/>
              <a:chExt cx="2585542" cy="2356296"/>
            </a:xfrm>
          </p:grpSpPr>
          <p:grpSp>
            <p:nvGrpSpPr>
              <p:cNvPr id="124" name="组合 123"/>
              <p:cNvGrpSpPr/>
              <p:nvPr/>
            </p:nvGrpSpPr>
            <p:grpSpPr>
              <a:xfrm>
                <a:off x="8434629" y="945985"/>
                <a:ext cx="2323416" cy="2102192"/>
                <a:chOff x="1805227" y="3709108"/>
                <a:chExt cx="1799586" cy="1948672"/>
              </a:xfrm>
            </p:grpSpPr>
            <mc:AlternateContent xmlns:mc="http://schemas.openxmlformats.org/markup-compatibility/2006">
              <mc:Choice xmlns:a14="http://schemas.microsoft.com/office/drawing/2010/main" Requires="a14">
                <p:sp>
                  <p:nvSpPr>
                    <p:cNvPr id="125" name="文本框 124"/>
                    <p:cNvSpPr txBox="1"/>
                    <p:nvPr/>
                  </p:nvSpPr>
                  <p:spPr>
                    <a:xfrm>
                      <a:off x="3390762" y="5458070"/>
                      <a:ext cx="214051" cy="199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𝑥</m:t>
                            </m:r>
                          </m:oMath>
                        </m:oMathPara>
                      </a14:m>
                      <a:endParaRPr lang="zh-CN" altLang="en-US" sz="1400" dirty="0">
                        <a:solidFill>
                          <a:srgbClr val="92D050"/>
                        </a:solidFill>
                      </a:endParaRPr>
                    </a:p>
                  </p:txBody>
                </p:sp>
              </mc:Choice>
              <mc:Fallback>
                <p:sp>
                  <p:nvSpPr>
                    <p:cNvPr id="125" name="文本框 124"/>
                    <p:cNvSpPr txBox="1">
                      <a:spLocks noRot="1" noChangeAspect="1" noMove="1" noResize="1" noEditPoints="1" noAdjustHandles="1" noChangeArrowheads="1" noChangeShapeType="1" noTextEdit="1"/>
                    </p:cNvSpPr>
                    <p:nvPr/>
                  </p:nvSpPr>
                  <p:spPr>
                    <a:xfrm>
                      <a:off x="3390762" y="5458070"/>
                      <a:ext cx="214051" cy="199710"/>
                    </a:xfrm>
                    <a:prstGeom prst="rect">
                      <a:avLst/>
                    </a:prstGeom>
                    <a:blipFill rotWithShape="0">
                      <a:blip r:embed="rId10"/>
                      <a:stretch>
                        <a:fillRect l="-25714" r="-28571" b="-35714"/>
                      </a:stretch>
                    </a:blipFill>
                  </p:spPr>
                  <p:txBody>
                    <a:bodyPr/>
                    <a:lstStyle/>
                    <a:p>
                      <a:r>
                        <a:rPr lang="zh-CN" altLang="en-US">
                          <a:noFill/>
                        </a:rPr>
                        <a:t> </a:t>
                      </a:r>
                    </a:p>
                  </p:txBody>
                </p:sp>
              </mc:Fallback>
            </mc:AlternateContent>
            <p:grpSp>
              <p:nvGrpSpPr>
                <p:cNvPr id="126" name="组合 125"/>
                <p:cNvGrpSpPr/>
                <p:nvPr/>
              </p:nvGrpSpPr>
              <p:grpSpPr>
                <a:xfrm>
                  <a:off x="2031997" y="3963328"/>
                  <a:ext cx="1358765" cy="1625600"/>
                  <a:chOff x="2031995" y="2748090"/>
                  <a:chExt cx="2367223" cy="2832100"/>
                </a:xfrm>
              </p:grpSpPr>
              <p:cxnSp>
                <p:nvCxnSpPr>
                  <p:cNvPr id="128" name="直接箭头连接符 127"/>
                  <p:cNvCxnSpPr/>
                  <p:nvPr/>
                </p:nvCxnSpPr>
                <p:spPr>
                  <a:xfrm flipH="1">
                    <a:off x="2031995" y="5545941"/>
                    <a:ext cx="2367223" cy="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2032000" y="2748090"/>
                    <a:ext cx="0" cy="2832100"/>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7" name="文本框 126"/>
                    <p:cNvSpPr txBox="1"/>
                    <p:nvPr/>
                  </p:nvSpPr>
                  <p:spPr>
                    <a:xfrm>
                      <a:off x="1805227" y="3709108"/>
                      <a:ext cx="469259" cy="1997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𝑦</m:t>
                            </m:r>
                          </m:oMath>
                        </m:oMathPara>
                      </a14:m>
                      <a:endParaRPr lang="zh-CN" altLang="en-US" sz="1400" dirty="0">
                        <a:solidFill>
                          <a:srgbClr val="92D050"/>
                        </a:solidFill>
                      </a:endParaRPr>
                    </a:p>
                  </p:txBody>
                </p:sp>
              </mc:Choice>
              <mc:Fallback>
                <p:sp>
                  <p:nvSpPr>
                    <p:cNvPr id="127" name="文本框 126"/>
                    <p:cNvSpPr txBox="1">
                      <a:spLocks noRot="1" noChangeAspect="1" noMove="1" noResize="1" noEditPoints="1" noAdjustHandles="1" noChangeArrowheads="1" noChangeShapeType="1" noTextEdit="1"/>
                    </p:cNvSpPr>
                    <p:nvPr/>
                  </p:nvSpPr>
                  <p:spPr>
                    <a:xfrm>
                      <a:off x="1805227" y="3709108"/>
                      <a:ext cx="469259" cy="199710"/>
                    </a:xfrm>
                    <a:prstGeom prst="rect">
                      <a:avLst/>
                    </a:prstGeom>
                    <a:blipFill rotWithShape="0">
                      <a:blip r:embed="rId11"/>
                      <a:stretch>
                        <a:fillRect b="-59259"/>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39" name="文本框 138"/>
                  <p:cNvSpPr txBox="1"/>
                  <p:nvPr/>
                </p:nvSpPr>
                <p:spPr>
                  <a:xfrm>
                    <a:off x="9555026" y="3056060"/>
                    <a:ext cx="14651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92D050"/>
                              </a:solidFill>
                              <a:latin typeface="Cambria Math" panose="02040503050406030204" pitchFamily="18" charset="0"/>
                            </a:rPr>
                            <m:t>𝒊𝒏𝒆𝒓𝒕𝒊𝒂𝒍</m:t>
                          </m:r>
                          <m:r>
                            <a:rPr lang="en-US" altLang="zh-CN" sz="1600" b="1" i="1" smtClean="0">
                              <a:solidFill>
                                <a:srgbClr val="92D050"/>
                              </a:solidFill>
                              <a:latin typeface="Cambria Math" panose="02040503050406030204" pitchFamily="18" charset="0"/>
                            </a:rPr>
                            <m:t> </m:t>
                          </m:r>
                          <m:r>
                            <a:rPr lang="en-US" altLang="zh-CN" sz="1600" b="1" i="1" smtClean="0">
                              <a:solidFill>
                                <a:srgbClr val="92D050"/>
                              </a:solidFill>
                              <a:latin typeface="Cambria Math" panose="02040503050406030204" pitchFamily="18" charset="0"/>
                            </a:rPr>
                            <m:t>𝒔𝒑𝒂𝒄𝒆</m:t>
                          </m:r>
                        </m:oMath>
                      </m:oMathPara>
                    </a14:m>
                    <a:endParaRPr lang="zh-CN" altLang="en-US" sz="1600" b="1" dirty="0">
                      <a:solidFill>
                        <a:srgbClr val="92D050"/>
                      </a:solidFill>
                    </a:endParaRPr>
                  </a:p>
                </p:txBody>
              </p:sp>
            </mc:Choice>
            <mc:Fallback>
              <p:sp>
                <p:nvSpPr>
                  <p:cNvPr id="139" name="文本框 138"/>
                  <p:cNvSpPr txBox="1">
                    <a:spLocks noRot="1" noChangeAspect="1" noMove="1" noResize="1" noEditPoints="1" noAdjustHandles="1" noChangeArrowheads="1" noChangeShapeType="1" noTextEdit="1"/>
                  </p:cNvSpPr>
                  <p:nvPr/>
                </p:nvSpPr>
                <p:spPr>
                  <a:xfrm>
                    <a:off x="9555026" y="3056060"/>
                    <a:ext cx="1465145" cy="246221"/>
                  </a:xfrm>
                  <a:prstGeom prst="rect">
                    <a:avLst/>
                  </a:prstGeom>
                  <a:blipFill rotWithShape="0">
                    <a:blip r:embed="rId12"/>
                    <a:stretch>
                      <a:fillRect l="-6486" r="-30811" b="-61290"/>
                    </a:stretch>
                  </a:blipFill>
                </p:spPr>
                <p:txBody>
                  <a:bodyPr/>
                  <a:lstStyle/>
                  <a:p>
                    <a:r>
                      <a:rPr lang="zh-CN" altLang="en-US">
                        <a:noFill/>
                      </a:rPr>
                      <a:t> </a:t>
                    </a:r>
                  </a:p>
                </p:txBody>
              </p:sp>
            </mc:Fallback>
          </mc:AlternateContent>
        </p:grpSp>
      </p:grpSp>
      <p:grpSp>
        <p:nvGrpSpPr>
          <p:cNvPr id="28" name="组合 27"/>
          <p:cNvGrpSpPr/>
          <p:nvPr/>
        </p:nvGrpSpPr>
        <p:grpSpPr>
          <a:xfrm>
            <a:off x="5048763" y="3945335"/>
            <a:ext cx="6868552" cy="963123"/>
            <a:chOff x="5206993" y="4206798"/>
            <a:chExt cx="6868552" cy="963123"/>
          </a:xfrm>
        </p:grpSpPr>
        <p:grpSp>
          <p:nvGrpSpPr>
            <p:cNvPr id="144" name="组合 143"/>
            <p:cNvGrpSpPr/>
            <p:nvPr/>
          </p:nvGrpSpPr>
          <p:grpSpPr>
            <a:xfrm>
              <a:off x="10450945" y="4206798"/>
              <a:ext cx="1624600" cy="715028"/>
              <a:chOff x="4278748" y="0"/>
              <a:chExt cx="1958102" cy="1087834"/>
            </a:xfrm>
          </p:grpSpPr>
          <p:sp>
            <p:nvSpPr>
              <p:cNvPr id="145" name="圆角矩形 144"/>
              <p:cNvSpPr/>
              <p:nvPr/>
            </p:nvSpPr>
            <p:spPr>
              <a:xfrm>
                <a:off x="4278748" y="0"/>
                <a:ext cx="1958102" cy="1087834"/>
              </a:xfrm>
              <a:prstGeom prst="roundRect">
                <a:avLst>
                  <a:gd name="adj" fmla="val 10000"/>
                </a:avLst>
              </a:prstGeom>
              <a:solidFill>
                <a:schemeClr val="bg2">
                  <a:lumMod val="5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6"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a:t>世界坐标系</a:t>
                </a:r>
              </a:p>
            </p:txBody>
          </p:sp>
        </p:grpSp>
        <p:grpSp>
          <p:nvGrpSpPr>
            <p:cNvPr id="147" name="组合 146"/>
            <p:cNvGrpSpPr/>
            <p:nvPr/>
          </p:nvGrpSpPr>
          <p:grpSpPr>
            <a:xfrm>
              <a:off x="7830572" y="4206798"/>
              <a:ext cx="1624600" cy="715028"/>
              <a:chOff x="4278748" y="0"/>
              <a:chExt cx="1958102" cy="1087834"/>
            </a:xfrm>
          </p:grpSpPr>
          <p:sp>
            <p:nvSpPr>
              <p:cNvPr id="148" name="圆角矩形 147"/>
              <p:cNvSpPr/>
              <p:nvPr/>
            </p:nvSpPr>
            <p:spPr>
              <a:xfrm>
                <a:off x="4278748" y="0"/>
                <a:ext cx="1958102" cy="1087834"/>
              </a:xfrm>
              <a:prstGeom prst="roundRect">
                <a:avLst>
                  <a:gd name="adj" fmla="val 10000"/>
                </a:avLst>
              </a:prstGeom>
              <a:solidFill>
                <a:srgbClr val="92D050">
                  <a:alpha val="7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9"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惯性坐标系</a:t>
                </a:r>
                <a:endParaRPr lang="zh-CN" altLang="en-US" sz="2000" b="1" dirty="0"/>
              </a:p>
            </p:txBody>
          </p:sp>
        </p:grpSp>
        <p:grpSp>
          <p:nvGrpSpPr>
            <p:cNvPr id="150" name="组合 149"/>
            <p:cNvGrpSpPr/>
            <p:nvPr/>
          </p:nvGrpSpPr>
          <p:grpSpPr>
            <a:xfrm>
              <a:off x="5206993" y="4206798"/>
              <a:ext cx="1624600" cy="715028"/>
              <a:chOff x="4278748" y="0"/>
              <a:chExt cx="1958102" cy="1087834"/>
            </a:xfrm>
          </p:grpSpPr>
          <p:sp>
            <p:nvSpPr>
              <p:cNvPr id="151" name="圆角矩形 150"/>
              <p:cNvSpPr/>
              <p:nvPr/>
            </p:nvSpPr>
            <p:spPr>
              <a:xfrm>
                <a:off x="4278748" y="0"/>
                <a:ext cx="1958102" cy="1087834"/>
              </a:xfrm>
              <a:prstGeom prst="roundRect">
                <a:avLst>
                  <a:gd name="adj" fmla="val 10000"/>
                </a:avLst>
              </a:prstGeom>
              <a:solidFill>
                <a:schemeClr val="accent1">
                  <a:lumMod val="60000"/>
                  <a:lumOff val="4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2"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物体坐标系</a:t>
                </a:r>
                <a:endParaRPr lang="zh-CN" altLang="en-US" sz="2000" b="1" dirty="0"/>
              </a:p>
            </p:txBody>
          </p:sp>
        </p:grpSp>
        <p:grpSp>
          <p:nvGrpSpPr>
            <p:cNvPr id="27" name="组合 26"/>
            <p:cNvGrpSpPr/>
            <p:nvPr/>
          </p:nvGrpSpPr>
          <p:grpSpPr>
            <a:xfrm>
              <a:off x="7031962" y="4390504"/>
              <a:ext cx="598241" cy="779417"/>
              <a:chOff x="6968014" y="4241917"/>
              <a:chExt cx="598241" cy="779417"/>
            </a:xfrm>
          </p:grpSpPr>
          <p:grpSp>
            <p:nvGrpSpPr>
              <p:cNvPr id="153" name="组合 152"/>
              <p:cNvGrpSpPr/>
              <p:nvPr/>
            </p:nvGrpSpPr>
            <p:grpSpPr>
              <a:xfrm rot="-5400000">
                <a:off x="7022372" y="4283280"/>
                <a:ext cx="489525" cy="406800"/>
                <a:chOff x="5013037" y="1155824"/>
                <a:chExt cx="489525" cy="407937"/>
              </a:xfrm>
            </p:grpSpPr>
            <p:sp>
              <p:nvSpPr>
                <p:cNvPr id="154" name="右箭头 153"/>
                <p:cNvSpPr/>
                <p:nvPr/>
              </p:nvSpPr>
              <p:spPr>
                <a:xfrm rot="5400000">
                  <a:off x="5053831" y="1115030"/>
                  <a:ext cx="407937"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5"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24" name="矩形 23"/>
              <p:cNvSpPr/>
              <p:nvPr/>
            </p:nvSpPr>
            <p:spPr>
              <a:xfrm>
                <a:off x="6968014" y="4682780"/>
                <a:ext cx="598241" cy="338554"/>
              </a:xfrm>
              <a:prstGeom prst="rect">
                <a:avLst/>
              </a:prstGeom>
            </p:spPr>
            <p:txBody>
              <a:bodyPr wrap="none">
                <a:spAutoFit/>
              </a:bodyPr>
              <a:lstStyle/>
              <a:p>
                <a:r>
                  <a:rPr lang="zh-CN" altLang="en-US" sz="1600" dirty="0"/>
                  <a:t>旋转</a:t>
                </a:r>
              </a:p>
            </p:txBody>
          </p:sp>
        </p:grpSp>
        <p:grpSp>
          <p:nvGrpSpPr>
            <p:cNvPr id="159" name="组合 158"/>
            <p:cNvGrpSpPr/>
            <p:nvPr/>
          </p:nvGrpSpPr>
          <p:grpSpPr>
            <a:xfrm>
              <a:off x="9655541" y="4390504"/>
              <a:ext cx="595035" cy="779417"/>
              <a:chOff x="6968014" y="4241917"/>
              <a:chExt cx="595035" cy="779417"/>
            </a:xfrm>
          </p:grpSpPr>
          <p:grpSp>
            <p:nvGrpSpPr>
              <p:cNvPr id="160" name="组合 159"/>
              <p:cNvGrpSpPr/>
              <p:nvPr/>
            </p:nvGrpSpPr>
            <p:grpSpPr>
              <a:xfrm rot="-5400000">
                <a:off x="7022372" y="4283280"/>
                <a:ext cx="489525" cy="406800"/>
                <a:chOff x="5013037" y="1155824"/>
                <a:chExt cx="489525" cy="407937"/>
              </a:xfrm>
            </p:grpSpPr>
            <p:sp>
              <p:nvSpPr>
                <p:cNvPr id="162" name="右箭头 161"/>
                <p:cNvSpPr/>
                <p:nvPr/>
              </p:nvSpPr>
              <p:spPr>
                <a:xfrm rot="5400000">
                  <a:off x="5053831" y="1115030"/>
                  <a:ext cx="407937"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3"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161" name="矩形 160"/>
              <p:cNvSpPr/>
              <p:nvPr/>
            </p:nvSpPr>
            <p:spPr>
              <a:xfrm>
                <a:off x="6968014" y="4682780"/>
                <a:ext cx="595035" cy="338554"/>
              </a:xfrm>
              <a:prstGeom prst="rect">
                <a:avLst/>
              </a:prstGeom>
            </p:spPr>
            <p:txBody>
              <a:bodyPr wrap="none">
                <a:spAutoFit/>
              </a:bodyPr>
              <a:lstStyle/>
              <a:p>
                <a:r>
                  <a:rPr lang="zh-CN" altLang="en-US" sz="1600" dirty="0" smtClean="0"/>
                  <a:t>平移</a:t>
                </a:r>
                <a:endParaRPr lang="zh-CN" altLang="en-US" sz="1600" dirty="0"/>
              </a:p>
            </p:txBody>
          </p:sp>
        </p:grpSp>
      </p:grpSp>
      <mc:AlternateContent xmlns:mc="http://schemas.openxmlformats.org/markup-compatibility/2006">
        <mc:Choice xmlns:a14="http://schemas.microsoft.com/office/drawing/2010/main" Requires="a14">
          <p:sp>
            <p:nvSpPr>
              <p:cNvPr id="47" name="矩形 46"/>
              <p:cNvSpPr/>
              <p:nvPr/>
            </p:nvSpPr>
            <p:spPr>
              <a:xfrm>
                <a:off x="6445360" y="4840237"/>
                <a:ext cx="1651927" cy="338554"/>
              </a:xfrm>
              <a:prstGeom prst="rect">
                <a:avLst/>
              </a:prstGeom>
            </p:spPr>
            <p:txBody>
              <a:bodyPr wrap="none">
                <a:spAutoFit/>
              </a:bodyPr>
              <a:lstStyle/>
              <a:p>
                <a:r>
                  <a:rPr lang="zh-CN" altLang="en-US" sz="1600" dirty="0" smtClean="0">
                    <a:solidFill>
                      <a:schemeClr val="accent1">
                        <a:lumMod val="75000"/>
                      </a:schemeClr>
                    </a:solidFill>
                  </a:rPr>
                  <a:t>顺时针旋转</a:t>
                </a:r>
                <a14:m>
                  <m:oMath xmlns:m="http://schemas.openxmlformats.org/officeDocument/2006/math">
                    <m:sSup>
                      <m:sSupPr>
                        <m:ctrlPr>
                          <a:rPr lang="en-US" altLang="zh-CN" sz="1600" i="1" smtClean="0">
                            <a:solidFill>
                              <a:schemeClr val="accent1">
                                <a:lumMod val="75000"/>
                              </a:schemeClr>
                            </a:solidFill>
                            <a:latin typeface="Cambria Math" panose="02040503050406030204" pitchFamily="18" charset="0"/>
                          </a:rPr>
                        </m:ctrlPr>
                      </m:sSupPr>
                      <m:e>
                        <m:r>
                          <a:rPr lang="en-US" altLang="zh-CN" sz="1600" b="0" i="1" smtClean="0">
                            <a:solidFill>
                              <a:schemeClr val="accent1">
                                <a:lumMod val="75000"/>
                              </a:schemeClr>
                            </a:solidFill>
                            <a:latin typeface="Cambria Math" panose="02040503050406030204" pitchFamily="18" charset="0"/>
                          </a:rPr>
                          <m:t>45</m:t>
                        </m:r>
                      </m:e>
                      <m:sup>
                        <m:r>
                          <a:rPr lang="zh-CN" altLang="en-US" sz="1600" i="1">
                            <a:solidFill>
                              <a:schemeClr val="accent1">
                                <a:lumMod val="75000"/>
                              </a:schemeClr>
                            </a:solidFill>
                            <a:latin typeface="Cambria Math" panose="02040503050406030204" pitchFamily="18" charset="0"/>
                          </a:rPr>
                          <m:t>。</m:t>
                        </m:r>
                      </m:sup>
                    </m:sSup>
                  </m:oMath>
                </a14:m>
                <a:endParaRPr lang="zh-CN" altLang="en-US" sz="1600" dirty="0">
                  <a:solidFill>
                    <a:schemeClr val="accent1">
                      <a:lumMod val="75000"/>
                    </a:schemeClr>
                  </a:solidFill>
                </a:endParaRPr>
              </a:p>
            </p:txBody>
          </p:sp>
        </mc:Choice>
        <mc:Fallback>
          <p:sp>
            <p:nvSpPr>
              <p:cNvPr id="47" name="矩形 46"/>
              <p:cNvSpPr>
                <a:spLocks noRot="1" noChangeAspect="1" noMove="1" noResize="1" noEditPoints="1" noAdjustHandles="1" noChangeArrowheads="1" noChangeShapeType="1" noTextEdit="1"/>
              </p:cNvSpPr>
              <p:nvPr/>
            </p:nvSpPr>
            <p:spPr>
              <a:xfrm>
                <a:off x="6445360" y="4840237"/>
                <a:ext cx="1651927" cy="338554"/>
              </a:xfrm>
              <a:prstGeom prst="rect">
                <a:avLst/>
              </a:prstGeom>
              <a:blipFill rotWithShape="0">
                <a:blip r:embed="rId13"/>
                <a:stretch>
                  <a:fillRect l="-1845" t="-8929" b="-17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矩形 47"/>
              <p:cNvSpPr/>
              <p:nvPr/>
            </p:nvSpPr>
            <p:spPr>
              <a:xfrm>
                <a:off x="8909447" y="4870444"/>
                <a:ext cx="1437766" cy="35856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600" i="1" smtClean="0">
                          <a:solidFill>
                            <a:schemeClr val="accent1">
                              <a:lumMod val="75000"/>
                            </a:schemeClr>
                          </a:solidFill>
                          <a:latin typeface="Cambria Math" panose="02040503050406030204" pitchFamily="18" charset="0"/>
                        </a:rPr>
                        <m:t>平移</m:t>
                      </m:r>
                      <m:sSub>
                        <m:sSubPr>
                          <m:ctrlPr>
                            <a:rPr lang="en-US" altLang="zh-CN" sz="1600" i="1" smtClean="0">
                              <a:solidFill>
                                <a:schemeClr val="accent1">
                                  <a:lumMod val="75000"/>
                                </a:schemeClr>
                              </a:solidFill>
                              <a:latin typeface="Cambria Math" panose="02040503050406030204" pitchFamily="18" charset="0"/>
                            </a:rPr>
                          </m:ctrlPr>
                        </m:sSubPr>
                        <m:e>
                          <m:r>
                            <a:rPr lang="en-US" altLang="zh-CN" sz="1600" b="0" i="1" smtClean="0">
                              <a:solidFill>
                                <a:schemeClr val="accent1">
                                  <a:lumMod val="75000"/>
                                </a:schemeClr>
                              </a:solidFill>
                              <a:latin typeface="Cambria Math" panose="02040503050406030204" pitchFamily="18" charset="0"/>
                            </a:rPr>
                            <m:t>𝑝𝑜𝑠</m:t>
                          </m:r>
                        </m:e>
                        <m:sub>
                          <m:r>
                            <a:rPr lang="en-US" altLang="zh-CN" sz="1600" b="0" i="1" smtClean="0">
                              <a:solidFill>
                                <a:schemeClr val="accent1">
                                  <a:lumMod val="75000"/>
                                </a:schemeClr>
                              </a:solidFill>
                              <a:latin typeface="Cambria Math" panose="02040503050406030204" pitchFamily="18" charset="0"/>
                            </a:rPr>
                            <m:t>𝑜𝑏𝑗𝑒𝑐𝑡</m:t>
                          </m:r>
                        </m:sub>
                      </m:sSub>
                    </m:oMath>
                  </m:oMathPara>
                </a14:m>
                <a:endParaRPr lang="zh-CN" altLang="en-US" sz="1600" dirty="0">
                  <a:solidFill>
                    <a:schemeClr val="accent1">
                      <a:lumMod val="75000"/>
                    </a:schemeClr>
                  </a:solidFill>
                </a:endParaRPr>
              </a:p>
            </p:txBody>
          </p:sp>
        </mc:Choice>
        <mc:Fallback>
          <p:sp>
            <p:nvSpPr>
              <p:cNvPr id="48" name="矩形 47"/>
              <p:cNvSpPr>
                <a:spLocks noRot="1" noChangeAspect="1" noMove="1" noResize="1" noEditPoints="1" noAdjustHandles="1" noChangeArrowheads="1" noChangeShapeType="1" noTextEdit="1"/>
              </p:cNvSpPr>
              <p:nvPr/>
            </p:nvSpPr>
            <p:spPr>
              <a:xfrm>
                <a:off x="8909447" y="4870444"/>
                <a:ext cx="1437766" cy="358560"/>
              </a:xfrm>
              <a:prstGeom prst="rect">
                <a:avLst/>
              </a:prstGeom>
              <a:blipFill rotWithShape="0">
                <a:blip r:embed="rId14"/>
                <a:stretch>
                  <a:fillRect b="-6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0872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372964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370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规则观察体</a:t>
            </a:r>
            <a:endParaRPr lang="zh-CN" altLang="en-US" sz="4800" dirty="0"/>
          </a:p>
        </p:txBody>
      </p:sp>
      <p:grpSp>
        <p:nvGrpSpPr>
          <p:cNvPr id="3" name="组合 2"/>
          <p:cNvGrpSpPr/>
          <p:nvPr/>
        </p:nvGrpSpPr>
        <p:grpSpPr>
          <a:xfrm>
            <a:off x="6981485" y="2457716"/>
            <a:ext cx="3837492" cy="2299202"/>
            <a:chOff x="6497422" y="904336"/>
            <a:chExt cx="3837492" cy="2299202"/>
          </a:xfrm>
        </p:grpSpPr>
        <p:sp>
          <p:nvSpPr>
            <p:cNvPr id="4" name="立方体 3"/>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256700" y="1309613"/>
              <a:ext cx="942045" cy="789410"/>
              <a:chOff x="7055653" y="4898265"/>
              <a:chExt cx="942045" cy="789410"/>
            </a:xfrm>
          </p:grpSpPr>
          <p:grpSp>
            <p:nvGrpSpPr>
              <p:cNvPr id="21" name="组合 20"/>
              <p:cNvGrpSpPr/>
              <p:nvPr/>
            </p:nvGrpSpPr>
            <p:grpSpPr>
              <a:xfrm>
                <a:off x="7134413" y="5144349"/>
                <a:ext cx="506841" cy="432000"/>
                <a:chOff x="5864083" y="3042046"/>
                <a:chExt cx="506841" cy="432000"/>
              </a:xfrm>
            </p:grpSpPr>
            <p:cxnSp>
              <p:nvCxnSpPr>
                <p:cNvPr id="25" name="直接箭头连接符 24"/>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文本框 21"/>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3"/>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4"/>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5"/>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 name="文本框 8"/>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6"/>
                  <a:stretch>
                    <a:fillRect l="-240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7"/>
                  <a:stretch>
                    <a:fillRect l="-247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8"/>
                  <a:stretch>
                    <a:fillRect l="-2479" r="-826"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9"/>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10"/>
                  <a:stretch>
                    <a:fillRect l="-5645" b="-22222"/>
                  </a:stretch>
                </a:blipFill>
              </p:spPr>
              <p:txBody>
                <a:bodyPr/>
                <a:lstStyle/>
                <a:p>
                  <a:r>
                    <a:rPr lang="zh-CN" altLang="en-US">
                      <a:noFill/>
                    </a:rPr>
                    <a:t> </a:t>
                  </a:r>
                </a:p>
              </p:txBody>
            </p:sp>
          </mc:Fallback>
        </mc:AlternateContent>
        <p:cxnSp>
          <p:nvCxnSpPr>
            <p:cNvPr id="14" name="直接箭头连接符 13"/>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9" name="文本框 108"/>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1"/>
                  <a:stretch>
                    <a:fillRect l="-3448" r="-862" b="-13889"/>
                  </a:stretch>
                </a:blipFill>
              </p:spPr>
              <p:txBody>
                <a:bodyPr/>
                <a:lstStyle/>
                <a:p>
                  <a:r>
                    <a:rPr lang="zh-CN" altLang="en-US">
                      <a:noFill/>
                    </a:rPr>
                    <a:t> </a:t>
                  </a:r>
                </a:p>
              </p:txBody>
            </p:sp>
          </mc:Fallback>
        </mc:AlternateContent>
        <p:cxnSp>
          <p:nvCxnSpPr>
            <p:cNvPr id="19" name="直接箭头连接符 18"/>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0" y="1880577"/>
            <a:ext cx="5238912" cy="2844520"/>
            <a:chOff x="6356828" y="459356"/>
            <a:chExt cx="5238912" cy="2844520"/>
          </a:xfrm>
        </p:grpSpPr>
        <p:cxnSp>
          <p:nvCxnSpPr>
            <p:cNvPr id="29" name="直接连接符 28"/>
            <p:cNvCxnSpPr>
              <a:stCxn id="34" idx="0"/>
              <a:endCxn id="78"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30" name="直接连接符 29"/>
            <p:cNvCxnSpPr>
              <a:stCxn id="34" idx="2"/>
              <a:endCxn id="77"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4" idx="1"/>
              <a:endCxn id="78"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4" idx="3"/>
              <a:endCxn id="78"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563813" y="1915480"/>
              <a:ext cx="180716" cy="102415"/>
              <a:chOff x="-53264" y="3885252"/>
              <a:chExt cx="883905" cy="339336"/>
            </a:xfrm>
          </p:grpSpPr>
          <p:sp>
            <p:nvSpPr>
              <p:cNvPr id="77" name="立方体 76"/>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立方体 77"/>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0516751" y="1980722"/>
              <a:ext cx="202988" cy="26110"/>
              <a:chOff x="7935433" y="4215607"/>
              <a:chExt cx="202988" cy="26110"/>
            </a:xfrm>
          </p:grpSpPr>
          <p:cxnSp>
            <p:nvCxnSpPr>
              <p:cNvPr id="75" name="直接箭头连接符 7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箭头连接符 37"/>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9506463" y="2141039"/>
              <a:ext cx="79808" cy="180000"/>
              <a:chOff x="6925145" y="4375924"/>
              <a:chExt cx="79808" cy="180000"/>
            </a:xfrm>
          </p:grpSpPr>
          <p:cxnSp>
            <p:nvCxnSpPr>
              <p:cNvPr id="73" name="直接箭头连接符 72"/>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9889277" y="2306149"/>
              <a:ext cx="26110" cy="202988"/>
              <a:chOff x="7307959" y="4541034"/>
              <a:chExt cx="26110" cy="202988"/>
            </a:xfrm>
          </p:grpSpPr>
          <p:cxnSp>
            <p:nvCxnSpPr>
              <p:cNvPr id="71" name="直接箭头连接符 70"/>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686318" y="1282193"/>
              <a:ext cx="26110" cy="202988"/>
              <a:chOff x="7105000" y="3517078"/>
              <a:chExt cx="26110" cy="202988"/>
            </a:xfrm>
          </p:grpSpPr>
          <p:cxnSp>
            <p:nvCxnSpPr>
              <p:cNvPr id="69" name="直接箭头连接符 68"/>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9245006" y="1488902"/>
              <a:ext cx="196047" cy="50841"/>
              <a:chOff x="6663688" y="3723787"/>
              <a:chExt cx="196047" cy="50841"/>
            </a:xfrm>
          </p:grpSpPr>
          <p:cxnSp>
            <p:nvCxnSpPr>
              <p:cNvPr id="67" name="直接箭头连接符 66"/>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3" name="文本框 42"/>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44" name="组合 43"/>
            <p:cNvGrpSpPr/>
            <p:nvPr/>
          </p:nvGrpSpPr>
          <p:grpSpPr>
            <a:xfrm>
              <a:off x="8710656" y="1980722"/>
              <a:ext cx="202988" cy="26110"/>
              <a:chOff x="6129338" y="4215607"/>
              <a:chExt cx="202988" cy="26110"/>
            </a:xfrm>
          </p:grpSpPr>
          <p:cxnSp>
            <p:nvCxnSpPr>
              <p:cNvPr id="65" name="直接箭头连接符 64"/>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5" name="文本框 44"/>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8125"/>
                  </a:stretch>
                </a:blipFill>
              </p:spPr>
              <p:txBody>
                <a:bodyPr/>
                <a:lstStyle/>
                <a:p>
                  <a:r>
                    <a:rPr lang="zh-CN" altLang="en-US">
                      <a:noFill/>
                    </a:rPr>
                    <a:t> </a:t>
                  </a:r>
                </a:p>
              </p:txBody>
            </p:sp>
          </mc:Fallback>
        </mc:AlternateContent>
        <p:cxnSp>
          <p:nvCxnSpPr>
            <p:cNvPr id="46" name="直接箭头连接符 45"/>
            <p:cNvCxnSpPr>
              <a:endCxn id="45"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5882" b="-21212"/>
                  </a:stretch>
                </a:blipFill>
              </p:spPr>
              <p:txBody>
                <a:bodyPr/>
                <a:lstStyle/>
                <a:p>
                  <a:r>
                    <a:rPr lang="zh-CN" altLang="en-US">
                      <a:noFill/>
                    </a:rPr>
                    <a:t> </a:t>
                  </a:r>
                </a:p>
              </p:txBody>
            </p:sp>
          </mc:Fallback>
        </mc:AlternateContent>
        <p:cxnSp>
          <p:nvCxnSpPr>
            <p:cNvPr id="48" name="直接箭头连接符 47"/>
            <p:cNvCxnSpPr>
              <a:stCxn id="70"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7143" b="-27273"/>
                  </a:stretch>
                </a:blipFill>
              </p:spPr>
              <p:txBody>
                <a:bodyPr/>
                <a:lstStyle/>
                <a:p>
                  <a:r>
                    <a:rPr lang="zh-CN" altLang="en-US">
                      <a:noFill/>
                    </a:rPr>
                    <a:t> </a:t>
                  </a:r>
                </a:p>
              </p:txBody>
            </p:sp>
          </mc:Fallback>
        </mc:AlternateContent>
        <p:cxnSp>
          <p:nvCxnSpPr>
            <p:cNvPr id="50" name="直接箭头连接符 49"/>
            <p:cNvCxnSpPr>
              <a:stCxn id="68"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3333"/>
                  </a:stretch>
                </a:blipFill>
              </p:spPr>
              <p:txBody>
                <a:bodyPr/>
                <a:lstStyle/>
                <a:p>
                  <a:r>
                    <a:rPr lang="zh-CN" altLang="en-US">
                      <a:noFill/>
                    </a:rPr>
                    <a:t> </a:t>
                  </a:r>
                </a:p>
              </p:txBody>
            </p:sp>
          </mc:Fallback>
        </mc:AlternateContent>
        <p:cxnSp>
          <p:nvCxnSpPr>
            <p:cNvPr id="52" name="直接箭头连接符 51"/>
            <p:cNvCxnSpPr>
              <a:endCxn id="51"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824" r="-5882" b="-27273"/>
                  </a:stretch>
                </a:blipFill>
              </p:spPr>
              <p:txBody>
                <a:bodyPr/>
                <a:lstStyle/>
                <a:p>
                  <a:r>
                    <a:rPr lang="zh-CN" altLang="en-US">
                      <a:noFill/>
                    </a:rPr>
                    <a:t> </a:t>
                  </a:r>
                </a:p>
              </p:txBody>
            </p:sp>
          </mc:Fallback>
        </mc:AlternateContent>
        <p:sp>
          <p:nvSpPr>
            <p:cNvPr id="54" name="文本框 53"/>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55" name="组合 54"/>
            <p:cNvGrpSpPr/>
            <p:nvPr/>
          </p:nvGrpSpPr>
          <p:grpSpPr>
            <a:xfrm>
              <a:off x="7682665" y="2249486"/>
              <a:ext cx="787780" cy="326308"/>
              <a:chOff x="5339552" y="4955903"/>
              <a:chExt cx="787780" cy="326308"/>
            </a:xfrm>
          </p:grpSpPr>
          <p:sp>
            <p:nvSpPr>
              <p:cNvPr id="63" name="文本框 62"/>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64" name="直接箭头连接符 6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1102335" y="2977568"/>
              <a:ext cx="493405" cy="326308"/>
              <a:chOff x="5339552" y="4955903"/>
              <a:chExt cx="493405" cy="326308"/>
            </a:xfrm>
          </p:grpSpPr>
          <p:sp>
            <p:nvSpPr>
              <p:cNvPr id="60" name="文本框 59"/>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61" name="直接箭头连接符 60"/>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8925336" y="2516837"/>
              <a:ext cx="626775" cy="326308"/>
              <a:chOff x="5339552" y="4955903"/>
              <a:chExt cx="626775" cy="326308"/>
            </a:xfrm>
          </p:grpSpPr>
          <p:sp>
            <p:nvSpPr>
              <p:cNvPr id="58" name="文本框 57"/>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59" name="直接箭头连接符 5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21685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933450" y="886559"/>
            <a:ext cx="5819042" cy="1581150"/>
          </a:xfrm>
          <a:custGeom>
            <a:avLst/>
            <a:gdLst>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0 w 9296400"/>
              <a:gd name="connsiteY7" fmla="*/ 79057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91440 w 9296400"/>
              <a:gd name="connsiteY7" fmla="*/ 88201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0" fmla="*/ 0 w 8505825"/>
              <a:gd name="connsiteY0" fmla="*/ 0 h 1581150"/>
              <a:gd name="connsiteX1" fmla="*/ 7715250 w 8505825"/>
              <a:gd name="connsiteY1" fmla="*/ 0 h 1581150"/>
              <a:gd name="connsiteX2" fmla="*/ 8505825 w 8505825"/>
              <a:gd name="connsiteY2" fmla="*/ 790575 h 1581150"/>
              <a:gd name="connsiteX3" fmla="*/ 8505825 w 8505825"/>
              <a:gd name="connsiteY3" fmla="*/ 790575 h 1581150"/>
              <a:gd name="connsiteX4" fmla="*/ 7715250 w 8505825"/>
              <a:gd name="connsiteY4" fmla="*/ 1581150 h 1581150"/>
              <a:gd name="connsiteX5" fmla="*/ 0 w 8505825"/>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825" h="1581150">
                <a:moveTo>
                  <a:pt x="0" y="0"/>
                </a:moveTo>
                <a:lnTo>
                  <a:pt x="7715250" y="0"/>
                </a:lnTo>
                <a:cubicBezTo>
                  <a:pt x="8151873" y="0"/>
                  <a:pt x="8505825" y="353952"/>
                  <a:pt x="8505825" y="790575"/>
                </a:cubicBezTo>
                <a:lnTo>
                  <a:pt x="8505825" y="790575"/>
                </a:lnTo>
                <a:cubicBezTo>
                  <a:pt x="8505825" y="1227198"/>
                  <a:pt x="8151873" y="1581150"/>
                  <a:pt x="7715250" y="1581150"/>
                </a:cubicBezTo>
                <a:lnTo>
                  <a:pt x="0" y="1581150"/>
                </a:lnTo>
              </a:path>
            </a:pathLst>
          </a:custGeom>
          <a:noFill/>
          <a:ln w="152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81000"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局部坐标</a:t>
            </a:r>
            <a:endParaRPr lang="zh-CN" altLang="en-US" sz="2000" b="1" dirty="0"/>
          </a:p>
        </p:txBody>
      </p:sp>
      <p:cxnSp>
        <p:nvCxnSpPr>
          <p:cNvPr id="9" name="直接箭头连接符 8"/>
          <p:cNvCxnSpPr>
            <a:endCxn id="18" idx="1"/>
          </p:cNvCxnSpPr>
          <p:nvPr/>
        </p:nvCxnSpPr>
        <p:spPr>
          <a:xfrm>
            <a:off x="6752492" y="1677133"/>
            <a:ext cx="977949" cy="1099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650287"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物体剔除</a:t>
            </a:r>
            <a:endParaRPr lang="zh-CN" altLang="en-US" sz="2000" b="1" dirty="0"/>
          </a:p>
        </p:txBody>
      </p:sp>
      <p:sp>
        <p:nvSpPr>
          <p:cNvPr id="10" name="圆角矩形 9"/>
          <p:cNvSpPr/>
          <p:nvPr/>
        </p:nvSpPr>
        <p:spPr>
          <a:xfrm>
            <a:off x="2515643"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世界坐标</a:t>
            </a:r>
            <a:endParaRPr lang="zh-CN" altLang="en-US" sz="2000" b="1" dirty="0"/>
          </a:p>
        </p:txBody>
      </p:sp>
      <p:sp>
        <p:nvSpPr>
          <p:cNvPr id="12" name="圆角矩形 11"/>
          <p:cNvSpPr/>
          <p:nvPr/>
        </p:nvSpPr>
        <p:spPr>
          <a:xfrm>
            <a:off x="381000" y="1962884"/>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局部坐标</a:t>
            </a:r>
            <a:endParaRPr lang="zh-CN" altLang="en-US" sz="2000" b="1" dirty="0"/>
          </a:p>
        </p:txBody>
      </p:sp>
      <p:sp>
        <p:nvSpPr>
          <p:cNvPr id="15" name="圆角矩形 14"/>
          <p:cNvSpPr/>
          <p:nvPr/>
        </p:nvSpPr>
        <p:spPr>
          <a:xfrm>
            <a:off x="2515643" y="1987062"/>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世界坐标</a:t>
            </a:r>
            <a:endParaRPr lang="zh-CN" altLang="en-US" sz="2000" b="1" dirty="0"/>
          </a:p>
        </p:txBody>
      </p:sp>
      <p:sp>
        <p:nvSpPr>
          <p:cNvPr id="18" name="圆角矩形 17"/>
          <p:cNvSpPr/>
          <p:nvPr/>
        </p:nvSpPr>
        <p:spPr>
          <a:xfrm>
            <a:off x="7730441" y="118806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插入到</a:t>
            </a:r>
            <a:endParaRPr lang="en-US" altLang="zh-CN" sz="2000" b="1" dirty="0" smtClean="0"/>
          </a:p>
          <a:p>
            <a:pPr algn="ctr"/>
            <a:r>
              <a:rPr lang="zh-CN" altLang="en-US" sz="2000" b="1" dirty="0" smtClean="0"/>
              <a:t>渲染列表中</a:t>
            </a:r>
            <a:endParaRPr lang="zh-CN" altLang="en-US" sz="2000" b="1" dirty="0"/>
          </a:p>
        </p:txBody>
      </p:sp>
      <p:sp>
        <p:nvSpPr>
          <p:cNvPr id="19" name="圆角矩形 18"/>
          <p:cNvSpPr/>
          <p:nvPr/>
        </p:nvSpPr>
        <p:spPr>
          <a:xfrm>
            <a:off x="10214024" y="1188061"/>
            <a:ext cx="1670684" cy="1000125"/>
          </a:xfrm>
          <a:prstGeom prst="roundRect">
            <a:avLst/>
          </a:prstGeom>
          <a:gradFill>
            <a:gsLst>
              <a:gs pos="0">
                <a:schemeClr val="accent2">
                  <a:lumMod val="110000"/>
                  <a:satMod val="105000"/>
                  <a:tint val="67000"/>
                </a:schemeClr>
              </a:gs>
              <a:gs pos="79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b="1" dirty="0" smtClean="0"/>
              <a:t>背面消除</a:t>
            </a:r>
            <a:endParaRPr lang="zh-CN" altLang="en-US" sz="2000" b="1" dirty="0"/>
          </a:p>
        </p:txBody>
      </p:sp>
      <p:sp>
        <p:nvSpPr>
          <p:cNvPr id="20" name="圆角矩形 19"/>
          <p:cNvSpPr/>
          <p:nvPr/>
        </p:nvSpPr>
        <p:spPr>
          <a:xfrm>
            <a:off x="10214024" y="3668592"/>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相机变换</a:t>
            </a:r>
            <a:endParaRPr lang="zh-CN" altLang="en-US" sz="2000" b="1" dirty="0"/>
          </a:p>
        </p:txBody>
      </p:sp>
      <p:cxnSp>
        <p:nvCxnSpPr>
          <p:cNvPr id="21" name="直接箭头连接符 20"/>
          <p:cNvCxnSpPr/>
          <p:nvPr/>
        </p:nvCxnSpPr>
        <p:spPr>
          <a:xfrm>
            <a:off x="11059257" y="2318330"/>
            <a:ext cx="28941" cy="1289357"/>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4" name="圆角矩形 4"/>
          <p:cNvSpPr/>
          <p:nvPr/>
        </p:nvSpPr>
        <p:spPr>
          <a:xfrm rot="10800000">
            <a:off x="381000" y="4157664"/>
            <a:ext cx="6115050" cy="1581150"/>
          </a:xfrm>
          <a:custGeom>
            <a:avLst/>
            <a:gdLst>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0 w 9296400"/>
              <a:gd name="connsiteY7" fmla="*/ 79057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91440 w 9296400"/>
              <a:gd name="connsiteY7" fmla="*/ 88201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0" fmla="*/ 0 w 8505825"/>
              <a:gd name="connsiteY0" fmla="*/ 0 h 1581150"/>
              <a:gd name="connsiteX1" fmla="*/ 7715250 w 8505825"/>
              <a:gd name="connsiteY1" fmla="*/ 0 h 1581150"/>
              <a:gd name="connsiteX2" fmla="*/ 8505825 w 8505825"/>
              <a:gd name="connsiteY2" fmla="*/ 790575 h 1581150"/>
              <a:gd name="connsiteX3" fmla="*/ 8505825 w 8505825"/>
              <a:gd name="connsiteY3" fmla="*/ 790575 h 1581150"/>
              <a:gd name="connsiteX4" fmla="*/ 7715250 w 8505825"/>
              <a:gd name="connsiteY4" fmla="*/ 1581150 h 1581150"/>
              <a:gd name="connsiteX5" fmla="*/ 0 w 8505825"/>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825" h="1581150">
                <a:moveTo>
                  <a:pt x="0" y="0"/>
                </a:moveTo>
                <a:lnTo>
                  <a:pt x="7715250" y="0"/>
                </a:lnTo>
                <a:cubicBezTo>
                  <a:pt x="8151873" y="0"/>
                  <a:pt x="8505825" y="353952"/>
                  <a:pt x="8505825" y="790575"/>
                </a:cubicBezTo>
                <a:lnTo>
                  <a:pt x="8505825" y="790575"/>
                </a:lnTo>
                <a:cubicBezTo>
                  <a:pt x="8505825" y="1227198"/>
                  <a:pt x="8151873" y="1581150"/>
                  <a:pt x="7715250" y="1581150"/>
                </a:cubicBezTo>
                <a:lnTo>
                  <a:pt x="0" y="1581150"/>
                </a:lnTo>
              </a:path>
            </a:pathLst>
          </a:custGeom>
          <a:noFill/>
          <a:ln w="152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V="1">
            <a:off x="9407524" y="1688123"/>
            <a:ext cx="841376" cy="18318"/>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7730441" y="3657601"/>
            <a:ext cx="1670684" cy="10001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smtClean="0"/>
              <a:t>3D</a:t>
            </a:r>
            <a:r>
              <a:rPr lang="zh-CN" altLang="en-US" sz="2000" b="1" dirty="0" smtClean="0"/>
              <a:t>物体</a:t>
            </a:r>
            <a:endParaRPr lang="en-US" altLang="zh-CN" sz="2000" b="1" dirty="0" smtClean="0"/>
          </a:p>
          <a:p>
            <a:pPr algn="ctr"/>
            <a:r>
              <a:rPr lang="zh-CN" altLang="en-US" sz="2000" b="1" dirty="0" smtClean="0"/>
              <a:t>空间裁剪</a:t>
            </a:r>
            <a:endParaRPr lang="zh-CN" altLang="en-US" sz="2000" b="1" dirty="0"/>
          </a:p>
        </p:txBody>
      </p:sp>
      <p:sp>
        <p:nvSpPr>
          <p:cNvPr id="31" name="圆角矩形 30"/>
          <p:cNvSpPr/>
          <p:nvPr/>
        </p:nvSpPr>
        <p:spPr>
          <a:xfrm>
            <a:off x="5081808" y="3688743"/>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光照模块</a:t>
            </a:r>
            <a:endParaRPr lang="zh-CN" altLang="en-US" sz="2000" b="1" dirty="0"/>
          </a:p>
        </p:txBody>
      </p:sp>
      <p:sp>
        <p:nvSpPr>
          <p:cNvPr id="32" name="圆角矩形 31"/>
          <p:cNvSpPr/>
          <p:nvPr/>
        </p:nvSpPr>
        <p:spPr>
          <a:xfrm>
            <a:off x="2197509" y="3688743"/>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透视变换</a:t>
            </a:r>
            <a:endParaRPr lang="zh-CN" altLang="en-US" sz="2000" b="1" dirty="0"/>
          </a:p>
        </p:txBody>
      </p:sp>
      <p:sp>
        <p:nvSpPr>
          <p:cNvPr id="33" name="圆角矩形 32"/>
          <p:cNvSpPr/>
          <p:nvPr/>
        </p:nvSpPr>
        <p:spPr>
          <a:xfrm>
            <a:off x="2197509" y="520761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图像空间</a:t>
            </a:r>
            <a:endParaRPr lang="en-US" altLang="zh-CN" sz="2000" b="1" dirty="0" smtClean="0"/>
          </a:p>
          <a:p>
            <a:pPr algn="ctr"/>
            <a:r>
              <a:rPr lang="zh-CN" altLang="en-US" sz="2000" b="1" dirty="0" smtClean="0"/>
              <a:t>裁剪</a:t>
            </a:r>
            <a:endParaRPr lang="en-US" altLang="zh-CN" sz="2000" b="1" dirty="0" smtClean="0"/>
          </a:p>
        </p:txBody>
      </p:sp>
      <p:sp>
        <p:nvSpPr>
          <p:cNvPr id="34" name="圆角矩形 33"/>
          <p:cNvSpPr/>
          <p:nvPr/>
        </p:nvSpPr>
        <p:spPr>
          <a:xfrm>
            <a:off x="5081808" y="520761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光栅化</a:t>
            </a:r>
            <a:endParaRPr lang="en-US" altLang="zh-CN" sz="2000" b="1" dirty="0" smtClean="0"/>
          </a:p>
        </p:txBody>
      </p:sp>
      <p:cxnSp>
        <p:nvCxnSpPr>
          <p:cNvPr id="43" name="直接箭头连接符 42"/>
          <p:cNvCxnSpPr>
            <a:stCxn id="20" idx="1"/>
          </p:cNvCxnSpPr>
          <p:nvPr/>
        </p:nvCxnSpPr>
        <p:spPr>
          <a:xfrm flipH="1" flipV="1">
            <a:off x="9401125" y="4163893"/>
            <a:ext cx="812899" cy="4762"/>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6774935" y="4152902"/>
            <a:ext cx="934730" cy="476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3900632" y="873230"/>
            <a:ext cx="847583" cy="13328"/>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904892" y="1829533"/>
            <a:ext cx="977949" cy="1099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060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6180684" y="1800012"/>
            <a:ext cx="1350374" cy="576286"/>
          </a:xfrm>
          <a:prstGeom prst="roundRect">
            <a:avLst/>
          </a:prstGeom>
          <a:gradFill>
            <a:gsLst>
              <a:gs pos="100000">
                <a:schemeClr val="accent1">
                  <a:lumMod val="60000"/>
                  <a:lumOff val="40000"/>
                </a:schemeClr>
              </a:gs>
              <a:gs pos="100000">
                <a:schemeClr val="accent1">
                  <a:satMod val="110000"/>
                  <a:lumMod val="100000"/>
                  <a:shade val="100000"/>
                </a:schemeClr>
              </a:gs>
              <a:gs pos="6422">
                <a:schemeClr val="accent1">
                  <a:lumMod val="40000"/>
                  <a:lumOff val="60000"/>
                </a:schemeClr>
              </a:gs>
              <a:gs pos="100000">
                <a:schemeClr val="accent1">
                  <a:lumMod val="99000"/>
                  <a:satMod val="120000"/>
                  <a:shade val="78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t>背面消除</a:t>
            </a:r>
            <a:endParaRPr lang="zh-CN" altLang="en-US" b="1" dirty="0"/>
          </a:p>
        </p:txBody>
      </p:sp>
      <p:sp>
        <p:nvSpPr>
          <p:cNvPr id="36" name="圆角矩形 35"/>
          <p:cNvSpPr/>
          <p:nvPr/>
        </p:nvSpPr>
        <p:spPr>
          <a:xfrm>
            <a:off x="9002182" y="3357103"/>
            <a:ext cx="252720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齐次裁剪空间</a:t>
            </a:r>
            <a:endParaRPr lang="zh-CN" altLang="en-US" sz="2400" b="1" dirty="0"/>
          </a:p>
        </p:txBody>
      </p:sp>
      <p:sp>
        <p:nvSpPr>
          <p:cNvPr id="37" name="圆角矩形 36"/>
          <p:cNvSpPr/>
          <p:nvPr/>
        </p:nvSpPr>
        <p:spPr>
          <a:xfrm>
            <a:off x="4814258" y="3357103"/>
            <a:ext cx="252874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规格化设备空间</a:t>
            </a:r>
            <a:endParaRPr lang="en-US" altLang="zh-CN" sz="2400" b="1" dirty="0" smtClean="0"/>
          </a:p>
          <a:p>
            <a:pPr algn="ctr"/>
            <a:r>
              <a:rPr lang="en-US" altLang="zh-CN" sz="2400" b="1" dirty="0" smtClean="0"/>
              <a:t>NDC</a:t>
            </a:r>
            <a:endParaRPr lang="zh-CN" altLang="en-US" sz="2400" b="1" dirty="0"/>
          </a:p>
        </p:txBody>
      </p:sp>
      <p:sp>
        <p:nvSpPr>
          <p:cNvPr id="38" name="圆角矩形 37"/>
          <p:cNvSpPr/>
          <p:nvPr/>
        </p:nvSpPr>
        <p:spPr>
          <a:xfrm>
            <a:off x="627878" y="3357103"/>
            <a:ext cx="252720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屏幕空间</a:t>
            </a:r>
            <a:endParaRPr lang="zh-CN" altLang="en-US" sz="2400" b="1" dirty="0"/>
          </a:p>
        </p:txBody>
      </p:sp>
      <p:sp>
        <p:nvSpPr>
          <p:cNvPr id="40" name="圆角矩形 39"/>
          <p:cNvSpPr/>
          <p:nvPr/>
        </p:nvSpPr>
        <p:spPr>
          <a:xfrm>
            <a:off x="9439271" y="6087229"/>
            <a:ext cx="1670684" cy="425872"/>
          </a:xfrm>
          <a:prstGeom prst="roundRect">
            <a:avLst/>
          </a:prstGeom>
          <a:solidFill>
            <a:schemeClr val="accent5">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b="1" dirty="0" smtClean="0"/>
              <a:t>CVV</a:t>
            </a:r>
            <a:r>
              <a:rPr lang="zh-CN" altLang="en-US" sz="2000" b="1" dirty="0" smtClean="0"/>
              <a:t>裁剪</a:t>
            </a:r>
            <a:endParaRPr lang="zh-CN" altLang="en-US" sz="2000" b="1" dirty="0"/>
          </a:p>
        </p:txBody>
      </p:sp>
      <p:sp>
        <p:nvSpPr>
          <p:cNvPr id="49" name="圆角矩形 48"/>
          <p:cNvSpPr/>
          <p:nvPr/>
        </p:nvSpPr>
        <p:spPr>
          <a:xfrm>
            <a:off x="4815030" y="573462"/>
            <a:ext cx="2527200" cy="10001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t>世界空间</a:t>
            </a:r>
            <a:endParaRPr lang="zh-CN" altLang="en-US" sz="2400" b="1" dirty="0"/>
          </a:p>
        </p:txBody>
      </p:sp>
      <p:sp>
        <p:nvSpPr>
          <p:cNvPr id="51" name="圆角矩形 50"/>
          <p:cNvSpPr/>
          <p:nvPr/>
        </p:nvSpPr>
        <p:spPr>
          <a:xfrm>
            <a:off x="627878" y="573462"/>
            <a:ext cx="2527200" cy="10001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物体空间</a:t>
            </a:r>
            <a:endParaRPr lang="zh-CN" altLang="en-US" sz="2400" b="1" dirty="0"/>
          </a:p>
        </p:txBody>
      </p:sp>
      <p:grpSp>
        <p:nvGrpSpPr>
          <p:cNvPr id="14" name="组合 13"/>
          <p:cNvGrpSpPr/>
          <p:nvPr/>
        </p:nvGrpSpPr>
        <p:grpSpPr>
          <a:xfrm>
            <a:off x="3263910" y="737381"/>
            <a:ext cx="1455748" cy="455791"/>
            <a:chOff x="2921010" y="1080281"/>
            <a:chExt cx="1455748" cy="455791"/>
          </a:xfrm>
        </p:grpSpPr>
        <p:cxnSp>
          <p:nvCxnSpPr>
            <p:cNvPr id="45" name="直接箭头连接符 44"/>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1010" y="1080281"/>
              <a:ext cx="1217000" cy="400110"/>
            </a:xfrm>
            <a:prstGeom prst="rect">
              <a:avLst/>
            </a:prstGeom>
            <a:noFill/>
          </p:spPr>
          <p:txBody>
            <a:bodyPr wrap="none" rtlCol="0">
              <a:spAutoFit/>
            </a:bodyPr>
            <a:lstStyle/>
            <a:p>
              <a:r>
                <a:rPr lang="zh-CN" altLang="en-US" sz="2000" dirty="0" smtClean="0"/>
                <a:t>世界变换</a:t>
              </a:r>
              <a:endParaRPr lang="zh-CN" altLang="en-US" sz="2000" dirty="0"/>
            </a:p>
          </p:txBody>
        </p:sp>
      </p:grpSp>
      <p:sp>
        <p:nvSpPr>
          <p:cNvPr id="56" name="圆角矩形 55"/>
          <p:cNvSpPr/>
          <p:nvPr/>
        </p:nvSpPr>
        <p:spPr>
          <a:xfrm>
            <a:off x="8994672" y="573462"/>
            <a:ext cx="2527200" cy="10001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smtClean="0"/>
              <a:t>相机空间</a:t>
            </a:r>
            <a:endParaRPr lang="zh-CN" altLang="en-US" sz="2400" b="1" dirty="0"/>
          </a:p>
        </p:txBody>
      </p:sp>
      <p:grpSp>
        <p:nvGrpSpPr>
          <p:cNvPr id="57" name="组合 56"/>
          <p:cNvGrpSpPr/>
          <p:nvPr/>
        </p:nvGrpSpPr>
        <p:grpSpPr>
          <a:xfrm>
            <a:off x="7414372" y="712200"/>
            <a:ext cx="1455748" cy="455791"/>
            <a:chOff x="2921010" y="1080281"/>
            <a:chExt cx="1455748" cy="455791"/>
          </a:xfrm>
        </p:grpSpPr>
        <p:cxnSp>
          <p:nvCxnSpPr>
            <p:cNvPr id="58" name="直接箭头连接符 57"/>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921010" y="1080281"/>
              <a:ext cx="1210588" cy="400110"/>
            </a:xfrm>
            <a:prstGeom prst="rect">
              <a:avLst/>
            </a:prstGeom>
            <a:noFill/>
          </p:spPr>
          <p:txBody>
            <a:bodyPr wrap="none" rtlCol="0">
              <a:spAutoFit/>
            </a:bodyPr>
            <a:lstStyle/>
            <a:p>
              <a:r>
                <a:rPr lang="zh-CN" altLang="en-US" sz="2000" dirty="0" smtClean="0"/>
                <a:t>相机变换</a:t>
              </a:r>
              <a:endParaRPr lang="zh-CN" altLang="en-US" sz="2000" dirty="0"/>
            </a:p>
          </p:txBody>
        </p:sp>
      </p:grpSp>
      <p:grpSp>
        <p:nvGrpSpPr>
          <p:cNvPr id="16" name="组合 15"/>
          <p:cNvGrpSpPr/>
          <p:nvPr/>
        </p:nvGrpSpPr>
        <p:grpSpPr>
          <a:xfrm>
            <a:off x="7408297" y="3543519"/>
            <a:ext cx="1455748" cy="455791"/>
            <a:chOff x="7065397" y="4056055"/>
            <a:chExt cx="1455748" cy="455791"/>
          </a:xfrm>
        </p:grpSpPr>
        <p:cxnSp>
          <p:nvCxnSpPr>
            <p:cNvPr id="61" name="直接箭头连接符 60"/>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283109" y="4056055"/>
              <a:ext cx="1210588" cy="400110"/>
            </a:xfrm>
            <a:prstGeom prst="rect">
              <a:avLst/>
            </a:prstGeom>
            <a:noFill/>
          </p:spPr>
          <p:txBody>
            <a:bodyPr wrap="none" rtlCol="0">
              <a:spAutoFit/>
            </a:bodyPr>
            <a:lstStyle/>
            <a:p>
              <a:r>
                <a:rPr lang="zh-CN" altLang="en-US" sz="2000" dirty="0" smtClean="0"/>
                <a:t>透视除法</a:t>
              </a:r>
              <a:endParaRPr lang="zh-CN" altLang="en-US" sz="2000" dirty="0"/>
            </a:p>
          </p:txBody>
        </p:sp>
      </p:grpSp>
      <p:grpSp>
        <p:nvGrpSpPr>
          <p:cNvPr id="63" name="组合 62"/>
          <p:cNvGrpSpPr/>
          <p:nvPr/>
        </p:nvGrpSpPr>
        <p:grpSpPr>
          <a:xfrm>
            <a:off x="3225470" y="3535701"/>
            <a:ext cx="1455748" cy="455791"/>
            <a:chOff x="7065397" y="4056055"/>
            <a:chExt cx="1455748" cy="455791"/>
          </a:xfrm>
        </p:grpSpPr>
        <p:cxnSp>
          <p:nvCxnSpPr>
            <p:cNvPr id="64" name="直接箭头连接符 63"/>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283109" y="4056055"/>
              <a:ext cx="1210588" cy="400110"/>
            </a:xfrm>
            <a:prstGeom prst="rect">
              <a:avLst/>
            </a:prstGeom>
            <a:noFill/>
          </p:spPr>
          <p:txBody>
            <a:bodyPr wrap="none" rtlCol="0">
              <a:spAutoFit/>
            </a:bodyPr>
            <a:lstStyle/>
            <a:p>
              <a:r>
                <a:rPr lang="zh-CN" altLang="en-US" sz="2000" dirty="0" smtClean="0"/>
                <a:t>视口变换</a:t>
              </a:r>
              <a:endParaRPr lang="zh-CN" altLang="en-US" sz="2000" dirty="0"/>
            </a:p>
          </p:txBody>
        </p:sp>
      </p:grpSp>
      <mc:AlternateContent xmlns:mc="http://schemas.openxmlformats.org/markup-compatibility/2006" xmlns:a14="http://schemas.microsoft.com/office/drawing/2010/main">
        <mc:Choice Requires="a14">
          <p:sp>
            <p:nvSpPr>
              <p:cNvPr id="67" name="圆角矩形 66"/>
              <p:cNvSpPr/>
              <p:nvPr/>
            </p:nvSpPr>
            <p:spPr>
              <a:xfrm>
                <a:off x="9309964" y="4607754"/>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xmlns="">
          <p:sp>
            <p:nvSpPr>
              <p:cNvPr id="67" name="圆角矩形 66"/>
              <p:cNvSpPr>
                <a:spLocks noRot="1" noChangeAspect="1" noMove="1" noResize="1" noEditPoints="1" noAdjustHandles="1" noChangeArrowheads="1" noChangeShapeType="1" noTextEdit="1"/>
              </p:cNvSpPr>
              <p:nvPr/>
            </p:nvSpPr>
            <p:spPr>
              <a:xfrm>
                <a:off x="9309964" y="4607754"/>
                <a:ext cx="1865307" cy="1280329"/>
              </a:xfrm>
              <a:prstGeom prst="roundRect">
                <a:avLst/>
              </a:prstGeom>
              <a:blipFill rotWithShape="0">
                <a:blip r:embed="rId3"/>
                <a:stretch>
                  <a:fillRect/>
                </a:stretch>
              </a:blipFill>
              <a:ln>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圆角矩形 67"/>
              <p:cNvSpPr/>
              <p:nvPr/>
            </p:nvSpPr>
            <p:spPr>
              <a:xfrm>
                <a:off x="5145976" y="4594578"/>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xmlns="">
          <p:sp>
            <p:nvSpPr>
              <p:cNvPr id="68" name="圆角矩形 67"/>
              <p:cNvSpPr>
                <a:spLocks noRot="1" noChangeAspect="1" noMove="1" noResize="1" noEditPoints="1" noAdjustHandles="1" noChangeArrowheads="1" noChangeShapeType="1" noTextEdit="1"/>
              </p:cNvSpPr>
              <p:nvPr/>
            </p:nvSpPr>
            <p:spPr>
              <a:xfrm>
                <a:off x="5145976" y="4594578"/>
                <a:ext cx="1865307" cy="1280329"/>
              </a:xfrm>
              <a:prstGeom prst="roundRect">
                <a:avLst/>
              </a:prstGeom>
              <a:blipFill rotWithShape="0">
                <a:blip r:embed="rId4"/>
                <a:stretch>
                  <a:fillRect/>
                </a:stretch>
              </a:blipFill>
              <a:ln>
                <a:prstDash val="dash"/>
              </a:ln>
            </p:spPr>
            <p:txBody>
              <a:bodyPr/>
              <a:lstStyle/>
              <a:p>
                <a:r>
                  <a:rPr lang="zh-CN" altLang="en-US">
                    <a:noFill/>
                  </a:rPr>
                  <a:t> </a:t>
                </a:r>
              </a:p>
            </p:txBody>
          </p:sp>
        </mc:Fallback>
      </mc:AlternateContent>
      <p:sp>
        <p:nvSpPr>
          <p:cNvPr id="69" name="圆角矩形 68"/>
          <p:cNvSpPr/>
          <p:nvPr/>
        </p:nvSpPr>
        <p:spPr>
          <a:xfrm>
            <a:off x="627878" y="5300040"/>
            <a:ext cx="2527200" cy="100012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光栅化</a:t>
            </a:r>
            <a:endParaRPr lang="zh-CN" altLang="en-US" sz="2400" b="1" dirty="0"/>
          </a:p>
        </p:txBody>
      </p:sp>
      <p:grpSp>
        <p:nvGrpSpPr>
          <p:cNvPr id="70" name="组合 69"/>
          <p:cNvGrpSpPr/>
          <p:nvPr/>
        </p:nvGrpSpPr>
        <p:grpSpPr>
          <a:xfrm rot="5400000">
            <a:off x="9714419" y="2267891"/>
            <a:ext cx="1455748" cy="464860"/>
            <a:chOff x="2921010" y="1071212"/>
            <a:chExt cx="1455748" cy="464860"/>
          </a:xfrm>
        </p:grpSpPr>
        <p:cxnSp>
          <p:nvCxnSpPr>
            <p:cNvPr id="71" name="直接箭头连接符 70"/>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921020" y="1071212"/>
              <a:ext cx="1210588" cy="400110"/>
            </a:xfrm>
            <a:prstGeom prst="rect">
              <a:avLst/>
            </a:prstGeom>
            <a:noFill/>
          </p:spPr>
          <p:txBody>
            <a:bodyPr wrap="none" rtlCol="0">
              <a:spAutoFit/>
            </a:bodyPr>
            <a:lstStyle/>
            <a:p>
              <a:r>
                <a:rPr lang="zh-CN" altLang="en-US" sz="2000" dirty="0" smtClean="0"/>
                <a:t>透视变换</a:t>
              </a:r>
              <a:endParaRPr lang="zh-CN" altLang="en-US" sz="2000" dirty="0"/>
            </a:p>
          </p:txBody>
        </p:sp>
      </p:grpSp>
    </p:spTree>
    <p:extLst>
      <p:ext uri="{BB962C8B-B14F-4D97-AF65-F5344CB8AC3E}">
        <p14:creationId xmlns:p14="http://schemas.microsoft.com/office/powerpoint/2010/main" val="1702468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3775510" y="2694241"/>
            <a:ext cx="5106619" cy="2855827"/>
            <a:chOff x="3775510" y="2694241"/>
            <a:chExt cx="5106619" cy="2855827"/>
          </a:xfrm>
        </p:grpSpPr>
        <p:cxnSp>
          <p:nvCxnSpPr>
            <p:cNvPr id="4" name="直接连接符 3"/>
            <p:cNvCxnSpPr>
              <a:stCxn id="15" idx="0"/>
              <a:endCxn id="10" idx="4"/>
            </p:cNvCxnSpPr>
            <p:nvPr/>
          </p:nvCxnSpPr>
          <p:spPr>
            <a:xfrm flipH="1" flipV="1">
              <a:off x="4155220" y="4205568"/>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5" name="直接连接符 4"/>
            <p:cNvCxnSpPr>
              <a:stCxn id="15" idx="2"/>
              <a:endCxn id="9" idx="5"/>
            </p:cNvCxnSpPr>
            <p:nvPr/>
          </p:nvCxnSpPr>
          <p:spPr>
            <a:xfrm flipH="1">
              <a:off x="4149177" y="3870612"/>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5" idx="1"/>
              <a:endCxn id="10" idx="5"/>
            </p:cNvCxnSpPr>
            <p:nvPr/>
          </p:nvCxnSpPr>
          <p:spPr>
            <a:xfrm flipH="1">
              <a:off x="4163211" y="3208020"/>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5" idx="3"/>
              <a:endCxn id="10" idx="3"/>
            </p:cNvCxnSpPr>
            <p:nvPr/>
          </p:nvCxnSpPr>
          <p:spPr>
            <a:xfrm flipH="1" flipV="1">
              <a:off x="4143234" y="4221718"/>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82495" y="4150365"/>
              <a:ext cx="180716" cy="102415"/>
              <a:chOff x="-53264" y="3885252"/>
              <a:chExt cx="883905" cy="339336"/>
            </a:xfrm>
          </p:grpSpPr>
          <p:sp>
            <p:nvSpPr>
              <p:cNvPr id="9" name="立方体 8"/>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立方体 9"/>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平行四边形 14"/>
            <p:cNvSpPr/>
            <p:nvPr/>
          </p:nvSpPr>
          <p:spPr>
            <a:xfrm>
              <a:off x="7402644" y="3208020"/>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4"/>
            <p:cNvSpPr/>
            <p:nvPr/>
          </p:nvSpPr>
          <p:spPr>
            <a:xfrm>
              <a:off x="5838705" y="366767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4"/>
            <p:cNvSpPr/>
            <p:nvPr/>
          </p:nvSpPr>
          <p:spPr>
            <a:xfrm>
              <a:off x="4965941" y="3942196"/>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340255" y="4751082"/>
              <a:ext cx="433387" cy="326308"/>
              <a:chOff x="5339552" y="4955903"/>
              <a:chExt cx="433387" cy="326308"/>
            </a:xfrm>
          </p:grpSpPr>
          <mc:AlternateContent xmlns:mc="http://schemas.openxmlformats.org/markup-compatibility/2006" xmlns:a14="http://schemas.microsoft.com/office/drawing/2010/main">
            <mc:Choice Requires="a14">
              <p:sp>
                <p:nvSpPr>
                  <p:cNvPr id="29" name="文本框 28"/>
                  <p:cNvSpPr txBox="1"/>
                  <p:nvPr/>
                </p:nvSpPr>
                <p:spPr>
                  <a:xfrm>
                    <a:off x="5339552" y="5066767"/>
                    <a:ext cx="4333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𝑛𝑒𝑎𝑟</m:t>
                              </m:r>
                            </m:sub>
                          </m:sSub>
                        </m:oMath>
                      </m:oMathPara>
                    </a14:m>
                    <a:endParaRPr lang="zh-CN" altLang="en-US" sz="1400" dirty="0">
                      <a:solidFill>
                        <a:schemeClr val="bg2">
                          <a:lumMod val="75000"/>
                        </a:schemeClr>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339552" y="5066767"/>
                    <a:ext cx="433387" cy="215444"/>
                  </a:xfrm>
                  <a:prstGeom prst="rect">
                    <a:avLst/>
                  </a:prstGeom>
                  <a:blipFill rotWithShape="0">
                    <a:blip r:embed="rId2"/>
                    <a:stretch>
                      <a:fillRect l="-9859" b="-8571"/>
                    </a:stretch>
                  </a:blipFill>
                </p:spPr>
                <p:txBody>
                  <a:bodyPr/>
                  <a:lstStyle/>
                  <a:p>
                    <a:r>
                      <a:rPr lang="zh-CN" altLang="en-US">
                        <a:noFill/>
                      </a:rPr>
                      <a:t> </a:t>
                    </a:r>
                  </a:p>
                </p:txBody>
              </p:sp>
            </mc:Fallback>
          </mc:AlternateContent>
          <p:cxnSp>
            <p:nvCxnSpPr>
              <p:cNvPr id="30" name="直接箭头连接符 29"/>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8520748" y="5206512"/>
              <a:ext cx="361381" cy="343556"/>
              <a:chOff x="5339552" y="4955903"/>
              <a:chExt cx="361381" cy="343556"/>
            </a:xfrm>
          </p:grpSpPr>
          <mc:AlternateContent xmlns:mc="http://schemas.openxmlformats.org/markup-compatibility/2006" xmlns:a14="http://schemas.microsoft.com/office/drawing/2010/main">
            <mc:Choice Requires="a14">
              <p:sp>
                <p:nvSpPr>
                  <p:cNvPr id="33" name="文本框 32"/>
                  <p:cNvSpPr txBox="1"/>
                  <p:nvPr/>
                </p:nvSpPr>
                <p:spPr>
                  <a:xfrm>
                    <a:off x="5339552" y="5066767"/>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𝑓𝑎𝑟</m:t>
                              </m:r>
                            </m:sub>
                          </m:sSub>
                        </m:oMath>
                      </m:oMathPara>
                    </a14:m>
                    <a:endParaRPr lang="zh-CN" altLang="en-US" sz="1400" dirty="0">
                      <a:solidFill>
                        <a:schemeClr val="bg2">
                          <a:lumMod val="75000"/>
                        </a:schemeClr>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339552" y="5066767"/>
                    <a:ext cx="361381" cy="232692"/>
                  </a:xfrm>
                  <a:prstGeom prst="rect">
                    <a:avLst/>
                  </a:prstGeom>
                  <a:blipFill rotWithShape="0">
                    <a:blip r:embed="rId3"/>
                    <a:stretch>
                      <a:fillRect l="-11864" r="-5085" b="-26316"/>
                    </a:stretch>
                  </a:blipFill>
                </p:spPr>
                <p:txBody>
                  <a:bodyPr/>
                  <a:lstStyle/>
                  <a:p>
                    <a:r>
                      <a:rPr lang="zh-CN" altLang="en-US">
                        <a:noFill/>
                      </a:rPr>
                      <a:t> </a:t>
                    </a:r>
                  </a:p>
                </p:txBody>
              </p:sp>
            </mc:Fallback>
          </mc:AlternateContent>
          <p:cxnSp>
            <p:nvCxnSpPr>
              <p:cNvPr id="34" name="直接箭头连接符 3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7935433" y="4215607"/>
              <a:ext cx="202988" cy="26110"/>
              <a:chOff x="7935433" y="4215607"/>
              <a:chExt cx="202988" cy="26110"/>
            </a:xfrm>
          </p:grpSpPr>
          <p:cxnSp>
            <p:nvCxnSpPr>
              <p:cNvPr id="35" name="直接箭头连接符 3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箭头连接符 37"/>
            <p:cNvCxnSpPr/>
            <p:nvPr/>
          </p:nvCxnSpPr>
          <p:spPr>
            <a:xfrm flipH="1" flipV="1">
              <a:off x="5937467" y="3286152"/>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6925145" y="4375924"/>
              <a:ext cx="79808" cy="180000"/>
              <a:chOff x="6925145" y="4375924"/>
              <a:chExt cx="79808" cy="180000"/>
            </a:xfrm>
          </p:grpSpPr>
          <p:cxnSp>
            <p:nvCxnSpPr>
              <p:cNvPr id="44" name="直接箭头连接符 43"/>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7307959" y="4541034"/>
              <a:ext cx="26110" cy="202988"/>
              <a:chOff x="7307959" y="4541034"/>
              <a:chExt cx="26110" cy="202988"/>
            </a:xfrm>
          </p:grpSpPr>
          <p:cxnSp>
            <p:nvCxnSpPr>
              <p:cNvPr id="47" name="直接箭头连接符 46"/>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7105000" y="3517078"/>
              <a:ext cx="26110" cy="202988"/>
              <a:chOff x="7105000" y="3517078"/>
              <a:chExt cx="26110" cy="202988"/>
            </a:xfrm>
          </p:grpSpPr>
          <p:cxnSp>
            <p:nvCxnSpPr>
              <p:cNvPr id="50" name="直接箭头连接符 49"/>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6663688" y="3723787"/>
              <a:ext cx="196047" cy="50841"/>
              <a:chOff x="6663688" y="3723787"/>
              <a:chExt cx="196047" cy="50841"/>
            </a:xfrm>
          </p:grpSpPr>
          <p:cxnSp>
            <p:nvCxnSpPr>
              <p:cNvPr id="53" name="直接箭头连接符 52"/>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6" name="文本框 55"/>
                <p:cNvSpPr txBox="1"/>
                <p:nvPr/>
              </p:nvSpPr>
              <p:spPr>
                <a:xfrm>
                  <a:off x="5697536" y="3048697"/>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5697536" y="3048697"/>
                  <a:ext cx="375872" cy="184666"/>
                </a:xfrm>
                <a:prstGeom prst="rect">
                  <a:avLst/>
                </a:prstGeom>
                <a:blipFill rotWithShape="0">
                  <a:blip r:embed="rId4"/>
                  <a:stretch>
                    <a:fillRect l="-9836" r="-1639" b="-10000"/>
                  </a:stretch>
                </a:blipFill>
              </p:spPr>
              <p:txBody>
                <a:bodyPr/>
                <a:lstStyle/>
                <a:p>
                  <a:r>
                    <a:rPr lang="zh-CN" altLang="en-US">
                      <a:noFill/>
                    </a:rPr>
                    <a:t> </a:t>
                  </a:r>
                </a:p>
              </p:txBody>
            </p:sp>
          </mc:Fallback>
        </mc:AlternateContent>
        <p:grpSp>
          <p:nvGrpSpPr>
            <p:cNvPr id="82" name="组合 81"/>
            <p:cNvGrpSpPr/>
            <p:nvPr/>
          </p:nvGrpSpPr>
          <p:grpSpPr>
            <a:xfrm>
              <a:off x="6129338" y="4215607"/>
              <a:ext cx="202988" cy="26110"/>
              <a:chOff x="6129338" y="4215607"/>
              <a:chExt cx="202988" cy="26110"/>
            </a:xfrm>
          </p:grpSpPr>
          <p:cxnSp>
            <p:nvCxnSpPr>
              <p:cNvPr id="58" name="直接箭头连接符 57"/>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0" name="文本框 59"/>
                <p:cNvSpPr txBox="1"/>
                <p:nvPr/>
              </p:nvSpPr>
              <p:spPr>
                <a:xfrm>
                  <a:off x="8566764" y="2953110"/>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8566764" y="2953110"/>
                  <a:ext cx="312778" cy="199478"/>
                </a:xfrm>
                <a:prstGeom prst="rect">
                  <a:avLst/>
                </a:prstGeom>
                <a:blipFill rotWithShape="0">
                  <a:blip r:embed="rId5"/>
                  <a:stretch>
                    <a:fillRect l="-11538" r="-7692" b="-27273"/>
                  </a:stretch>
                </a:blipFill>
              </p:spPr>
              <p:txBody>
                <a:bodyPr/>
                <a:lstStyle/>
                <a:p>
                  <a:r>
                    <a:rPr lang="zh-CN" altLang="en-US">
                      <a:noFill/>
                    </a:rPr>
                    <a:t> </a:t>
                  </a:r>
                </a:p>
              </p:txBody>
            </p:sp>
          </mc:Fallback>
        </mc:AlternateContent>
        <p:cxnSp>
          <p:nvCxnSpPr>
            <p:cNvPr id="61" name="直接箭头连接符 60"/>
            <p:cNvCxnSpPr>
              <a:endCxn id="60" idx="2"/>
            </p:cNvCxnSpPr>
            <p:nvPr/>
          </p:nvCxnSpPr>
          <p:spPr>
            <a:xfrm flipV="1">
              <a:off x="8223884" y="3152588"/>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本框 64"/>
                <p:cNvSpPr txBox="1"/>
                <p:nvPr/>
              </p:nvSpPr>
              <p:spPr>
                <a:xfrm>
                  <a:off x="7177680" y="2694241"/>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7177680" y="2694241"/>
                  <a:ext cx="308611" cy="198965"/>
                </a:xfrm>
                <a:prstGeom prst="rect">
                  <a:avLst/>
                </a:prstGeom>
                <a:blipFill rotWithShape="0">
                  <a:blip r:embed="rId6"/>
                  <a:stretch>
                    <a:fillRect l="-11765" r="-5882" b="-18182"/>
                  </a:stretch>
                </a:blipFill>
              </p:spPr>
              <p:txBody>
                <a:bodyPr/>
                <a:lstStyle/>
                <a:p>
                  <a:r>
                    <a:rPr lang="zh-CN" altLang="en-US">
                      <a:noFill/>
                    </a:rPr>
                    <a:t> </a:t>
                  </a:r>
                </a:p>
              </p:txBody>
            </p:sp>
          </mc:Fallback>
        </mc:AlternateContent>
        <p:cxnSp>
          <p:nvCxnSpPr>
            <p:cNvPr id="66" name="直接箭头连接符 65"/>
            <p:cNvCxnSpPr>
              <a:stCxn id="51" idx="6"/>
            </p:cNvCxnSpPr>
            <p:nvPr/>
          </p:nvCxnSpPr>
          <p:spPr>
            <a:xfrm flipV="1">
              <a:off x="7118055" y="2926115"/>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文本框 67"/>
                <p:cNvSpPr txBox="1"/>
                <p:nvPr/>
              </p:nvSpPr>
              <p:spPr>
                <a:xfrm>
                  <a:off x="6336358" y="3061341"/>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6336358" y="3061341"/>
                  <a:ext cx="342338" cy="199478"/>
                </a:xfrm>
                <a:prstGeom prst="rect">
                  <a:avLst/>
                </a:prstGeom>
                <a:blipFill rotWithShape="0">
                  <a:blip r:embed="rId7"/>
                  <a:stretch>
                    <a:fillRect l="-10526" r="-5263" b="-27273"/>
                  </a:stretch>
                </a:blipFill>
              </p:spPr>
              <p:txBody>
                <a:bodyPr/>
                <a:lstStyle/>
                <a:p>
                  <a:r>
                    <a:rPr lang="zh-CN" altLang="en-US">
                      <a:noFill/>
                    </a:rPr>
                    <a:t> </a:t>
                  </a:r>
                </a:p>
              </p:txBody>
            </p:sp>
          </mc:Fallback>
        </mc:AlternateContent>
        <p:cxnSp>
          <p:nvCxnSpPr>
            <p:cNvPr id="69" name="直接箭头连接符 68"/>
            <p:cNvCxnSpPr>
              <a:stCxn id="54" idx="6"/>
            </p:cNvCxnSpPr>
            <p:nvPr/>
          </p:nvCxnSpPr>
          <p:spPr>
            <a:xfrm flipH="1" flipV="1">
              <a:off x="6556949" y="3283424"/>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p:cNvSpPr txBox="1"/>
                <p:nvPr/>
              </p:nvSpPr>
              <p:spPr>
                <a:xfrm>
                  <a:off x="7304646" y="5100170"/>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71" name="文本框 70"/>
                <p:cNvSpPr txBox="1">
                  <a:spLocks noRot="1" noChangeAspect="1" noMove="1" noResize="1" noEditPoints="1" noAdjustHandles="1" noChangeArrowheads="1" noChangeShapeType="1" noTextEdit="1"/>
                </p:cNvSpPr>
                <p:nvPr/>
              </p:nvSpPr>
              <p:spPr>
                <a:xfrm>
                  <a:off x="7304646" y="5100170"/>
                  <a:ext cx="527196" cy="184666"/>
                </a:xfrm>
                <a:prstGeom prst="rect">
                  <a:avLst/>
                </a:prstGeom>
                <a:blipFill rotWithShape="0">
                  <a:blip r:embed="rId8"/>
                  <a:stretch>
                    <a:fillRect l="-6897" r="-2299" b="-13333"/>
                  </a:stretch>
                </a:blipFill>
              </p:spPr>
              <p:txBody>
                <a:bodyPr/>
                <a:lstStyle/>
                <a:p>
                  <a:r>
                    <a:rPr lang="zh-CN" altLang="en-US">
                      <a:noFill/>
                    </a:rPr>
                    <a:t> </a:t>
                  </a:r>
                </a:p>
              </p:txBody>
            </p:sp>
          </mc:Fallback>
        </mc:AlternateContent>
        <p:cxnSp>
          <p:nvCxnSpPr>
            <p:cNvPr id="72" name="直接箭头连接符 71"/>
            <p:cNvCxnSpPr>
              <a:endCxn id="71" idx="0"/>
            </p:cNvCxnSpPr>
            <p:nvPr/>
          </p:nvCxnSpPr>
          <p:spPr>
            <a:xfrm>
              <a:off x="7331985" y="4776466"/>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p:cNvSpPr txBox="1"/>
                <p:nvPr/>
              </p:nvSpPr>
              <p:spPr>
                <a:xfrm>
                  <a:off x="6863157" y="4583903"/>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6863157" y="4583903"/>
                  <a:ext cx="417678" cy="199735"/>
                </a:xfrm>
                <a:prstGeom prst="rect">
                  <a:avLst/>
                </a:prstGeom>
                <a:blipFill rotWithShape="0">
                  <a:blip r:embed="rId9"/>
                  <a:stretch>
                    <a:fillRect l="-8824" r="-5882" b="-27273"/>
                  </a:stretch>
                </a:blipFill>
              </p:spPr>
              <p:txBody>
                <a:bodyPr/>
                <a:lstStyle/>
                <a:p>
                  <a:r>
                    <a:rPr lang="zh-CN" altLang="en-US">
                      <a:noFill/>
                    </a:rPr>
                    <a:t> </a:t>
                  </a:r>
                </a:p>
              </p:txBody>
            </p:sp>
          </mc:Fallback>
        </mc:AlternateContent>
        <p:sp>
          <p:nvSpPr>
            <p:cNvPr id="86" name="文本框 85"/>
            <p:cNvSpPr txBox="1"/>
            <p:nvPr/>
          </p:nvSpPr>
          <p:spPr>
            <a:xfrm>
              <a:off x="3775510" y="4236315"/>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87" name="组合 86"/>
            <p:cNvGrpSpPr/>
            <p:nvPr/>
          </p:nvGrpSpPr>
          <p:grpSpPr>
            <a:xfrm>
              <a:off x="5101347" y="4484371"/>
              <a:ext cx="440312" cy="326308"/>
              <a:chOff x="5339552" y="4955903"/>
              <a:chExt cx="440312" cy="326308"/>
            </a:xfrm>
          </p:grpSpPr>
          <mc:AlternateContent xmlns:mc="http://schemas.openxmlformats.org/markup-compatibility/2006" xmlns:a14="http://schemas.microsoft.com/office/drawing/2010/main">
            <mc:Choice Requires="a14">
              <p:sp>
                <p:nvSpPr>
                  <p:cNvPr id="88" name="文本框 87"/>
                  <p:cNvSpPr txBox="1"/>
                  <p:nvPr/>
                </p:nvSpPr>
                <p:spPr>
                  <a:xfrm>
                    <a:off x="5339552" y="5066767"/>
                    <a:ext cx="4403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𝑣𝑖𝑒𝑤</m:t>
                              </m:r>
                            </m:sub>
                          </m:sSub>
                        </m:oMath>
                      </m:oMathPara>
                    </a14:m>
                    <a:endParaRPr lang="zh-CN" altLang="en-US" sz="1400" dirty="0">
                      <a:solidFill>
                        <a:schemeClr val="bg2">
                          <a:lumMod val="75000"/>
                        </a:schemeClr>
                      </a:solidFill>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5339552" y="5066767"/>
                    <a:ext cx="440312" cy="215444"/>
                  </a:xfrm>
                  <a:prstGeom prst="rect">
                    <a:avLst/>
                  </a:prstGeom>
                  <a:blipFill rotWithShape="0">
                    <a:blip r:embed="rId10"/>
                    <a:stretch>
                      <a:fillRect l="-8333" r="-1389" b="-14286"/>
                    </a:stretch>
                  </a:blipFill>
                </p:spPr>
                <p:txBody>
                  <a:bodyPr/>
                  <a:lstStyle/>
                  <a:p>
                    <a:r>
                      <a:rPr lang="zh-CN" altLang="en-US">
                        <a:noFill/>
                      </a:rPr>
                      <a:t> </a:t>
                    </a:r>
                  </a:p>
                </p:txBody>
              </p:sp>
            </mc:Fallback>
          </mc:AlternateContent>
          <p:cxnSp>
            <p:nvCxnSpPr>
              <p:cNvPr id="89" name="直接箭头连接符 8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5029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04227" y="1456629"/>
            <a:ext cx="6697662" cy="4179760"/>
            <a:chOff x="204227" y="796229"/>
            <a:chExt cx="6697662" cy="4179760"/>
          </a:xfrm>
        </p:grpSpPr>
        <p:cxnSp>
          <p:nvCxnSpPr>
            <p:cNvPr id="5" name="直接箭头连接符 4"/>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18" name="直接箭头连接符 17"/>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850" t="-3125" r="-48673"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297418" y="1039450"/>
                  <a:ext cx="604471"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297418" y="1039450"/>
                  <a:ext cx="604471" cy="195633"/>
                </a:xfrm>
                <a:prstGeom prst="rect">
                  <a:avLst/>
                </a:prstGeom>
                <a:blipFill rotWithShape="0">
                  <a:blip r:embed="rId6"/>
                  <a:stretch>
                    <a:fillRect l="-18182" t="-6250" r="-49495"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3376642" y="796229"/>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3376642" y="796229"/>
                  <a:ext cx="386549" cy="285384"/>
                </a:xfrm>
                <a:prstGeom prst="rect">
                  <a:avLst/>
                </a:prstGeom>
                <a:blipFill rotWithShape="0">
                  <a:blip r:embed="rId7"/>
                  <a:stretch>
                    <a:fillRect l="-7937" r="-1587"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98" name="直接箭头连接符 97"/>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043458" y="1275223"/>
              <a:ext cx="485615" cy="497923"/>
              <a:chOff x="7534435" y="4200531"/>
              <a:chExt cx="485615" cy="497923"/>
            </a:xfrm>
          </p:grpSpPr>
          <p:grpSp>
            <p:nvGrpSpPr>
              <p:cNvPr id="84" name="组合 83"/>
              <p:cNvGrpSpPr/>
              <p:nvPr/>
            </p:nvGrpSpPr>
            <p:grpSpPr>
              <a:xfrm>
                <a:off x="7554897" y="4200531"/>
                <a:ext cx="465153" cy="465153"/>
                <a:chOff x="1239822" y="1485935"/>
                <a:chExt cx="2155274" cy="2155274"/>
              </a:xfrm>
            </p:grpSpPr>
            <p:sp>
              <p:nvSpPr>
                <p:cNvPr id="85" name="立方体 8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椭圆 29"/>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4" name="直接箭头连接符 103"/>
            <p:cNvCxnSpPr>
              <a:endCxn id="30"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89"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4708886" y="2931988"/>
                  <a:ext cx="1173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4708886" y="2931988"/>
                  <a:ext cx="1173975" cy="276999"/>
                </a:xfrm>
                <a:prstGeom prst="rect">
                  <a:avLst/>
                </a:prstGeom>
                <a:blipFill rotWithShape="0">
                  <a:blip r:embed="rId9"/>
                  <a:stretch>
                    <a:fillRect l="-4663" t="-2222" r="-6218" b="-35556"/>
                  </a:stretch>
                </a:blipFill>
              </p:spPr>
              <p:txBody>
                <a:bodyPr/>
                <a:lstStyle/>
                <a:p>
                  <a:r>
                    <a:rPr lang="zh-CN" altLang="en-US">
                      <a:noFill/>
                    </a:rPr>
                    <a:t> </a:t>
                  </a:r>
                </a:p>
              </p:txBody>
            </p:sp>
          </mc:Fallback>
        </mc:AlternateContent>
        <p:cxnSp>
          <p:nvCxnSpPr>
            <p:cNvPr id="107" name="直接箭头连接符 106"/>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2258" r="-29032" b="-8889"/>
                  </a:stretch>
                </a:blipFill>
              </p:spPr>
              <p:txBody>
                <a:bodyPr/>
                <a:lstStyle/>
                <a:p>
                  <a:r>
                    <a:rPr lang="zh-CN" altLang="en-US">
                      <a:noFill/>
                    </a:rPr>
                    <a:t> </a:t>
                  </a:r>
                </a:p>
              </p:txBody>
            </p:sp>
          </mc:Fallback>
        </mc:AlternateContent>
        <p:sp>
          <p:nvSpPr>
            <p:cNvPr id="111" name="椭圆 110"/>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4" name="文本框 113"/>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62" t="-1099" r="-6349" b="-25275"/>
                  </a:stretch>
                </a:blipFill>
              </p:spPr>
              <p:txBody>
                <a:bodyPr/>
                <a:lstStyle/>
                <a:p>
                  <a:r>
                    <a:rPr lang="zh-CN" altLang="en-US">
                      <a:noFill/>
                    </a:rPr>
                    <a:t> </a:t>
                  </a:r>
                </a:p>
              </p:txBody>
            </p:sp>
          </mc:Fallback>
        </mc:AlternateContent>
        <p:sp>
          <p:nvSpPr>
            <p:cNvPr id="54" name="弧形 53"/>
            <p:cNvSpPr/>
            <p:nvPr/>
          </p:nvSpPr>
          <p:spPr>
            <a:xfrm rot="17700000">
              <a:off x="2730696" y="3563955"/>
              <a:ext cx="1070663" cy="812895"/>
            </a:xfrm>
            <a:prstGeom prst="arc">
              <a:avLst>
                <a:gd name="adj1" fmla="val 18808123"/>
                <a:gd name="adj2" fmla="val 547253"/>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6" name="直接箭头连接符 115"/>
          <p:cNvCxnSpPr/>
          <p:nvPr/>
        </p:nvCxnSpPr>
        <p:spPr>
          <a:xfrm>
            <a:off x="8101562" y="3958611"/>
            <a:ext cx="3672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11807920" y="3806211"/>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11807920" y="3806211"/>
                <a:ext cx="342209" cy="276999"/>
              </a:xfrm>
              <a:prstGeom prst="rect">
                <a:avLst/>
              </a:prstGeom>
              <a:blipFill rotWithShape="0">
                <a:blip r:embed="rId12"/>
                <a:stretch>
                  <a:fillRect l="-16071" r="-8929" b="-6522"/>
                </a:stretch>
              </a:blipFill>
            </p:spPr>
            <p:txBody>
              <a:bodyPr/>
              <a:lstStyle/>
              <a:p>
                <a:r>
                  <a:rPr lang="zh-CN" altLang="en-US">
                    <a:noFill/>
                  </a:rPr>
                  <a:t> </a:t>
                </a:r>
              </a:p>
            </p:txBody>
          </p:sp>
        </mc:Fallback>
      </mc:AlternateContent>
      <p:cxnSp>
        <p:nvCxnSpPr>
          <p:cNvPr id="119" name="直接箭头连接符 118"/>
          <p:cNvCxnSpPr/>
          <p:nvPr/>
        </p:nvCxnSpPr>
        <p:spPr>
          <a:xfrm>
            <a:off x="9255459" y="1184868"/>
            <a:ext cx="0" cy="306000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文本框 124"/>
              <p:cNvSpPr txBox="1"/>
              <p:nvPr/>
            </p:nvSpPr>
            <p:spPr>
              <a:xfrm>
                <a:off x="9205942" y="94862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25" name="文本框 124"/>
              <p:cNvSpPr txBox="1">
                <a:spLocks noRot="1" noChangeAspect="1" noMove="1" noResize="1" noEditPoints="1" noAdjustHandles="1" noChangeArrowheads="1" noChangeShapeType="1" noTextEdit="1"/>
              </p:cNvSpPr>
              <p:nvPr/>
            </p:nvSpPr>
            <p:spPr>
              <a:xfrm>
                <a:off x="9205942" y="948629"/>
                <a:ext cx="356444" cy="276999"/>
              </a:xfrm>
              <a:prstGeom prst="rect">
                <a:avLst/>
              </a:prstGeom>
              <a:blipFill rotWithShape="0">
                <a:blip r:embed="rId13"/>
                <a:stretch>
                  <a:fillRect l="-11864" r="-6780" b="-6667"/>
                </a:stretch>
              </a:blipFill>
            </p:spPr>
            <p:txBody>
              <a:bodyPr/>
              <a:lstStyle/>
              <a:p>
                <a:r>
                  <a:rPr lang="zh-CN" altLang="en-US">
                    <a:noFill/>
                  </a:rPr>
                  <a:t> </a:t>
                </a:r>
              </a:p>
            </p:txBody>
          </p:sp>
        </mc:Fallback>
      </mc:AlternateContent>
      <p:grpSp>
        <p:nvGrpSpPr>
          <p:cNvPr id="132" name="组合 131"/>
          <p:cNvGrpSpPr/>
          <p:nvPr/>
        </p:nvGrpSpPr>
        <p:grpSpPr>
          <a:xfrm rot="5400000">
            <a:off x="11382006" y="2232321"/>
            <a:ext cx="485615" cy="497923"/>
            <a:chOff x="7534435" y="4200531"/>
            <a:chExt cx="485615" cy="497923"/>
          </a:xfrm>
        </p:grpSpPr>
        <p:grpSp>
          <p:nvGrpSpPr>
            <p:cNvPr id="144" name="组合 143"/>
            <p:cNvGrpSpPr/>
            <p:nvPr/>
          </p:nvGrpSpPr>
          <p:grpSpPr>
            <a:xfrm>
              <a:off x="7554897" y="4200531"/>
              <a:ext cx="465153" cy="465153"/>
              <a:chOff x="1239822" y="1485935"/>
              <a:chExt cx="2155274" cy="2155274"/>
            </a:xfrm>
          </p:grpSpPr>
          <p:sp>
            <p:nvSpPr>
              <p:cNvPr id="147" name="立方体 146"/>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箭头连接符 147"/>
              <p:cNvCxnSpPr/>
              <p:nvPr/>
            </p:nvCxnSpPr>
            <p:spPr>
              <a:xfrm flipV="1">
                <a:off x="1773964" y="3095456"/>
                <a:ext cx="1621132" cy="12530"/>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flipV="1">
                <a:off x="1239822" y="3107986"/>
                <a:ext cx="534142" cy="533223"/>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45" name="椭圆 144"/>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直接箭头连接符 132"/>
          <p:cNvCxnSpPr>
            <a:stCxn id="141" idx="7"/>
            <a:endCxn id="145" idx="0"/>
          </p:cNvCxnSpPr>
          <p:nvPr/>
        </p:nvCxnSpPr>
        <p:spPr>
          <a:xfrm flipV="1">
            <a:off x="8162211" y="2265475"/>
            <a:ext cx="3267641" cy="16661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41" idx="7"/>
            <a:endCxn id="146" idx="2"/>
          </p:cNvCxnSpPr>
          <p:nvPr/>
        </p:nvCxnSpPr>
        <p:spPr>
          <a:xfrm flipV="1">
            <a:off x="8162211" y="2582014"/>
            <a:ext cx="3242585" cy="1349569"/>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8651792" y="406458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8651792" y="4064584"/>
                <a:ext cx="193258" cy="276999"/>
              </a:xfrm>
              <a:prstGeom prst="rect">
                <a:avLst/>
              </a:prstGeom>
              <a:blipFill rotWithShape="0">
                <a:blip r:embed="rId14"/>
                <a:stretch>
                  <a:fillRect l="-31250" r="-25000" b="-8889"/>
                </a:stretch>
              </a:blipFill>
            </p:spPr>
            <p:txBody>
              <a:bodyPr/>
              <a:lstStyle/>
              <a:p>
                <a:r>
                  <a:rPr lang="zh-CN" altLang="en-US">
                    <a:noFill/>
                  </a:rPr>
                  <a:t> </a:t>
                </a:r>
              </a:p>
            </p:txBody>
          </p:sp>
        </mc:Fallback>
      </mc:AlternateContent>
      <p:sp>
        <p:nvSpPr>
          <p:cNvPr id="139" name="椭圆 138"/>
          <p:cNvSpPr/>
          <p:nvPr/>
        </p:nvSpPr>
        <p:spPr>
          <a:xfrm>
            <a:off x="9220722" y="335432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9226062" y="3451101"/>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8116119" y="39236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2" name="文本框 141"/>
              <p:cNvSpPr txBox="1"/>
              <p:nvPr/>
            </p:nvSpPr>
            <p:spPr>
              <a:xfrm>
                <a:off x="7344189" y="3966519"/>
                <a:ext cx="1148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zh-CN" altLang="en-US" dirty="0">
                  <a:solidFill>
                    <a:schemeClr val="accent1"/>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7344189" y="3966519"/>
                <a:ext cx="1148904" cy="276999"/>
              </a:xfrm>
              <a:prstGeom prst="rect">
                <a:avLst/>
              </a:prstGeom>
              <a:blipFill rotWithShape="0">
                <a:blip r:embed="rId15"/>
                <a:stretch>
                  <a:fillRect l="-4787" t="-4444" r="-6915" b="-35556"/>
                </a:stretch>
              </a:blipFill>
            </p:spPr>
            <p:txBody>
              <a:bodyPr/>
              <a:lstStyle/>
              <a:p>
                <a:r>
                  <a:rPr lang="zh-CN" altLang="en-US">
                    <a:noFill/>
                  </a:rPr>
                  <a:t> </a:t>
                </a:r>
              </a:p>
            </p:txBody>
          </p:sp>
        </mc:Fallback>
      </mc:AlternateContent>
      <p:cxnSp>
        <p:nvCxnSpPr>
          <p:cNvPr id="151" name="直接箭头连接符 150"/>
          <p:cNvCxnSpPr/>
          <p:nvPr/>
        </p:nvCxnSpPr>
        <p:spPr>
          <a:xfrm>
            <a:off x="11402852" y="1081613"/>
            <a:ext cx="0" cy="3096000"/>
          </a:xfrm>
          <a:prstGeom prst="straightConnector1">
            <a:avLst/>
          </a:prstGeom>
          <a:ln w="9525">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4" name="左大括号 153"/>
          <p:cNvSpPr/>
          <p:nvPr/>
        </p:nvSpPr>
        <p:spPr>
          <a:xfrm rot="16200000">
            <a:off x="8651890" y="3543393"/>
            <a:ext cx="99550" cy="1008558"/>
          </a:xfrm>
          <a:prstGeom prst="lef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5" name="文本框 154"/>
              <p:cNvSpPr txBox="1"/>
              <p:nvPr/>
            </p:nvSpPr>
            <p:spPr>
              <a:xfrm>
                <a:off x="10812409" y="1771202"/>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xmlns="">
          <p:sp>
            <p:nvSpPr>
              <p:cNvPr id="155" name="文本框 154"/>
              <p:cNvSpPr txBox="1">
                <a:spLocks noRot="1" noChangeAspect="1" noMove="1" noResize="1" noEditPoints="1" noAdjustHandles="1" noChangeArrowheads="1" noChangeShapeType="1" noTextEdit="1"/>
              </p:cNvSpPr>
              <p:nvPr/>
            </p:nvSpPr>
            <p:spPr>
              <a:xfrm>
                <a:off x="10812409" y="1771202"/>
                <a:ext cx="946349" cy="276999"/>
              </a:xfrm>
              <a:prstGeom prst="rect">
                <a:avLst/>
              </a:prstGeom>
              <a:blipFill rotWithShape="0">
                <a:blip r:embed="rId16"/>
                <a:stretch>
                  <a:fillRect l="-5806"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文本框 155"/>
              <p:cNvSpPr txBox="1"/>
              <p:nvPr/>
            </p:nvSpPr>
            <p:spPr>
              <a:xfrm>
                <a:off x="8032651" y="3138759"/>
                <a:ext cx="1242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𝑃</m:t>
                          </m:r>
                        </m:e>
                        <m:sup>
                          <m:r>
                            <a:rPr lang="en-US" altLang="zh-CN" b="0" i="1" smtClean="0">
                              <a:solidFill>
                                <a:schemeClr val="accent1"/>
                              </a:solidFill>
                              <a:latin typeface="Cambria Math" panose="02040503050406030204" pitchFamily="18" charset="0"/>
                            </a:rPr>
                            <m:t>′</m:t>
                          </m:r>
                        </m:sup>
                      </m:sSup>
                      <m:d>
                        <m:dPr>
                          <m:ctrlPr>
                            <a:rPr lang="en-US" altLang="zh-CN" b="0" i="1" smtClean="0">
                              <a:solidFill>
                                <a:schemeClr val="accent1"/>
                              </a:solidFill>
                              <a:latin typeface="Cambria Math" panose="02040503050406030204" pitchFamily="18" charset="0"/>
                            </a:rPr>
                          </m:ctrlPr>
                        </m:dPr>
                        <m:e>
                          <m:sSup>
                            <m:sSupPr>
                              <m:ctrlPr>
                                <a:rPr lang="en-US"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𝑥</m:t>
                              </m:r>
                            </m:e>
                            <m:sup>
                              <m:r>
                                <a:rPr lang="en-US" altLang="zh-CN" i="1">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m:t>
                              </m:r>
                            </m:sup>
                          </m:sSup>
                        </m:e>
                      </m:d>
                    </m:oMath>
                  </m:oMathPara>
                </a14:m>
                <a:endParaRPr lang="zh-CN" altLang="en-US" dirty="0">
                  <a:solidFill>
                    <a:schemeClr val="accent1"/>
                  </a:solidFill>
                </a:endParaRPr>
              </a:p>
            </p:txBody>
          </p:sp>
        </mc:Choice>
        <mc:Fallback xmlns="">
          <p:sp>
            <p:nvSpPr>
              <p:cNvPr id="156" name="文本框 155"/>
              <p:cNvSpPr txBox="1">
                <a:spLocks noRot="1" noChangeAspect="1" noMove="1" noResize="1" noEditPoints="1" noAdjustHandles="1" noChangeArrowheads="1" noChangeShapeType="1" noTextEdit="1"/>
              </p:cNvSpPr>
              <p:nvPr/>
            </p:nvSpPr>
            <p:spPr>
              <a:xfrm>
                <a:off x="8032651" y="3138759"/>
                <a:ext cx="1242071" cy="276999"/>
              </a:xfrm>
              <a:prstGeom prst="rect">
                <a:avLst/>
              </a:prstGeom>
              <a:blipFill rotWithShape="0">
                <a:blip r:embed="rId17"/>
                <a:stretch>
                  <a:fillRect l="-44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p:cNvSpPr txBox="1"/>
              <p:nvPr/>
            </p:nvSpPr>
            <p:spPr>
              <a:xfrm>
                <a:off x="7344189" y="4612239"/>
                <a:ext cx="1006749" cy="1325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𝑥</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oMath>
                  </m:oMathPara>
                </a14:m>
                <a:endParaRPr lang="en-US" altLang="zh-CN" b="0" dirty="0" smtClean="0">
                  <a:solidFill>
                    <a:schemeClr val="accent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m:t>
                          </m:r>
                        </m:sup>
                      </m:sSup>
                      <m:r>
                        <a:rPr lang="en-US" altLang="zh-CN" i="1">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oMath>
                  </m:oMathPara>
                </a14:m>
                <a:endParaRPr lang="en-US" altLang="zh-CN" dirty="0" smtClean="0">
                  <a:solidFill>
                    <a:schemeClr val="accent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m:t>
                          </m:r>
                        </m:sup>
                      </m:sSup>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𝑑</m:t>
                      </m:r>
                    </m:oMath>
                  </m:oMathPara>
                </a14:m>
                <a:endParaRPr lang="en-US" altLang="zh-CN" dirty="0" smtClean="0">
                  <a:solidFill>
                    <a:schemeClr val="accent1"/>
                  </a:solidFill>
                </a:endParaRPr>
              </a:p>
            </p:txBody>
          </p:sp>
        </mc:Choice>
        <mc:Fallback xmlns="">
          <p:sp>
            <p:nvSpPr>
              <p:cNvPr id="159" name="文本框 158"/>
              <p:cNvSpPr txBox="1">
                <a:spLocks noRot="1" noChangeAspect="1" noMove="1" noResize="1" noEditPoints="1" noAdjustHandles="1" noChangeArrowheads="1" noChangeShapeType="1" noTextEdit="1"/>
              </p:cNvSpPr>
              <p:nvPr/>
            </p:nvSpPr>
            <p:spPr>
              <a:xfrm>
                <a:off x="7344189" y="4612239"/>
                <a:ext cx="1006749" cy="1325235"/>
              </a:xfrm>
              <a:prstGeom prst="rect">
                <a:avLst/>
              </a:prstGeom>
              <a:blipFill rotWithShape="0">
                <a:blip r:embed="rId18"/>
                <a:stretch>
                  <a:fillRect b="-1382"/>
                </a:stretch>
              </a:blipFill>
            </p:spPr>
            <p:txBody>
              <a:bodyPr/>
              <a:lstStyle/>
              <a:p>
                <a:r>
                  <a:rPr lang="zh-CN" altLang="en-US">
                    <a:noFill/>
                  </a:rPr>
                  <a:t> </a:t>
                </a:r>
              </a:p>
            </p:txBody>
          </p:sp>
        </mc:Fallback>
      </mc:AlternateContent>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透视投影</a:t>
            </a:r>
            <a:endParaRPr lang="zh-CN" altLang="en-US" sz="4800" dirty="0"/>
          </a:p>
        </p:txBody>
      </p:sp>
      <mc:AlternateContent xmlns:mc="http://schemas.openxmlformats.org/markup-compatibility/2006" xmlns:a14="http://schemas.microsoft.com/office/drawing/2010/main">
        <mc:Choice Requires="a14">
          <p:sp>
            <p:nvSpPr>
              <p:cNvPr id="66" name="文本框 65"/>
              <p:cNvSpPr txBox="1"/>
              <p:nvPr/>
            </p:nvSpPr>
            <p:spPr>
              <a:xfrm>
                <a:off x="9039639" y="4561407"/>
                <a:ext cx="2020810"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9039639" y="4561407"/>
                <a:ext cx="2020810" cy="524118"/>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9039639" y="5274856"/>
                <a:ext cx="2020810"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r>
                        <a:rPr lang="en-US" altLang="zh-CN" b="0" i="1" smtClean="0">
                          <a:solidFill>
                            <a:srgbClr val="FF0000"/>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9039639" y="5274856"/>
                <a:ext cx="2020810" cy="524118"/>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9039639" y="5989694"/>
                <a:ext cx="2530693"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𝑎𝑧</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𝑏</m:t>
                          </m:r>
                        </m:num>
                        <m:den>
                          <m:r>
                            <a:rPr lang="en-US" altLang="zh-CN" b="0" i="1" smtClean="0">
                              <a:solidFill>
                                <a:srgbClr val="FF0000"/>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9039639" y="5989694"/>
                <a:ext cx="2530693" cy="524118"/>
              </a:xfrm>
              <a:prstGeom prst="rect">
                <a:avLst/>
              </a:prstGeom>
              <a:blipFill rotWithShape="0">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367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4908517" y="5492808"/>
            <a:ext cx="1779841" cy="1290535"/>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123" name="内容占位符 2"/>
          <p:cNvSpPr>
            <a:spLocks noGrp="1"/>
          </p:cNvSpPr>
          <p:nvPr>
            <p:ph idx="1"/>
          </p:nvPr>
        </p:nvSpPr>
        <p:spPr>
          <a:xfrm>
            <a:off x="838199" y="1616975"/>
            <a:ext cx="3101167" cy="4930776"/>
          </a:xfrm>
        </p:spPr>
        <p:txBody>
          <a:bodyPr>
            <a:normAutofit/>
          </a:bodyPr>
          <a:lstStyle/>
          <a:p>
            <a:pPr>
              <a:lnSpc>
                <a:spcPct val="170000"/>
              </a:lnSpc>
            </a:pPr>
            <a:r>
              <a:rPr lang="zh-CN" altLang="en-US" dirty="0" smtClean="0"/>
              <a:t>相机定位</a:t>
            </a:r>
            <a:endParaRPr lang="en-US" altLang="zh-CN" dirty="0" smtClean="0"/>
          </a:p>
          <a:p>
            <a:pPr lvl="1">
              <a:lnSpc>
                <a:spcPct val="170000"/>
              </a:lnSpc>
            </a:pPr>
            <a:r>
              <a:rPr lang="zh-CN" altLang="en-US" dirty="0" smtClean="0"/>
              <a:t>朝向（旋转）</a:t>
            </a:r>
            <a:endParaRPr lang="en-US" altLang="zh-CN" dirty="0" smtClean="0"/>
          </a:p>
          <a:p>
            <a:pPr lvl="1">
              <a:lnSpc>
                <a:spcPct val="170000"/>
              </a:lnSpc>
            </a:pPr>
            <a:r>
              <a:rPr lang="zh-CN" altLang="en-US" dirty="0" smtClean="0"/>
              <a:t>位置（平移）</a:t>
            </a:r>
            <a:endParaRPr lang="en-US" altLang="zh-CN" dirty="0"/>
          </a:p>
          <a:p>
            <a:pPr>
              <a:lnSpc>
                <a:spcPct val="170000"/>
              </a:lnSpc>
            </a:pPr>
            <a:r>
              <a:rPr lang="zh-CN" altLang="en-US" dirty="0" smtClean="0"/>
              <a:t>逆定位</a:t>
            </a:r>
            <a:endParaRPr lang="en-US" altLang="zh-CN" dirty="0" smtClean="0"/>
          </a:p>
          <a:p>
            <a:pPr lvl="1">
              <a:lnSpc>
                <a:spcPct val="170000"/>
              </a:lnSpc>
            </a:pPr>
            <a:r>
              <a:rPr lang="zh-CN" altLang="en-US" dirty="0" smtClean="0"/>
              <a:t>平移</a:t>
            </a:r>
            <a:endParaRPr lang="en-US" altLang="zh-CN" dirty="0" smtClean="0"/>
          </a:p>
          <a:p>
            <a:pPr lvl="1">
              <a:lnSpc>
                <a:spcPct val="170000"/>
              </a:lnSpc>
            </a:pPr>
            <a:r>
              <a:rPr lang="zh-CN" altLang="en-US" dirty="0" smtClean="0"/>
              <a:t>旋转</a:t>
            </a:r>
            <a:endParaRPr lang="en-US" altLang="zh-CN" dirty="0" smtClean="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相机变换</a:t>
            </a:r>
            <a:endParaRPr lang="zh-CN" altLang="en-US" sz="4800" dirty="0"/>
          </a:p>
        </p:txBody>
      </p:sp>
      <p:grpSp>
        <p:nvGrpSpPr>
          <p:cNvPr id="363" name="组合 362"/>
          <p:cNvGrpSpPr/>
          <p:nvPr/>
        </p:nvGrpSpPr>
        <p:grpSpPr>
          <a:xfrm>
            <a:off x="7691275" y="663158"/>
            <a:ext cx="2652396" cy="2373590"/>
            <a:chOff x="8140923" y="711036"/>
            <a:chExt cx="2983839" cy="2670193"/>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a:off x="9090594" y="1302371"/>
              <a:ext cx="1344421" cy="1123348"/>
            </a:xfrm>
            <a:prstGeom prst="rect">
              <a:avLst/>
            </a:prstGeom>
          </p:spPr>
        </p:pic>
        <p:grpSp>
          <p:nvGrpSpPr>
            <p:cNvPr id="22" name="组合 21"/>
            <p:cNvGrpSpPr/>
            <p:nvPr/>
          </p:nvGrpSpPr>
          <p:grpSpPr>
            <a:xfrm>
              <a:off x="8140923" y="711036"/>
              <a:ext cx="2983839" cy="2670193"/>
              <a:chOff x="6670919" y="2077226"/>
              <a:chExt cx="2983839" cy="2670193"/>
            </a:xfrm>
          </p:grpSpPr>
          <mc:AlternateContent xmlns:mc="http://schemas.openxmlformats.org/markup-compatibility/2006" xmlns:a14="http://schemas.microsoft.com/office/drawing/2010/main">
            <mc:Choice Requires="a14">
              <p:sp>
                <p:nvSpPr>
                  <p:cNvPr id="23" name="文本框 22"/>
                  <p:cNvSpPr txBox="1"/>
                  <p:nvPr/>
                </p:nvSpPr>
                <p:spPr>
                  <a:xfrm>
                    <a:off x="9211075" y="4357950"/>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9211075" y="4357950"/>
                    <a:ext cx="443683" cy="215444"/>
                  </a:xfrm>
                  <a:prstGeom prst="rect">
                    <a:avLst/>
                  </a:prstGeom>
                  <a:blipFill rotWithShape="0">
                    <a:blip r:embed="rId4"/>
                    <a:stretch>
                      <a:fillRect b="-18750"/>
                    </a:stretch>
                  </a:blipFill>
                </p:spPr>
                <p:txBody>
                  <a:bodyPr/>
                  <a:lstStyle/>
                  <a:p>
                    <a:r>
                      <a:rPr lang="zh-CN" altLang="en-US">
                        <a:noFill/>
                      </a:rPr>
                      <a:t> </a:t>
                    </a:r>
                  </a:p>
                </p:txBody>
              </p:sp>
            </mc:Fallback>
          </mc:AlternateContent>
          <p:cxnSp>
            <p:nvCxnSpPr>
              <p:cNvPr id="24" name="直接箭头连接符 23"/>
              <p:cNvCxnSpPr/>
              <p:nvPr/>
            </p:nvCxnSpPr>
            <p:spPr>
              <a:xfrm flipH="1">
                <a:off x="7051075" y="4465672"/>
                <a:ext cx="216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051076" y="2313634"/>
                <a:ext cx="0" cy="216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6794009" y="2077226"/>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794009" y="2077226"/>
                    <a:ext cx="573484" cy="215444"/>
                  </a:xfrm>
                  <a:prstGeom prst="rect">
                    <a:avLst/>
                  </a:prstGeom>
                  <a:blipFill rotWithShape="0">
                    <a:blip r:embed="rId5"/>
                    <a:stretch>
                      <a:fillRect b="-38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3365" r="-2885" b="-21951"/>
                    </a:stretch>
                  </a:blipFill>
                </p:spPr>
                <p:txBody>
                  <a:bodyPr/>
                  <a:lstStyle/>
                  <a:p>
                    <a:r>
                      <a:rPr lang="zh-CN" altLang="en-US">
                        <a:noFill/>
                      </a:rPr>
                      <a:t> </a:t>
                    </a:r>
                  </a:p>
                </p:txBody>
              </p:sp>
            </mc:Fallback>
          </mc:AlternateContent>
        </p:grpSp>
        <p:cxnSp>
          <p:nvCxnSpPr>
            <p:cNvPr id="28" name="直接箭头连接符 27"/>
            <p:cNvCxnSpPr/>
            <p:nvPr/>
          </p:nvCxnSpPr>
          <p:spPr>
            <a:xfrm rot="2700000">
              <a:off x="8737453" y="2577107"/>
              <a:ext cx="1" cy="61200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p:cNvSpPr txBox="1"/>
                <p:nvPr/>
              </p:nvSpPr>
              <p:spPr>
                <a:xfrm>
                  <a:off x="8837497" y="2434831"/>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837497" y="2434831"/>
                  <a:ext cx="248208" cy="214137"/>
                </a:xfrm>
                <a:prstGeom prst="rect">
                  <a:avLst/>
                </a:prstGeom>
                <a:blipFill rotWithShape="0">
                  <a:blip r:embed="rId7"/>
                  <a:stretch>
                    <a:fillRect l="-25000" t="-29032" r="-41667" b="-70968"/>
                  </a:stretch>
                </a:blipFill>
              </p:spPr>
              <p:txBody>
                <a:bodyPr/>
                <a:lstStyle/>
                <a:p>
                  <a:r>
                    <a:rPr lang="zh-CN" altLang="en-US">
                      <a:noFill/>
                    </a:rPr>
                    <a:t> </a:t>
                  </a:r>
                </a:p>
              </p:txBody>
            </p:sp>
          </mc:Fallback>
        </mc:AlternateContent>
        <p:grpSp>
          <p:nvGrpSpPr>
            <p:cNvPr id="91" name="组合 90"/>
            <p:cNvGrpSpPr/>
            <p:nvPr/>
          </p:nvGrpSpPr>
          <p:grpSpPr>
            <a:xfrm>
              <a:off x="8884378" y="1433416"/>
              <a:ext cx="1866153" cy="1630541"/>
              <a:chOff x="8758074" y="2507915"/>
              <a:chExt cx="1357130" cy="853151"/>
            </a:xfrm>
          </p:grpSpPr>
          <p:grpSp>
            <p:nvGrpSpPr>
              <p:cNvPr id="31" name="组合 30"/>
              <p:cNvGrpSpPr/>
              <p:nvPr/>
            </p:nvGrpSpPr>
            <p:grpSpPr>
              <a:xfrm>
                <a:off x="9298401" y="3031009"/>
                <a:ext cx="376103" cy="253585"/>
                <a:chOff x="7965999" y="1569647"/>
                <a:chExt cx="2302765" cy="1552622"/>
              </a:xfrm>
            </p:grpSpPr>
            <p:cxnSp>
              <p:nvCxnSpPr>
                <p:cNvPr id="35" name="直接箭头连接符 34"/>
                <p:cNvCxnSpPr/>
                <p:nvPr/>
              </p:nvCxnSpPr>
              <p:spPr>
                <a:xfrm rot="18900000" flipH="1">
                  <a:off x="8715604" y="2415522"/>
                  <a:ext cx="1553160" cy="0"/>
                </a:xfrm>
                <a:prstGeom prst="straightConnector1">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8900000">
                  <a:off x="7965999" y="1569647"/>
                  <a:ext cx="0" cy="1552622"/>
                </a:xfrm>
                <a:prstGeom prst="straightConnector1">
                  <a:avLst/>
                </a:prstGeom>
                <a:ln w="1905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38" name="直接箭头连接符 37"/>
              <p:cNvCxnSpPr/>
              <p:nvPr/>
            </p:nvCxnSpPr>
            <p:spPr>
              <a:xfrm>
                <a:off x="9423012" y="3120971"/>
                <a:ext cx="1254" cy="139243"/>
              </a:xfrm>
              <a:prstGeom prst="straightConnector1">
                <a:avLst/>
              </a:prstGeom>
              <a:ln w="1905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8758074" y="2507915"/>
                <a:ext cx="1357130" cy="750937"/>
                <a:chOff x="4588585" y="3694572"/>
                <a:chExt cx="2904821" cy="1607317"/>
              </a:xfrm>
            </p:grpSpPr>
            <p:sp>
              <p:nvSpPr>
                <p:cNvPr id="40" name="矩形 39"/>
                <p:cNvSpPr/>
                <p:nvPr/>
              </p:nvSpPr>
              <p:spPr>
                <a:xfrm>
                  <a:off x="4592086" y="3694572"/>
                  <a:ext cx="2901320" cy="875804"/>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flipH="1" flipV="1">
                  <a:off x="4588585" y="3694572"/>
                  <a:ext cx="1428609" cy="1607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588585" y="4570378"/>
                  <a:ext cx="1428608" cy="7315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017193" y="4567463"/>
                  <a:ext cx="1476211" cy="7344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017199" y="3732740"/>
                  <a:ext cx="1476205" cy="156914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rot="16200000">
                <a:off x="9389681" y="3294180"/>
                <a:ext cx="85924" cy="47848"/>
                <a:chOff x="6902408" y="5015393"/>
                <a:chExt cx="183915" cy="102415"/>
              </a:xfrm>
            </p:grpSpPr>
            <p:sp>
              <p:nvSpPr>
                <p:cNvPr id="88" name="立方体 87"/>
                <p:cNvSpPr/>
                <p:nvPr/>
              </p:nvSpPr>
              <p:spPr>
                <a:xfrm>
                  <a:off x="6902408" y="5015393"/>
                  <a:ext cx="166682" cy="102415"/>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立方体 88"/>
                <p:cNvSpPr/>
                <p:nvPr/>
              </p:nvSpPr>
              <p:spPr>
                <a:xfrm>
                  <a:off x="7054359" y="5046496"/>
                  <a:ext cx="31964" cy="40291"/>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2" name="组合 101"/>
          <p:cNvGrpSpPr/>
          <p:nvPr/>
        </p:nvGrpSpPr>
        <p:grpSpPr>
          <a:xfrm>
            <a:off x="4764600" y="3373511"/>
            <a:ext cx="1494514" cy="1160345"/>
            <a:chOff x="6377500" y="3826975"/>
            <a:chExt cx="1494514" cy="1160345"/>
          </a:xfrm>
        </p:grpSpPr>
        <p:pic>
          <p:nvPicPr>
            <p:cNvPr id="217" name="图片 2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7126284" y="3826975"/>
              <a:ext cx="745730" cy="623104"/>
            </a:xfrm>
            <a:prstGeom prst="rect">
              <a:avLst/>
            </a:prstGeom>
          </p:spPr>
        </p:pic>
        <p:grpSp>
          <p:nvGrpSpPr>
            <p:cNvPr id="101" name="组合 100"/>
            <p:cNvGrpSpPr/>
            <p:nvPr/>
          </p:nvGrpSpPr>
          <p:grpSpPr>
            <a:xfrm>
              <a:off x="6377500" y="3909090"/>
              <a:ext cx="1354641" cy="1078230"/>
              <a:chOff x="4376760" y="5287862"/>
              <a:chExt cx="1354641" cy="1078230"/>
            </a:xfrm>
          </p:grpSpPr>
          <mc:AlternateContent xmlns:mc="http://schemas.openxmlformats.org/markup-compatibility/2006" xmlns:a14="http://schemas.microsoft.com/office/drawing/2010/main">
            <mc:Choice Requires="a14">
              <p:sp>
                <p:nvSpPr>
                  <p:cNvPr id="105" name="文本框 104"/>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9"/>
                    <a:stretch>
                      <a:fillRect b="-5556"/>
                    </a:stretch>
                  </a:blipFill>
                </p:spPr>
                <p:txBody>
                  <a:bodyPr/>
                  <a:lstStyle/>
                  <a:p>
                    <a:r>
                      <a:rPr lang="zh-CN" altLang="en-US">
                        <a:noFill/>
                      </a:rPr>
                      <a:t> </a:t>
                    </a:r>
                  </a:p>
                </p:txBody>
              </p:sp>
            </mc:Fallback>
          </mc:AlternateContent>
          <p:cxnSp>
            <p:nvCxnSpPr>
              <p:cNvPr id="106" name="直接箭头连接符 105"/>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108" name="文本框 107"/>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110" name="直接箭头连接符 109"/>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文本框 110"/>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111" name="文本框 110"/>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1"/>
                    <a:stretch>
                      <a:fillRect l="-25000" t="-28571" r="-27500" b="-51429"/>
                    </a:stretch>
                  </a:blipFill>
                </p:spPr>
                <p:txBody>
                  <a:bodyPr/>
                  <a:lstStyle/>
                  <a:p>
                    <a:r>
                      <a:rPr lang="zh-CN" altLang="en-US">
                        <a:noFill/>
                      </a:rPr>
                      <a:t> </a:t>
                    </a:r>
                  </a:p>
                </p:txBody>
              </p:sp>
            </mc:Fallback>
          </mc:AlternateContent>
        </p:grpSp>
        <p:grpSp>
          <p:nvGrpSpPr>
            <p:cNvPr id="127" name="组合 126"/>
            <p:cNvGrpSpPr/>
            <p:nvPr/>
          </p:nvGrpSpPr>
          <p:grpSpPr>
            <a:xfrm>
              <a:off x="6644136" y="4376600"/>
              <a:ext cx="536630" cy="506815"/>
              <a:chOff x="4621886" y="5560984"/>
              <a:chExt cx="762357" cy="720000"/>
            </a:xfrm>
          </p:grpSpPr>
          <p:cxnSp>
            <p:nvCxnSpPr>
              <p:cNvPr id="129" name="直接箭头连接符 128"/>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60" name="组合 359"/>
          <p:cNvGrpSpPr/>
          <p:nvPr/>
        </p:nvGrpSpPr>
        <p:grpSpPr>
          <a:xfrm>
            <a:off x="7450456" y="5706984"/>
            <a:ext cx="1354641" cy="1078230"/>
            <a:chOff x="7403805" y="5621601"/>
            <a:chExt cx="1354641" cy="1078230"/>
          </a:xfrm>
        </p:grpSpPr>
        <p:grpSp>
          <p:nvGrpSpPr>
            <p:cNvPr id="241" name="组合 240"/>
            <p:cNvGrpSpPr/>
            <p:nvPr/>
          </p:nvGrpSpPr>
          <p:grpSpPr>
            <a:xfrm>
              <a:off x="7403805" y="5621601"/>
              <a:ext cx="1354641" cy="1078230"/>
              <a:chOff x="4376760" y="5287862"/>
              <a:chExt cx="1354641" cy="1078230"/>
            </a:xfrm>
          </p:grpSpPr>
          <mc:AlternateContent xmlns:mc="http://schemas.openxmlformats.org/markup-compatibility/2006" xmlns:a14="http://schemas.microsoft.com/office/drawing/2010/main">
            <mc:Choice Requires="a14">
              <p:sp>
                <p:nvSpPr>
                  <p:cNvPr id="247" name="文本框 246"/>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47" name="文本框 246"/>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2"/>
                    <a:stretch>
                      <a:fillRect b="-5714"/>
                    </a:stretch>
                  </a:blipFill>
                </p:spPr>
                <p:txBody>
                  <a:bodyPr/>
                  <a:lstStyle/>
                  <a:p>
                    <a:r>
                      <a:rPr lang="zh-CN" altLang="en-US">
                        <a:noFill/>
                      </a:rPr>
                      <a:t> </a:t>
                    </a:r>
                  </a:p>
                </p:txBody>
              </p:sp>
            </mc:Fallback>
          </mc:AlternateContent>
          <p:cxnSp>
            <p:nvCxnSpPr>
              <p:cNvPr id="248" name="直接箭头连接符 247"/>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0" name="文本框 249"/>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50" name="文本框 249"/>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251" name="直接箭头连接符 250"/>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文本框 251"/>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252" name="文本框 251"/>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1"/>
                    <a:stretch>
                      <a:fillRect l="-24390" t="-28571" r="-24390" b="-51429"/>
                    </a:stretch>
                  </a:blipFill>
                </p:spPr>
                <p:txBody>
                  <a:bodyPr/>
                  <a:lstStyle/>
                  <a:p>
                    <a:r>
                      <a:rPr lang="zh-CN" altLang="en-US">
                        <a:noFill/>
                      </a:rPr>
                      <a:t> </a:t>
                    </a:r>
                  </a:p>
                </p:txBody>
              </p:sp>
            </mc:Fallback>
          </mc:AlternateContent>
        </p:grpSp>
        <p:grpSp>
          <p:nvGrpSpPr>
            <p:cNvPr id="358" name="组合 357"/>
            <p:cNvGrpSpPr/>
            <p:nvPr/>
          </p:nvGrpSpPr>
          <p:grpSpPr>
            <a:xfrm>
              <a:off x="7666987" y="5779198"/>
              <a:ext cx="864889" cy="821790"/>
              <a:chOff x="7666987" y="5779198"/>
              <a:chExt cx="864889" cy="821790"/>
            </a:xfrm>
          </p:grpSpPr>
          <p:pic>
            <p:nvPicPr>
              <p:cNvPr id="243" name="图片 2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86146" y="5779198"/>
                <a:ext cx="745730" cy="623104"/>
              </a:xfrm>
              <a:prstGeom prst="rect">
                <a:avLst/>
              </a:prstGeom>
            </p:spPr>
          </p:pic>
          <p:grpSp>
            <p:nvGrpSpPr>
              <p:cNvPr id="242" name="组合 241"/>
              <p:cNvGrpSpPr/>
              <p:nvPr/>
            </p:nvGrpSpPr>
            <p:grpSpPr>
              <a:xfrm>
                <a:off x="7666987" y="6094173"/>
                <a:ext cx="536630" cy="506815"/>
                <a:chOff x="4621886" y="5560984"/>
                <a:chExt cx="762357" cy="720000"/>
              </a:xfrm>
            </p:grpSpPr>
            <p:cxnSp>
              <p:nvCxnSpPr>
                <p:cNvPr id="244" name="直接箭头连接符 243"/>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67" name="组合 266"/>
          <p:cNvGrpSpPr/>
          <p:nvPr/>
        </p:nvGrpSpPr>
        <p:grpSpPr>
          <a:xfrm>
            <a:off x="7456584" y="3373511"/>
            <a:ext cx="1494514" cy="1160345"/>
            <a:chOff x="8008458" y="3809046"/>
            <a:chExt cx="1494514" cy="1160345"/>
          </a:xfrm>
        </p:grpSpPr>
        <p:pic>
          <p:nvPicPr>
            <p:cNvPr id="270" name="图片 2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8757242" y="3809046"/>
              <a:ext cx="745730" cy="623104"/>
            </a:xfrm>
            <a:prstGeom prst="rect">
              <a:avLst/>
            </a:prstGeom>
          </p:spPr>
        </p:pic>
        <p:grpSp>
          <p:nvGrpSpPr>
            <p:cNvPr id="268" name="组合 267"/>
            <p:cNvGrpSpPr/>
            <p:nvPr/>
          </p:nvGrpSpPr>
          <p:grpSpPr>
            <a:xfrm>
              <a:off x="8008458" y="3891161"/>
              <a:ext cx="1354641" cy="1078230"/>
              <a:chOff x="4376760" y="5287862"/>
              <a:chExt cx="1354641" cy="1078230"/>
            </a:xfrm>
          </p:grpSpPr>
          <mc:AlternateContent xmlns:mc="http://schemas.openxmlformats.org/markup-compatibility/2006" xmlns:a14="http://schemas.microsoft.com/office/drawing/2010/main">
            <mc:Choice Requires="a14">
              <p:sp>
                <p:nvSpPr>
                  <p:cNvPr id="274" name="文本框 273"/>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74" name="文本框 273"/>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3"/>
                    <a:stretch>
                      <a:fillRect b="-5556"/>
                    </a:stretch>
                  </a:blipFill>
                </p:spPr>
                <p:txBody>
                  <a:bodyPr/>
                  <a:lstStyle/>
                  <a:p>
                    <a:r>
                      <a:rPr lang="zh-CN" altLang="en-US">
                        <a:noFill/>
                      </a:rPr>
                      <a:t> </a:t>
                    </a:r>
                  </a:p>
                </p:txBody>
              </p:sp>
            </mc:Fallback>
          </mc:AlternateContent>
          <p:cxnSp>
            <p:nvCxnSpPr>
              <p:cNvPr id="275" name="直接箭头连接符 274"/>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6" name="直接箭头连接符 275"/>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7" name="文本框 276"/>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77" name="文本框 276"/>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4"/>
                    <a:stretch>
                      <a:fillRect b="-22857"/>
                    </a:stretch>
                  </a:blipFill>
                </p:spPr>
                <p:txBody>
                  <a:bodyPr/>
                  <a:lstStyle/>
                  <a:p>
                    <a:r>
                      <a:rPr lang="zh-CN" altLang="en-US">
                        <a:noFill/>
                      </a:rPr>
                      <a:t> </a:t>
                    </a:r>
                  </a:p>
                </p:txBody>
              </p:sp>
            </mc:Fallback>
          </mc:AlternateContent>
          <p:cxnSp>
            <p:nvCxnSpPr>
              <p:cNvPr id="278" name="直接箭头连接符 277"/>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9" name="文本框 278"/>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279" name="文本框 278"/>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5"/>
                    <a:stretch>
                      <a:fillRect l="-21951" t="-28571" r="-24390" b="-51429"/>
                    </a:stretch>
                  </a:blipFill>
                </p:spPr>
                <p:txBody>
                  <a:bodyPr/>
                  <a:lstStyle/>
                  <a:p>
                    <a:r>
                      <a:rPr lang="zh-CN" altLang="en-US">
                        <a:noFill/>
                      </a:rPr>
                      <a:t> </a:t>
                    </a:r>
                  </a:p>
                </p:txBody>
              </p:sp>
            </mc:Fallback>
          </mc:AlternateContent>
        </p:grpSp>
        <p:grpSp>
          <p:nvGrpSpPr>
            <p:cNvPr id="269" name="组合 268"/>
            <p:cNvGrpSpPr/>
            <p:nvPr/>
          </p:nvGrpSpPr>
          <p:grpSpPr>
            <a:xfrm rot="-2700000">
              <a:off x="8018438" y="4283184"/>
              <a:ext cx="536630" cy="506815"/>
              <a:chOff x="4621886" y="5560984"/>
              <a:chExt cx="762357" cy="720000"/>
            </a:xfrm>
          </p:grpSpPr>
          <p:cxnSp>
            <p:nvCxnSpPr>
              <p:cNvPr id="271" name="直接箭头连接符 270"/>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59" name="组合 358"/>
          <p:cNvGrpSpPr/>
          <p:nvPr/>
        </p:nvGrpSpPr>
        <p:grpSpPr>
          <a:xfrm>
            <a:off x="5404676" y="5634342"/>
            <a:ext cx="864889" cy="821790"/>
            <a:chOff x="5016742" y="5705168"/>
            <a:chExt cx="864889" cy="821790"/>
          </a:xfrm>
        </p:grpSpPr>
        <p:pic>
          <p:nvPicPr>
            <p:cNvPr id="282" name="图片 2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5901" y="5705168"/>
              <a:ext cx="745730" cy="623104"/>
            </a:xfrm>
            <a:prstGeom prst="rect">
              <a:avLst/>
            </a:prstGeom>
          </p:spPr>
        </p:pic>
        <p:grpSp>
          <p:nvGrpSpPr>
            <p:cNvPr id="284" name="组合 283"/>
            <p:cNvGrpSpPr/>
            <p:nvPr/>
          </p:nvGrpSpPr>
          <p:grpSpPr>
            <a:xfrm>
              <a:off x="5016742" y="6020143"/>
              <a:ext cx="536630" cy="506815"/>
              <a:chOff x="4621886" y="5560984"/>
              <a:chExt cx="762357" cy="720000"/>
            </a:xfrm>
          </p:grpSpPr>
          <p:cxnSp>
            <p:nvCxnSpPr>
              <p:cNvPr id="285" name="直接箭头连接符 284"/>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6" name="直接箭头连接符 285"/>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7" name="直接箭头连接符 286"/>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298" name="组合 297"/>
          <p:cNvGrpSpPr/>
          <p:nvPr/>
        </p:nvGrpSpPr>
        <p:grpSpPr>
          <a:xfrm>
            <a:off x="6491210" y="3563975"/>
            <a:ext cx="895758" cy="779416"/>
            <a:chOff x="7367088" y="4404231"/>
            <a:chExt cx="895758" cy="779416"/>
          </a:xfrm>
        </p:grpSpPr>
        <p:sp>
          <p:nvSpPr>
            <p:cNvPr id="296" name="右箭头 295"/>
            <p:cNvSpPr/>
            <p:nvPr/>
          </p:nvSpPr>
          <p:spPr>
            <a:xfrm>
              <a:off x="7611567" y="4404231"/>
              <a:ext cx="406800"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97" name="矩形 296"/>
            <p:cNvSpPr/>
            <p:nvPr/>
          </p:nvSpPr>
          <p:spPr>
            <a:xfrm>
              <a:off x="7367088" y="4845093"/>
              <a:ext cx="895758" cy="338554"/>
            </a:xfrm>
            <a:prstGeom prst="rect">
              <a:avLst/>
            </a:prstGeom>
          </p:spPr>
          <p:txBody>
            <a:bodyPr wrap="none">
              <a:spAutoFit/>
            </a:bodyPr>
            <a:lstStyle/>
            <a:p>
              <a:r>
                <a:rPr lang="en-US" altLang="zh-CN" sz="1600" dirty="0" smtClean="0">
                  <a:solidFill>
                    <a:schemeClr val="accent1">
                      <a:lumMod val="60000"/>
                      <a:lumOff val="40000"/>
                    </a:schemeClr>
                  </a:solidFill>
                </a:rPr>
                <a:t>Rotation</a:t>
              </a:r>
              <a:endParaRPr lang="zh-CN" altLang="en-US" sz="1600" dirty="0">
                <a:solidFill>
                  <a:schemeClr val="accent1">
                    <a:lumMod val="60000"/>
                    <a:lumOff val="40000"/>
                  </a:schemeClr>
                </a:solidFill>
              </a:endParaRPr>
            </a:p>
          </p:txBody>
        </p:sp>
      </p:grpSp>
      <p:grpSp>
        <p:nvGrpSpPr>
          <p:cNvPr id="299" name="组合 298"/>
          <p:cNvGrpSpPr/>
          <p:nvPr/>
        </p:nvGrpSpPr>
        <p:grpSpPr>
          <a:xfrm>
            <a:off x="9183194" y="3563975"/>
            <a:ext cx="1098762" cy="779416"/>
            <a:chOff x="7367088" y="4404231"/>
            <a:chExt cx="1098762" cy="779416"/>
          </a:xfrm>
        </p:grpSpPr>
        <p:sp>
          <p:nvSpPr>
            <p:cNvPr id="300" name="右箭头 299"/>
            <p:cNvSpPr/>
            <p:nvPr/>
          </p:nvSpPr>
          <p:spPr>
            <a:xfrm>
              <a:off x="7631829" y="4404231"/>
              <a:ext cx="406800"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1" name="矩形 300"/>
            <p:cNvSpPr/>
            <p:nvPr/>
          </p:nvSpPr>
          <p:spPr>
            <a:xfrm>
              <a:off x="7367088" y="4845093"/>
              <a:ext cx="1098762" cy="338554"/>
            </a:xfrm>
            <a:prstGeom prst="rect">
              <a:avLst/>
            </a:prstGeom>
          </p:spPr>
          <p:txBody>
            <a:bodyPr wrap="none">
              <a:spAutoFit/>
            </a:bodyPr>
            <a:lstStyle/>
            <a:p>
              <a:r>
                <a:rPr lang="en-US" altLang="zh-CN" sz="1600" dirty="0" smtClean="0">
                  <a:solidFill>
                    <a:srgbClr val="92D050"/>
                  </a:solidFill>
                </a:rPr>
                <a:t>Translation</a:t>
              </a:r>
            </a:p>
          </p:txBody>
        </p:sp>
      </p:grpSp>
      <p:grpSp>
        <p:nvGrpSpPr>
          <p:cNvPr id="302" name="组合 301"/>
          <p:cNvGrpSpPr/>
          <p:nvPr/>
        </p:nvGrpSpPr>
        <p:grpSpPr>
          <a:xfrm>
            <a:off x="10503972" y="3525911"/>
            <a:ext cx="1494514" cy="1160345"/>
            <a:chOff x="10097572" y="3956279"/>
            <a:chExt cx="1494514" cy="1160345"/>
          </a:xfrm>
        </p:grpSpPr>
        <p:pic>
          <p:nvPicPr>
            <p:cNvPr id="303" name="图片 3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10846356" y="3956279"/>
              <a:ext cx="745730" cy="623104"/>
            </a:xfrm>
            <a:prstGeom prst="rect">
              <a:avLst/>
            </a:prstGeom>
          </p:spPr>
        </p:pic>
        <p:grpSp>
          <p:nvGrpSpPr>
            <p:cNvPr id="304" name="组合 303"/>
            <p:cNvGrpSpPr/>
            <p:nvPr/>
          </p:nvGrpSpPr>
          <p:grpSpPr>
            <a:xfrm>
              <a:off x="10097572" y="4038394"/>
              <a:ext cx="1354641" cy="1078230"/>
              <a:chOff x="4376760" y="5287862"/>
              <a:chExt cx="1354641" cy="1078230"/>
            </a:xfrm>
          </p:grpSpPr>
          <mc:AlternateContent xmlns:mc="http://schemas.openxmlformats.org/markup-compatibility/2006" xmlns:a14="http://schemas.microsoft.com/office/drawing/2010/main">
            <mc:Choice Requires="a14">
              <p:sp>
                <p:nvSpPr>
                  <p:cNvPr id="309" name="文本框 308"/>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309" name="文本框 308"/>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3"/>
                    <a:stretch>
                      <a:fillRect b="-5556"/>
                    </a:stretch>
                  </a:blipFill>
                </p:spPr>
                <p:txBody>
                  <a:bodyPr/>
                  <a:lstStyle/>
                  <a:p>
                    <a:r>
                      <a:rPr lang="zh-CN" altLang="en-US">
                        <a:noFill/>
                      </a:rPr>
                      <a:t> </a:t>
                    </a:r>
                  </a:p>
                </p:txBody>
              </p:sp>
            </mc:Fallback>
          </mc:AlternateContent>
          <p:cxnSp>
            <p:nvCxnSpPr>
              <p:cNvPr id="310" name="直接箭头连接符 309"/>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1" name="直接箭头连接符 310"/>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2" name="文本框 311"/>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312" name="文本框 311"/>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4"/>
                    <a:stretch>
                      <a:fillRect b="-22857"/>
                    </a:stretch>
                  </a:blipFill>
                </p:spPr>
                <p:txBody>
                  <a:bodyPr/>
                  <a:lstStyle/>
                  <a:p>
                    <a:r>
                      <a:rPr lang="zh-CN" altLang="en-US">
                        <a:noFill/>
                      </a:rPr>
                      <a:t> </a:t>
                    </a:r>
                  </a:p>
                </p:txBody>
              </p:sp>
            </mc:Fallback>
          </mc:AlternateContent>
          <p:cxnSp>
            <p:nvCxnSpPr>
              <p:cNvPr id="313" name="直接箭头连接符 312"/>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4" name="文本框 313"/>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14" name="文本框 313"/>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5"/>
                    <a:stretch>
                      <a:fillRect l="-21951" t="-28571" r="-24390" b="-51429"/>
                    </a:stretch>
                  </a:blipFill>
                </p:spPr>
                <p:txBody>
                  <a:bodyPr/>
                  <a:lstStyle/>
                  <a:p>
                    <a:r>
                      <a:rPr lang="zh-CN" altLang="en-US">
                        <a:noFill/>
                      </a:rPr>
                      <a:t> </a:t>
                    </a:r>
                  </a:p>
                </p:txBody>
              </p:sp>
            </mc:Fallback>
          </mc:AlternateContent>
        </p:grpSp>
        <p:grpSp>
          <p:nvGrpSpPr>
            <p:cNvPr id="305" name="组合 304"/>
            <p:cNvGrpSpPr/>
            <p:nvPr/>
          </p:nvGrpSpPr>
          <p:grpSpPr>
            <a:xfrm rot="18900000">
              <a:off x="10974327" y="4354217"/>
              <a:ext cx="536630" cy="506815"/>
              <a:chOff x="4621886" y="5560984"/>
              <a:chExt cx="762357" cy="720000"/>
            </a:xfrm>
          </p:grpSpPr>
          <p:cxnSp>
            <p:nvCxnSpPr>
              <p:cNvPr id="306" name="直接箭头连接符 305"/>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直接箭头连接符 306"/>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直接箭头连接符 307"/>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62" name="组合 361"/>
          <p:cNvGrpSpPr/>
          <p:nvPr/>
        </p:nvGrpSpPr>
        <p:grpSpPr>
          <a:xfrm>
            <a:off x="10394737" y="5691327"/>
            <a:ext cx="1456757" cy="1109545"/>
            <a:chOff x="10454761" y="5604817"/>
            <a:chExt cx="1456757" cy="1109545"/>
          </a:xfrm>
        </p:grpSpPr>
        <p:grpSp>
          <p:nvGrpSpPr>
            <p:cNvPr id="345" name="组合 344"/>
            <p:cNvGrpSpPr/>
            <p:nvPr/>
          </p:nvGrpSpPr>
          <p:grpSpPr>
            <a:xfrm>
              <a:off x="10556877" y="5636132"/>
              <a:ext cx="1354641" cy="1078230"/>
              <a:chOff x="4376760" y="5287862"/>
              <a:chExt cx="1354641" cy="1078230"/>
            </a:xfrm>
          </p:grpSpPr>
          <mc:AlternateContent xmlns:mc="http://schemas.openxmlformats.org/markup-compatibility/2006" xmlns:a14="http://schemas.microsoft.com/office/drawing/2010/main">
            <mc:Choice Requires="a14">
              <p:sp>
                <p:nvSpPr>
                  <p:cNvPr id="352" name="文本框 351"/>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352" name="文本框 351"/>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9"/>
                    <a:stretch>
                      <a:fillRect b="-8571"/>
                    </a:stretch>
                  </a:blipFill>
                </p:spPr>
                <p:txBody>
                  <a:bodyPr/>
                  <a:lstStyle/>
                  <a:p>
                    <a:r>
                      <a:rPr lang="zh-CN" altLang="en-US">
                        <a:noFill/>
                      </a:rPr>
                      <a:t> </a:t>
                    </a:r>
                  </a:p>
                </p:txBody>
              </p:sp>
            </mc:Fallback>
          </mc:AlternateContent>
          <p:cxnSp>
            <p:nvCxnSpPr>
              <p:cNvPr id="353" name="直接箭头连接符 352"/>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4" name="直接箭头连接符 353"/>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5" name="文本框 354"/>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355" name="文本框 354"/>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356" name="直接箭头连接符 355"/>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7" name="文本框 356"/>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57" name="文本框 356"/>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6"/>
                    <a:stretch>
                      <a:fillRect l="-25000" t="-25714" r="-27500" b="-51429"/>
                    </a:stretch>
                  </a:blipFill>
                </p:spPr>
                <p:txBody>
                  <a:bodyPr/>
                  <a:lstStyle/>
                  <a:p>
                    <a:r>
                      <a:rPr lang="zh-CN" altLang="en-US">
                        <a:noFill/>
                      </a:rPr>
                      <a:t> </a:t>
                    </a:r>
                  </a:p>
                </p:txBody>
              </p:sp>
            </mc:Fallback>
          </mc:AlternateContent>
        </p:grpSp>
        <p:grpSp>
          <p:nvGrpSpPr>
            <p:cNvPr id="361" name="组合 360"/>
            <p:cNvGrpSpPr/>
            <p:nvPr/>
          </p:nvGrpSpPr>
          <p:grpSpPr>
            <a:xfrm>
              <a:off x="10454761" y="5604817"/>
              <a:ext cx="745730" cy="904753"/>
              <a:chOff x="10454761" y="5604817"/>
              <a:chExt cx="745730" cy="904753"/>
            </a:xfrm>
          </p:grpSpPr>
          <p:pic>
            <p:nvPicPr>
              <p:cNvPr id="347" name="图片 3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10454761" y="5604817"/>
                <a:ext cx="745730" cy="623104"/>
              </a:xfrm>
              <a:prstGeom prst="rect">
                <a:avLst/>
              </a:prstGeom>
            </p:spPr>
          </p:pic>
          <p:grpSp>
            <p:nvGrpSpPr>
              <p:cNvPr id="348" name="组合 347"/>
              <p:cNvGrpSpPr/>
              <p:nvPr/>
            </p:nvGrpSpPr>
            <p:grpSpPr>
              <a:xfrm rot="18900000">
                <a:off x="10582732" y="6002755"/>
                <a:ext cx="536630" cy="506815"/>
                <a:chOff x="4621886" y="5560984"/>
                <a:chExt cx="762357" cy="720000"/>
              </a:xfrm>
            </p:grpSpPr>
            <p:cxnSp>
              <p:nvCxnSpPr>
                <p:cNvPr id="349" name="直接箭头连接符 348"/>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0" name="直接箭头连接符 349"/>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直接箭头连接符 350"/>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64" name="组合 363"/>
          <p:cNvGrpSpPr/>
          <p:nvPr/>
        </p:nvGrpSpPr>
        <p:grpSpPr>
          <a:xfrm rot="5400000">
            <a:off x="10808759" y="4811445"/>
            <a:ext cx="936282" cy="959677"/>
            <a:chOff x="7367093" y="4404231"/>
            <a:chExt cx="936282" cy="959677"/>
          </a:xfrm>
        </p:grpSpPr>
        <p:sp>
          <p:nvSpPr>
            <p:cNvPr id="365" name="右箭头 364"/>
            <p:cNvSpPr/>
            <p:nvPr/>
          </p:nvSpPr>
          <p:spPr>
            <a:xfrm>
              <a:off x="7631829" y="4404231"/>
              <a:ext cx="406800"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6" name="矩形 365"/>
            <p:cNvSpPr/>
            <p:nvPr/>
          </p:nvSpPr>
          <p:spPr>
            <a:xfrm>
              <a:off x="7367093" y="4779133"/>
              <a:ext cx="936282" cy="584775"/>
            </a:xfrm>
            <a:prstGeom prst="rect">
              <a:avLst/>
            </a:prstGeom>
          </p:spPr>
          <p:txBody>
            <a:bodyPr wrap="none">
              <a:spAutoFit/>
            </a:bodyPr>
            <a:lstStyle/>
            <a:p>
              <a:r>
                <a:rPr lang="en-US" altLang="zh-CN" sz="1600" dirty="0" smtClean="0">
                  <a:solidFill>
                    <a:srgbClr val="92D050"/>
                  </a:solidFill>
                </a:rPr>
                <a:t>Inverse</a:t>
              </a:r>
            </a:p>
            <a:p>
              <a:r>
                <a:rPr lang="en-US" altLang="zh-CN" sz="1600" dirty="0" smtClean="0">
                  <a:solidFill>
                    <a:srgbClr val="92D050"/>
                  </a:solidFill>
                </a:rPr>
                <a:t>Translate</a:t>
              </a:r>
              <a:endParaRPr lang="zh-CN" altLang="en-US" sz="1600" dirty="0">
                <a:solidFill>
                  <a:srgbClr val="92D050"/>
                </a:solidFill>
              </a:endParaRPr>
            </a:p>
          </p:txBody>
        </p:sp>
      </p:grpSp>
      <p:grpSp>
        <p:nvGrpSpPr>
          <p:cNvPr id="367" name="组合 366"/>
          <p:cNvGrpSpPr/>
          <p:nvPr/>
        </p:nvGrpSpPr>
        <p:grpSpPr>
          <a:xfrm>
            <a:off x="9225561" y="5733281"/>
            <a:ext cx="895758" cy="1025637"/>
            <a:chOff x="7367088" y="4404231"/>
            <a:chExt cx="895758" cy="1025637"/>
          </a:xfrm>
        </p:grpSpPr>
        <p:sp>
          <p:nvSpPr>
            <p:cNvPr id="368" name="右箭头 367"/>
            <p:cNvSpPr/>
            <p:nvPr/>
          </p:nvSpPr>
          <p:spPr>
            <a:xfrm rot="10800000">
              <a:off x="7530327" y="4404231"/>
              <a:ext cx="406800"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9" name="矩形 368"/>
            <p:cNvSpPr/>
            <p:nvPr/>
          </p:nvSpPr>
          <p:spPr>
            <a:xfrm>
              <a:off x="7367088" y="4845093"/>
              <a:ext cx="895758" cy="584775"/>
            </a:xfrm>
            <a:prstGeom prst="rect">
              <a:avLst/>
            </a:prstGeom>
          </p:spPr>
          <p:txBody>
            <a:bodyPr wrap="none">
              <a:spAutoFit/>
            </a:bodyPr>
            <a:lstStyle/>
            <a:p>
              <a:r>
                <a:rPr lang="en-US" altLang="zh-CN" sz="1600" dirty="0" smtClean="0">
                  <a:solidFill>
                    <a:schemeClr val="accent1">
                      <a:lumMod val="60000"/>
                      <a:lumOff val="40000"/>
                    </a:schemeClr>
                  </a:solidFill>
                </a:rPr>
                <a:t>Inverse </a:t>
              </a:r>
            </a:p>
            <a:p>
              <a:r>
                <a:rPr lang="en-US" altLang="zh-CN" sz="1600" dirty="0" smtClean="0">
                  <a:solidFill>
                    <a:schemeClr val="accent1">
                      <a:lumMod val="60000"/>
                      <a:lumOff val="40000"/>
                    </a:schemeClr>
                  </a:solidFill>
                </a:rPr>
                <a:t>Rotation</a:t>
              </a:r>
              <a:endParaRPr lang="zh-CN" altLang="en-US" sz="1600" dirty="0">
                <a:solidFill>
                  <a:schemeClr val="accent1">
                    <a:lumMod val="60000"/>
                    <a:lumOff val="40000"/>
                  </a:schemeClr>
                </a:solidFill>
              </a:endParaRPr>
            </a:p>
          </p:txBody>
        </p:sp>
      </p:grpSp>
    </p:spTree>
    <p:extLst>
      <p:ext uri="{BB962C8B-B14F-4D97-AF65-F5344CB8AC3E}">
        <p14:creationId xmlns:p14="http://schemas.microsoft.com/office/powerpoint/2010/main" val="1992477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视景体</a:t>
            </a:r>
            <a:r>
              <a:rPr lang="en-US" altLang="zh-CN" sz="4800" dirty="0" smtClean="0"/>
              <a:t>(</a:t>
            </a:r>
            <a:r>
              <a:rPr lang="en-US" altLang="zh-CN" sz="4800" dirty="0"/>
              <a:t>View Frustum</a:t>
            </a:r>
            <a:r>
              <a:rPr lang="en-US" altLang="zh-CN" sz="4800" dirty="0" smtClean="0"/>
              <a:t>)</a:t>
            </a:r>
            <a:endParaRPr lang="en-US" altLang="zh-CN" sz="4800" dirty="0"/>
          </a:p>
        </p:txBody>
      </p:sp>
      <p:sp>
        <p:nvSpPr>
          <p:cNvPr id="215" name="内容占位符 2"/>
          <p:cNvSpPr>
            <a:spLocks noGrp="1"/>
          </p:cNvSpPr>
          <p:nvPr>
            <p:ph idx="1"/>
          </p:nvPr>
        </p:nvSpPr>
        <p:spPr>
          <a:xfrm>
            <a:off x="335802" y="1030101"/>
            <a:ext cx="5202018" cy="5632697"/>
          </a:xfrm>
        </p:spPr>
        <p:txBody>
          <a:bodyPr>
            <a:normAutofit/>
          </a:bodyPr>
          <a:lstStyle/>
          <a:p>
            <a:pPr>
              <a:lnSpc>
                <a:spcPct val="170000"/>
              </a:lnSpc>
            </a:pPr>
            <a:r>
              <a:rPr lang="zh-CN" altLang="en-US" dirty="0" smtClean="0"/>
              <a:t>近裁剪面</a:t>
            </a:r>
            <a:endParaRPr lang="en-US" altLang="zh-CN" dirty="0" smtClean="0"/>
          </a:p>
          <a:p>
            <a:pPr>
              <a:lnSpc>
                <a:spcPct val="170000"/>
              </a:lnSpc>
            </a:pPr>
            <a:r>
              <a:rPr lang="zh-CN" altLang="en-US" dirty="0" smtClean="0"/>
              <a:t>远裁剪面</a:t>
            </a:r>
            <a:endParaRPr lang="en-US" altLang="zh-CN" dirty="0" smtClean="0"/>
          </a:p>
          <a:p>
            <a:pPr>
              <a:lnSpc>
                <a:spcPct val="170000"/>
              </a:lnSpc>
            </a:pPr>
            <a:r>
              <a:rPr lang="zh-CN" altLang="en-US" dirty="0" smtClean="0"/>
              <a:t>上、下、左、右裁剪面</a:t>
            </a:r>
            <a:endParaRPr lang="en-US" altLang="zh-CN" dirty="0" smtClean="0"/>
          </a:p>
          <a:p>
            <a:pPr>
              <a:lnSpc>
                <a:spcPct val="170000"/>
              </a:lnSpc>
            </a:pPr>
            <a:r>
              <a:rPr lang="zh-CN" altLang="en-US" dirty="0" smtClean="0"/>
              <a:t>视平面</a:t>
            </a:r>
            <a:endParaRPr lang="en-US" altLang="zh-CN" dirty="0" smtClean="0"/>
          </a:p>
          <a:p>
            <a:pPr>
              <a:lnSpc>
                <a:spcPct val="170000"/>
              </a:lnSpc>
            </a:pPr>
            <a:r>
              <a:rPr lang="zh-CN" altLang="en-US" dirty="0"/>
              <a:t>视场角</a:t>
            </a:r>
            <a:r>
              <a:rPr lang="en-US" altLang="zh-CN" dirty="0"/>
              <a:t>(Field of View, FOV)</a:t>
            </a:r>
          </a:p>
          <a:p>
            <a:pPr>
              <a:lnSpc>
                <a:spcPct val="170000"/>
              </a:lnSpc>
            </a:pPr>
            <a:r>
              <a:rPr lang="zh-CN" altLang="en-US" dirty="0" smtClean="0"/>
              <a:t>视距</a:t>
            </a:r>
            <a:r>
              <a:rPr lang="en-US" altLang="zh-CN" dirty="0" smtClean="0"/>
              <a:t>(d)</a:t>
            </a:r>
            <a:endParaRPr lang="en-US" altLang="zh-CN" dirty="0" smtClean="0"/>
          </a:p>
        </p:txBody>
      </p:sp>
      <p:grpSp>
        <p:nvGrpSpPr>
          <p:cNvPr id="223" name="组合 222"/>
          <p:cNvGrpSpPr/>
          <p:nvPr/>
        </p:nvGrpSpPr>
        <p:grpSpPr>
          <a:xfrm>
            <a:off x="6569323" y="3565408"/>
            <a:ext cx="4686360" cy="3097390"/>
            <a:chOff x="204227" y="549255"/>
            <a:chExt cx="6697662" cy="4426734"/>
          </a:xfrm>
        </p:grpSpPr>
        <p:cxnSp>
          <p:nvCxnSpPr>
            <p:cNvPr id="224" name="直接箭头连接符 223"/>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文本框 224"/>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文本框 225"/>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227" name="直接箭头连接符 226"/>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0"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1" name="文本框 230"/>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772" t="-3125" r="-47368" b="-90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2" name="文本框 231"/>
                <p:cNvSpPr txBox="1"/>
                <p:nvPr/>
              </p:nvSpPr>
              <p:spPr>
                <a:xfrm>
                  <a:off x="6297418" y="1039450"/>
                  <a:ext cx="604471" cy="195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p:sp>
              <p:nvSpPr>
                <p:cNvPr id="232" name="文本框 231"/>
                <p:cNvSpPr txBox="1">
                  <a:spLocks noRot="1" noChangeAspect="1" noMove="1" noResize="1" noEditPoints="1" noAdjustHandles="1" noChangeArrowheads="1" noChangeShapeType="1" noTextEdit="1"/>
                </p:cNvSpPr>
                <p:nvPr/>
              </p:nvSpPr>
              <p:spPr>
                <a:xfrm>
                  <a:off x="6297418" y="1039450"/>
                  <a:ext cx="604471" cy="195634"/>
                </a:xfrm>
                <a:prstGeom prst="rect">
                  <a:avLst/>
                </a:prstGeom>
                <a:blipFill rotWithShape="0">
                  <a:blip r:embed="rId6"/>
                  <a:stretch>
                    <a:fillRect l="-26087" t="-4348" r="-114493" b="-165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3" name="文本框 232"/>
                <p:cNvSpPr txBox="1"/>
                <p:nvPr/>
              </p:nvSpPr>
              <p:spPr>
                <a:xfrm>
                  <a:off x="3129046" y="549255"/>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p:sp>
              <p:nvSpPr>
                <p:cNvPr id="233" name="文本框 232"/>
                <p:cNvSpPr txBox="1">
                  <a:spLocks noRot="1" noChangeAspect="1" noMove="1" noResize="1" noEditPoints="1" noAdjustHandles="1" noChangeArrowheads="1" noChangeShapeType="1" noTextEdit="1"/>
                </p:cNvSpPr>
                <p:nvPr/>
              </p:nvSpPr>
              <p:spPr>
                <a:xfrm>
                  <a:off x="3129046" y="549255"/>
                  <a:ext cx="386549" cy="285384"/>
                </a:xfrm>
                <a:prstGeom prst="rect">
                  <a:avLst/>
                </a:prstGeom>
                <a:blipFill rotWithShape="0">
                  <a:blip r:embed="rId7"/>
                  <a:stretch>
                    <a:fillRect l="-26667" r="-24444"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4" name="文本框 233"/>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235" name="直接箭头连接符 234"/>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240" name="组合 239"/>
            <p:cNvGrpSpPr/>
            <p:nvPr/>
          </p:nvGrpSpPr>
          <p:grpSpPr>
            <a:xfrm>
              <a:off x="4043458" y="1275223"/>
              <a:ext cx="485615" cy="497923"/>
              <a:chOff x="7534435" y="4200531"/>
              <a:chExt cx="485615" cy="497923"/>
            </a:xfrm>
          </p:grpSpPr>
          <p:grpSp>
            <p:nvGrpSpPr>
              <p:cNvPr id="252" name="组合 251"/>
              <p:cNvGrpSpPr/>
              <p:nvPr/>
            </p:nvGrpSpPr>
            <p:grpSpPr>
              <a:xfrm>
                <a:off x="7554897" y="4200531"/>
                <a:ext cx="465153" cy="465153"/>
                <a:chOff x="1239822" y="1485935"/>
                <a:chExt cx="2155274" cy="2155274"/>
              </a:xfrm>
            </p:grpSpPr>
            <p:sp>
              <p:nvSpPr>
                <p:cNvPr id="255" name="立方体 25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6" name="直接箭头连接符 25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253" name="椭圆 252"/>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1" name="直接箭头连接符 240"/>
            <p:cNvCxnSpPr>
              <a:endCxn id="253"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a:endCxn id="254"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3" name="文本框 242"/>
                <p:cNvSpPr txBox="1"/>
                <p:nvPr/>
              </p:nvSpPr>
              <p:spPr>
                <a:xfrm>
                  <a:off x="4751041" y="2847678"/>
                  <a:ext cx="1173975" cy="276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p:sp>
              <p:nvSpPr>
                <p:cNvPr id="243" name="文本框 242"/>
                <p:cNvSpPr txBox="1">
                  <a:spLocks noRot="1" noChangeAspect="1" noMove="1" noResize="1" noEditPoints="1" noAdjustHandles="1" noChangeArrowheads="1" noChangeShapeType="1" noTextEdit="1"/>
                </p:cNvSpPr>
                <p:nvPr/>
              </p:nvSpPr>
              <p:spPr>
                <a:xfrm>
                  <a:off x="4751041" y="2847678"/>
                  <a:ext cx="1173975" cy="276998"/>
                </a:xfrm>
                <a:prstGeom prst="rect">
                  <a:avLst/>
                </a:prstGeom>
                <a:blipFill rotWithShape="0">
                  <a:blip r:embed="rId9"/>
                  <a:stretch>
                    <a:fillRect l="-10448" t="-6452" r="-49254" b="-96774"/>
                  </a:stretch>
                </a:blipFill>
              </p:spPr>
              <p:txBody>
                <a:bodyPr/>
                <a:lstStyle/>
                <a:p>
                  <a:r>
                    <a:rPr lang="zh-CN" altLang="en-US">
                      <a:noFill/>
                    </a:rPr>
                    <a:t> </a:t>
                  </a:r>
                </a:p>
              </p:txBody>
            </p:sp>
          </mc:Fallback>
        </mc:AlternateContent>
        <p:cxnSp>
          <p:nvCxnSpPr>
            <p:cNvPr id="244" name="直接箭头连接符 243"/>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6" name="文本框 245"/>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1250" r="-25000" b="-8889"/>
                  </a:stretch>
                </a:blipFill>
              </p:spPr>
              <p:txBody>
                <a:bodyPr/>
                <a:lstStyle/>
                <a:p>
                  <a:r>
                    <a:rPr lang="zh-CN" altLang="en-US">
                      <a:noFill/>
                    </a:rPr>
                    <a:t> </a:t>
                  </a:r>
                </a:p>
              </p:txBody>
            </p:sp>
          </mc:Fallback>
        </mc:AlternateContent>
        <p:sp>
          <p:nvSpPr>
            <p:cNvPr id="247" name="椭圆 246"/>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0" name="文本框 249"/>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87" t="-1099" r="-6915" b="-25275"/>
                  </a:stretch>
                </a:blipFill>
              </p:spPr>
              <p:txBody>
                <a:bodyPr/>
                <a:lstStyle/>
                <a:p>
                  <a:r>
                    <a:rPr lang="zh-CN" altLang="en-US">
                      <a:noFill/>
                    </a:rPr>
                    <a:t> </a:t>
                  </a:r>
                </a:p>
              </p:txBody>
            </p:sp>
          </mc:Fallback>
        </mc:AlternateContent>
        <p:sp>
          <p:nvSpPr>
            <p:cNvPr id="251" name="弧形 250"/>
            <p:cNvSpPr/>
            <p:nvPr/>
          </p:nvSpPr>
          <p:spPr>
            <a:xfrm rot="17700000">
              <a:off x="2730696" y="3563955"/>
              <a:ext cx="1070663" cy="812895"/>
            </a:xfrm>
            <a:prstGeom prst="arc">
              <a:avLst>
                <a:gd name="adj1" fmla="val 18808123"/>
                <a:gd name="adj2" fmla="val 547253"/>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59" name="文本框 258"/>
              <p:cNvSpPr txBox="1"/>
              <p:nvPr/>
            </p:nvSpPr>
            <p:spPr>
              <a:xfrm>
                <a:off x="8534735" y="5385161"/>
                <a:ext cx="18947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zh-CN" altLang="en-US" b="0" i="1" smtClean="0">
                          <a:solidFill>
                            <a:schemeClr val="accent1"/>
                          </a:solidFill>
                          <a:latin typeface="Cambria Math" panose="02040503050406030204" pitchFamily="18" charset="0"/>
                        </a:rPr>
                        <m:t>𝜃</m:t>
                      </m:r>
                    </m:oMath>
                  </m:oMathPara>
                </a14:m>
                <a:endParaRPr lang="en-US" altLang="zh-CN" b="0" dirty="0" smtClean="0">
                  <a:solidFill>
                    <a:schemeClr val="accent1"/>
                  </a:solidFill>
                </a:endParaRPr>
              </a:p>
            </p:txBody>
          </p:sp>
        </mc:Choice>
        <mc:Fallback>
          <p:sp>
            <p:nvSpPr>
              <p:cNvPr id="259" name="文本框 258"/>
              <p:cNvSpPr txBox="1">
                <a:spLocks noRot="1" noChangeAspect="1" noMove="1" noResize="1" noEditPoints="1" noAdjustHandles="1" noChangeArrowheads="1" noChangeShapeType="1" noTextEdit="1"/>
              </p:cNvSpPr>
              <p:nvPr/>
            </p:nvSpPr>
            <p:spPr>
              <a:xfrm>
                <a:off x="8534735" y="5385161"/>
                <a:ext cx="189474" cy="276999"/>
              </a:xfrm>
              <a:prstGeom prst="rect">
                <a:avLst/>
              </a:prstGeom>
              <a:blipFill rotWithShape="0">
                <a:blip r:embed="rId12"/>
                <a:stretch>
                  <a:fillRect l="-45161" r="-9677" b="-6522"/>
                </a:stretch>
              </a:blipFill>
            </p:spPr>
            <p:txBody>
              <a:bodyPr/>
              <a:lstStyle/>
              <a:p>
                <a:r>
                  <a:rPr lang="zh-CN" altLang="en-US">
                    <a:noFill/>
                  </a:rPr>
                  <a:t> </a:t>
                </a:r>
              </a:p>
            </p:txBody>
          </p:sp>
        </mc:Fallback>
      </mc:AlternateContent>
      <p:grpSp>
        <p:nvGrpSpPr>
          <p:cNvPr id="35" name="组合 34"/>
          <p:cNvGrpSpPr/>
          <p:nvPr/>
        </p:nvGrpSpPr>
        <p:grpSpPr>
          <a:xfrm>
            <a:off x="5695662" y="553558"/>
            <a:ext cx="6058619" cy="2906220"/>
            <a:chOff x="5695662" y="553558"/>
            <a:chExt cx="6058619" cy="2906220"/>
          </a:xfrm>
        </p:grpSpPr>
        <p:cxnSp>
          <p:nvCxnSpPr>
            <p:cNvPr id="120" name="直接连接符 119"/>
            <p:cNvCxnSpPr>
              <a:stCxn id="125" idx="0"/>
              <a:endCxn id="169" idx="4"/>
            </p:cNvCxnSpPr>
            <p:nvPr/>
          </p:nvCxnSpPr>
          <p:spPr>
            <a:xfrm flipH="1" flipV="1">
              <a:off x="6634873" y="2065030"/>
              <a:ext cx="3249049" cy="326966"/>
            </a:xfrm>
            <a:prstGeom prst="line">
              <a:avLst/>
            </a:prstGeom>
            <a:ln>
              <a:solidFill>
                <a:schemeClr val="accent1">
                  <a:lumMod val="60000"/>
                  <a:lumOff val="40000"/>
                </a:schemeClr>
              </a:solidFill>
              <a:prstDash val="sysDash"/>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628830" y="1730074"/>
              <a:ext cx="4573976" cy="31815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642864" y="1067482"/>
              <a:ext cx="3239433" cy="98955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622887" y="2081180"/>
              <a:ext cx="4580087" cy="97340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462148" y="2009827"/>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9882297" y="1067482"/>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380766" y="1537935"/>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664669" y="1717915"/>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a:endCxn id="134" idx="2"/>
            </p:cNvCxnSpPr>
            <p:nvPr/>
          </p:nvCxnSpPr>
          <p:spPr>
            <a:xfrm flipH="1" flipV="1">
              <a:off x="8457042" y="1185158"/>
              <a:ext cx="85873" cy="507908"/>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文本框 133"/>
                <p:cNvSpPr txBox="1"/>
                <p:nvPr/>
              </p:nvSpPr>
              <p:spPr>
                <a:xfrm>
                  <a:off x="8177189" y="908159"/>
                  <a:ext cx="559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𝑛𝑒𝑎𝑟</m:t>
                            </m:r>
                          </m:sub>
                        </m:sSub>
                      </m:oMath>
                    </m:oMathPara>
                  </a14:m>
                  <a:endParaRPr lang="zh-CN" altLang="en-US" i="1" dirty="0">
                    <a:solidFill>
                      <a:schemeClr val="accent1"/>
                    </a:solidFill>
                    <a:latin typeface="Cambria Math" panose="02040503050406030204" pitchFamily="18" charset="0"/>
                  </a:endParaRPr>
                </a:p>
              </p:txBody>
            </p:sp>
          </mc:Choice>
          <mc:Fallback>
            <p:sp>
              <p:nvSpPr>
                <p:cNvPr id="134" name="文本框 133"/>
                <p:cNvSpPr txBox="1">
                  <a:spLocks noRot="1" noChangeAspect="1" noMove="1" noResize="1" noEditPoints="1" noAdjustHandles="1" noChangeArrowheads="1" noChangeShapeType="1" noTextEdit="1"/>
                </p:cNvSpPr>
                <p:nvPr/>
              </p:nvSpPr>
              <p:spPr>
                <a:xfrm>
                  <a:off x="8177189" y="908159"/>
                  <a:ext cx="559705" cy="276999"/>
                </a:xfrm>
                <a:prstGeom prst="rect">
                  <a:avLst/>
                </a:prstGeom>
                <a:blipFill rotWithShape="0">
                  <a:blip r:embed="rId13"/>
                  <a:stretch>
                    <a:fillRect l="-8696" r="-2174"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6" name="文本框 135"/>
                <p:cNvSpPr txBox="1"/>
                <p:nvPr/>
              </p:nvSpPr>
              <p:spPr>
                <a:xfrm>
                  <a:off x="11046417" y="812572"/>
                  <a:ext cx="46666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𝑓𝑎𝑟</m:t>
                            </m:r>
                          </m:sub>
                        </m:sSub>
                      </m:oMath>
                    </m:oMathPara>
                  </a14:m>
                  <a:endParaRPr lang="zh-CN" altLang="en-US" i="1" dirty="0">
                    <a:solidFill>
                      <a:schemeClr val="accent1"/>
                    </a:solidFill>
                    <a:latin typeface="Cambria Math" panose="02040503050406030204" pitchFamily="18" charset="0"/>
                  </a:endParaRPr>
                </a:p>
              </p:txBody>
            </p:sp>
          </mc:Choice>
          <mc:Fallback>
            <p:sp>
              <p:nvSpPr>
                <p:cNvPr id="136" name="文本框 135"/>
                <p:cNvSpPr txBox="1">
                  <a:spLocks noRot="1" noChangeAspect="1" noMove="1" noResize="1" noEditPoints="1" noAdjustHandles="1" noChangeArrowheads="1" noChangeShapeType="1" noTextEdit="1"/>
                </p:cNvSpPr>
                <p:nvPr/>
              </p:nvSpPr>
              <p:spPr>
                <a:xfrm>
                  <a:off x="11046417" y="812572"/>
                  <a:ext cx="466666" cy="299249"/>
                </a:xfrm>
                <a:prstGeom prst="rect">
                  <a:avLst/>
                </a:prstGeom>
                <a:blipFill rotWithShape="0">
                  <a:blip r:embed="rId14"/>
                  <a:stretch>
                    <a:fillRect l="-11688" r="-7792" b="-28571"/>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703537" y="1111821"/>
              <a:ext cx="576213" cy="860855"/>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9640835" y="553558"/>
                  <a:ext cx="4596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𝑡𝑜𝑝</m:t>
                            </m:r>
                          </m:sub>
                        </m:sSub>
                      </m:oMath>
                    </m:oMathPara>
                  </a14:m>
                  <a:endParaRPr lang="zh-CN" altLang="en-US" i="1" dirty="0">
                    <a:solidFill>
                      <a:schemeClr val="accent1"/>
                    </a:solidFill>
                    <a:latin typeface="Cambria Math" panose="02040503050406030204" pitchFamily="18" charset="0"/>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9640835" y="553558"/>
                  <a:ext cx="459678" cy="298415"/>
                </a:xfrm>
                <a:prstGeom prst="rect">
                  <a:avLst/>
                </a:prstGeom>
                <a:blipFill rotWithShape="0">
                  <a:blip r:embed="rId15"/>
                  <a:stretch>
                    <a:fillRect l="-13333" r="-8000" b="-22449"/>
                  </a:stretch>
                </a:blipFill>
              </p:spPr>
              <p:txBody>
                <a:bodyPr/>
                <a:lstStyle/>
                <a:p>
                  <a:r>
                    <a:rPr lang="zh-CN" altLang="en-US">
                      <a:noFill/>
                    </a:rPr>
                    <a:t> </a:t>
                  </a:r>
                </a:p>
              </p:txBody>
            </p:sp>
          </mc:Fallback>
        </mc:AlternateContent>
        <p:cxnSp>
          <p:nvCxnSpPr>
            <p:cNvPr id="139" name="直接箭头连接符 138"/>
            <p:cNvCxnSpPr>
              <a:stCxn id="160" idx="6"/>
            </p:cNvCxnSpPr>
            <p:nvPr/>
          </p:nvCxnSpPr>
          <p:spPr>
            <a:xfrm flipV="1">
              <a:off x="9597708" y="785577"/>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文本框 139"/>
                <p:cNvSpPr txBox="1"/>
                <p:nvPr/>
              </p:nvSpPr>
              <p:spPr>
                <a:xfrm>
                  <a:off x="8816011" y="920803"/>
                  <a:ext cx="50860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𝑙𝑒𝑓𝑡</m:t>
                            </m:r>
                          </m:sub>
                        </m:sSub>
                      </m:oMath>
                    </m:oMathPara>
                  </a14:m>
                  <a:endParaRPr lang="zh-CN" altLang="en-US" i="1" dirty="0">
                    <a:solidFill>
                      <a:schemeClr val="accent1"/>
                    </a:solidFill>
                    <a:latin typeface="Cambria Math" panose="02040503050406030204" pitchFamily="18" charset="0"/>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8816011" y="920803"/>
                  <a:ext cx="508601" cy="299249"/>
                </a:xfrm>
                <a:prstGeom prst="rect">
                  <a:avLst/>
                </a:prstGeom>
                <a:blipFill rotWithShape="0">
                  <a:blip r:embed="rId16"/>
                  <a:stretch>
                    <a:fillRect l="-9524" r="-8333" b="-28571"/>
                  </a:stretch>
                </a:blipFill>
              </p:spPr>
              <p:txBody>
                <a:bodyPr/>
                <a:lstStyle/>
                <a:p>
                  <a:r>
                    <a:rPr lang="zh-CN" altLang="en-US">
                      <a:noFill/>
                    </a:rPr>
                    <a:t> </a:t>
                  </a:r>
                </a:p>
              </p:txBody>
            </p:sp>
          </mc:Fallback>
        </mc:AlternateContent>
        <p:cxnSp>
          <p:nvCxnSpPr>
            <p:cNvPr id="141" name="直接箭头连接符 140"/>
            <p:cNvCxnSpPr/>
            <p:nvPr/>
          </p:nvCxnSpPr>
          <p:spPr>
            <a:xfrm flipH="1" flipV="1">
              <a:off x="9036602" y="1142886"/>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文本框 141"/>
                <p:cNvSpPr txBox="1"/>
                <p:nvPr/>
              </p:nvSpPr>
              <p:spPr>
                <a:xfrm>
                  <a:off x="9791911" y="2968948"/>
                  <a:ext cx="785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𝑏𝑜𝑡𝑡𝑜𝑚</m:t>
                            </m:r>
                          </m:sub>
                        </m:sSub>
                      </m:oMath>
                    </m:oMathPara>
                  </a14:m>
                  <a:endParaRPr lang="zh-CN" altLang="en-US" i="1" dirty="0">
                    <a:solidFill>
                      <a:schemeClr val="accent1"/>
                    </a:solidFill>
                    <a:latin typeface="Cambria Math" panose="02040503050406030204" pitchFamily="18" charset="0"/>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9791911" y="2968948"/>
                  <a:ext cx="785921" cy="276999"/>
                </a:xfrm>
                <a:prstGeom prst="rect">
                  <a:avLst/>
                </a:prstGeom>
                <a:blipFill rotWithShape="0">
                  <a:blip r:embed="rId17"/>
                  <a:stretch>
                    <a:fillRect l="-6202" r="-3101" b="-20000"/>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819250" y="2645244"/>
              <a:ext cx="365622"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p:cNvSpPr txBox="1"/>
                <p:nvPr/>
              </p:nvSpPr>
              <p:spPr>
                <a:xfrm>
                  <a:off x="9337181" y="2032016"/>
                  <a:ext cx="620811"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𝑟𝑖𝑔h𝑡</m:t>
                            </m:r>
                          </m:sub>
                        </m:sSub>
                      </m:oMath>
                    </m:oMathPara>
                  </a14:m>
                  <a:endParaRPr lang="zh-CN" altLang="en-US" i="1" dirty="0">
                    <a:solidFill>
                      <a:schemeClr val="accent1"/>
                    </a:solidFill>
                    <a:latin typeface="Cambria Math" panose="02040503050406030204" pitchFamily="18" charset="0"/>
                  </a:endParaRPr>
                </a:p>
              </p:txBody>
            </p:sp>
          </mc:Choice>
          <mc:Fallback>
            <p:sp>
              <p:nvSpPr>
                <p:cNvPr id="144" name="文本框 143"/>
                <p:cNvSpPr txBox="1">
                  <a:spLocks noRot="1" noChangeAspect="1" noMove="1" noResize="1" noEditPoints="1" noAdjustHandles="1" noChangeArrowheads="1" noChangeShapeType="1" noTextEdit="1"/>
                </p:cNvSpPr>
                <p:nvPr/>
              </p:nvSpPr>
              <p:spPr>
                <a:xfrm>
                  <a:off x="9337181" y="2032016"/>
                  <a:ext cx="620811" cy="299569"/>
                </a:xfrm>
                <a:prstGeom prst="rect">
                  <a:avLst/>
                </a:prstGeom>
                <a:blipFill rotWithShape="0">
                  <a:blip r:embed="rId18"/>
                  <a:stretch>
                    <a:fillRect l="-8824" r="-6863" b="-30612"/>
                  </a:stretch>
                </a:blipFill>
              </p:spPr>
              <p:txBody>
                <a:bodyPr/>
                <a:lstStyle/>
                <a:p>
                  <a:r>
                    <a:rPr lang="zh-CN" altLang="en-US">
                      <a:noFill/>
                    </a:rPr>
                    <a:t> </a:t>
                  </a:r>
                </a:p>
              </p:txBody>
            </p:sp>
          </mc:Fallback>
        </mc:AlternateContent>
        <p:sp>
          <p:nvSpPr>
            <p:cNvPr id="145" name="文本框 144"/>
            <p:cNvSpPr txBox="1"/>
            <p:nvPr/>
          </p:nvSpPr>
          <p:spPr>
            <a:xfrm>
              <a:off x="5695662" y="1960490"/>
              <a:ext cx="711733" cy="369332"/>
            </a:xfrm>
            <a:prstGeom prst="rect">
              <a:avLst/>
            </a:prstGeom>
            <a:noFill/>
          </p:spPr>
          <p:txBody>
            <a:bodyPr wrap="none" lIns="0" tIns="0" rIns="0" bIns="0" rtlCol="0">
              <a:spAutoFit/>
            </a:bodyPr>
            <a:lstStyle/>
            <a:p>
              <a:r>
                <a:rPr lang="en-US" altLang="zh-CN" sz="1200" i="1" dirty="0" smtClean="0">
                  <a:solidFill>
                    <a:schemeClr val="accent1"/>
                  </a:solidFill>
                  <a:latin typeface="Cambria Math" panose="02040503050406030204" pitchFamily="18" charset="0"/>
                </a:rPr>
                <a:t>View</a:t>
              </a:r>
              <a:r>
                <a:rPr lang="en-US" altLang="zh-CN" sz="1200" i="1" dirty="0">
                  <a:solidFill>
                    <a:schemeClr val="accent1"/>
                  </a:solidFill>
                  <a:latin typeface="Cambria Math" panose="02040503050406030204" pitchFamily="18" charset="0"/>
                </a:rPr>
                <a:t> </a:t>
              </a:r>
              <a:r>
                <a:rPr lang="en-US" altLang="zh-CN" sz="1200" i="1" dirty="0" smtClean="0">
                  <a:solidFill>
                    <a:schemeClr val="accent1"/>
                  </a:solidFill>
                  <a:latin typeface="Cambria Math" panose="02040503050406030204" pitchFamily="18" charset="0"/>
                </a:rPr>
                <a:t>point</a:t>
              </a:r>
            </a:p>
            <a:p>
              <a:pPr algn="ctr"/>
              <a:r>
                <a:rPr lang="en-US" altLang="zh-CN" sz="1200" dirty="0">
                  <a:solidFill>
                    <a:schemeClr val="accent1"/>
                  </a:solidFill>
                </a:rPr>
                <a:t>(0,0,0)</a:t>
              </a:r>
              <a:endParaRPr lang="zh-CN" altLang="en-US" sz="1200" dirty="0">
                <a:solidFill>
                  <a:schemeClr val="accent1"/>
                </a:solidFill>
              </a:endParaRPr>
            </a:p>
          </p:txBody>
        </p:sp>
        <p:grpSp>
          <p:nvGrpSpPr>
            <p:cNvPr id="146" name="组合 145"/>
            <p:cNvGrpSpPr/>
            <p:nvPr/>
          </p:nvGrpSpPr>
          <p:grpSpPr>
            <a:xfrm>
              <a:off x="7585637" y="2458731"/>
              <a:ext cx="1067600" cy="447576"/>
              <a:chOff x="5009084" y="4955903"/>
              <a:chExt cx="1067600" cy="447576"/>
            </a:xfrm>
          </p:grpSpPr>
          <p:sp>
            <p:nvSpPr>
              <p:cNvPr id="153" name="文本框 152"/>
              <p:cNvSpPr txBox="1"/>
              <p:nvPr/>
            </p:nvSpPr>
            <p:spPr>
              <a:xfrm>
                <a:off x="5009084" y="5126480"/>
                <a:ext cx="1067600"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v</a:t>
                </a:r>
                <a:r>
                  <a:rPr lang="en-US" altLang="zh-CN" dirty="0">
                    <a:solidFill>
                      <a:schemeClr val="accent1"/>
                    </a:solidFill>
                    <a:latin typeface="Cambria Math" panose="02040503050406030204" pitchFamily="18" charset="0"/>
                  </a:rPr>
                  <a:t>iew </a:t>
                </a:r>
                <a:r>
                  <a:rPr lang="en-US" altLang="zh-CN" dirty="0">
                    <a:solidFill>
                      <a:schemeClr val="accent1"/>
                    </a:solidFill>
                    <a:latin typeface="Cambria Math" panose="02040503050406030204" pitchFamily="18" charset="0"/>
                  </a:rPr>
                  <a:t>plane</a:t>
                </a:r>
                <a:endParaRPr lang="zh-CN" altLang="en-US" dirty="0">
                  <a:solidFill>
                    <a:schemeClr val="accent1"/>
                  </a:solidFill>
                  <a:latin typeface="Cambria Math" panose="02040503050406030204" pitchFamily="18" charset="0"/>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000670" y="3071915"/>
              <a:ext cx="683392" cy="387863"/>
              <a:chOff x="5339552" y="4955903"/>
              <a:chExt cx="683392" cy="387863"/>
            </a:xfrm>
          </p:grpSpPr>
          <p:sp>
            <p:nvSpPr>
              <p:cNvPr id="151" name="文本框 150"/>
              <p:cNvSpPr txBox="1"/>
              <p:nvPr/>
            </p:nvSpPr>
            <p:spPr>
              <a:xfrm>
                <a:off x="5339552" y="5066767"/>
                <a:ext cx="683392"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far clip</a:t>
                </a:r>
                <a:endParaRPr lang="zh-CN" altLang="en-US" dirty="0">
                  <a:solidFill>
                    <a:schemeClr val="accent1"/>
                  </a:solidFill>
                  <a:latin typeface="Cambria Math" panose="02040503050406030204" pitchFamily="18" charset="0"/>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823671" y="2611184"/>
              <a:ext cx="844783" cy="387863"/>
              <a:chOff x="5339552" y="4955903"/>
              <a:chExt cx="844783" cy="387863"/>
            </a:xfrm>
          </p:grpSpPr>
          <p:sp>
            <p:nvSpPr>
              <p:cNvPr id="149" name="文本框 148"/>
              <p:cNvSpPr txBox="1"/>
              <p:nvPr/>
            </p:nvSpPr>
            <p:spPr>
              <a:xfrm>
                <a:off x="5339552" y="5066767"/>
                <a:ext cx="844783"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near</a:t>
                </a:r>
                <a:r>
                  <a:rPr lang="en-US" altLang="zh-CN" sz="1400" dirty="0" smtClean="0">
                    <a:solidFill>
                      <a:schemeClr val="accent1">
                        <a:lumMod val="60000"/>
                        <a:lumOff val="40000"/>
                      </a:schemeClr>
                    </a:solidFill>
                  </a:rPr>
                  <a:t> </a:t>
                </a:r>
                <a:r>
                  <a:rPr lang="en-US" altLang="zh-CN" dirty="0">
                    <a:solidFill>
                      <a:schemeClr val="accent1"/>
                    </a:solidFill>
                    <a:latin typeface="Cambria Math" panose="02040503050406030204" pitchFamily="18" charset="0"/>
                  </a:rPr>
                  <a:t>clip</a:t>
                </a:r>
                <a:endParaRPr lang="zh-CN" altLang="en-US" dirty="0">
                  <a:solidFill>
                    <a:schemeClr val="accent1"/>
                  </a:solidFill>
                  <a:latin typeface="Cambria Math" panose="02040503050406030204" pitchFamily="18" charset="0"/>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9915593" y="2443293"/>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16" name="直接连接符 215"/>
            <p:cNvCxnSpPr/>
            <p:nvPr/>
          </p:nvCxnSpPr>
          <p:spPr>
            <a:xfrm flipH="1" flipV="1">
              <a:off x="6642864" y="2047516"/>
              <a:ext cx="4775602" cy="486"/>
            </a:xfrm>
            <a:prstGeom prst="line">
              <a:avLst/>
            </a:prstGeom>
            <a:ln w="25400">
              <a:solidFill>
                <a:schemeClr val="accent1">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6218235" y="1553115"/>
              <a:ext cx="506815" cy="686001"/>
              <a:chOff x="6208075" y="2990763"/>
              <a:chExt cx="506815" cy="686001"/>
            </a:xfrm>
          </p:grpSpPr>
          <p:cxnSp>
            <p:nvCxnSpPr>
              <p:cNvPr id="217" name="直接箭头连接符 216"/>
              <p:cNvCxnSpPr/>
              <p:nvPr/>
            </p:nvCxnSpPr>
            <p:spPr>
              <a:xfrm rot="8100000" flipH="1">
                <a:off x="6208075" y="3676764"/>
                <a:ext cx="506815"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rot="10800000">
                <a:off x="6631856" y="2990763"/>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20" name="文本框 219"/>
                <p:cNvSpPr txBox="1"/>
                <p:nvPr/>
              </p:nvSpPr>
              <p:spPr>
                <a:xfrm>
                  <a:off x="7172117" y="2441659"/>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𝑑</m:t>
                        </m:r>
                      </m:oMath>
                    </m:oMathPara>
                  </a14:m>
                  <a:endParaRPr lang="zh-CN" altLang="en-US" dirty="0">
                    <a:solidFill>
                      <a:schemeClr val="accent1">
                        <a:lumMod val="75000"/>
                      </a:schemeClr>
                    </a:solidFill>
                  </a:endParaRPr>
                </a:p>
              </p:txBody>
            </p:sp>
          </mc:Choice>
          <mc:Fallback>
            <p:sp>
              <p:nvSpPr>
                <p:cNvPr id="220" name="文本框 219"/>
                <p:cNvSpPr txBox="1">
                  <a:spLocks noRot="1" noChangeAspect="1" noMove="1" noResize="1" noEditPoints="1" noAdjustHandles="1" noChangeArrowheads="1" noChangeShapeType="1" noTextEdit="1"/>
                </p:cNvSpPr>
                <p:nvPr/>
              </p:nvSpPr>
              <p:spPr>
                <a:xfrm>
                  <a:off x="7172117" y="2441659"/>
                  <a:ext cx="193258" cy="276999"/>
                </a:xfrm>
                <a:prstGeom prst="rect">
                  <a:avLst/>
                </a:prstGeom>
                <a:blipFill rotWithShape="0">
                  <a:blip r:embed="rId19"/>
                  <a:stretch>
                    <a:fillRect l="-32258" r="-29032" b="-8889"/>
                  </a:stretch>
                </a:blipFill>
              </p:spPr>
              <p:txBody>
                <a:bodyPr/>
                <a:lstStyle/>
                <a:p>
                  <a:r>
                    <a:rPr lang="zh-CN" altLang="en-US">
                      <a:noFill/>
                    </a:rPr>
                    <a:t> </a:t>
                  </a:r>
                </a:p>
              </p:txBody>
            </p:sp>
          </mc:Fallback>
        </mc:AlternateContent>
        <p:cxnSp>
          <p:nvCxnSpPr>
            <p:cNvPr id="261" name="直接箭头连接符 260"/>
            <p:cNvCxnSpPr/>
            <p:nvPr/>
          </p:nvCxnSpPr>
          <p:spPr>
            <a:xfrm rot="10800000">
              <a:off x="7881055" y="1154900"/>
              <a:ext cx="0" cy="1800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2" name="文本框 261"/>
                <p:cNvSpPr txBox="1"/>
                <p:nvPr/>
              </p:nvSpPr>
              <p:spPr>
                <a:xfrm>
                  <a:off x="6091545" y="232873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262" name="文本框 261"/>
                <p:cNvSpPr txBox="1">
                  <a:spLocks noRot="1" noChangeAspect="1" noMove="1" noResize="1" noEditPoints="1" noAdjustHandles="1" noChangeArrowheads="1" noChangeShapeType="1" noTextEdit="1"/>
                </p:cNvSpPr>
                <p:nvPr/>
              </p:nvSpPr>
              <p:spPr>
                <a:xfrm>
                  <a:off x="6091545" y="2328736"/>
                  <a:ext cx="356444" cy="276999"/>
                </a:xfrm>
                <a:prstGeom prst="rect">
                  <a:avLst/>
                </a:prstGeom>
                <a:blipFill rotWithShape="0">
                  <a:blip r:embed="rId20"/>
                  <a:stretch>
                    <a:fillRect l="-11864" r="-6780" b="-8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3" name="文本框 262"/>
                <p:cNvSpPr txBox="1"/>
                <p:nvPr/>
              </p:nvSpPr>
              <p:spPr>
                <a:xfrm>
                  <a:off x="6470908" y="1283146"/>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263" name="文本框 262"/>
                <p:cNvSpPr txBox="1">
                  <a:spLocks noRot="1" noChangeAspect="1" noMove="1" noResize="1" noEditPoints="1" noAdjustHandles="1" noChangeArrowheads="1" noChangeShapeType="1" noTextEdit="1"/>
                </p:cNvSpPr>
                <p:nvPr/>
              </p:nvSpPr>
              <p:spPr>
                <a:xfrm>
                  <a:off x="6470908" y="1283146"/>
                  <a:ext cx="359842" cy="276999"/>
                </a:xfrm>
                <a:prstGeom prst="rect">
                  <a:avLst/>
                </a:prstGeom>
                <a:blipFill rotWithShape="0">
                  <a:blip r:embed="rId21"/>
                  <a:stretch>
                    <a:fillRect l="-15254" r="-13559"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4" name="文本框 263"/>
                <p:cNvSpPr txBox="1"/>
                <p:nvPr/>
              </p:nvSpPr>
              <p:spPr>
                <a:xfrm>
                  <a:off x="11412072" y="188915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264" name="文本框 263"/>
                <p:cNvSpPr txBox="1">
                  <a:spLocks noRot="1" noChangeAspect="1" noMove="1" noResize="1" noEditPoints="1" noAdjustHandles="1" noChangeArrowheads="1" noChangeShapeType="1" noTextEdit="1"/>
                </p:cNvSpPr>
                <p:nvPr/>
              </p:nvSpPr>
              <p:spPr>
                <a:xfrm>
                  <a:off x="11412072" y="1889153"/>
                  <a:ext cx="342209" cy="276999"/>
                </a:xfrm>
                <a:prstGeom prst="rect">
                  <a:avLst/>
                </a:prstGeom>
                <a:blipFill rotWithShape="0">
                  <a:blip r:embed="rId22"/>
                  <a:stretch>
                    <a:fillRect l="-14286" r="-8929" b="-6667"/>
                  </a:stretch>
                </a:blipFill>
              </p:spPr>
              <p:txBody>
                <a:bodyPr/>
                <a:lstStyle/>
                <a:p>
                  <a:r>
                    <a:rPr lang="zh-CN" altLang="en-US">
                      <a:noFill/>
                    </a:rPr>
                    <a:t> </a:t>
                  </a:r>
                </a:p>
              </p:txBody>
            </p:sp>
          </mc:Fallback>
        </mc:AlternateContent>
        <p:cxnSp>
          <p:nvCxnSpPr>
            <p:cNvPr id="265" name="直接箭头连接符 264"/>
            <p:cNvCxnSpPr/>
            <p:nvPr/>
          </p:nvCxnSpPr>
          <p:spPr>
            <a:xfrm rot="10800000">
              <a:off x="6650829" y="1992112"/>
              <a:ext cx="0" cy="612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rot="5400000" flipH="1" flipV="1">
              <a:off x="7250039" y="1819764"/>
              <a:ext cx="1" cy="1260000"/>
            </a:xfrm>
            <a:prstGeom prst="straightConnector1">
              <a:avLst/>
            </a:prstGeom>
            <a:ln w="1905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858439"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700894"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10467108"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2141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齐次裁剪空间</a:t>
            </a:r>
            <a:endParaRPr lang="zh-CN" altLang="en-US" sz="4800" dirty="0"/>
          </a:p>
        </p:txBody>
      </p:sp>
      <mc:AlternateContent xmlns:mc="http://schemas.openxmlformats.org/markup-compatibility/2006">
        <mc:Choice xmlns:a14="http://schemas.microsoft.com/office/drawing/2010/main" Requires="a14">
          <p:sp>
            <p:nvSpPr>
              <p:cNvPr id="93" name="内容占位符 2"/>
              <p:cNvSpPr>
                <a:spLocks noGrp="1"/>
              </p:cNvSpPr>
              <p:nvPr>
                <p:ph idx="1"/>
              </p:nvPr>
            </p:nvSpPr>
            <p:spPr>
              <a:xfrm>
                <a:off x="327677" y="1199112"/>
                <a:ext cx="5502563" cy="5361346"/>
              </a:xfrm>
            </p:spPr>
            <p:txBody>
              <a:bodyPr>
                <a:normAutofit fontScale="92500" lnSpcReduction="10000"/>
              </a:bodyPr>
              <a:lstStyle/>
              <a:p>
                <a:pPr>
                  <a:lnSpc>
                    <a:spcPct val="170000"/>
                  </a:lnSpc>
                </a:pPr>
                <a:r>
                  <a:rPr lang="zh-CN" altLang="en-US" dirty="0" smtClean="0"/>
                  <a:t>齐次坐标</a:t>
                </a:r>
                <a:endParaRPr lang="en-US" altLang="zh-CN" dirty="0" smtClean="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 </m:t>
                        </m:r>
                        <m:r>
                          <a:rPr lang="en-US" altLang="zh-CN" b="0" i="1" smtClean="0">
                            <a:solidFill>
                              <a:srgbClr val="C00000"/>
                            </a:solidFill>
                            <a:latin typeface="Cambria Math" panose="02040503050406030204" pitchFamily="18" charset="0"/>
                          </a:rPr>
                          <m:t>𝑤</m:t>
                        </m:r>
                      </m:e>
                    </m:d>
                  </m:oMath>
                </a14:m>
                <a:endParaRPr lang="en-US" altLang="zh-CN" dirty="0" smtClean="0"/>
              </a:p>
              <a:p>
                <a:pPr>
                  <a:lnSpc>
                    <a:spcPct val="170000"/>
                  </a:lnSpc>
                </a:pPr>
                <a:r>
                  <a:rPr lang="zh-CN" altLang="en-US" dirty="0"/>
                  <a:t>规则观察体</a:t>
                </a:r>
                <a:r>
                  <a:rPr lang="en-US" altLang="zh-CN" dirty="0"/>
                  <a:t/>
                </a:r>
                <a:br>
                  <a:rPr lang="en-US" altLang="zh-CN" dirty="0"/>
                </a:br>
                <a:r>
                  <a:rPr lang="en-US" altLang="zh-CN" dirty="0"/>
                  <a:t>(Canonical View Volume, CVV</a:t>
                </a:r>
                <a:r>
                  <a:rPr lang="en-US" altLang="zh-CN" dirty="0" smtClean="0"/>
                  <a:t>)</a:t>
                </a:r>
              </a:p>
              <a:p>
                <a:pPr lvl="1">
                  <a:lnSpc>
                    <a:spcPct val="170000"/>
                  </a:lnSpc>
                </a:pPr>
                <a14:m>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r>
                      <a:rPr lang="en-US" altLang="zh-CN"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r>
                      <a:rPr lang="en-US" altLang="zh-CN" b="0" i="1" smtClean="0">
                        <a:solidFill>
                          <a:schemeClr val="accent1"/>
                        </a:solidFill>
                        <a:latin typeface="Cambria Math" panose="02040503050406030204" pitchFamily="18" charset="0"/>
                        <a:ea typeface="Cambria Math" panose="02040503050406030204" pitchFamily="18" charset="0"/>
                      </a:rPr>
                      <m:t>≤1</m:t>
                    </m:r>
                  </m:oMath>
                </a14:m>
                <a:endParaRPr lang="en-US" altLang="zh-CN" dirty="0" smtClean="0"/>
              </a:p>
              <a:p>
                <a:pPr lvl="1">
                  <a:lnSpc>
                    <a:spcPct val="170000"/>
                  </a:lnSpc>
                </a:pPr>
                <a14:m>
                  <m:oMath xmlns:m="http://schemas.openxmlformats.org/officeDocument/2006/math">
                    <m:r>
                      <a:rPr lang="en-US" altLang="zh-CN" i="1">
                        <a:solidFill>
                          <a:schemeClr val="accent1"/>
                        </a:solidFill>
                        <a:latin typeface="Cambria Math" panose="02040503050406030204" pitchFamily="18" charset="0"/>
                      </a:rPr>
                      <m:t>−1</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𝑦</m:t>
                    </m:r>
                    <m:r>
                      <a:rPr lang="en-US" altLang="zh-CN" i="1">
                        <a:solidFill>
                          <a:schemeClr val="accent1"/>
                        </a:solidFill>
                        <a:latin typeface="Cambria Math" panose="02040503050406030204" pitchFamily="18" charset="0"/>
                        <a:ea typeface="Cambria Math" panose="02040503050406030204" pitchFamily="18" charset="0"/>
                      </a:rPr>
                      <m:t>≤1</m:t>
                    </m:r>
                  </m:oMath>
                </a14:m>
                <a:endParaRPr lang="en-US" altLang="zh-CN" dirty="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0</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𝑧</m:t>
                    </m:r>
                    <m:r>
                      <a:rPr lang="en-US" altLang="zh-CN" i="1">
                        <a:solidFill>
                          <a:schemeClr val="accent1"/>
                        </a:solidFill>
                        <a:latin typeface="Cambria Math" panose="02040503050406030204" pitchFamily="18" charset="0"/>
                        <a:ea typeface="Cambria Math" panose="02040503050406030204" pitchFamily="18" charset="0"/>
                      </a:rPr>
                      <m:t>≤1</m:t>
                    </m:r>
                  </m:oMath>
                </a14:m>
                <a:endParaRPr lang="en-US" altLang="zh-CN" dirty="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=1</m:t>
                    </m:r>
                  </m:oMath>
                </a14:m>
                <a:endParaRPr lang="en-US" altLang="zh-CN" dirty="0" smtClean="0"/>
              </a:p>
            </p:txBody>
          </p:sp>
        </mc:Choice>
        <mc:Fallback>
          <p:sp>
            <p:nvSpPr>
              <p:cNvPr id="93" name="内容占位符 2"/>
              <p:cNvSpPr>
                <a:spLocks noGrp="1" noRot="1" noChangeAspect="1" noMove="1" noResize="1" noEditPoints="1" noAdjustHandles="1" noChangeArrowheads="1" noChangeShapeType="1" noTextEdit="1"/>
              </p:cNvSpPr>
              <p:nvPr>
                <p:ph idx="1"/>
              </p:nvPr>
            </p:nvSpPr>
            <p:spPr>
              <a:xfrm>
                <a:off x="327677" y="1199112"/>
                <a:ext cx="5502563" cy="5361346"/>
              </a:xfrm>
              <a:blipFill rotWithShape="0">
                <a:blip r:embed="rId3"/>
                <a:stretch>
                  <a:fillRect l="-1774"/>
                </a:stretch>
              </a:blipFill>
            </p:spPr>
            <p:txBody>
              <a:bodyPr/>
              <a:lstStyle/>
              <a:p>
                <a:r>
                  <a:rPr lang="zh-CN" altLang="en-US">
                    <a:noFill/>
                  </a:rPr>
                  <a:t> </a:t>
                </a:r>
              </a:p>
            </p:txBody>
          </p:sp>
        </mc:Fallback>
      </mc:AlternateContent>
      <p:grpSp>
        <p:nvGrpSpPr>
          <p:cNvPr id="3" name="组合 2"/>
          <p:cNvGrpSpPr/>
          <p:nvPr/>
        </p:nvGrpSpPr>
        <p:grpSpPr>
          <a:xfrm>
            <a:off x="6419174" y="854210"/>
            <a:ext cx="5307327" cy="2875297"/>
            <a:chOff x="6419174" y="854210"/>
            <a:chExt cx="5307327" cy="2875297"/>
          </a:xfrm>
        </p:grpSpPr>
        <p:cxnSp>
          <p:nvCxnSpPr>
            <p:cNvPr id="120" name="直接连接符 119"/>
            <p:cNvCxnSpPr>
              <a:stCxn id="125" idx="0"/>
              <a:endCxn id="169" idx="4"/>
            </p:cNvCxnSpPr>
            <p:nvPr/>
          </p:nvCxnSpPr>
          <p:spPr>
            <a:xfrm flipH="1" flipV="1">
              <a:off x="6798884" y="2365537"/>
              <a:ext cx="3249049" cy="326966"/>
            </a:xfrm>
            <a:prstGeom prst="line">
              <a:avLst/>
            </a:prstGeom>
            <a:ln>
              <a:solidFill>
                <a:schemeClr val="accent1">
                  <a:lumMod val="60000"/>
                  <a:lumOff val="4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92841" y="2030581"/>
              <a:ext cx="4573976" cy="318159"/>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806875" y="1367989"/>
              <a:ext cx="3239433" cy="98955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86898" y="2381687"/>
              <a:ext cx="4580087" cy="97340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626159" y="2310334"/>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10046308" y="1367989"/>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544777" y="183844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828680" y="2018422"/>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flipH="1" flipV="1">
              <a:off x="8581131" y="1446121"/>
              <a:ext cx="158533" cy="65604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文本框 133"/>
                <p:cNvSpPr txBox="1"/>
                <p:nvPr/>
              </p:nvSpPr>
              <p:spPr>
                <a:xfrm>
                  <a:off x="8341200" y="1208666"/>
                  <a:ext cx="4333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p:sp>
              <p:nvSpPr>
                <p:cNvPr id="134" name="文本框 133"/>
                <p:cNvSpPr txBox="1">
                  <a:spLocks noRot="1" noChangeAspect="1" noMove="1" noResize="1" noEditPoints="1" noAdjustHandles="1" noChangeArrowheads="1" noChangeShapeType="1" noTextEdit="1"/>
                </p:cNvSpPr>
                <p:nvPr/>
              </p:nvSpPr>
              <p:spPr>
                <a:xfrm>
                  <a:off x="8341200" y="1208666"/>
                  <a:ext cx="433388" cy="215444"/>
                </a:xfrm>
                <a:prstGeom prst="rect">
                  <a:avLst/>
                </a:prstGeom>
                <a:blipFill rotWithShape="0">
                  <a:blip r:embed="rId4"/>
                  <a:stretch>
                    <a:fillRect l="-8451"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6" name="文本框 135"/>
                <p:cNvSpPr txBox="1"/>
                <p:nvPr/>
              </p:nvSpPr>
              <p:spPr>
                <a:xfrm>
                  <a:off x="11210428" y="1113079"/>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p:sp>
              <p:nvSpPr>
                <p:cNvPr id="136" name="文本框 135"/>
                <p:cNvSpPr txBox="1">
                  <a:spLocks noRot="1" noChangeAspect="1" noMove="1" noResize="1" noEditPoints="1" noAdjustHandles="1" noChangeArrowheads="1" noChangeShapeType="1" noTextEdit="1"/>
                </p:cNvSpPr>
                <p:nvPr/>
              </p:nvSpPr>
              <p:spPr>
                <a:xfrm>
                  <a:off x="11210428" y="1113079"/>
                  <a:ext cx="361381" cy="232692"/>
                </a:xfrm>
                <a:prstGeom prst="rect">
                  <a:avLst/>
                </a:prstGeom>
                <a:blipFill rotWithShape="0">
                  <a:blip r:embed="rId5"/>
                  <a:stretch>
                    <a:fillRect l="-11864" r="-5085" b="-23684"/>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67548" y="1345771"/>
              <a:ext cx="523571" cy="927412"/>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9821344" y="85421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9821344" y="854210"/>
                  <a:ext cx="356829" cy="232051"/>
                </a:xfrm>
                <a:prstGeom prst="rect">
                  <a:avLst/>
                </a:prstGeom>
                <a:blipFill rotWithShape="0">
                  <a:blip r:embed="rId6"/>
                  <a:stretch>
                    <a:fillRect l="-11864" r="-3390" b="-23684"/>
                  </a:stretch>
                </a:blipFill>
              </p:spPr>
              <p:txBody>
                <a:bodyPr/>
                <a:lstStyle/>
                <a:p>
                  <a:r>
                    <a:rPr lang="zh-CN" altLang="en-US">
                      <a:noFill/>
                    </a:rPr>
                    <a:t> </a:t>
                  </a:r>
                </a:p>
              </p:txBody>
            </p:sp>
          </mc:Fallback>
        </mc:AlternateContent>
        <p:cxnSp>
          <p:nvCxnSpPr>
            <p:cNvPr id="139" name="直接箭头连接符 138"/>
            <p:cNvCxnSpPr/>
            <p:nvPr/>
          </p:nvCxnSpPr>
          <p:spPr>
            <a:xfrm flipV="1">
              <a:off x="9761719" y="1086084"/>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文本框 139"/>
                <p:cNvSpPr txBox="1"/>
                <p:nvPr/>
              </p:nvSpPr>
              <p:spPr>
                <a:xfrm>
                  <a:off x="8980022" y="1221310"/>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8980022" y="1221310"/>
                  <a:ext cx="395621" cy="232692"/>
                </a:xfrm>
                <a:prstGeom prst="rect">
                  <a:avLst/>
                </a:prstGeom>
                <a:blipFill rotWithShape="0">
                  <a:blip r:embed="rId7"/>
                  <a:stretch>
                    <a:fillRect l="-9231" r="-6154" b="-23077"/>
                  </a:stretch>
                </a:blipFill>
              </p:spPr>
              <p:txBody>
                <a:bodyPr/>
                <a:lstStyle/>
                <a:p>
                  <a:r>
                    <a:rPr lang="zh-CN" altLang="en-US">
                      <a:noFill/>
                    </a:rPr>
                    <a:t> </a:t>
                  </a:r>
                </a:p>
              </p:txBody>
            </p:sp>
          </mc:Fallback>
        </mc:AlternateContent>
        <p:cxnSp>
          <p:nvCxnSpPr>
            <p:cNvPr id="141" name="直接箭头连接符 140"/>
            <p:cNvCxnSpPr/>
            <p:nvPr/>
          </p:nvCxnSpPr>
          <p:spPr>
            <a:xfrm flipH="1" flipV="1">
              <a:off x="9200613" y="1443393"/>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文本框 141"/>
                <p:cNvSpPr txBox="1"/>
                <p:nvPr/>
              </p:nvSpPr>
              <p:spPr>
                <a:xfrm>
                  <a:off x="9948310" y="3260139"/>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9948310" y="3260139"/>
                  <a:ext cx="610745" cy="215444"/>
                </a:xfrm>
                <a:prstGeom prst="rect">
                  <a:avLst/>
                </a:prstGeom>
                <a:blipFill rotWithShape="0">
                  <a:blip r:embed="rId8"/>
                  <a:stretch>
                    <a:fillRect l="-6000" r="-1000" b="-14286"/>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75649" y="2936435"/>
              <a:ext cx="278034"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p:cNvSpPr txBox="1"/>
                <p:nvPr/>
              </p:nvSpPr>
              <p:spPr>
                <a:xfrm>
                  <a:off x="9352258" y="2273183"/>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p:sp>
              <p:nvSpPr>
                <p:cNvPr id="144" name="文本框 143"/>
                <p:cNvSpPr txBox="1">
                  <a:spLocks noRot="1" noChangeAspect="1" noMove="1" noResize="1" noEditPoints="1" noAdjustHandles="1" noChangeArrowheads="1" noChangeShapeType="1" noTextEdit="1"/>
                </p:cNvSpPr>
                <p:nvPr/>
              </p:nvSpPr>
              <p:spPr>
                <a:xfrm>
                  <a:off x="9352258" y="2273183"/>
                  <a:ext cx="483787" cy="232949"/>
                </a:xfrm>
                <a:prstGeom prst="rect">
                  <a:avLst/>
                </a:prstGeom>
                <a:blipFill rotWithShape="0">
                  <a:blip r:embed="rId9"/>
                  <a:stretch>
                    <a:fillRect l="-7500" r="-3750" b="-23684"/>
                  </a:stretch>
                </a:blipFill>
              </p:spPr>
              <p:txBody>
                <a:bodyPr/>
                <a:lstStyle/>
                <a:p>
                  <a:r>
                    <a:rPr lang="zh-CN" altLang="en-US">
                      <a:noFill/>
                    </a:rPr>
                    <a:t> </a:t>
                  </a:r>
                </a:p>
              </p:txBody>
            </p:sp>
          </mc:Fallback>
        </mc:AlternateContent>
        <p:sp>
          <p:nvSpPr>
            <p:cNvPr id="145" name="文本框 144"/>
            <p:cNvSpPr txBox="1"/>
            <p:nvPr/>
          </p:nvSpPr>
          <p:spPr>
            <a:xfrm>
              <a:off x="6419174" y="2396284"/>
              <a:ext cx="673967"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Viewport</a:t>
              </a:r>
              <a:endParaRPr lang="zh-CN" altLang="en-US" sz="1200" dirty="0">
                <a:solidFill>
                  <a:schemeClr val="accent1">
                    <a:lumMod val="60000"/>
                    <a:lumOff val="40000"/>
                  </a:schemeClr>
                </a:solidFill>
              </a:endParaRPr>
            </a:p>
          </p:txBody>
        </p:sp>
        <p:grpSp>
          <p:nvGrpSpPr>
            <p:cNvPr id="146" name="组合 145"/>
            <p:cNvGrpSpPr/>
            <p:nvPr/>
          </p:nvGrpSpPr>
          <p:grpSpPr>
            <a:xfrm>
              <a:off x="7889616" y="2759238"/>
              <a:ext cx="896656" cy="376135"/>
              <a:chOff x="5149052" y="4955903"/>
              <a:chExt cx="896656" cy="376135"/>
            </a:xfrm>
          </p:grpSpPr>
          <p:sp>
            <p:nvSpPr>
              <p:cNvPr id="153" name="文本框 152"/>
              <p:cNvSpPr txBox="1"/>
              <p:nvPr/>
            </p:nvSpPr>
            <p:spPr>
              <a:xfrm>
                <a:off x="5149052" y="5085817"/>
                <a:ext cx="896656" cy="246221"/>
              </a:xfrm>
              <a:prstGeom prst="rect">
                <a:avLst/>
              </a:prstGeom>
              <a:noFill/>
            </p:spPr>
            <p:txBody>
              <a:bodyPr wrap="none" lIns="0" tIns="0" rIns="0" bIns="0" rtlCol="0">
                <a:spAutoFit/>
              </a:bodyPr>
              <a:lstStyle/>
              <a:p>
                <a:r>
                  <a:rPr lang="en-US" altLang="zh-CN" sz="1600" dirty="0">
                    <a:solidFill>
                      <a:schemeClr val="accent1">
                        <a:lumMod val="75000"/>
                      </a:schemeClr>
                    </a:solidFill>
                  </a:rPr>
                  <a:t>v</a:t>
                </a:r>
                <a:r>
                  <a:rPr lang="en-US" altLang="zh-CN" sz="1600" dirty="0" smtClean="0">
                    <a:solidFill>
                      <a:schemeClr val="accent1">
                        <a:lumMod val="75000"/>
                      </a:schemeClr>
                    </a:solidFill>
                  </a:rPr>
                  <a:t>iew plane</a:t>
                </a:r>
                <a:endParaRPr lang="zh-CN" altLang="en-US" sz="1600" dirty="0">
                  <a:solidFill>
                    <a:schemeClr val="accent1">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64681" y="3372422"/>
              <a:ext cx="561820" cy="357085"/>
              <a:chOff x="5339552" y="4955903"/>
              <a:chExt cx="561820" cy="357085"/>
            </a:xfrm>
          </p:grpSpPr>
          <p:sp>
            <p:nvSpPr>
              <p:cNvPr id="151" name="文本框 150"/>
              <p:cNvSpPr txBox="1"/>
              <p:nvPr/>
            </p:nvSpPr>
            <p:spPr>
              <a:xfrm>
                <a:off x="5339552" y="5066767"/>
                <a:ext cx="561820" cy="246221"/>
              </a:xfrm>
              <a:prstGeom prst="rect">
                <a:avLst/>
              </a:prstGeom>
              <a:noFill/>
            </p:spPr>
            <p:txBody>
              <a:bodyPr wrap="none" lIns="0" tIns="0" rIns="0" bIns="0" rtlCol="0">
                <a:spAutoFit/>
              </a:bodyPr>
              <a:lstStyle/>
              <a:p>
                <a:r>
                  <a:rPr lang="en-US" altLang="zh-CN" sz="1600" dirty="0" smtClean="0">
                    <a:solidFill>
                      <a:schemeClr val="accent1">
                        <a:lumMod val="60000"/>
                        <a:lumOff val="40000"/>
                      </a:schemeClr>
                    </a:solidFill>
                  </a:rPr>
                  <a:t>far clip</a:t>
                </a:r>
                <a:endParaRPr lang="zh-CN" altLang="en-US" sz="1600" dirty="0">
                  <a:solidFill>
                    <a:schemeClr val="accent1">
                      <a:lumMod val="60000"/>
                      <a:lumOff val="40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87682" y="2911691"/>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near clip</a:t>
                </a:r>
                <a:endParaRPr lang="zh-CN" altLang="en-US" sz="1400" dirty="0">
                  <a:solidFill>
                    <a:schemeClr val="accent1">
                      <a:lumMod val="60000"/>
                      <a:lumOff val="40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flipH="1">
              <a:off x="9798063" y="2323492"/>
              <a:ext cx="260231" cy="260231"/>
              <a:chOff x="8777002" y="5103678"/>
              <a:chExt cx="465153" cy="465153"/>
            </a:xfrm>
          </p:grpSpPr>
          <p:sp>
            <p:nvSpPr>
              <p:cNvPr id="171" name="立方体 170"/>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箭头连接符 171"/>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10079604" y="2743800"/>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8182497" y="4138591"/>
            <a:ext cx="2671669" cy="2123483"/>
            <a:chOff x="6940920" y="3846450"/>
            <a:chExt cx="2671669" cy="2123483"/>
          </a:xfrm>
        </p:grpSpPr>
        <p:sp>
          <p:nvSpPr>
            <p:cNvPr id="178" name="立方体 177"/>
            <p:cNvSpPr/>
            <p:nvPr/>
          </p:nvSpPr>
          <p:spPr>
            <a:xfrm>
              <a:off x="7557245" y="4024366"/>
              <a:ext cx="1945567" cy="1945567"/>
            </a:xfrm>
            <a:prstGeom prst="cube">
              <a:avLst/>
            </a:prstGeom>
            <a:solidFill>
              <a:schemeClr val="accent1">
                <a:lumMod val="60000"/>
                <a:lumOff val="40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V="1">
              <a:off x="8039415" y="545041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8039415" y="403583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7557245" y="548859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8367429" y="4429643"/>
              <a:ext cx="942045" cy="789410"/>
              <a:chOff x="7055653" y="4898265"/>
              <a:chExt cx="942045" cy="789410"/>
            </a:xfrm>
          </p:grpSpPr>
          <p:grpSp>
            <p:nvGrpSpPr>
              <p:cNvPr id="195" name="组合 194"/>
              <p:cNvGrpSpPr/>
              <p:nvPr/>
            </p:nvGrpSpPr>
            <p:grpSpPr>
              <a:xfrm>
                <a:off x="7134413" y="5144349"/>
                <a:ext cx="506841" cy="432000"/>
                <a:chOff x="5864083" y="3042046"/>
                <a:chExt cx="506841" cy="432000"/>
              </a:xfrm>
            </p:grpSpPr>
            <p:cxnSp>
              <p:nvCxnSpPr>
                <p:cNvPr id="199" name="直接箭头连接符 198"/>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96" name="文本框 195"/>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196" name="文本框 195"/>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10"/>
                    <a:stretch>
                      <a:fillRect l="-11864" r="-6780"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7" name="文本框 196"/>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197" name="文本框 196"/>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11"/>
                    <a:stretch>
                      <a:fillRect l="-13559" r="-15254"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8" name="文本框 197"/>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198" name="文本框 197"/>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12"/>
                    <a:stretch>
                      <a:fillRect l="-16071" r="-8929" b="-652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05" name="文本框 204"/>
                <p:cNvSpPr txBox="1"/>
                <p:nvPr/>
              </p:nvSpPr>
              <p:spPr>
                <a:xfrm>
                  <a:off x="8155209" y="5594638"/>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p:sp>
              <p:nvSpPr>
                <p:cNvPr id="205" name="文本框 204"/>
                <p:cNvSpPr txBox="1">
                  <a:spLocks noRot="1" noChangeAspect="1" noMove="1" noResize="1" noEditPoints="1" noAdjustHandles="1" noChangeArrowheads="1" noChangeShapeType="1" noTextEdit="1"/>
                </p:cNvSpPr>
                <p:nvPr/>
              </p:nvSpPr>
              <p:spPr>
                <a:xfrm>
                  <a:off x="8155209" y="5594638"/>
                  <a:ext cx="610745" cy="215444"/>
                </a:xfrm>
                <a:prstGeom prst="rect">
                  <a:avLst/>
                </a:prstGeom>
                <a:blipFill rotWithShape="0">
                  <a:blip r:embed="rId13"/>
                  <a:stretch>
                    <a:fillRect l="-5941" r="-990"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7" name="文本框 206"/>
                <p:cNvSpPr txBox="1"/>
                <p:nvPr/>
              </p:nvSpPr>
              <p:spPr>
                <a:xfrm>
                  <a:off x="9128802" y="5139044"/>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p:sp>
              <p:nvSpPr>
                <p:cNvPr id="207" name="文本框 206"/>
                <p:cNvSpPr txBox="1">
                  <a:spLocks noRot="1" noChangeAspect="1" noMove="1" noResize="1" noEditPoints="1" noAdjustHandles="1" noChangeArrowheads="1" noChangeShapeType="1" noTextEdit="1"/>
                </p:cNvSpPr>
                <p:nvPr/>
              </p:nvSpPr>
              <p:spPr>
                <a:xfrm>
                  <a:off x="9128802" y="5139044"/>
                  <a:ext cx="483787" cy="232949"/>
                </a:xfrm>
                <a:prstGeom prst="rect">
                  <a:avLst/>
                </a:prstGeom>
                <a:blipFill rotWithShape="0">
                  <a:blip r:embed="rId9"/>
                  <a:stretch>
                    <a:fillRect l="-7500" r="-3750" b="-236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 name="文本框 207"/>
                <p:cNvSpPr txBox="1"/>
                <p:nvPr/>
              </p:nvSpPr>
              <p:spPr>
                <a:xfrm>
                  <a:off x="7565346" y="4825708"/>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p:sp>
              <p:nvSpPr>
                <p:cNvPr id="208" name="文本框 207"/>
                <p:cNvSpPr txBox="1">
                  <a:spLocks noRot="1" noChangeAspect="1" noMove="1" noResize="1" noEditPoints="1" noAdjustHandles="1" noChangeArrowheads="1" noChangeShapeType="1" noTextEdit="1"/>
                </p:cNvSpPr>
                <p:nvPr/>
              </p:nvSpPr>
              <p:spPr>
                <a:xfrm>
                  <a:off x="7565346" y="4825708"/>
                  <a:ext cx="395621" cy="232692"/>
                </a:xfrm>
                <a:prstGeom prst="rect">
                  <a:avLst/>
                </a:prstGeom>
                <a:blipFill rotWithShape="0">
                  <a:blip r:embed="rId14"/>
                  <a:stretch>
                    <a:fillRect l="-9231" r="-4615" b="-236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9" name="文本框 208"/>
                <p:cNvSpPr txBox="1"/>
                <p:nvPr/>
              </p:nvSpPr>
              <p:spPr>
                <a:xfrm>
                  <a:off x="8423408" y="424716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p:sp>
              <p:nvSpPr>
                <p:cNvPr id="209" name="文本框 208"/>
                <p:cNvSpPr txBox="1">
                  <a:spLocks noRot="1" noChangeAspect="1" noMove="1" noResize="1" noEditPoints="1" noAdjustHandles="1" noChangeArrowheads="1" noChangeShapeType="1" noTextEdit="1"/>
                </p:cNvSpPr>
                <p:nvPr/>
              </p:nvSpPr>
              <p:spPr>
                <a:xfrm>
                  <a:off x="8423408" y="4247160"/>
                  <a:ext cx="356829" cy="232051"/>
                </a:xfrm>
                <a:prstGeom prst="rect">
                  <a:avLst/>
                </a:prstGeom>
                <a:blipFill rotWithShape="0">
                  <a:blip r:embed="rId15"/>
                  <a:stretch>
                    <a:fillRect l="-11864" r="-3390" b="-23684"/>
                  </a:stretch>
                </a:blipFill>
              </p:spPr>
              <p:txBody>
                <a:bodyPr/>
                <a:lstStyle/>
                <a:p>
                  <a:r>
                    <a:rPr lang="zh-CN" altLang="en-US">
                      <a:noFill/>
                    </a:rPr>
                    <a:t> </a:t>
                  </a:r>
                </a:p>
              </p:txBody>
            </p:sp>
          </mc:Fallback>
        </mc:AlternateContent>
        <p:cxnSp>
          <p:nvCxnSpPr>
            <p:cNvPr id="210" name="直接箭头连接符 209"/>
            <p:cNvCxnSpPr>
              <a:endCxn id="211" idx="3"/>
            </p:cNvCxnSpPr>
            <p:nvPr/>
          </p:nvCxnSpPr>
          <p:spPr>
            <a:xfrm flipH="1" flipV="1">
              <a:off x="7673540" y="3962796"/>
              <a:ext cx="496170" cy="432721"/>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1" name="文本框 210"/>
                <p:cNvSpPr txBox="1"/>
                <p:nvPr/>
              </p:nvSpPr>
              <p:spPr>
                <a:xfrm>
                  <a:off x="7312159" y="3846450"/>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p:sp>
              <p:nvSpPr>
                <p:cNvPr id="211" name="文本框 210"/>
                <p:cNvSpPr txBox="1">
                  <a:spLocks noRot="1" noChangeAspect="1" noMove="1" noResize="1" noEditPoints="1" noAdjustHandles="1" noChangeArrowheads="1" noChangeShapeType="1" noTextEdit="1"/>
                </p:cNvSpPr>
                <p:nvPr/>
              </p:nvSpPr>
              <p:spPr>
                <a:xfrm>
                  <a:off x="7312159" y="3846450"/>
                  <a:ext cx="361381" cy="232692"/>
                </a:xfrm>
                <a:prstGeom prst="rect">
                  <a:avLst/>
                </a:prstGeom>
                <a:blipFill rotWithShape="0">
                  <a:blip r:embed="rId16"/>
                  <a:stretch>
                    <a:fillRect l="-11864" r="-6780" b="-23684"/>
                  </a:stretch>
                </a:blipFill>
              </p:spPr>
              <p:txBody>
                <a:bodyPr/>
                <a:lstStyle/>
                <a:p>
                  <a:r>
                    <a:rPr lang="zh-CN" altLang="en-US">
                      <a:noFill/>
                    </a:rPr>
                    <a:t> </a:t>
                  </a:r>
                </a:p>
              </p:txBody>
            </p:sp>
          </mc:Fallback>
        </mc:AlternateContent>
        <p:cxnSp>
          <p:nvCxnSpPr>
            <p:cNvPr id="213" name="直接箭头连接符 212"/>
            <p:cNvCxnSpPr/>
            <p:nvPr/>
          </p:nvCxnSpPr>
          <p:spPr>
            <a:xfrm flipH="1">
              <a:off x="7358804" y="5541870"/>
              <a:ext cx="299484" cy="61986"/>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4" name="文本框 213"/>
                <p:cNvSpPr txBox="1"/>
                <p:nvPr/>
              </p:nvSpPr>
              <p:spPr>
                <a:xfrm>
                  <a:off x="6940920" y="5459032"/>
                  <a:ext cx="433388"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p:sp>
              <p:nvSpPr>
                <p:cNvPr id="214" name="文本框 213"/>
                <p:cNvSpPr txBox="1">
                  <a:spLocks noRot="1" noChangeAspect="1" noMove="1" noResize="1" noEditPoints="1" noAdjustHandles="1" noChangeArrowheads="1" noChangeShapeType="1" noTextEdit="1"/>
                </p:cNvSpPr>
                <p:nvPr/>
              </p:nvSpPr>
              <p:spPr>
                <a:xfrm>
                  <a:off x="6940920" y="5459032"/>
                  <a:ext cx="433388" cy="215444"/>
                </a:xfrm>
                <a:prstGeom prst="rect">
                  <a:avLst/>
                </a:prstGeom>
                <a:blipFill rotWithShape="0">
                  <a:blip r:embed="rId4"/>
                  <a:stretch>
                    <a:fillRect l="-8451" b="-8333"/>
                  </a:stretch>
                </a:blipFill>
              </p:spPr>
              <p:txBody>
                <a:bodyPr/>
                <a:lstStyle/>
                <a:p>
                  <a:r>
                    <a:rPr lang="zh-CN" altLang="en-US">
                      <a:noFill/>
                    </a:rPr>
                    <a:t> </a:t>
                  </a:r>
                </a:p>
              </p:txBody>
            </p:sp>
          </mc:Fallback>
        </mc:AlternateContent>
      </p:grpSp>
      <p:cxnSp>
        <p:nvCxnSpPr>
          <p:cNvPr id="4" name="曲线连接符 3"/>
          <p:cNvCxnSpPr/>
          <p:nvPr/>
        </p:nvCxnSpPr>
        <p:spPr>
          <a:xfrm rot="5400000">
            <a:off x="9442463" y="3012241"/>
            <a:ext cx="2181582" cy="9044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208" idx="3"/>
          </p:cNvCxnSpPr>
          <p:nvPr/>
        </p:nvCxnSpPr>
        <p:spPr>
          <a:xfrm rot="16200000" flipH="1">
            <a:off x="7537668" y="3569318"/>
            <a:ext cx="2893415" cy="436338"/>
          </a:xfrm>
          <a:prstGeom prst="curvedConnector4">
            <a:avLst>
              <a:gd name="adj1" fmla="val 11119"/>
              <a:gd name="adj2" fmla="val -109562"/>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47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sp>
        <p:nvSpPr>
          <p:cNvPr id="93" name="内容占位符 2"/>
          <p:cNvSpPr>
            <a:spLocks noGrp="1"/>
          </p:cNvSpPr>
          <p:nvPr>
            <p:ph idx="1"/>
          </p:nvPr>
        </p:nvSpPr>
        <p:spPr>
          <a:xfrm>
            <a:off x="111441" y="1210832"/>
            <a:ext cx="5898159" cy="5361346"/>
          </a:xfrm>
        </p:spPr>
        <p:txBody>
          <a:bodyPr>
            <a:normAutofit/>
          </a:bodyPr>
          <a:lstStyle/>
          <a:p>
            <a:pPr>
              <a:lnSpc>
                <a:spcPct val="170000"/>
              </a:lnSpc>
            </a:pPr>
            <a:r>
              <a:rPr lang="zh-CN" altLang="en-US" dirty="0" smtClean="0"/>
              <a:t>将</a:t>
            </a:r>
            <a:r>
              <a:rPr lang="zh-CN" altLang="en-US" dirty="0"/>
              <a:t>相机空间中的点从视景体变换到</a:t>
            </a:r>
            <a:r>
              <a:rPr lang="zh-CN" altLang="en-US" dirty="0">
                <a:solidFill>
                  <a:schemeClr val="accent1"/>
                </a:solidFill>
              </a:rPr>
              <a:t>规则观察体</a:t>
            </a:r>
            <a:r>
              <a:rPr lang="zh-CN" altLang="en-US" dirty="0" smtClean="0"/>
              <a:t>中</a:t>
            </a:r>
            <a:endParaRPr lang="en-US" altLang="zh-CN" dirty="0" smtClean="0"/>
          </a:p>
          <a:p>
            <a:pPr>
              <a:lnSpc>
                <a:spcPct val="170000"/>
              </a:lnSpc>
            </a:pPr>
            <a:r>
              <a:rPr lang="en-US" altLang="zh-CN" dirty="0" smtClean="0"/>
              <a:t>CVV</a:t>
            </a:r>
            <a:r>
              <a:rPr lang="zh-CN" altLang="en-US" dirty="0" smtClean="0"/>
              <a:t>裁剪</a:t>
            </a:r>
            <a:endParaRPr lang="en-US" altLang="zh-CN" dirty="0"/>
          </a:p>
          <a:p>
            <a:pPr>
              <a:lnSpc>
                <a:spcPct val="170000"/>
              </a:lnSpc>
            </a:pPr>
            <a:r>
              <a:rPr lang="zh-CN" altLang="en-US" dirty="0" smtClean="0"/>
              <a:t>透视除法</a:t>
            </a:r>
            <a:endParaRPr lang="en-US" altLang="zh-CN" dirty="0" smtClean="0"/>
          </a:p>
        </p:txBody>
      </p:sp>
      <p:grpSp>
        <p:nvGrpSpPr>
          <p:cNvPr id="3" name="组合 2"/>
          <p:cNvGrpSpPr/>
          <p:nvPr/>
        </p:nvGrpSpPr>
        <p:grpSpPr>
          <a:xfrm>
            <a:off x="6438225" y="538151"/>
            <a:ext cx="5307327" cy="2875297"/>
            <a:chOff x="6419174" y="854210"/>
            <a:chExt cx="5307327" cy="2875297"/>
          </a:xfrm>
        </p:grpSpPr>
        <p:cxnSp>
          <p:nvCxnSpPr>
            <p:cNvPr id="120" name="直接连接符 119"/>
            <p:cNvCxnSpPr>
              <a:stCxn id="125" idx="0"/>
              <a:endCxn id="169" idx="4"/>
            </p:cNvCxnSpPr>
            <p:nvPr/>
          </p:nvCxnSpPr>
          <p:spPr>
            <a:xfrm flipH="1" flipV="1">
              <a:off x="6798884" y="2365537"/>
              <a:ext cx="3249049" cy="326966"/>
            </a:xfrm>
            <a:prstGeom prst="line">
              <a:avLst/>
            </a:prstGeom>
            <a:ln>
              <a:solidFill>
                <a:schemeClr val="accent1">
                  <a:lumMod val="60000"/>
                  <a:lumOff val="4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92841" y="2030581"/>
              <a:ext cx="4573976" cy="318159"/>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806875" y="1367989"/>
              <a:ext cx="3239433" cy="98955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86898" y="2381687"/>
              <a:ext cx="4580087" cy="97340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626159" y="2310334"/>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10046308" y="1367989"/>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544777" y="183844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828680" y="2018422"/>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flipH="1" flipV="1">
              <a:off x="8581131" y="1446121"/>
              <a:ext cx="158533" cy="65604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文本框 133"/>
                <p:cNvSpPr txBox="1"/>
                <p:nvPr/>
              </p:nvSpPr>
              <p:spPr>
                <a:xfrm>
                  <a:off x="8341200" y="1208666"/>
                  <a:ext cx="4333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p:sp>
              <p:nvSpPr>
                <p:cNvPr id="134" name="文本框 133"/>
                <p:cNvSpPr txBox="1">
                  <a:spLocks noRot="1" noChangeAspect="1" noMove="1" noResize="1" noEditPoints="1" noAdjustHandles="1" noChangeArrowheads="1" noChangeShapeType="1" noTextEdit="1"/>
                </p:cNvSpPr>
                <p:nvPr/>
              </p:nvSpPr>
              <p:spPr>
                <a:xfrm>
                  <a:off x="8341200" y="1208666"/>
                  <a:ext cx="433388" cy="215444"/>
                </a:xfrm>
                <a:prstGeom prst="rect">
                  <a:avLst/>
                </a:prstGeom>
                <a:blipFill rotWithShape="0">
                  <a:blip r:embed="rId3"/>
                  <a:stretch>
                    <a:fillRect l="-8333"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6" name="文本框 135"/>
                <p:cNvSpPr txBox="1"/>
                <p:nvPr/>
              </p:nvSpPr>
              <p:spPr>
                <a:xfrm>
                  <a:off x="11210428" y="1113079"/>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p:sp>
              <p:nvSpPr>
                <p:cNvPr id="136" name="文本框 135"/>
                <p:cNvSpPr txBox="1">
                  <a:spLocks noRot="1" noChangeAspect="1" noMove="1" noResize="1" noEditPoints="1" noAdjustHandles="1" noChangeArrowheads="1" noChangeShapeType="1" noTextEdit="1"/>
                </p:cNvSpPr>
                <p:nvPr/>
              </p:nvSpPr>
              <p:spPr>
                <a:xfrm>
                  <a:off x="11210428" y="1113079"/>
                  <a:ext cx="361381" cy="232692"/>
                </a:xfrm>
                <a:prstGeom prst="rect">
                  <a:avLst/>
                </a:prstGeom>
                <a:blipFill rotWithShape="0">
                  <a:blip r:embed="rId4"/>
                  <a:stretch>
                    <a:fillRect l="-11864" r="-6780" b="-23684"/>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67548" y="1345771"/>
              <a:ext cx="523571" cy="927412"/>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9821344" y="85421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9821344" y="854210"/>
                  <a:ext cx="356829" cy="232051"/>
                </a:xfrm>
                <a:prstGeom prst="rect">
                  <a:avLst/>
                </a:prstGeom>
                <a:blipFill rotWithShape="0">
                  <a:blip r:embed="rId5"/>
                  <a:stretch>
                    <a:fillRect l="-11864" r="-3390" b="-23684"/>
                  </a:stretch>
                </a:blipFill>
              </p:spPr>
              <p:txBody>
                <a:bodyPr/>
                <a:lstStyle/>
                <a:p>
                  <a:r>
                    <a:rPr lang="zh-CN" altLang="en-US">
                      <a:noFill/>
                    </a:rPr>
                    <a:t> </a:t>
                  </a:r>
                </a:p>
              </p:txBody>
            </p:sp>
          </mc:Fallback>
        </mc:AlternateContent>
        <p:cxnSp>
          <p:nvCxnSpPr>
            <p:cNvPr id="139" name="直接箭头连接符 138"/>
            <p:cNvCxnSpPr/>
            <p:nvPr/>
          </p:nvCxnSpPr>
          <p:spPr>
            <a:xfrm flipV="1">
              <a:off x="9761719" y="1086084"/>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文本框 139"/>
                <p:cNvSpPr txBox="1"/>
                <p:nvPr/>
              </p:nvSpPr>
              <p:spPr>
                <a:xfrm>
                  <a:off x="8980022" y="1221310"/>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p:sp>
              <p:nvSpPr>
                <p:cNvPr id="140" name="文本框 139"/>
                <p:cNvSpPr txBox="1">
                  <a:spLocks noRot="1" noChangeAspect="1" noMove="1" noResize="1" noEditPoints="1" noAdjustHandles="1" noChangeArrowheads="1" noChangeShapeType="1" noTextEdit="1"/>
                </p:cNvSpPr>
                <p:nvPr/>
              </p:nvSpPr>
              <p:spPr>
                <a:xfrm>
                  <a:off x="8980022" y="1221310"/>
                  <a:ext cx="395621" cy="232692"/>
                </a:xfrm>
                <a:prstGeom prst="rect">
                  <a:avLst/>
                </a:prstGeom>
                <a:blipFill rotWithShape="0">
                  <a:blip r:embed="rId6"/>
                  <a:stretch>
                    <a:fillRect l="-9231" r="-6154" b="-23077"/>
                  </a:stretch>
                </a:blipFill>
              </p:spPr>
              <p:txBody>
                <a:bodyPr/>
                <a:lstStyle/>
                <a:p>
                  <a:r>
                    <a:rPr lang="zh-CN" altLang="en-US">
                      <a:noFill/>
                    </a:rPr>
                    <a:t> </a:t>
                  </a:r>
                </a:p>
              </p:txBody>
            </p:sp>
          </mc:Fallback>
        </mc:AlternateContent>
        <p:cxnSp>
          <p:nvCxnSpPr>
            <p:cNvPr id="141" name="直接箭头连接符 140"/>
            <p:cNvCxnSpPr/>
            <p:nvPr/>
          </p:nvCxnSpPr>
          <p:spPr>
            <a:xfrm flipH="1" flipV="1">
              <a:off x="9200613" y="1443393"/>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文本框 141"/>
                <p:cNvSpPr txBox="1"/>
                <p:nvPr/>
              </p:nvSpPr>
              <p:spPr>
                <a:xfrm>
                  <a:off x="9948310" y="3260139"/>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9948310" y="3260139"/>
                  <a:ext cx="610745" cy="215444"/>
                </a:xfrm>
                <a:prstGeom prst="rect">
                  <a:avLst/>
                </a:prstGeom>
                <a:blipFill rotWithShape="0">
                  <a:blip r:embed="rId7"/>
                  <a:stretch>
                    <a:fillRect l="-6000" r="-2000" b="-14286"/>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75649" y="2936435"/>
              <a:ext cx="278034"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p:cNvSpPr txBox="1"/>
                <p:nvPr/>
              </p:nvSpPr>
              <p:spPr>
                <a:xfrm>
                  <a:off x="9352258" y="2273183"/>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p:sp>
              <p:nvSpPr>
                <p:cNvPr id="144" name="文本框 143"/>
                <p:cNvSpPr txBox="1">
                  <a:spLocks noRot="1" noChangeAspect="1" noMove="1" noResize="1" noEditPoints="1" noAdjustHandles="1" noChangeArrowheads="1" noChangeShapeType="1" noTextEdit="1"/>
                </p:cNvSpPr>
                <p:nvPr/>
              </p:nvSpPr>
              <p:spPr>
                <a:xfrm>
                  <a:off x="9352258" y="2273183"/>
                  <a:ext cx="483787" cy="232949"/>
                </a:xfrm>
                <a:prstGeom prst="rect">
                  <a:avLst/>
                </a:prstGeom>
                <a:blipFill rotWithShape="0">
                  <a:blip r:embed="rId8"/>
                  <a:stretch>
                    <a:fillRect l="-7500" r="-3750" b="-26316"/>
                  </a:stretch>
                </a:blipFill>
              </p:spPr>
              <p:txBody>
                <a:bodyPr/>
                <a:lstStyle/>
                <a:p>
                  <a:r>
                    <a:rPr lang="zh-CN" altLang="en-US">
                      <a:noFill/>
                    </a:rPr>
                    <a:t> </a:t>
                  </a:r>
                </a:p>
              </p:txBody>
            </p:sp>
          </mc:Fallback>
        </mc:AlternateContent>
        <p:sp>
          <p:nvSpPr>
            <p:cNvPr id="145" name="文本框 144"/>
            <p:cNvSpPr txBox="1"/>
            <p:nvPr/>
          </p:nvSpPr>
          <p:spPr>
            <a:xfrm>
              <a:off x="6419174" y="2396284"/>
              <a:ext cx="673967"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Viewport</a:t>
              </a:r>
              <a:endParaRPr lang="zh-CN" altLang="en-US" sz="1200" dirty="0">
                <a:solidFill>
                  <a:schemeClr val="accent1">
                    <a:lumMod val="60000"/>
                    <a:lumOff val="40000"/>
                  </a:schemeClr>
                </a:solidFill>
              </a:endParaRPr>
            </a:p>
          </p:txBody>
        </p:sp>
        <p:grpSp>
          <p:nvGrpSpPr>
            <p:cNvPr id="146" name="组合 145"/>
            <p:cNvGrpSpPr/>
            <p:nvPr/>
          </p:nvGrpSpPr>
          <p:grpSpPr>
            <a:xfrm>
              <a:off x="7889616" y="2759238"/>
              <a:ext cx="896656" cy="376135"/>
              <a:chOff x="5149052" y="4955903"/>
              <a:chExt cx="896656" cy="376135"/>
            </a:xfrm>
          </p:grpSpPr>
          <p:sp>
            <p:nvSpPr>
              <p:cNvPr id="153" name="文本框 152"/>
              <p:cNvSpPr txBox="1"/>
              <p:nvPr/>
            </p:nvSpPr>
            <p:spPr>
              <a:xfrm>
                <a:off x="5149052" y="5085817"/>
                <a:ext cx="896656" cy="246221"/>
              </a:xfrm>
              <a:prstGeom prst="rect">
                <a:avLst/>
              </a:prstGeom>
              <a:noFill/>
            </p:spPr>
            <p:txBody>
              <a:bodyPr wrap="none" lIns="0" tIns="0" rIns="0" bIns="0" rtlCol="0">
                <a:spAutoFit/>
              </a:bodyPr>
              <a:lstStyle/>
              <a:p>
                <a:r>
                  <a:rPr lang="en-US" altLang="zh-CN" sz="1600" dirty="0">
                    <a:solidFill>
                      <a:schemeClr val="accent1">
                        <a:lumMod val="75000"/>
                      </a:schemeClr>
                    </a:solidFill>
                  </a:rPr>
                  <a:t>v</a:t>
                </a:r>
                <a:r>
                  <a:rPr lang="en-US" altLang="zh-CN" sz="1600" dirty="0" smtClean="0">
                    <a:solidFill>
                      <a:schemeClr val="accent1">
                        <a:lumMod val="75000"/>
                      </a:schemeClr>
                    </a:solidFill>
                  </a:rPr>
                  <a:t>iew plane</a:t>
                </a:r>
                <a:endParaRPr lang="zh-CN" altLang="en-US" sz="1600" dirty="0">
                  <a:solidFill>
                    <a:schemeClr val="accent1">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64681" y="3372422"/>
              <a:ext cx="561820" cy="357085"/>
              <a:chOff x="5339552" y="4955903"/>
              <a:chExt cx="561820" cy="357085"/>
            </a:xfrm>
          </p:grpSpPr>
          <p:sp>
            <p:nvSpPr>
              <p:cNvPr id="151" name="文本框 150"/>
              <p:cNvSpPr txBox="1"/>
              <p:nvPr/>
            </p:nvSpPr>
            <p:spPr>
              <a:xfrm>
                <a:off x="5339552" y="5066767"/>
                <a:ext cx="561820" cy="246221"/>
              </a:xfrm>
              <a:prstGeom prst="rect">
                <a:avLst/>
              </a:prstGeom>
              <a:noFill/>
            </p:spPr>
            <p:txBody>
              <a:bodyPr wrap="none" lIns="0" tIns="0" rIns="0" bIns="0" rtlCol="0">
                <a:spAutoFit/>
              </a:bodyPr>
              <a:lstStyle/>
              <a:p>
                <a:r>
                  <a:rPr lang="en-US" altLang="zh-CN" sz="1600" dirty="0" smtClean="0">
                    <a:solidFill>
                      <a:schemeClr val="accent1">
                        <a:lumMod val="60000"/>
                        <a:lumOff val="40000"/>
                      </a:schemeClr>
                    </a:solidFill>
                  </a:rPr>
                  <a:t>far clip</a:t>
                </a:r>
                <a:endParaRPr lang="zh-CN" altLang="en-US" sz="1600" dirty="0">
                  <a:solidFill>
                    <a:schemeClr val="accent1">
                      <a:lumMod val="60000"/>
                      <a:lumOff val="40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87682" y="2911691"/>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near clip</a:t>
                </a:r>
                <a:endParaRPr lang="zh-CN" altLang="en-US" sz="1400" dirty="0">
                  <a:solidFill>
                    <a:schemeClr val="accent1">
                      <a:lumMod val="60000"/>
                      <a:lumOff val="40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flipH="1">
              <a:off x="9798063" y="2323492"/>
              <a:ext cx="260231" cy="260231"/>
              <a:chOff x="8777002" y="5103678"/>
              <a:chExt cx="465153" cy="465153"/>
            </a:xfrm>
          </p:grpSpPr>
          <p:sp>
            <p:nvSpPr>
              <p:cNvPr id="171" name="立方体 170"/>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箭头连接符 171"/>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10079604" y="2743800"/>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204" name="圆角矩形 203"/>
              <p:cNvSpPr/>
              <p:nvPr/>
            </p:nvSpPr>
            <p:spPr>
              <a:xfrm>
                <a:off x="9817876" y="4790277"/>
                <a:ext cx="1820860" cy="1249821"/>
              </a:xfrm>
              <a:prstGeom prst="roundRect">
                <a:avLst/>
              </a:prstGeom>
              <a:solidFill>
                <a:schemeClr val="accent1">
                  <a:lumMod val="40000"/>
                  <a:lumOff val="60000"/>
                </a:schemeClr>
              </a:solidFill>
              <a:ln w="25400">
                <a:solidFill>
                  <a:schemeClr val="accent1">
                    <a:lumMod val="60000"/>
                    <a:lumOff val="40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p:sp>
            <p:nvSpPr>
              <p:cNvPr id="204" name="圆角矩形 203"/>
              <p:cNvSpPr>
                <a:spLocks noRot="1" noChangeAspect="1" noMove="1" noResize="1" noEditPoints="1" noAdjustHandles="1" noChangeArrowheads="1" noChangeShapeType="1" noTextEdit="1"/>
              </p:cNvSpPr>
              <p:nvPr/>
            </p:nvSpPr>
            <p:spPr>
              <a:xfrm>
                <a:off x="9817876" y="4790277"/>
                <a:ext cx="1820860" cy="1249821"/>
              </a:xfrm>
              <a:prstGeom prst="roundRect">
                <a:avLst/>
              </a:prstGeom>
              <a:blipFill rotWithShape="0">
                <a:blip r:embed="rId9"/>
                <a:stretch>
                  <a:fillRect/>
                </a:stretch>
              </a:blipFill>
              <a:ln w="25400">
                <a:solidFill>
                  <a:schemeClr val="accent1">
                    <a:lumMod val="60000"/>
                    <a:lumOff val="40000"/>
                  </a:schemeClr>
                </a:solidFill>
                <a:prstDash val="dash"/>
              </a:ln>
            </p:spPr>
            <p:txBody>
              <a:bodyPr/>
              <a:lstStyle/>
              <a:p>
                <a:r>
                  <a:rPr lang="zh-CN" altLang="en-US">
                    <a:noFill/>
                  </a:rPr>
                  <a:t> </a:t>
                </a:r>
              </a:p>
            </p:txBody>
          </p:sp>
        </mc:Fallback>
      </mc:AlternateContent>
      <p:grpSp>
        <p:nvGrpSpPr>
          <p:cNvPr id="22" name="组合 21"/>
          <p:cNvGrpSpPr/>
          <p:nvPr/>
        </p:nvGrpSpPr>
        <p:grpSpPr>
          <a:xfrm>
            <a:off x="6408582" y="4241210"/>
            <a:ext cx="2671669" cy="2123483"/>
            <a:chOff x="6940920" y="3846450"/>
            <a:chExt cx="2671669" cy="2123483"/>
          </a:xfrm>
        </p:grpSpPr>
        <p:sp>
          <p:nvSpPr>
            <p:cNvPr id="178" name="立方体 177"/>
            <p:cNvSpPr/>
            <p:nvPr/>
          </p:nvSpPr>
          <p:spPr>
            <a:xfrm>
              <a:off x="7557245" y="4024366"/>
              <a:ext cx="1945567" cy="1945567"/>
            </a:xfrm>
            <a:prstGeom prst="cube">
              <a:avLst/>
            </a:prstGeom>
            <a:solidFill>
              <a:schemeClr val="accent1">
                <a:lumMod val="60000"/>
                <a:lumOff val="40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V="1">
              <a:off x="8039415" y="545041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8039415" y="403583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7557245" y="548859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8367429" y="4429643"/>
              <a:ext cx="942045" cy="789410"/>
              <a:chOff x="7055653" y="4898265"/>
              <a:chExt cx="942045" cy="789410"/>
            </a:xfrm>
          </p:grpSpPr>
          <p:grpSp>
            <p:nvGrpSpPr>
              <p:cNvPr id="195" name="组合 194"/>
              <p:cNvGrpSpPr/>
              <p:nvPr/>
            </p:nvGrpSpPr>
            <p:grpSpPr>
              <a:xfrm>
                <a:off x="7134413" y="5144349"/>
                <a:ext cx="506841" cy="432000"/>
                <a:chOff x="5864083" y="3042046"/>
                <a:chExt cx="506841" cy="432000"/>
              </a:xfrm>
            </p:grpSpPr>
            <p:cxnSp>
              <p:nvCxnSpPr>
                <p:cNvPr id="199" name="直接箭头连接符 198"/>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96" name="文本框 195"/>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196" name="文本框 195"/>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10"/>
                    <a:stretch>
                      <a:fillRect l="-11864" r="-6780"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7" name="文本框 196"/>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197" name="文本框 196"/>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11"/>
                    <a:stretch>
                      <a:fillRect l="-13559" r="-15254"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8" name="文本框 197"/>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198" name="文本框 197"/>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12"/>
                    <a:stretch>
                      <a:fillRect l="-16071" r="-8929" b="-6667"/>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05" name="文本框 204"/>
                <p:cNvSpPr txBox="1"/>
                <p:nvPr/>
              </p:nvSpPr>
              <p:spPr>
                <a:xfrm>
                  <a:off x="8155209" y="5594638"/>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p:sp>
              <p:nvSpPr>
                <p:cNvPr id="205" name="文本框 204"/>
                <p:cNvSpPr txBox="1">
                  <a:spLocks noRot="1" noChangeAspect="1" noMove="1" noResize="1" noEditPoints="1" noAdjustHandles="1" noChangeArrowheads="1" noChangeShapeType="1" noTextEdit="1"/>
                </p:cNvSpPr>
                <p:nvPr/>
              </p:nvSpPr>
              <p:spPr>
                <a:xfrm>
                  <a:off x="8155209" y="5594638"/>
                  <a:ext cx="610745" cy="215444"/>
                </a:xfrm>
                <a:prstGeom prst="rect">
                  <a:avLst/>
                </a:prstGeom>
                <a:blipFill rotWithShape="0">
                  <a:blip r:embed="rId13"/>
                  <a:stretch>
                    <a:fillRect l="-5941" r="-990"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7" name="文本框 206"/>
                <p:cNvSpPr txBox="1"/>
                <p:nvPr/>
              </p:nvSpPr>
              <p:spPr>
                <a:xfrm>
                  <a:off x="9128802" y="5139044"/>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p:sp>
              <p:nvSpPr>
                <p:cNvPr id="207" name="文本框 206"/>
                <p:cNvSpPr txBox="1">
                  <a:spLocks noRot="1" noChangeAspect="1" noMove="1" noResize="1" noEditPoints="1" noAdjustHandles="1" noChangeArrowheads="1" noChangeShapeType="1" noTextEdit="1"/>
                </p:cNvSpPr>
                <p:nvPr/>
              </p:nvSpPr>
              <p:spPr>
                <a:xfrm>
                  <a:off x="9128802" y="5139044"/>
                  <a:ext cx="483787" cy="232949"/>
                </a:xfrm>
                <a:prstGeom prst="rect">
                  <a:avLst/>
                </a:prstGeom>
                <a:blipFill rotWithShape="0">
                  <a:blip r:embed="rId14"/>
                  <a:stretch>
                    <a:fillRect l="-7500" r="-3750" b="-236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 name="文本框 207"/>
                <p:cNvSpPr txBox="1"/>
                <p:nvPr/>
              </p:nvSpPr>
              <p:spPr>
                <a:xfrm>
                  <a:off x="7565346" y="4825708"/>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p:sp>
              <p:nvSpPr>
                <p:cNvPr id="208" name="文本框 207"/>
                <p:cNvSpPr txBox="1">
                  <a:spLocks noRot="1" noChangeAspect="1" noMove="1" noResize="1" noEditPoints="1" noAdjustHandles="1" noChangeArrowheads="1" noChangeShapeType="1" noTextEdit="1"/>
                </p:cNvSpPr>
                <p:nvPr/>
              </p:nvSpPr>
              <p:spPr>
                <a:xfrm>
                  <a:off x="7565346" y="4825708"/>
                  <a:ext cx="395621" cy="232692"/>
                </a:xfrm>
                <a:prstGeom prst="rect">
                  <a:avLst/>
                </a:prstGeom>
                <a:blipFill rotWithShape="0">
                  <a:blip r:embed="rId15"/>
                  <a:stretch>
                    <a:fillRect l="-9231" r="-4615" b="-230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9" name="文本框 208"/>
                <p:cNvSpPr txBox="1"/>
                <p:nvPr/>
              </p:nvSpPr>
              <p:spPr>
                <a:xfrm>
                  <a:off x="8423408" y="424716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p:sp>
              <p:nvSpPr>
                <p:cNvPr id="209" name="文本框 208"/>
                <p:cNvSpPr txBox="1">
                  <a:spLocks noRot="1" noChangeAspect="1" noMove="1" noResize="1" noEditPoints="1" noAdjustHandles="1" noChangeArrowheads="1" noChangeShapeType="1" noTextEdit="1"/>
                </p:cNvSpPr>
                <p:nvPr/>
              </p:nvSpPr>
              <p:spPr>
                <a:xfrm>
                  <a:off x="8423408" y="4247160"/>
                  <a:ext cx="356829" cy="232051"/>
                </a:xfrm>
                <a:prstGeom prst="rect">
                  <a:avLst/>
                </a:prstGeom>
                <a:blipFill rotWithShape="0">
                  <a:blip r:embed="rId16"/>
                  <a:stretch>
                    <a:fillRect l="-11864" r="-3390" b="-20513"/>
                  </a:stretch>
                </a:blipFill>
              </p:spPr>
              <p:txBody>
                <a:bodyPr/>
                <a:lstStyle/>
                <a:p>
                  <a:r>
                    <a:rPr lang="zh-CN" altLang="en-US">
                      <a:noFill/>
                    </a:rPr>
                    <a:t> </a:t>
                  </a:r>
                </a:p>
              </p:txBody>
            </p:sp>
          </mc:Fallback>
        </mc:AlternateContent>
        <p:cxnSp>
          <p:nvCxnSpPr>
            <p:cNvPr id="210" name="直接箭头连接符 209"/>
            <p:cNvCxnSpPr>
              <a:endCxn id="211" idx="3"/>
            </p:cNvCxnSpPr>
            <p:nvPr/>
          </p:nvCxnSpPr>
          <p:spPr>
            <a:xfrm flipH="1" flipV="1">
              <a:off x="7673540" y="3962796"/>
              <a:ext cx="496170" cy="432721"/>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1" name="文本框 210"/>
                <p:cNvSpPr txBox="1"/>
                <p:nvPr/>
              </p:nvSpPr>
              <p:spPr>
                <a:xfrm>
                  <a:off x="7312159" y="3846450"/>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p:sp>
              <p:nvSpPr>
                <p:cNvPr id="211" name="文本框 210"/>
                <p:cNvSpPr txBox="1">
                  <a:spLocks noRot="1" noChangeAspect="1" noMove="1" noResize="1" noEditPoints="1" noAdjustHandles="1" noChangeArrowheads="1" noChangeShapeType="1" noTextEdit="1"/>
                </p:cNvSpPr>
                <p:nvPr/>
              </p:nvSpPr>
              <p:spPr>
                <a:xfrm>
                  <a:off x="7312159" y="3846450"/>
                  <a:ext cx="361381" cy="232692"/>
                </a:xfrm>
                <a:prstGeom prst="rect">
                  <a:avLst/>
                </a:prstGeom>
                <a:blipFill rotWithShape="0">
                  <a:blip r:embed="rId4"/>
                  <a:stretch>
                    <a:fillRect l="-11864" r="-6780" b="-23684"/>
                  </a:stretch>
                </a:blipFill>
              </p:spPr>
              <p:txBody>
                <a:bodyPr/>
                <a:lstStyle/>
                <a:p>
                  <a:r>
                    <a:rPr lang="zh-CN" altLang="en-US">
                      <a:noFill/>
                    </a:rPr>
                    <a:t> </a:t>
                  </a:r>
                </a:p>
              </p:txBody>
            </p:sp>
          </mc:Fallback>
        </mc:AlternateContent>
        <p:cxnSp>
          <p:nvCxnSpPr>
            <p:cNvPr id="213" name="直接箭头连接符 212"/>
            <p:cNvCxnSpPr/>
            <p:nvPr/>
          </p:nvCxnSpPr>
          <p:spPr>
            <a:xfrm flipH="1">
              <a:off x="7358804" y="5541870"/>
              <a:ext cx="299484" cy="61986"/>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4" name="文本框 213"/>
                <p:cNvSpPr txBox="1"/>
                <p:nvPr/>
              </p:nvSpPr>
              <p:spPr>
                <a:xfrm>
                  <a:off x="6940920" y="5459032"/>
                  <a:ext cx="433388"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p:sp>
              <p:nvSpPr>
                <p:cNvPr id="214" name="文本框 213"/>
                <p:cNvSpPr txBox="1">
                  <a:spLocks noRot="1" noChangeAspect="1" noMove="1" noResize="1" noEditPoints="1" noAdjustHandles="1" noChangeArrowheads="1" noChangeShapeType="1" noTextEdit="1"/>
                </p:cNvSpPr>
                <p:nvPr/>
              </p:nvSpPr>
              <p:spPr>
                <a:xfrm>
                  <a:off x="6940920" y="5459032"/>
                  <a:ext cx="433388" cy="215444"/>
                </a:xfrm>
                <a:prstGeom prst="rect">
                  <a:avLst/>
                </a:prstGeom>
                <a:blipFill rotWithShape="0">
                  <a:blip r:embed="rId17"/>
                  <a:stretch>
                    <a:fillRect l="-8451" b="-8333"/>
                  </a:stretch>
                </a:blipFill>
              </p:spPr>
              <p:txBody>
                <a:bodyPr/>
                <a:lstStyle/>
                <a:p>
                  <a:r>
                    <a:rPr lang="zh-CN" altLang="en-US">
                      <a:noFill/>
                    </a:rPr>
                    <a:t> </a:t>
                  </a:r>
                </a:p>
              </p:txBody>
            </p:sp>
          </mc:Fallback>
        </mc:AlternateContent>
      </p:grpSp>
      <p:cxnSp>
        <p:nvCxnSpPr>
          <p:cNvPr id="69" name="直接箭头连接符 68"/>
          <p:cNvCxnSpPr/>
          <p:nvPr/>
        </p:nvCxnSpPr>
        <p:spPr>
          <a:xfrm rot="5400000">
            <a:off x="9048835" y="3783452"/>
            <a:ext cx="792000" cy="0"/>
          </a:xfrm>
          <a:prstGeom prst="straightConnector1">
            <a:avLst/>
          </a:prstGeom>
          <a:ln w="117475">
            <a:solidFill>
              <a:schemeClr val="accent1">
                <a:lumMod val="60000"/>
                <a:lumOff val="40000"/>
                <a:alpha val="7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872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cxnSp>
        <p:nvCxnSpPr>
          <p:cNvPr id="69" name="直接箭头连接符 68"/>
          <p:cNvCxnSpPr/>
          <p:nvPr/>
        </p:nvCxnSpPr>
        <p:spPr>
          <a:xfrm>
            <a:off x="6884949" y="1726725"/>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文本框 82"/>
              <p:cNvSpPr txBox="1"/>
              <p:nvPr/>
            </p:nvSpPr>
            <p:spPr>
              <a:xfrm>
                <a:off x="5946132" y="4944089"/>
                <a:ext cx="5536516" cy="18859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  </m:t>
                          </m:r>
                          <m:r>
                            <a:rPr lang="en-US" altLang="zh-CN" sz="2000" b="0" i="1" smtClean="0">
                              <a:solidFill>
                                <a:schemeClr val="accent1"/>
                              </a:solidFill>
                              <a:latin typeface="Cambria Math" panose="02040503050406030204" pitchFamily="18" charset="0"/>
                            </a:rPr>
                            <m:t>𝑦</m:t>
                          </m:r>
                          <m:r>
                            <a:rPr lang="en-US" altLang="zh-CN" sz="2000" b="0" i="1" smtClean="0">
                              <a:solidFill>
                                <a:schemeClr val="accent1"/>
                              </a:solidFill>
                              <a:latin typeface="Cambria Math" panose="02040503050406030204" pitchFamily="18" charset="0"/>
                            </a:rPr>
                            <m:t>  </m:t>
                          </m:r>
                          <m:r>
                            <a:rPr lang="en-US" altLang="zh-CN" sz="2000" b="0" i="1" smtClean="0">
                              <a:solidFill>
                                <a:schemeClr val="accent1"/>
                              </a:solidFill>
                              <a:latin typeface="Cambria Math" panose="02040503050406030204" pitchFamily="18" charset="0"/>
                            </a:rPr>
                            <m:t>𝑧</m:t>
                          </m:r>
                          <m:r>
                            <a:rPr lang="en-US" altLang="zh-CN" sz="2000" b="0" i="1" smtClean="0">
                              <a:solidFill>
                                <a:schemeClr val="accent1"/>
                              </a:solidFill>
                              <a:latin typeface="Cambria Math" panose="02040503050406030204" pitchFamily="18" charset="0"/>
                            </a:rPr>
                            <m:t>  </m:t>
                          </m:r>
                          <m:r>
                            <a:rPr lang="en-US" altLang="zh-CN" sz="2000" b="0" i="1" smtClean="0">
                              <a:solidFill>
                                <a:srgbClr val="C00000"/>
                              </a:solidFill>
                              <a:latin typeface="Cambria Math" panose="02040503050406030204" pitchFamily="18" charset="0"/>
                            </a:rPr>
                            <m:t>𝑤</m:t>
                          </m:r>
                        </m:e>
                      </m:d>
                      <m:d>
                        <m:dPr>
                          <m:begChr m:val="["/>
                          <m:endChr m:val="]"/>
                          <m:ctrlPr>
                            <a:rPr lang="en-US" altLang="zh-CN" sz="2000" i="1" smtClean="0">
                              <a:solidFill>
                                <a:schemeClr val="accent1"/>
                              </a:solidFill>
                              <a:latin typeface="Cambria Math" panose="02040503050406030204" pitchFamily="18" charset="0"/>
                            </a:rPr>
                          </m:ctrlPr>
                        </m:dPr>
                        <m:e>
                          <m:m>
                            <m:mPr>
                              <m:mcs>
                                <m:mc>
                                  <m:mcPr>
                                    <m:count m:val="4"/>
                                    <m:mcJc m:val="center"/>
                                  </m:mcPr>
                                </m:mc>
                              </m:mcs>
                              <m:ctrlPr>
                                <a:rPr lang="en-US" altLang="zh-CN" sz="200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𝑑</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𝑑</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f>
                                  <m:fPr>
                                    <m:ctrlPr>
                                      <a:rPr lang="en-US" altLang="zh-CN" sz="2000" i="1" smtClean="0">
                                        <a:solidFill>
                                          <a:schemeClr val="accent2"/>
                                        </a:solidFill>
                                        <a:latin typeface="Cambria Math" panose="02040503050406030204" pitchFamily="18" charset="0"/>
                                      </a:rPr>
                                    </m:ctrlPr>
                                  </m:fPr>
                                  <m:num>
                                    <m:r>
                                      <a:rPr lang="en-US" altLang="zh-CN" sz="2000" b="0" i="1" smtClean="0">
                                        <a:solidFill>
                                          <a:schemeClr val="accent2"/>
                                        </a:solidFill>
                                        <a:latin typeface="Cambria Math" panose="02040503050406030204" pitchFamily="18" charset="0"/>
                                      </a:rPr>
                                      <m:t>𝑓</m:t>
                                    </m:r>
                                  </m:num>
                                  <m:den>
                                    <m:r>
                                      <a:rPr lang="en-US" altLang="zh-CN" sz="2000" b="0" i="1" smtClean="0">
                                        <a:solidFill>
                                          <a:schemeClr val="accent2"/>
                                        </a:solidFill>
                                        <a:latin typeface="Cambria Math" panose="02040503050406030204" pitchFamily="18" charset="0"/>
                                      </a:rPr>
                                      <m:t>𝑓</m:t>
                                    </m:r>
                                    <m:r>
                                      <a:rPr lang="en-US" altLang="zh-CN" sz="2000" b="0" i="1" smtClean="0">
                                        <a:solidFill>
                                          <a:schemeClr val="accent2"/>
                                        </a:solidFill>
                                        <a:latin typeface="Cambria Math" panose="02040503050406030204" pitchFamily="18" charset="0"/>
                                      </a:rPr>
                                      <m:t>−</m:t>
                                    </m:r>
                                    <m:r>
                                      <a:rPr lang="en-US" altLang="zh-CN" sz="2000" b="0" i="1" smtClean="0">
                                        <a:solidFill>
                                          <a:schemeClr val="accent2"/>
                                        </a:solidFill>
                                        <a:latin typeface="Cambria Math" panose="02040503050406030204" pitchFamily="18" charset="0"/>
                                      </a:rPr>
                                      <m:t>𝑛</m:t>
                                    </m:r>
                                  </m:den>
                                </m:f>
                              </m:e>
                              <m:e>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f>
                                  <m:fPr>
                                    <m:ctrlPr>
                                      <a:rPr lang="en-US" altLang="zh-CN" sz="2000" i="1" smtClean="0">
                                        <a:solidFill>
                                          <a:schemeClr val="accent2"/>
                                        </a:solidFill>
                                        <a:latin typeface="Cambria Math" panose="02040503050406030204" pitchFamily="18" charset="0"/>
                                      </a:rPr>
                                    </m:ctrlPr>
                                  </m:fPr>
                                  <m:num>
                                    <m:r>
                                      <a:rPr lang="en-US" altLang="zh-CN" sz="2000" b="0" i="1" smtClean="0">
                                        <a:solidFill>
                                          <a:schemeClr val="accent2"/>
                                        </a:solidFill>
                                        <a:latin typeface="Cambria Math" panose="02040503050406030204" pitchFamily="18" charset="0"/>
                                      </a:rPr>
                                      <m:t>𝑛𝑓</m:t>
                                    </m:r>
                                  </m:num>
                                  <m:den>
                                    <m:r>
                                      <a:rPr lang="en-US" altLang="zh-CN" sz="2000" b="0" i="1" smtClean="0">
                                        <a:solidFill>
                                          <a:schemeClr val="accent2"/>
                                        </a:solidFill>
                                        <a:latin typeface="Cambria Math" panose="02040503050406030204" pitchFamily="18" charset="0"/>
                                      </a:rPr>
                                      <m:t>𝑛</m:t>
                                    </m:r>
                                    <m:r>
                                      <a:rPr lang="en-US" altLang="zh-CN" sz="2000" b="0" i="1" smtClean="0">
                                        <a:solidFill>
                                          <a:schemeClr val="accent2"/>
                                        </a:solidFill>
                                        <a:latin typeface="Cambria Math" panose="02040503050406030204" pitchFamily="18" charset="0"/>
                                      </a:rPr>
                                      <m:t>−</m:t>
                                    </m:r>
                                    <m:r>
                                      <a:rPr lang="en-US" altLang="zh-CN" sz="2000" b="0" i="1" smtClean="0">
                                        <a:solidFill>
                                          <a:schemeClr val="accent2"/>
                                        </a:solidFill>
                                        <a:latin typeface="Cambria Math" panose="02040503050406030204" pitchFamily="18" charset="0"/>
                                      </a:rPr>
                                      <m:t>𝑓</m:t>
                                    </m:r>
                                  </m:den>
                                </m:f>
                              </m:e>
                              <m:e>
                                <m:r>
                                  <a:rPr lang="en-US" altLang="zh-CN" sz="2000" b="0" i="1" smtClean="0">
                                    <a:solidFill>
                                      <a:schemeClr val="accent1"/>
                                    </a:solidFill>
                                    <a:latin typeface="Cambria Math" panose="02040503050406030204" pitchFamily="18" charset="0"/>
                                  </a:rPr>
                                  <m:t>0</m:t>
                                </m:r>
                              </m:e>
                            </m:mr>
                          </m:m>
                        </m:e>
                      </m:d>
                      <m:r>
                        <a:rPr lang="en-US" altLang="zh-CN" sz="2000" i="1" smtClean="0">
                          <a:solidFill>
                            <a:schemeClr val="accent1"/>
                          </a:solidFill>
                          <a:latin typeface="Cambria Math" panose="02040503050406030204" pitchFamily="18" charset="0"/>
                          <a:ea typeface="Cambria Math" panose="02040503050406030204" pitchFamily="18" charset="0"/>
                        </a:rPr>
                        <m:t>=</m:t>
                      </m:r>
                      <m:d>
                        <m:dPr>
                          <m:begChr m:val="["/>
                          <m:endChr m:val="]"/>
                          <m:ctrlPr>
                            <a:rPr lang="en-US" altLang="zh-CN" sz="2000" i="1" smtClean="0">
                              <a:solidFill>
                                <a:schemeClr val="accent1"/>
                              </a:solidFill>
                              <a:latin typeface="Cambria Math" panose="02040503050406030204" pitchFamily="18" charset="0"/>
                              <a:ea typeface="Cambria Math" panose="02040503050406030204" pitchFamily="18" charset="0"/>
                            </a:rPr>
                          </m:ctrlPr>
                        </m:dPr>
                        <m:e>
                          <m:r>
                            <a:rPr lang="en-US" altLang="zh-CN" sz="2000" b="0" i="1" smtClean="0">
                              <a:solidFill>
                                <a:schemeClr val="accent1"/>
                              </a:solidFill>
                              <a:latin typeface="Cambria Math" panose="02040503050406030204" pitchFamily="18" charset="0"/>
                              <a:ea typeface="Cambria Math" panose="02040503050406030204" pitchFamily="18" charset="0"/>
                            </a:rPr>
                            <m:t>𝑑𝑥</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chemeClr val="accent1"/>
                              </a:solidFill>
                              <a:latin typeface="Cambria Math" panose="02040503050406030204" pitchFamily="18" charset="0"/>
                              <a:ea typeface="Cambria Math" panose="02040503050406030204" pitchFamily="18" charset="0"/>
                            </a:rPr>
                            <m:t>𝑑𝑦</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chemeClr val="accent1"/>
                              </a:solidFill>
                              <a:latin typeface="Cambria Math" panose="02040503050406030204" pitchFamily="18" charset="0"/>
                              <a:ea typeface="Cambria Math" panose="02040503050406030204" pitchFamily="18" charset="0"/>
                            </a:rPr>
                            <m:t>𝑎𝑧</m:t>
                          </m:r>
                          <m:r>
                            <a:rPr lang="en-US" altLang="zh-CN" sz="2000" b="0" i="1" smtClean="0">
                              <a:solidFill>
                                <a:schemeClr val="accent1"/>
                              </a:solidFill>
                              <a:latin typeface="Cambria Math" panose="02040503050406030204" pitchFamily="18" charset="0"/>
                              <a:ea typeface="Cambria Math" panose="02040503050406030204" pitchFamily="18" charset="0"/>
                            </a:rPr>
                            <m:t>+</m:t>
                          </m:r>
                          <m:r>
                            <a:rPr lang="en-US" altLang="zh-CN" sz="2000" b="0" i="1" smtClean="0">
                              <a:solidFill>
                                <a:schemeClr val="accent1"/>
                              </a:solidFill>
                              <a:latin typeface="Cambria Math" panose="02040503050406030204" pitchFamily="18" charset="0"/>
                              <a:ea typeface="Cambria Math" panose="02040503050406030204" pitchFamily="18" charset="0"/>
                            </a:rPr>
                            <m:t>𝑏</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rgbClr val="C00000"/>
                              </a:solidFill>
                              <a:latin typeface="Cambria Math" panose="02040503050406030204" pitchFamily="18" charset="0"/>
                              <a:ea typeface="Cambria Math" panose="02040503050406030204" pitchFamily="18" charset="0"/>
                            </a:rPr>
                            <m:t>𝑧</m:t>
                          </m:r>
                        </m:e>
                      </m:d>
                    </m:oMath>
                  </m:oMathPara>
                </a14:m>
                <a:endParaRPr lang="zh-CN" altLang="en-US" sz="2000" dirty="0">
                  <a:solidFill>
                    <a:schemeClr val="accent1"/>
                  </a:solidFill>
                </a:endParaRPr>
              </a:p>
            </p:txBody>
          </p:sp>
        </mc:Choice>
        <mc:Fallback>
          <p:sp>
            <p:nvSpPr>
              <p:cNvPr id="83" name="文本框 82"/>
              <p:cNvSpPr txBox="1">
                <a:spLocks noRot="1" noChangeAspect="1" noMove="1" noResize="1" noEditPoints="1" noAdjustHandles="1" noChangeArrowheads="1" noChangeShapeType="1" noTextEdit="1"/>
              </p:cNvSpPr>
              <p:nvPr/>
            </p:nvSpPr>
            <p:spPr>
              <a:xfrm>
                <a:off x="5946132" y="4944089"/>
                <a:ext cx="5536516" cy="1885901"/>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24" name="组合 23"/>
          <p:cNvGrpSpPr/>
          <p:nvPr/>
        </p:nvGrpSpPr>
        <p:grpSpPr>
          <a:xfrm>
            <a:off x="-23702" y="807391"/>
            <a:ext cx="4657563" cy="5863562"/>
            <a:chOff x="27098" y="807391"/>
            <a:chExt cx="4657563" cy="5863562"/>
          </a:xfrm>
        </p:grpSpPr>
        <p:sp>
          <p:nvSpPr>
            <p:cNvPr id="92" name="梯形 36"/>
            <p:cNvSpPr/>
            <p:nvPr/>
          </p:nvSpPr>
          <p:spPr>
            <a:xfrm rot="16200000">
              <a:off x="1268026" y="2932082"/>
              <a:ext cx="4936511" cy="1163627"/>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箭头连接符 115"/>
            <p:cNvCxnSpPr/>
            <p:nvPr/>
          </p:nvCxnSpPr>
          <p:spPr>
            <a:xfrm>
              <a:off x="1180062" y="3514406"/>
              <a:ext cx="3456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7" name="文本框 116"/>
                <p:cNvSpPr txBox="1"/>
                <p:nvPr/>
              </p:nvSpPr>
              <p:spPr>
                <a:xfrm>
                  <a:off x="4342452" y="318504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p:sp>
              <p:nvSpPr>
                <p:cNvPr id="117" name="文本框 116"/>
                <p:cNvSpPr txBox="1">
                  <a:spLocks noRot="1" noChangeAspect="1" noMove="1" noResize="1" noEditPoints="1" noAdjustHandles="1" noChangeArrowheads="1" noChangeShapeType="1" noTextEdit="1"/>
                </p:cNvSpPr>
                <p:nvPr/>
              </p:nvSpPr>
              <p:spPr>
                <a:xfrm>
                  <a:off x="4342452" y="3185043"/>
                  <a:ext cx="342209" cy="276999"/>
                </a:xfrm>
                <a:prstGeom prst="rect">
                  <a:avLst/>
                </a:prstGeom>
                <a:blipFill rotWithShape="0">
                  <a:blip r:embed="rId4"/>
                  <a:stretch>
                    <a:fillRect l="-14286" r="-8929" b="-6522"/>
                  </a:stretch>
                </a:blipFill>
              </p:spPr>
              <p:txBody>
                <a:bodyPr/>
                <a:lstStyle/>
                <a:p>
                  <a:r>
                    <a:rPr lang="zh-CN" altLang="en-US">
                      <a:noFill/>
                    </a:rPr>
                    <a:t> </a:t>
                  </a:r>
                </a:p>
              </p:txBody>
            </p:sp>
          </mc:Fallback>
        </mc:AlternateContent>
        <p:cxnSp>
          <p:nvCxnSpPr>
            <p:cNvPr id="119" name="直接箭头连接符 118"/>
            <p:cNvCxnSpPr/>
            <p:nvPr/>
          </p:nvCxnSpPr>
          <p:spPr>
            <a:xfrm>
              <a:off x="2191084" y="2702813"/>
              <a:ext cx="0" cy="1584000"/>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5" name="文本框 124"/>
                <p:cNvSpPr txBox="1"/>
                <p:nvPr/>
              </p:nvSpPr>
              <p:spPr>
                <a:xfrm>
                  <a:off x="1001191" y="939843"/>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p:sp>
              <p:nvSpPr>
                <p:cNvPr id="125" name="文本框 124"/>
                <p:cNvSpPr txBox="1">
                  <a:spLocks noRot="1" noChangeAspect="1" noMove="1" noResize="1" noEditPoints="1" noAdjustHandles="1" noChangeArrowheads="1" noChangeShapeType="1" noTextEdit="1"/>
                </p:cNvSpPr>
                <p:nvPr/>
              </p:nvSpPr>
              <p:spPr>
                <a:xfrm>
                  <a:off x="1001191" y="939843"/>
                  <a:ext cx="356444" cy="276999"/>
                </a:xfrm>
                <a:prstGeom prst="rect">
                  <a:avLst/>
                </a:prstGeom>
                <a:blipFill rotWithShape="0">
                  <a:blip r:embed="rId5"/>
                  <a:stretch>
                    <a:fillRect l="-13793" r="-8621" b="-6522"/>
                  </a:stretch>
                </a:blipFill>
              </p:spPr>
              <p:txBody>
                <a:bodyPr/>
                <a:lstStyle/>
                <a:p>
                  <a:r>
                    <a:rPr lang="zh-CN" altLang="en-US">
                      <a:noFill/>
                    </a:rPr>
                    <a:t> </a:t>
                  </a:r>
                </a:p>
              </p:txBody>
            </p:sp>
          </mc:Fallback>
        </mc:AlternateContent>
        <p:sp>
          <p:nvSpPr>
            <p:cNvPr id="147" name="立方体 146"/>
            <p:cNvSpPr/>
            <p:nvPr/>
          </p:nvSpPr>
          <p:spPr>
            <a:xfrm rot="5400000">
              <a:off x="3685475" y="2034991"/>
              <a:ext cx="465154"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箭头连接符 147"/>
            <p:cNvCxnSpPr/>
            <p:nvPr/>
          </p:nvCxnSpPr>
          <p:spPr>
            <a:xfrm rot="5400000" flipV="1">
              <a:off x="3626978" y="2323859"/>
              <a:ext cx="349873"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rot="5400000">
              <a:off x="3974784" y="1978036"/>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rot="5400000" flipV="1">
              <a:off x="3685382" y="2035095"/>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5" name="椭圆 144"/>
            <p:cNvSpPr/>
            <p:nvPr/>
          </p:nvSpPr>
          <p:spPr>
            <a:xfrm rot="5400000">
              <a:off x="3652711" y="201453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5400000">
              <a:off x="3654656" y="235807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a:stCxn id="141" idx="7"/>
              <a:endCxn id="145" idx="0"/>
            </p:cNvCxnSpPr>
            <p:nvPr/>
          </p:nvCxnSpPr>
          <p:spPr>
            <a:xfrm flipV="1">
              <a:off x="1226891" y="2041535"/>
              <a:ext cx="2479820" cy="1448479"/>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1253891" y="2385210"/>
              <a:ext cx="2452820" cy="1104940"/>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文本框 137"/>
                <p:cNvSpPr txBox="1"/>
                <p:nvPr/>
              </p:nvSpPr>
              <p:spPr>
                <a:xfrm>
                  <a:off x="1597266" y="3479470"/>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𝑑</m:t>
                        </m:r>
                      </m:oMath>
                    </m:oMathPara>
                  </a14:m>
                  <a:endParaRPr lang="zh-CN" altLang="en-US" dirty="0">
                    <a:solidFill>
                      <a:schemeClr val="bg2">
                        <a:lumMod val="50000"/>
                      </a:schemeClr>
                    </a:solidFill>
                  </a:endParaRPr>
                </a:p>
              </p:txBody>
            </p:sp>
          </mc:Choice>
          <mc:Fallback>
            <p:sp>
              <p:nvSpPr>
                <p:cNvPr id="138" name="文本框 137"/>
                <p:cNvSpPr txBox="1">
                  <a:spLocks noRot="1" noChangeAspect="1" noMove="1" noResize="1" noEditPoints="1" noAdjustHandles="1" noChangeArrowheads="1" noChangeShapeType="1" noTextEdit="1"/>
                </p:cNvSpPr>
                <p:nvPr/>
              </p:nvSpPr>
              <p:spPr>
                <a:xfrm>
                  <a:off x="1597266" y="3479470"/>
                  <a:ext cx="193258" cy="276999"/>
                </a:xfrm>
                <a:prstGeom prst="rect">
                  <a:avLst/>
                </a:prstGeom>
                <a:blipFill rotWithShape="0">
                  <a:blip r:embed="rId6"/>
                  <a:stretch>
                    <a:fillRect l="-32258" r="-29032" b="-8889"/>
                  </a:stretch>
                </a:blipFill>
              </p:spPr>
              <p:txBody>
                <a:bodyPr/>
                <a:lstStyle/>
                <a:p>
                  <a:r>
                    <a:rPr lang="zh-CN" altLang="en-US">
                      <a:noFill/>
                    </a:rPr>
                    <a:t> </a:t>
                  </a:r>
                </a:p>
              </p:txBody>
            </p:sp>
          </mc:Fallback>
        </mc:AlternateContent>
        <p:sp>
          <p:nvSpPr>
            <p:cNvPr id="139" name="椭圆 138"/>
            <p:cNvSpPr/>
            <p:nvPr/>
          </p:nvSpPr>
          <p:spPr>
            <a:xfrm>
              <a:off x="2165872" y="2881546"/>
              <a:ext cx="54000" cy="54000"/>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171212" y="304499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2" name="文本框 141"/>
                <p:cNvSpPr txBox="1"/>
                <p:nvPr/>
              </p:nvSpPr>
              <p:spPr>
                <a:xfrm>
                  <a:off x="27098" y="3269746"/>
                  <a:ext cx="114890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a:solidFill>
                        <a:schemeClr val="accent1"/>
                      </a:solidFill>
                    </a:rPr>
                    <a:t>(0,0,0</a:t>
                  </a:r>
                  <a:r>
                    <a:rPr lang="en-US" altLang="zh-CN" dirty="0" smtClean="0">
                      <a:solidFill>
                        <a:schemeClr val="accent1"/>
                      </a:solidFill>
                    </a:rPr>
                    <a:t>)</a:t>
                  </a:r>
                  <a:endParaRPr lang="zh-CN" altLang="en-US" dirty="0">
                    <a:solidFill>
                      <a:schemeClr val="accent1"/>
                    </a:solidFill>
                  </a:endParaRPr>
                </a:p>
              </p:txBody>
            </p:sp>
          </mc:Choice>
          <mc:Fallback>
            <p:sp>
              <p:nvSpPr>
                <p:cNvPr id="142" name="文本框 141"/>
                <p:cNvSpPr txBox="1">
                  <a:spLocks noRot="1" noChangeAspect="1" noMove="1" noResize="1" noEditPoints="1" noAdjustHandles="1" noChangeArrowheads="1" noChangeShapeType="1" noTextEdit="1"/>
                </p:cNvSpPr>
                <p:nvPr/>
              </p:nvSpPr>
              <p:spPr>
                <a:xfrm>
                  <a:off x="27098" y="3269746"/>
                  <a:ext cx="1148904" cy="553998"/>
                </a:xfrm>
                <a:prstGeom prst="rect">
                  <a:avLst/>
                </a:prstGeom>
                <a:blipFill rotWithShape="0">
                  <a:blip r:embed="rId7"/>
                  <a:stretch>
                    <a:fillRect l="-4762" t="-1099" r="-6349" b="-25275"/>
                  </a:stretch>
                </a:blipFill>
              </p:spPr>
              <p:txBody>
                <a:bodyPr/>
                <a:lstStyle/>
                <a:p>
                  <a:r>
                    <a:rPr lang="zh-CN" altLang="en-US">
                      <a:noFill/>
                    </a:rPr>
                    <a:t> </a:t>
                  </a:r>
                </a:p>
              </p:txBody>
            </p:sp>
          </mc:Fallback>
        </mc:AlternateContent>
        <p:cxnSp>
          <p:nvCxnSpPr>
            <p:cNvPr id="151" name="直接箭头连接符 150"/>
            <p:cNvCxnSpPr/>
            <p:nvPr/>
          </p:nvCxnSpPr>
          <p:spPr>
            <a:xfrm>
              <a:off x="3676274" y="2088286"/>
              <a:ext cx="0" cy="144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5" name="文本框 154"/>
                <p:cNvSpPr txBox="1"/>
                <p:nvPr/>
              </p:nvSpPr>
              <p:spPr>
                <a:xfrm>
                  <a:off x="3338305" y="1756433"/>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p:sp>
              <p:nvSpPr>
                <p:cNvPr id="155" name="文本框 154"/>
                <p:cNvSpPr txBox="1">
                  <a:spLocks noRot="1" noChangeAspect="1" noMove="1" noResize="1" noEditPoints="1" noAdjustHandles="1" noChangeArrowheads="1" noChangeShapeType="1" noTextEdit="1"/>
                </p:cNvSpPr>
                <p:nvPr/>
              </p:nvSpPr>
              <p:spPr>
                <a:xfrm>
                  <a:off x="3338305" y="1756433"/>
                  <a:ext cx="946349" cy="276999"/>
                </a:xfrm>
                <a:prstGeom prst="rect">
                  <a:avLst/>
                </a:prstGeom>
                <a:blipFill rotWithShape="0">
                  <a:blip r:embed="rId8"/>
                  <a:stretch>
                    <a:fillRect l="-5128"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p:cNvSpPr txBox="1"/>
                <p:nvPr/>
              </p:nvSpPr>
              <p:spPr>
                <a:xfrm>
                  <a:off x="2369032" y="3761948"/>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𝑧</m:t>
                        </m:r>
                      </m:oMath>
                    </m:oMathPara>
                  </a14:m>
                  <a:endParaRPr lang="zh-CN" altLang="en-US" dirty="0">
                    <a:solidFill>
                      <a:schemeClr val="bg2">
                        <a:lumMod val="50000"/>
                      </a:schemeClr>
                    </a:solidFill>
                  </a:endParaRPr>
                </a:p>
              </p:txBody>
            </p:sp>
          </mc:Choice>
          <mc:Fallback>
            <p:sp>
              <p:nvSpPr>
                <p:cNvPr id="78" name="文本框 77"/>
                <p:cNvSpPr txBox="1">
                  <a:spLocks noRot="1" noChangeAspect="1" noMove="1" noResize="1" noEditPoints="1" noAdjustHandles="1" noChangeArrowheads="1" noChangeShapeType="1" noTextEdit="1"/>
                </p:cNvSpPr>
                <p:nvPr/>
              </p:nvSpPr>
              <p:spPr>
                <a:xfrm>
                  <a:off x="2369032" y="3761948"/>
                  <a:ext cx="169085" cy="276999"/>
                </a:xfrm>
                <a:prstGeom prst="rect">
                  <a:avLst/>
                </a:prstGeom>
                <a:blipFill rotWithShape="0">
                  <a:blip r:embed="rId9"/>
                  <a:stretch>
                    <a:fillRect l="-21429" r="-14286"/>
                  </a:stretch>
                </a:blipFill>
              </p:spPr>
              <p:txBody>
                <a:bodyPr/>
                <a:lstStyle/>
                <a:p>
                  <a:r>
                    <a:rPr lang="zh-CN" altLang="en-US">
                      <a:noFill/>
                    </a:rPr>
                    <a:t> </a:t>
                  </a:r>
                </a:p>
              </p:txBody>
            </p:sp>
          </mc:Fallback>
        </mc:AlternateContent>
        <p:cxnSp>
          <p:nvCxnSpPr>
            <p:cNvPr id="90" name="直接箭头连接符 89"/>
            <p:cNvCxnSpPr/>
            <p:nvPr/>
          </p:nvCxnSpPr>
          <p:spPr>
            <a:xfrm>
              <a:off x="1187682" y="1177958"/>
              <a:ext cx="0" cy="230400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2700000">
              <a:off x="995541" y="3452849"/>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V="1">
              <a:off x="1538749" y="3158747"/>
              <a:ext cx="2686821" cy="3367538"/>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flipH="1" flipV="1">
              <a:off x="1568471" y="467033"/>
              <a:ext cx="2686821" cy="3367538"/>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2700000">
              <a:off x="1375632" y="3062842"/>
              <a:ext cx="0" cy="506815"/>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1186920" y="3527070"/>
              <a:ext cx="0" cy="2304000"/>
            </a:xfrm>
            <a:prstGeom prst="straightConnector1">
              <a:avLst/>
            </a:prstGeom>
            <a:ln w="2540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文本框 96"/>
                <p:cNvSpPr txBox="1"/>
                <p:nvPr/>
              </p:nvSpPr>
              <p:spPr>
                <a:xfrm>
                  <a:off x="535590" y="383007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p:sp>
              <p:nvSpPr>
                <p:cNvPr id="97" name="文本框 96"/>
                <p:cNvSpPr txBox="1">
                  <a:spLocks noRot="1" noChangeAspect="1" noMove="1" noResize="1" noEditPoints="1" noAdjustHandles="1" noChangeArrowheads="1" noChangeShapeType="1" noTextEdit="1"/>
                </p:cNvSpPr>
                <p:nvPr/>
              </p:nvSpPr>
              <p:spPr>
                <a:xfrm>
                  <a:off x="535590" y="3830075"/>
                  <a:ext cx="359842" cy="276999"/>
                </a:xfrm>
                <a:prstGeom prst="rect">
                  <a:avLst/>
                </a:prstGeom>
                <a:blipFill rotWithShape="0">
                  <a:blip r:embed="rId10"/>
                  <a:stretch>
                    <a:fillRect l="-15254" r="-15254" b="-23913"/>
                  </a:stretch>
                </a:blipFill>
              </p:spPr>
              <p:txBody>
                <a:bodyPr/>
                <a:lstStyle/>
                <a:p>
                  <a:r>
                    <a:rPr lang="zh-CN" altLang="en-US">
                      <a:noFill/>
                    </a:rPr>
                    <a:t> </a:t>
                  </a:r>
                </a:p>
              </p:txBody>
            </p:sp>
          </mc:Fallback>
        </mc:AlternateContent>
        <p:sp>
          <p:nvSpPr>
            <p:cNvPr id="141" name="椭圆 140"/>
            <p:cNvSpPr/>
            <p:nvPr/>
          </p:nvSpPr>
          <p:spPr>
            <a:xfrm>
              <a:off x="1165435" y="3479470"/>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p:nvPr/>
          </p:nvCxnSpPr>
          <p:spPr>
            <a:xfrm>
              <a:off x="2190262" y="2938158"/>
              <a:ext cx="0" cy="57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rot="5400000">
              <a:off x="1595896" y="3145285"/>
              <a:ext cx="199039" cy="966752"/>
              <a:chOff x="5282067" y="3652317"/>
              <a:chExt cx="199039" cy="966752"/>
            </a:xfrm>
          </p:grpSpPr>
          <p:cxnSp>
            <p:nvCxnSpPr>
              <p:cNvPr id="101" name="直接箭头连接符 100"/>
              <p:cNvCxnSpPr/>
              <p:nvPr/>
            </p:nvCxnSpPr>
            <p:spPr>
              <a:xfrm>
                <a:off x="5391118" y="3661842"/>
                <a:ext cx="0" cy="39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391112" y="4211444"/>
                <a:ext cx="0" cy="39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5372067" y="3562317"/>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rot="5400000">
                <a:off x="5391106" y="4529069"/>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477258" y="2044356"/>
              <a:ext cx="183320" cy="1462052"/>
              <a:chOff x="3434966" y="2416861"/>
              <a:chExt cx="183320" cy="1462052"/>
            </a:xfrm>
          </p:grpSpPr>
          <mc:AlternateContent xmlns:mc="http://schemas.openxmlformats.org/markup-compatibility/2006">
            <mc:Choice xmlns:a14="http://schemas.microsoft.com/office/drawing/2010/main" Requires="a14">
              <p:sp>
                <p:nvSpPr>
                  <p:cNvPr id="79" name="文本框 78"/>
                  <p:cNvSpPr txBox="1"/>
                  <p:nvPr/>
                </p:nvSpPr>
                <p:spPr>
                  <a:xfrm>
                    <a:off x="3434966" y="2980698"/>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𝑥</m:t>
                          </m:r>
                        </m:oMath>
                      </m:oMathPara>
                    </a14:m>
                    <a:endParaRPr lang="zh-CN" altLang="en-US" dirty="0">
                      <a:solidFill>
                        <a:schemeClr val="bg2">
                          <a:lumMod val="50000"/>
                        </a:schemeClr>
                      </a:solidFill>
                    </a:endParaRPr>
                  </a:p>
                </p:txBody>
              </p:sp>
            </mc:Choice>
            <mc:Fallback>
              <p:sp>
                <p:nvSpPr>
                  <p:cNvPr id="79" name="文本框 78"/>
                  <p:cNvSpPr txBox="1">
                    <a:spLocks noRot="1" noChangeAspect="1" noMove="1" noResize="1" noEditPoints="1" noAdjustHandles="1" noChangeArrowheads="1" noChangeShapeType="1" noTextEdit="1"/>
                  </p:cNvSpPr>
                  <p:nvPr/>
                </p:nvSpPr>
                <p:spPr>
                  <a:xfrm>
                    <a:off x="3434966" y="2980698"/>
                    <a:ext cx="183320" cy="276999"/>
                  </a:xfrm>
                  <a:prstGeom prst="rect">
                    <a:avLst/>
                  </a:prstGeom>
                  <a:blipFill rotWithShape="0">
                    <a:blip r:embed="rId11"/>
                    <a:stretch>
                      <a:fillRect l="-20000" r="-13333"/>
                    </a:stretch>
                  </a:blipFill>
                </p:spPr>
                <p:txBody>
                  <a:bodyPr/>
                  <a:lstStyle/>
                  <a:p>
                    <a:r>
                      <a:rPr lang="zh-CN" altLang="en-US">
                        <a:noFill/>
                      </a:rPr>
                      <a:t> </a:t>
                    </a:r>
                  </a:p>
                </p:txBody>
              </p:sp>
            </mc:Fallback>
          </mc:AlternateContent>
          <p:grpSp>
            <p:nvGrpSpPr>
              <p:cNvPr id="118" name="组合 117"/>
              <p:cNvGrpSpPr/>
              <p:nvPr/>
            </p:nvGrpSpPr>
            <p:grpSpPr>
              <a:xfrm>
                <a:off x="3434966" y="2416861"/>
                <a:ext cx="180000" cy="1462052"/>
                <a:chOff x="5301106" y="3776142"/>
                <a:chExt cx="180000" cy="1462052"/>
              </a:xfrm>
            </p:grpSpPr>
            <p:cxnSp>
              <p:nvCxnSpPr>
                <p:cNvPr id="120" name="直接箭头连接符 119"/>
                <p:cNvCxnSpPr/>
                <p:nvPr/>
              </p:nvCxnSpPr>
              <p:spPr>
                <a:xfrm>
                  <a:off x="5391106" y="3776142"/>
                  <a:ext cx="0" cy="61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5391106" y="4611494"/>
                  <a:ext cx="0" cy="61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5400000">
                  <a:off x="5391106" y="3686142"/>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rot="5400000">
                  <a:off x="5391106" y="5148194"/>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2197889" y="2917112"/>
              <a:ext cx="240504" cy="594152"/>
              <a:chOff x="2340017" y="3207547"/>
              <a:chExt cx="240504" cy="594152"/>
            </a:xfrm>
          </p:grpSpPr>
          <mc:AlternateContent xmlns:mc="http://schemas.openxmlformats.org/markup-compatibility/2006">
            <mc:Choice xmlns:a14="http://schemas.microsoft.com/office/drawing/2010/main" Requires="a14">
              <p:sp>
                <p:nvSpPr>
                  <p:cNvPr id="77" name="文本框 76"/>
                  <p:cNvSpPr txBox="1"/>
                  <p:nvPr/>
                </p:nvSpPr>
                <p:spPr>
                  <a:xfrm>
                    <a:off x="2341931" y="3332723"/>
                    <a:ext cx="238590" cy="287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2">
                                      <a:lumMod val="50000"/>
                                    </a:schemeClr>
                                  </a:solidFill>
                                  <a:latin typeface="Cambria Math" panose="02040503050406030204" pitchFamily="18" charset="0"/>
                                </a:rPr>
                              </m:ctrlPr>
                            </m:sSupPr>
                            <m:e>
                              <m:r>
                                <a:rPr lang="en-US" altLang="zh-CN" b="0" i="1" smtClean="0">
                                  <a:solidFill>
                                    <a:schemeClr val="bg2">
                                      <a:lumMod val="50000"/>
                                    </a:schemeClr>
                                  </a:solidFill>
                                  <a:latin typeface="Cambria Math" panose="02040503050406030204" pitchFamily="18" charset="0"/>
                                </a:rPr>
                                <m:t>𝑥</m:t>
                              </m:r>
                            </m:e>
                            <m:sup>
                              <m:r>
                                <a:rPr lang="en-US" altLang="zh-CN" i="1">
                                  <a:solidFill>
                                    <a:schemeClr val="bg2">
                                      <a:lumMod val="50000"/>
                                    </a:schemeClr>
                                  </a:solidFill>
                                  <a:latin typeface="Cambria Math" panose="02040503050406030204" pitchFamily="18" charset="0"/>
                                </a:rPr>
                                <m:t>'</m:t>
                              </m:r>
                            </m:sup>
                          </m:sSup>
                        </m:oMath>
                      </m:oMathPara>
                    </a14:m>
                    <a:endParaRPr lang="zh-CN" altLang="en-US" dirty="0">
                      <a:solidFill>
                        <a:schemeClr val="bg2">
                          <a:lumMod val="50000"/>
                        </a:schemeClr>
                      </a:solidFill>
                    </a:endParaRPr>
                  </a:p>
                </p:txBody>
              </p:sp>
            </mc:Choice>
            <mc:Fallback>
              <p:sp>
                <p:nvSpPr>
                  <p:cNvPr id="77" name="文本框 76"/>
                  <p:cNvSpPr txBox="1">
                    <a:spLocks noRot="1" noChangeAspect="1" noMove="1" noResize="1" noEditPoints="1" noAdjustHandles="1" noChangeArrowheads="1" noChangeShapeType="1" noTextEdit="1"/>
                  </p:cNvSpPr>
                  <p:nvPr/>
                </p:nvSpPr>
                <p:spPr>
                  <a:xfrm>
                    <a:off x="2341931" y="3332723"/>
                    <a:ext cx="238590" cy="287323"/>
                  </a:xfrm>
                  <a:prstGeom prst="rect">
                    <a:avLst/>
                  </a:prstGeom>
                  <a:blipFill rotWithShape="0">
                    <a:blip r:embed="rId12"/>
                    <a:stretch>
                      <a:fillRect l="-15385" t="-4255" r="-10256"/>
                    </a:stretch>
                  </a:blipFill>
                </p:spPr>
                <p:txBody>
                  <a:bodyPr/>
                  <a:lstStyle/>
                  <a:p>
                    <a:r>
                      <a:rPr lang="zh-CN" altLang="en-US">
                        <a:noFill/>
                      </a:rPr>
                      <a:t> </a:t>
                    </a:r>
                  </a:p>
                </p:txBody>
              </p:sp>
            </mc:Fallback>
          </mc:AlternateContent>
          <p:grpSp>
            <p:nvGrpSpPr>
              <p:cNvPr id="130" name="组合 129"/>
              <p:cNvGrpSpPr/>
              <p:nvPr/>
            </p:nvGrpSpPr>
            <p:grpSpPr>
              <a:xfrm>
                <a:off x="2340017" y="3207547"/>
                <a:ext cx="180000" cy="594152"/>
                <a:chOff x="5301106" y="3776142"/>
                <a:chExt cx="180000" cy="594152"/>
              </a:xfrm>
            </p:grpSpPr>
            <p:cxnSp>
              <p:nvCxnSpPr>
                <p:cNvPr id="131" name="直接箭头连接符 130"/>
                <p:cNvCxnSpPr/>
                <p:nvPr/>
              </p:nvCxnSpPr>
              <p:spPr>
                <a:xfrm>
                  <a:off x="5391106" y="3776142"/>
                  <a:ext cx="0" cy="21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5391106" y="4154294"/>
                  <a:ext cx="0" cy="21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rot="5400000">
                  <a:off x="5391106" y="3686142"/>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rot="5400000">
                  <a:off x="5391106" y="4271894"/>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3" name="组合 142"/>
            <p:cNvGrpSpPr/>
            <p:nvPr/>
          </p:nvGrpSpPr>
          <p:grpSpPr>
            <a:xfrm rot="5400000">
              <a:off x="2198303" y="2525906"/>
              <a:ext cx="468000" cy="2481227"/>
              <a:chOff x="5013126" y="2137842"/>
              <a:chExt cx="468000" cy="2481227"/>
            </a:xfrm>
          </p:grpSpPr>
          <p:cxnSp>
            <p:nvCxnSpPr>
              <p:cNvPr id="152" name="直接箭头连接符 151"/>
              <p:cNvCxnSpPr/>
              <p:nvPr/>
            </p:nvCxnSpPr>
            <p:spPr>
              <a:xfrm>
                <a:off x="5391109" y="2137842"/>
                <a:ext cx="0" cy="115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5391143" y="3449444"/>
                <a:ext cx="0" cy="115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rot="5400000">
                <a:off x="5247126" y="1903842"/>
                <a:ext cx="0" cy="468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rot="5400000">
                <a:off x="5391106" y="4529069"/>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0" name="直接箭头连接符 159"/>
            <p:cNvCxnSpPr/>
            <p:nvPr/>
          </p:nvCxnSpPr>
          <p:spPr>
            <a:xfrm>
              <a:off x="3160287" y="1903374"/>
              <a:ext cx="0" cy="331200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4318095" y="976787"/>
              <a:ext cx="0" cy="514800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2799875" y="5513857"/>
              <a:ext cx="626775" cy="430887"/>
            </a:xfrm>
            <a:prstGeom prst="rect">
              <a:avLst/>
            </a:prstGeom>
            <a:noFill/>
          </p:spPr>
          <p:txBody>
            <a:bodyPr wrap="none" lIns="0" tIns="0" rIns="0" bIns="0" rtlCol="0">
              <a:spAutoFit/>
            </a:bodyPr>
            <a:lstStyle/>
            <a:p>
              <a:r>
                <a:rPr lang="en-US" altLang="zh-CN" sz="1400" dirty="0" smtClean="0">
                  <a:solidFill>
                    <a:schemeClr val="accent1"/>
                  </a:solidFill>
                </a:rPr>
                <a:t>near </a:t>
              </a:r>
              <a:r>
                <a:rPr lang="en-US" altLang="zh-CN" sz="1400" dirty="0" smtClean="0">
                  <a:solidFill>
                    <a:schemeClr val="accent1"/>
                  </a:solidFill>
                </a:rPr>
                <a:t>clip</a:t>
              </a:r>
            </a:p>
            <a:p>
              <a:pPr algn="ctr"/>
              <a:r>
                <a:rPr lang="en-US" altLang="zh-CN" sz="1400" i="1" dirty="0" smtClean="0">
                  <a:solidFill>
                    <a:srgbClr val="0070C0"/>
                  </a:solidFill>
                </a:rPr>
                <a:t>z = n</a:t>
              </a:r>
              <a:endParaRPr lang="zh-CN" altLang="en-US" sz="1400" i="1" dirty="0">
                <a:solidFill>
                  <a:srgbClr val="0070C0"/>
                </a:solidFill>
              </a:endParaRPr>
            </a:p>
          </p:txBody>
        </p:sp>
        <p:sp>
          <p:nvSpPr>
            <p:cNvPr id="163" name="文本框 162"/>
            <p:cNvSpPr txBox="1"/>
            <p:nvPr/>
          </p:nvSpPr>
          <p:spPr>
            <a:xfrm>
              <a:off x="4080803" y="6240066"/>
              <a:ext cx="493405" cy="430887"/>
            </a:xfrm>
            <a:prstGeom prst="rect">
              <a:avLst/>
            </a:prstGeom>
            <a:noFill/>
          </p:spPr>
          <p:txBody>
            <a:bodyPr wrap="none" lIns="0" tIns="0" rIns="0" bIns="0" rtlCol="0">
              <a:spAutoFit/>
            </a:bodyPr>
            <a:lstStyle/>
            <a:p>
              <a:pPr algn="ctr"/>
              <a:r>
                <a:rPr lang="en-US" altLang="zh-CN" sz="1400" dirty="0" smtClean="0">
                  <a:solidFill>
                    <a:schemeClr val="accent1"/>
                  </a:solidFill>
                </a:rPr>
                <a:t>far clip</a:t>
              </a:r>
            </a:p>
            <a:p>
              <a:pPr algn="ctr"/>
              <a:r>
                <a:rPr lang="en-US" altLang="zh-CN" sz="1400" i="1" dirty="0" smtClean="0">
                  <a:solidFill>
                    <a:srgbClr val="0070C0"/>
                  </a:solidFill>
                </a:rPr>
                <a:t>z = f</a:t>
              </a:r>
              <a:endParaRPr lang="zh-CN" altLang="en-US" sz="1400" i="1" dirty="0">
                <a:solidFill>
                  <a:srgbClr val="0070C0"/>
                </a:solidFill>
              </a:endParaRPr>
            </a:p>
          </p:txBody>
        </p:sp>
        <p:sp>
          <p:nvSpPr>
            <p:cNvPr id="164" name="文本框 163"/>
            <p:cNvSpPr txBox="1"/>
            <p:nvPr/>
          </p:nvSpPr>
          <p:spPr>
            <a:xfrm>
              <a:off x="1793604" y="4610330"/>
              <a:ext cx="787780" cy="215444"/>
            </a:xfrm>
            <a:prstGeom prst="rect">
              <a:avLst/>
            </a:prstGeom>
            <a:noFill/>
          </p:spPr>
          <p:txBody>
            <a:bodyPr wrap="none" lIns="0" tIns="0" rIns="0" bIns="0" rtlCol="0">
              <a:spAutoFit/>
            </a:bodyPr>
            <a:lstStyle/>
            <a:p>
              <a:r>
                <a:rPr lang="en-US" altLang="zh-CN" sz="1400" dirty="0">
                  <a:solidFill>
                    <a:schemeClr val="accent1"/>
                  </a:solidFill>
                </a:rPr>
                <a:t>v</a:t>
              </a:r>
              <a:r>
                <a:rPr lang="en-US" altLang="zh-CN" sz="1400" dirty="0" smtClean="0">
                  <a:solidFill>
                    <a:schemeClr val="accent1"/>
                  </a:solidFill>
                </a:rPr>
                <a:t>iew plane</a:t>
              </a:r>
              <a:endParaRPr lang="zh-CN" altLang="en-US" sz="1400" dirty="0">
                <a:solidFill>
                  <a:schemeClr val="accent1"/>
                </a:solidFill>
              </a:endParaRPr>
            </a:p>
          </p:txBody>
        </p:sp>
        <p:cxnSp>
          <p:nvCxnSpPr>
            <p:cNvPr id="165" name="直接箭头连接符 164"/>
            <p:cNvCxnSpPr/>
            <p:nvPr/>
          </p:nvCxnSpPr>
          <p:spPr>
            <a:xfrm>
              <a:off x="2183836" y="4358749"/>
              <a:ext cx="0" cy="252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3140791" y="5215374"/>
              <a:ext cx="0" cy="252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4318095" y="6077133"/>
              <a:ext cx="0" cy="144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6" name="文本框 155"/>
                <p:cNvSpPr txBox="1"/>
                <p:nvPr/>
              </p:nvSpPr>
              <p:spPr>
                <a:xfrm>
                  <a:off x="1278999" y="2560346"/>
                  <a:ext cx="11010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𝑃</m:t>
                            </m:r>
                          </m:e>
                          <m:sup>
                            <m:r>
                              <a:rPr lang="en-US" altLang="zh-CN" sz="1600" b="0" i="1" smtClean="0">
                                <a:solidFill>
                                  <a:schemeClr val="accent1"/>
                                </a:solidFill>
                                <a:latin typeface="Cambria Math" panose="02040503050406030204" pitchFamily="18" charset="0"/>
                              </a:rPr>
                              <m:t>′</m:t>
                            </m:r>
                          </m:sup>
                        </m:sSup>
                        <m:d>
                          <m:dPr>
                            <m:ctrlPr>
                              <a:rPr lang="en-US" altLang="zh-CN" sz="1600" b="0" i="1" smtClean="0">
                                <a:solidFill>
                                  <a:schemeClr val="accent1"/>
                                </a:solidFill>
                                <a:latin typeface="Cambria Math" panose="02040503050406030204" pitchFamily="18" charset="0"/>
                              </a:rPr>
                            </m:ctrlPr>
                          </m:dPr>
                          <m:e>
                            <m:sSup>
                              <m:sSupPr>
                                <m:ctrlPr>
                                  <a:rPr lang="en-US" altLang="zh-CN" sz="1600" i="1">
                                    <a:solidFill>
                                      <a:schemeClr val="accent1"/>
                                    </a:solidFill>
                                    <a:latin typeface="Cambria Math" panose="02040503050406030204" pitchFamily="18" charset="0"/>
                                  </a:rPr>
                                </m:ctrlPr>
                              </m:sSupPr>
                              <m:e>
                                <m:r>
                                  <a:rPr lang="en-US" altLang="zh-CN" sz="1600" i="1">
                                    <a:solidFill>
                                      <a:schemeClr val="accent1"/>
                                    </a:solidFill>
                                    <a:latin typeface="Cambria Math" panose="02040503050406030204" pitchFamily="18" charset="0"/>
                                  </a:rPr>
                                  <m:t>𝑥</m:t>
                                </m:r>
                              </m:e>
                              <m:sup>
                                <m:r>
                                  <a:rPr lang="en-US" altLang="zh-CN" sz="1600" i="1">
                                    <a:solidFill>
                                      <a:schemeClr val="accent1"/>
                                    </a:solidFill>
                                    <a:latin typeface="Cambria Math" panose="02040503050406030204" pitchFamily="18" charset="0"/>
                                  </a:rPr>
                                  <m:t>′</m:t>
                                </m:r>
                              </m:sup>
                            </m:sSup>
                            <m:r>
                              <a:rPr lang="en-US" altLang="zh-CN" sz="1600" b="0" i="1" smtClean="0">
                                <a:solidFill>
                                  <a:schemeClr val="accent1"/>
                                </a:solidFill>
                                <a:latin typeface="Cambria Math" panose="02040503050406030204" pitchFamily="18" charset="0"/>
                              </a:rPr>
                              <m:t>,</m:t>
                            </m:r>
                            <m:sSup>
                              <m:sSupPr>
                                <m:ctrlPr>
                                  <a:rPr lang="en-US" altLang="zh-CN" sz="1600" i="1">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𝑦</m:t>
                                </m:r>
                              </m:e>
                              <m:sup>
                                <m:r>
                                  <a:rPr lang="en-US" altLang="zh-CN" sz="1600" i="1">
                                    <a:solidFill>
                                      <a:schemeClr val="accent1"/>
                                    </a:solidFill>
                                    <a:latin typeface="Cambria Math" panose="02040503050406030204" pitchFamily="18" charset="0"/>
                                  </a:rPr>
                                  <m:t>′</m:t>
                                </m:r>
                              </m:sup>
                            </m:sSup>
                            <m:r>
                              <a:rPr lang="en-US" altLang="zh-CN" sz="1600" b="0" i="1" smtClean="0">
                                <a:solidFill>
                                  <a:schemeClr val="accent1"/>
                                </a:solidFill>
                                <a:latin typeface="Cambria Math" panose="02040503050406030204" pitchFamily="18" charset="0"/>
                              </a:rPr>
                              <m:t>,</m:t>
                            </m:r>
                            <m:sSup>
                              <m:sSupPr>
                                <m:ctrlPr>
                                  <a:rPr lang="en-US" altLang="zh-CN" sz="1600" i="1">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𝑧</m:t>
                                </m:r>
                              </m:e>
                              <m:sup>
                                <m:r>
                                  <a:rPr lang="en-US" altLang="zh-CN" sz="1600" i="1">
                                    <a:solidFill>
                                      <a:schemeClr val="accent1"/>
                                    </a:solidFill>
                                    <a:latin typeface="Cambria Math" panose="02040503050406030204" pitchFamily="18" charset="0"/>
                                  </a:rPr>
                                  <m:t>′</m:t>
                                </m:r>
                              </m:sup>
                            </m:sSup>
                          </m:e>
                        </m:d>
                      </m:oMath>
                    </m:oMathPara>
                  </a14:m>
                  <a:endParaRPr lang="zh-CN" altLang="en-US" sz="1600" dirty="0">
                    <a:solidFill>
                      <a:schemeClr val="accent1"/>
                    </a:solidFill>
                  </a:endParaRPr>
                </a:p>
              </p:txBody>
            </p:sp>
          </mc:Choice>
          <mc:Fallback>
            <p:sp>
              <p:nvSpPr>
                <p:cNvPr id="156" name="文本框 155"/>
                <p:cNvSpPr txBox="1">
                  <a:spLocks noRot="1" noChangeAspect="1" noMove="1" noResize="1" noEditPoints="1" noAdjustHandles="1" noChangeArrowheads="1" noChangeShapeType="1" noTextEdit="1"/>
                </p:cNvSpPr>
                <p:nvPr/>
              </p:nvSpPr>
              <p:spPr>
                <a:xfrm>
                  <a:off x="1278999" y="2560346"/>
                  <a:ext cx="1101007" cy="246221"/>
                </a:xfrm>
                <a:prstGeom prst="rect">
                  <a:avLst/>
                </a:prstGeom>
                <a:blipFill rotWithShape="0">
                  <a:blip r:embed="rId13"/>
                  <a:stretch>
                    <a:fillRect l="-3315" b="-25000"/>
                  </a:stretch>
                </a:blipFill>
              </p:spPr>
              <p:txBody>
                <a:bodyPr/>
                <a:lstStyle/>
                <a:p>
                  <a:r>
                    <a:rPr lang="zh-CN" altLang="en-US">
                      <a:noFill/>
                    </a:rPr>
                    <a:t> </a:t>
                  </a:r>
                </a:p>
              </p:txBody>
            </p:sp>
          </mc:Fallback>
        </mc:AlternateContent>
      </p:grpSp>
      <p:grpSp>
        <p:nvGrpSpPr>
          <p:cNvPr id="26" name="组合 25"/>
          <p:cNvGrpSpPr/>
          <p:nvPr/>
        </p:nvGrpSpPr>
        <p:grpSpPr>
          <a:xfrm>
            <a:off x="7686994" y="1252480"/>
            <a:ext cx="2884377" cy="2226990"/>
            <a:chOff x="8304509" y="1768090"/>
            <a:chExt cx="2884377" cy="2226990"/>
          </a:xfrm>
        </p:grpSpPr>
        <p:grpSp>
          <p:nvGrpSpPr>
            <p:cNvPr id="6" name="组合 5"/>
            <p:cNvGrpSpPr/>
            <p:nvPr/>
          </p:nvGrpSpPr>
          <p:grpSpPr>
            <a:xfrm>
              <a:off x="8304509" y="1768090"/>
              <a:ext cx="2884377" cy="2226990"/>
              <a:chOff x="8665016" y="1393752"/>
              <a:chExt cx="2884377" cy="2226990"/>
            </a:xfrm>
          </p:grpSpPr>
          <p:sp>
            <p:nvSpPr>
              <p:cNvPr id="71" name="圆角矩形 70"/>
              <p:cNvSpPr/>
              <p:nvPr/>
            </p:nvSpPr>
            <p:spPr>
              <a:xfrm>
                <a:off x="8665016" y="1393752"/>
                <a:ext cx="2884377" cy="2226990"/>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66" name="文本框 65"/>
                  <p:cNvSpPr txBox="1"/>
                  <p:nvPr/>
                </p:nvSpPr>
                <p:spPr>
                  <a:xfrm>
                    <a:off x="8841858" y="1561988"/>
                    <a:ext cx="2123402"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r>
                            <a:rPr lang="en-US" altLang="zh-CN" b="0" i="1" smtClean="0">
                              <a:solidFill>
                                <a:srgbClr val="C00000"/>
                              </a:solidFill>
                              <a:latin typeface="Cambria Math" panose="02040503050406030204" pitchFamily="18" charset="0"/>
                            </a:rPr>
                            <m:t>𝑑</m:t>
                          </m:r>
                          <m:r>
                            <a:rPr lang="en-US" altLang="zh-CN" b="0" i="1" smtClean="0">
                              <a:solidFill>
                                <a:srgbClr val="C00000"/>
                              </a:solidFill>
                              <a:latin typeface="Cambria Math" panose="02040503050406030204" pitchFamily="18" charset="0"/>
                            </a:rPr>
                            <m:t> )</m:t>
                          </m:r>
                        </m:oMath>
                      </m:oMathPara>
                    </a14:m>
                    <a:endParaRPr lang="en-US" altLang="zh-CN" b="0" dirty="0" smtClean="0">
                      <a:solidFill>
                        <a:schemeClr val="bg1"/>
                      </a:solidFill>
                    </a:endParaRPr>
                  </a:p>
                </p:txBody>
              </p:sp>
            </mc:Choice>
            <mc:Fallback>
              <p:sp>
                <p:nvSpPr>
                  <p:cNvPr id="66" name="文本框 65"/>
                  <p:cNvSpPr txBox="1">
                    <a:spLocks noRot="1" noChangeAspect="1" noMove="1" noResize="1" noEditPoints="1" noAdjustHandles="1" noChangeArrowheads="1" noChangeShapeType="1" noTextEdit="1"/>
                  </p:cNvSpPr>
                  <p:nvPr/>
                </p:nvSpPr>
                <p:spPr>
                  <a:xfrm>
                    <a:off x="8841858" y="1561988"/>
                    <a:ext cx="2123402" cy="524118"/>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文本框 66"/>
                  <p:cNvSpPr txBox="1"/>
                  <p:nvPr/>
                </p:nvSpPr>
                <p:spPr>
                  <a:xfrm>
                    <a:off x="8841858" y="2228877"/>
                    <a:ext cx="2099229"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 )</m:t>
                          </m:r>
                        </m:oMath>
                      </m:oMathPara>
                    </a14:m>
                    <a:endParaRPr lang="en-US" altLang="zh-CN" b="0" dirty="0" smtClean="0">
                      <a:solidFill>
                        <a:schemeClr val="bg1"/>
                      </a:solidFill>
                    </a:endParaRPr>
                  </a:p>
                </p:txBody>
              </p:sp>
            </mc:Choice>
            <mc:Fallback>
              <p:sp>
                <p:nvSpPr>
                  <p:cNvPr id="67" name="文本框 66"/>
                  <p:cNvSpPr txBox="1">
                    <a:spLocks noRot="1" noChangeAspect="1" noMove="1" noResize="1" noEditPoints="1" noAdjustHandles="1" noChangeArrowheads="1" noChangeShapeType="1" noTextEdit="1"/>
                  </p:cNvSpPr>
                  <p:nvPr/>
                </p:nvSpPr>
                <p:spPr>
                  <a:xfrm>
                    <a:off x="8841858" y="2228877"/>
                    <a:ext cx="2099229" cy="524118"/>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p:cNvSpPr txBox="1"/>
                  <p:nvPr/>
                </p:nvSpPr>
                <p:spPr>
                  <a:xfrm>
                    <a:off x="8841858" y="2928389"/>
                    <a:ext cx="2633285"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 </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𝑎𝑧</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𝑏</m:t>
                              </m:r>
                            </m:num>
                            <m:den>
                              <m:r>
                                <a:rPr lang="en-US" altLang="zh-CN" b="0" i="1" smtClean="0">
                                  <a:solidFill>
                                    <a:srgbClr val="C00000"/>
                                  </a:solidFill>
                                  <a:latin typeface="Cambria Math" panose="02040503050406030204" pitchFamily="18" charset="0"/>
                                </a:rPr>
                                <m:t>𝑧</m:t>
                              </m:r>
                            </m:den>
                          </m:f>
                          <m:r>
                            <a:rPr lang="en-US" altLang="zh-CN" b="0" i="1" smtClean="0">
                              <a:solidFill>
                                <a:srgbClr val="C00000"/>
                              </a:solidFill>
                              <a:latin typeface="Cambria Math" panose="02040503050406030204" pitchFamily="18" charset="0"/>
                            </a:rPr>
                            <m:t> </m:t>
                          </m:r>
                          <m:r>
                            <a:rPr lang="en-US" altLang="zh-CN" b="0" i="1" smtClean="0">
                              <a:solidFill>
                                <a:schemeClr val="bg1"/>
                              </a:solidFill>
                              <a:latin typeface="Cambria Math" panose="02040503050406030204" pitchFamily="18" charset="0"/>
                            </a:rPr>
                            <m:t>)</m:t>
                          </m:r>
                        </m:oMath>
                      </m:oMathPara>
                    </a14:m>
                    <a:endParaRPr lang="en-US" altLang="zh-CN" b="0" dirty="0" smtClean="0">
                      <a:solidFill>
                        <a:schemeClr val="bg1"/>
                      </a:solidFill>
                    </a:endParaRPr>
                  </a:p>
                </p:txBody>
              </p:sp>
            </mc:Choice>
            <mc:Fallback>
              <p:sp>
                <p:nvSpPr>
                  <p:cNvPr id="68" name="文本框 67"/>
                  <p:cNvSpPr txBox="1">
                    <a:spLocks noRot="1" noChangeAspect="1" noMove="1" noResize="1" noEditPoints="1" noAdjustHandles="1" noChangeArrowheads="1" noChangeShapeType="1" noTextEdit="1"/>
                  </p:cNvSpPr>
                  <p:nvPr/>
                </p:nvSpPr>
                <p:spPr>
                  <a:xfrm>
                    <a:off x="8841858" y="2928389"/>
                    <a:ext cx="2633285" cy="524118"/>
                  </a:xfrm>
                  <a:prstGeom prst="rect">
                    <a:avLst/>
                  </a:prstGeom>
                  <a:blipFill rotWithShape="0">
                    <a:blip r:embed="rId16"/>
                    <a:stretch>
                      <a:fillRect/>
                    </a:stretch>
                  </a:blipFill>
                </p:spPr>
                <p:txBody>
                  <a:bodyPr/>
                  <a:lstStyle/>
                  <a:p>
                    <a:r>
                      <a:rPr lang="zh-CN" altLang="en-US">
                        <a:noFill/>
                      </a:rPr>
                      <a:t> </a:t>
                    </a:r>
                  </a:p>
                </p:txBody>
              </p:sp>
            </mc:Fallback>
          </mc:AlternateContent>
        </p:grpSp>
        <p:sp>
          <p:nvSpPr>
            <p:cNvPr id="168" name="圆角矩形 167"/>
            <p:cNvSpPr/>
            <p:nvPr/>
          </p:nvSpPr>
          <p:spPr>
            <a:xfrm>
              <a:off x="10263232" y="3232709"/>
              <a:ext cx="709566" cy="711149"/>
            </a:xfrm>
            <a:prstGeom prst="roundRect">
              <a:avLst>
                <a:gd name="adj" fmla="val 10000"/>
              </a:avLst>
            </a:prstGeom>
            <a:noFill/>
            <a:ln w="25400">
              <a:solidFill>
                <a:schemeClr val="accent2"/>
              </a:solidFill>
              <a:prstDash val="dash"/>
            </a:ln>
          </p:spPr>
          <p:style>
            <a:lnRef idx="1">
              <a:schemeClr val="accent2"/>
            </a:lnRef>
            <a:fillRef idx="2">
              <a:schemeClr val="accent2"/>
            </a:fillRef>
            <a:effectRef idx="1">
              <a:schemeClr val="accent2"/>
            </a:effectRef>
            <a:fontRef idx="minor">
              <a:schemeClr val="dk1"/>
            </a:fontRef>
          </p:style>
        </p:sp>
      </p:grpSp>
      <mc:AlternateContent xmlns:mc="http://schemas.openxmlformats.org/markup-compatibility/2006">
        <mc:Choice xmlns:a14="http://schemas.microsoft.com/office/drawing/2010/main" Requires="a14">
          <p:sp>
            <p:nvSpPr>
              <p:cNvPr id="27" name="矩形 26"/>
              <p:cNvSpPr/>
              <p:nvPr/>
            </p:nvSpPr>
            <p:spPr>
              <a:xfrm>
                <a:off x="10355283" y="3441784"/>
                <a:ext cx="1549142" cy="13408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accent2"/>
                              </a:solidFill>
                              <a:latin typeface="Cambria Math" panose="02040503050406030204" pitchFamily="18" charset="0"/>
                            </a:rPr>
                          </m:ctrlPr>
                        </m:dPr>
                        <m:e>
                          <m:eqArr>
                            <m:eqArrPr>
                              <m:ctrlPr>
                                <a:rPr lang="en-US" altLang="zh-CN" i="1">
                                  <a:solidFill>
                                    <a:schemeClr val="accent2"/>
                                  </a:solidFill>
                                  <a:latin typeface="Cambria Math" panose="02040503050406030204" pitchFamily="18" charset="0"/>
                                </a:rPr>
                              </m:ctrlPr>
                            </m:eqArrPr>
                            <m:e>
                              <m:f>
                                <m:fPr>
                                  <m:ctrlPr>
                                    <a:rPr lang="en-US" altLang="zh-CN" i="1">
                                      <a:solidFill>
                                        <a:schemeClr val="accent2"/>
                                      </a:solidFill>
                                      <a:latin typeface="Cambria Math" panose="02040503050406030204" pitchFamily="18" charset="0"/>
                                    </a:rPr>
                                  </m:ctrlPr>
                                </m:fPr>
                                <m:num>
                                  <m:r>
                                    <a:rPr lang="en-US" altLang="zh-CN" i="1">
                                      <a:solidFill>
                                        <a:schemeClr val="accent2"/>
                                      </a:solidFill>
                                      <a:latin typeface="Cambria Math" panose="02040503050406030204" pitchFamily="18" charset="0"/>
                                    </a:rPr>
                                    <m:t>𝑎𝑛</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𝑏</m:t>
                                  </m:r>
                                </m:num>
                                <m:den>
                                  <m:r>
                                    <a:rPr lang="en-US" altLang="zh-CN" i="1">
                                      <a:solidFill>
                                        <a:schemeClr val="accent2"/>
                                      </a:solidFill>
                                      <a:latin typeface="Cambria Math" panose="02040503050406030204" pitchFamily="18" charset="0"/>
                                      <a:ea typeface="Cambria Math" panose="02040503050406030204" pitchFamily="18" charset="0"/>
                                    </a:rPr>
                                    <m:t>𝑛</m:t>
                                  </m:r>
                                </m:den>
                              </m:f>
                              <m:r>
                                <a:rPr lang="en-US" altLang="zh-CN" i="1">
                                  <a:solidFill>
                                    <a:schemeClr val="accent2"/>
                                  </a:solidFill>
                                  <a:latin typeface="Cambria Math" panose="02040503050406030204" pitchFamily="18" charset="0"/>
                                </a:rPr>
                                <m:t>=0</m:t>
                              </m:r>
                              <m:r>
                                <m:rPr>
                                  <m:nor/>
                                </m:rPr>
                                <a:rPr lang="en-US" altLang="zh-CN" dirty="0">
                                  <a:solidFill>
                                    <a:schemeClr val="accent2"/>
                                  </a:solidFill>
                                </a:rPr>
                                <m:t> </m:t>
                              </m:r>
                            </m:e>
                            <m:e>
                              <m:f>
                                <m:fPr>
                                  <m:ctrlPr>
                                    <a:rPr lang="en-US" altLang="zh-CN" i="1">
                                      <a:solidFill>
                                        <a:schemeClr val="accent2"/>
                                      </a:solidFill>
                                      <a:latin typeface="Cambria Math" panose="02040503050406030204" pitchFamily="18" charset="0"/>
                                    </a:rPr>
                                  </m:ctrlPr>
                                </m:fPr>
                                <m:num>
                                  <m:r>
                                    <a:rPr lang="en-US" altLang="zh-CN" i="1">
                                      <a:solidFill>
                                        <a:schemeClr val="accent2"/>
                                      </a:solidFill>
                                      <a:latin typeface="Cambria Math" panose="02040503050406030204" pitchFamily="18" charset="0"/>
                                    </a:rPr>
                                    <m:t>𝑎</m:t>
                                  </m:r>
                                  <m:r>
                                    <a:rPr lang="en-US" altLang="zh-CN" i="1">
                                      <a:solidFill>
                                        <a:schemeClr val="accent2"/>
                                      </a:solidFill>
                                      <a:latin typeface="Cambria Math" panose="02040503050406030204" pitchFamily="18" charset="0"/>
                                    </a:rPr>
                                    <m:t>𝑓</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𝑏</m:t>
                                  </m:r>
                                </m:num>
                                <m:den>
                                  <m:r>
                                    <a:rPr lang="en-US" altLang="zh-CN" i="1">
                                      <a:solidFill>
                                        <a:schemeClr val="accent2"/>
                                      </a:solidFill>
                                      <a:latin typeface="Cambria Math" panose="02040503050406030204" pitchFamily="18" charset="0"/>
                                      <a:ea typeface="Cambria Math" panose="02040503050406030204" pitchFamily="18" charset="0"/>
                                    </a:rPr>
                                    <m:t>𝑓</m:t>
                                  </m:r>
                                </m:den>
                              </m:f>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1</m:t>
                              </m:r>
                            </m:e>
                          </m:eqArr>
                        </m:e>
                      </m:d>
                    </m:oMath>
                  </m:oMathPara>
                </a14:m>
                <a:endParaRPr lang="en-US" altLang="zh-CN" b="0" dirty="0" smtClean="0">
                  <a:solidFill>
                    <a:schemeClr val="accent2"/>
                  </a:solidFill>
                </a:endParaRPr>
              </a:p>
            </p:txBody>
          </p:sp>
        </mc:Choice>
        <mc:Fallback>
          <p:sp>
            <p:nvSpPr>
              <p:cNvPr id="27" name="矩形 26"/>
              <p:cNvSpPr>
                <a:spLocks noRot="1" noChangeAspect="1" noMove="1" noResize="1" noEditPoints="1" noAdjustHandles="1" noChangeArrowheads="1" noChangeShapeType="1" noTextEdit="1"/>
              </p:cNvSpPr>
              <p:nvPr/>
            </p:nvSpPr>
            <p:spPr>
              <a:xfrm>
                <a:off x="10355283" y="3441784"/>
                <a:ext cx="1549142" cy="1340880"/>
              </a:xfrm>
              <a:prstGeom prst="rect">
                <a:avLst/>
              </a:prstGeom>
              <a:blipFill rotWithShape="0">
                <a:blip r:embed="rId17"/>
                <a:stretch>
                  <a:fillRect/>
                </a:stretch>
              </a:blipFill>
            </p:spPr>
            <p:txBody>
              <a:bodyPr/>
              <a:lstStyle/>
              <a:p>
                <a:r>
                  <a:rPr lang="zh-CN" altLang="en-US">
                    <a:noFill/>
                  </a:rPr>
                  <a:t> </a:t>
                </a:r>
              </a:p>
            </p:txBody>
          </p:sp>
        </mc:Fallback>
      </mc:AlternateContent>
      <p:grpSp>
        <p:nvGrpSpPr>
          <p:cNvPr id="34" name="组合 33"/>
          <p:cNvGrpSpPr/>
          <p:nvPr/>
        </p:nvGrpSpPr>
        <p:grpSpPr>
          <a:xfrm>
            <a:off x="4853455" y="989078"/>
            <a:ext cx="2000576" cy="1443334"/>
            <a:chOff x="4691604" y="989078"/>
            <a:chExt cx="2000576" cy="1443334"/>
          </a:xfrm>
        </p:grpSpPr>
        <p:grpSp>
          <p:nvGrpSpPr>
            <p:cNvPr id="25" name="组合 24"/>
            <p:cNvGrpSpPr/>
            <p:nvPr/>
          </p:nvGrpSpPr>
          <p:grpSpPr>
            <a:xfrm>
              <a:off x="4713867" y="989078"/>
              <a:ext cx="1978313" cy="1443334"/>
              <a:chOff x="6108686" y="1785580"/>
              <a:chExt cx="1634656" cy="1443334"/>
            </a:xfrm>
          </p:grpSpPr>
          <p:sp>
            <p:nvSpPr>
              <p:cNvPr id="70" name="圆角矩形 69"/>
              <p:cNvSpPr/>
              <p:nvPr/>
            </p:nvSpPr>
            <p:spPr>
              <a:xfrm>
                <a:off x="6108686" y="1785580"/>
                <a:ext cx="1634656" cy="1443334"/>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159" name="文本框 158"/>
                  <p:cNvSpPr txBox="1"/>
                  <p:nvPr/>
                </p:nvSpPr>
                <p:spPr>
                  <a:xfrm>
                    <a:off x="6422639" y="1883341"/>
                    <a:ext cx="1006749" cy="1325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𝑥</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oMath>
                      </m:oMathPara>
                    </a14:m>
                    <a:endParaRPr lang="en-US" altLang="zh-CN" b="0" dirty="0" smtClean="0">
                      <a:solidFill>
                        <a:schemeClr val="bg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𝑦</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oMath>
                      </m:oMathPara>
                    </a14:m>
                    <a:endParaRPr lang="en-US" altLang="zh-CN" dirty="0" smtClean="0">
                      <a:solidFill>
                        <a:schemeClr val="bg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𝑧</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𝑑</m:t>
                          </m:r>
                        </m:oMath>
                      </m:oMathPara>
                    </a14:m>
                    <a:endParaRPr lang="en-US" altLang="zh-CN" dirty="0" smtClean="0">
                      <a:solidFill>
                        <a:schemeClr val="bg1"/>
                      </a:solidFill>
                    </a:endParaRPr>
                  </a:p>
                </p:txBody>
              </p:sp>
            </mc:Choice>
            <mc:Fallback>
              <p:sp>
                <p:nvSpPr>
                  <p:cNvPr id="159" name="文本框 158"/>
                  <p:cNvSpPr txBox="1">
                    <a:spLocks noRot="1" noChangeAspect="1" noMove="1" noResize="1" noEditPoints="1" noAdjustHandles="1" noChangeArrowheads="1" noChangeShapeType="1" noTextEdit="1"/>
                  </p:cNvSpPr>
                  <p:nvPr/>
                </p:nvSpPr>
                <p:spPr>
                  <a:xfrm>
                    <a:off x="6422639" y="1883341"/>
                    <a:ext cx="1006749" cy="1325235"/>
                  </a:xfrm>
                  <a:prstGeom prst="rect">
                    <a:avLst/>
                  </a:prstGeom>
                  <a:blipFill rotWithShape="0">
                    <a:blip r:embed="rId18"/>
                    <a:stretch>
                      <a:fillRect b="-917"/>
                    </a:stretch>
                  </a:blipFill>
                </p:spPr>
                <p:txBody>
                  <a:bodyPr/>
                  <a:lstStyle/>
                  <a:p>
                    <a:r>
                      <a:rPr lang="zh-CN" altLang="en-US">
                        <a:noFill/>
                      </a:rPr>
                      <a:t> </a:t>
                    </a:r>
                  </a:p>
                </p:txBody>
              </p:sp>
            </mc:Fallback>
          </mc:AlternateContent>
        </p:grpSp>
        <p:sp>
          <p:nvSpPr>
            <p:cNvPr id="172" name="文本框 171"/>
            <p:cNvSpPr txBox="1"/>
            <p:nvPr/>
          </p:nvSpPr>
          <p:spPr>
            <a:xfrm>
              <a:off x="4691604" y="1283660"/>
              <a:ext cx="461665" cy="953687"/>
            </a:xfrm>
            <a:prstGeom prst="rect">
              <a:avLst/>
            </a:prstGeom>
            <a:noFill/>
          </p:spPr>
          <p:txBody>
            <a:bodyPr vert="eaVert" wrap="square" rtlCol="0">
              <a:spAutoFit/>
            </a:bodyPr>
            <a:lstStyle/>
            <a:p>
              <a:pPr algn="ctr"/>
              <a:r>
                <a:rPr lang="zh-CN" altLang="en-US" dirty="0" smtClean="0">
                  <a:solidFill>
                    <a:schemeClr val="bg1"/>
                  </a:solidFill>
                </a:rPr>
                <a:t>视平面</a:t>
              </a:r>
              <a:endParaRPr lang="zh-CN" altLang="en-US" dirty="0">
                <a:solidFill>
                  <a:schemeClr val="bg1"/>
                </a:solidFill>
              </a:endParaRPr>
            </a:p>
          </p:txBody>
        </p:sp>
      </p:grpSp>
      <p:grpSp>
        <p:nvGrpSpPr>
          <p:cNvPr id="33" name="组合 32"/>
          <p:cNvGrpSpPr/>
          <p:nvPr/>
        </p:nvGrpSpPr>
        <p:grpSpPr>
          <a:xfrm>
            <a:off x="4776141" y="3435938"/>
            <a:ext cx="2155204" cy="1249821"/>
            <a:chOff x="4767165" y="3094104"/>
            <a:chExt cx="2155204" cy="1249821"/>
          </a:xfrm>
        </p:grpSpPr>
        <mc:AlternateContent xmlns:mc="http://schemas.openxmlformats.org/markup-compatibility/2006">
          <mc:Choice xmlns:a14="http://schemas.microsoft.com/office/drawing/2010/main" Requires="a14">
            <p:sp>
              <p:nvSpPr>
                <p:cNvPr id="170" name="圆角矩形 169"/>
                <p:cNvSpPr/>
                <p:nvPr/>
              </p:nvSpPr>
              <p:spPr>
                <a:xfrm>
                  <a:off x="4830723" y="3094104"/>
                  <a:ext cx="2091646" cy="1249821"/>
                </a:xfrm>
                <a:prstGeom prst="roundRect">
                  <a:avLst/>
                </a:prstGeom>
                <a:solidFill>
                  <a:schemeClr val="bg2">
                    <a:lumMod val="75000"/>
                  </a:schemeClr>
                </a:solidFill>
                <a:ln w="25400">
                  <a:solidFill>
                    <a:schemeClr val="bg2">
                      <a:lumMod val="50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r>
                    <a:rPr lang="en-US" altLang="zh-CN" sz="2000" b="1" dirty="0" smtClean="0"/>
                    <a:t>    </a:t>
                  </a:r>
                  <a14:m>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a14:m>
                  <a:endParaRPr lang="en-US" altLang="zh-CN" sz="2000" b="1" dirty="0">
                    <a:ea typeface="Cambria Math" panose="02040503050406030204" pitchFamily="18" charset="0"/>
                  </a:endParaRPr>
                </a:p>
              </p:txBody>
            </p:sp>
          </mc:Choice>
          <mc:Fallback>
            <p:sp>
              <p:nvSpPr>
                <p:cNvPr id="170" name="圆角矩形 169"/>
                <p:cNvSpPr>
                  <a:spLocks noRot="1" noChangeAspect="1" noMove="1" noResize="1" noEditPoints="1" noAdjustHandles="1" noChangeArrowheads="1" noChangeShapeType="1" noTextEdit="1"/>
                </p:cNvSpPr>
                <p:nvPr/>
              </p:nvSpPr>
              <p:spPr>
                <a:xfrm>
                  <a:off x="4830723" y="3094104"/>
                  <a:ext cx="2091646" cy="1249821"/>
                </a:xfrm>
                <a:prstGeom prst="roundRect">
                  <a:avLst/>
                </a:prstGeom>
                <a:blipFill rotWithShape="0">
                  <a:blip r:embed="rId19"/>
                  <a:stretch>
                    <a:fillRect/>
                  </a:stretch>
                </a:blipFill>
                <a:ln w="25400">
                  <a:solidFill>
                    <a:schemeClr val="bg2">
                      <a:lumMod val="50000"/>
                    </a:schemeClr>
                  </a:solidFill>
                  <a:prstDash val="dash"/>
                </a:ln>
              </p:spPr>
              <p:txBody>
                <a:bodyPr/>
                <a:lstStyle/>
                <a:p>
                  <a:r>
                    <a:rPr lang="zh-CN" altLang="en-US">
                      <a:noFill/>
                    </a:rPr>
                    <a:t> </a:t>
                  </a:r>
                </a:p>
              </p:txBody>
            </p:sp>
          </mc:Fallback>
        </mc:AlternateContent>
        <p:sp>
          <p:nvSpPr>
            <p:cNvPr id="171" name="圆角矩形 170"/>
            <p:cNvSpPr/>
            <p:nvPr/>
          </p:nvSpPr>
          <p:spPr>
            <a:xfrm>
              <a:off x="5261261" y="3748295"/>
              <a:ext cx="1351790" cy="290652"/>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173" name="文本框 172"/>
            <p:cNvSpPr txBox="1"/>
            <p:nvPr/>
          </p:nvSpPr>
          <p:spPr>
            <a:xfrm>
              <a:off x="4767165" y="3261211"/>
              <a:ext cx="461665" cy="934646"/>
            </a:xfrm>
            <a:prstGeom prst="rect">
              <a:avLst/>
            </a:prstGeom>
            <a:noFill/>
          </p:spPr>
          <p:txBody>
            <a:bodyPr vert="eaVert" wrap="square" rtlCol="0">
              <a:spAutoFit/>
            </a:bodyPr>
            <a:lstStyle/>
            <a:p>
              <a:pPr algn="ctr"/>
              <a:r>
                <a:rPr lang="en-US" altLang="zh-CN" dirty="0" smtClean="0">
                  <a:solidFill>
                    <a:schemeClr val="bg1"/>
                  </a:solidFill>
                </a:rPr>
                <a:t>CVV</a:t>
              </a:r>
              <a:endParaRPr lang="zh-CN" altLang="en-US" dirty="0">
                <a:solidFill>
                  <a:schemeClr val="bg1"/>
                </a:solidFill>
              </a:endParaRPr>
            </a:p>
          </p:txBody>
        </p:sp>
      </p:grpSp>
      <p:cxnSp>
        <p:nvCxnSpPr>
          <p:cNvPr id="174" name="直接箭头连接符 173"/>
          <p:cNvCxnSpPr/>
          <p:nvPr/>
        </p:nvCxnSpPr>
        <p:spPr>
          <a:xfrm rot="5400000">
            <a:off x="5490300" y="3025112"/>
            <a:ext cx="720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10050674" y="3525173"/>
            <a:ext cx="498894" cy="471076"/>
          </a:xfrm>
          <a:prstGeom prst="curvedConnector2">
            <a:avLst/>
          </a:prstGeom>
          <a:ln w="19050">
            <a:solidFill>
              <a:schemeClr val="accent2">
                <a:lumMod val="60000"/>
                <a:lumOff val="40000"/>
                <a:alpha val="73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660565" y="4191010"/>
            <a:ext cx="3875094" cy="0"/>
          </a:xfrm>
          <a:prstGeom prst="straightConnector1">
            <a:avLst/>
          </a:prstGeom>
          <a:ln w="25400">
            <a:solidFill>
              <a:schemeClr val="accent2">
                <a:lumMod val="60000"/>
                <a:lumOff val="40000"/>
                <a:alpha val="73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99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cxnSp>
        <p:nvCxnSpPr>
          <p:cNvPr id="69" name="直接箭头连接符 68"/>
          <p:cNvCxnSpPr/>
          <p:nvPr/>
        </p:nvCxnSpPr>
        <p:spPr>
          <a:xfrm>
            <a:off x="7911205" y="1589971"/>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文本框 82"/>
              <p:cNvSpPr txBox="1"/>
              <p:nvPr/>
            </p:nvSpPr>
            <p:spPr>
              <a:xfrm>
                <a:off x="4704991" y="4478800"/>
                <a:ext cx="7130157" cy="21822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140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𝑥</m:t>
                          </m:r>
                          <m:r>
                            <a:rPr lang="en-US" altLang="zh-CN" sz="1400" b="0" i="1" smtClean="0">
                              <a:solidFill>
                                <a:schemeClr val="accent1"/>
                              </a:solidFill>
                              <a:latin typeface="Cambria Math" panose="02040503050406030204" pitchFamily="18" charset="0"/>
                            </a:rPr>
                            <m:t>  </m:t>
                          </m:r>
                          <m:r>
                            <a:rPr lang="en-US" altLang="zh-CN" sz="1400" b="0" i="1" smtClean="0">
                              <a:solidFill>
                                <a:schemeClr val="accent1"/>
                              </a:solidFill>
                              <a:latin typeface="Cambria Math" panose="02040503050406030204" pitchFamily="18" charset="0"/>
                            </a:rPr>
                            <m:t>𝑦</m:t>
                          </m:r>
                          <m:r>
                            <a:rPr lang="en-US" altLang="zh-CN" sz="1400" b="0" i="1" smtClean="0">
                              <a:solidFill>
                                <a:schemeClr val="accent1"/>
                              </a:solidFill>
                              <a:latin typeface="Cambria Math" panose="02040503050406030204" pitchFamily="18" charset="0"/>
                            </a:rPr>
                            <m:t>  </m:t>
                          </m:r>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  1</m:t>
                          </m:r>
                        </m:e>
                      </m:d>
                      <m:d>
                        <m:dPr>
                          <m:begChr m:val="["/>
                          <m:endChr m:val="]"/>
                          <m:ctrlPr>
                            <a:rPr lang="en-US" altLang="zh-CN" sz="1400" i="1" smtClean="0">
                              <a:solidFill>
                                <a:schemeClr val="accent1"/>
                              </a:solidFill>
                              <a:latin typeface="Cambria Math" panose="02040503050406030204" pitchFamily="18" charset="0"/>
                            </a:rPr>
                          </m:ctrlPr>
                        </m:dPr>
                        <m:e>
                          <m:m>
                            <m:mPr>
                              <m:mcs>
                                <m:mc>
                                  <m:mcPr>
                                    <m:count m:val="4"/>
                                    <m:mcJc m:val="center"/>
                                  </m:mcPr>
                                </m:mc>
                              </m:mcs>
                              <m:ctrlPr>
                                <a:rPr lang="en-US" altLang="zh-CN" sz="1400" i="1" smtClean="0">
                                  <a:solidFill>
                                    <a:schemeClr val="accent1"/>
                                  </a:solidFill>
                                  <a:latin typeface="Cambria Math" panose="02040503050406030204" pitchFamily="18" charset="0"/>
                                </a:rPr>
                              </m:ctrlPr>
                            </m:mPr>
                            <m:mr>
                              <m:e>
                                <m:f>
                                  <m:fPr>
                                    <m:ctrlPr>
                                      <a:rPr lang="en-US" altLang="zh-CN" sz="1400" i="1" smtClean="0">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1</m:t>
                                    </m:r>
                                  </m:num>
                                  <m:den>
                                    <m:r>
                                      <a:rPr lang="en-US" altLang="zh-CN" sz="1400" b="0" i="1" smtClean="0">
                                        <a:solidFill>
                                          <a:schemeClr val="accent1"/>
                                        </a:solidFill>
                                        <a:latin typeface="Cambria Math" panose="02040503050406030204" pitchFamily="18" charset="0"/>
                                      </a:rPr>
                                      <m:t>𝑡𝑎𝑛</m:t>
                                    </m:r>
                                    <m:d>
                                      <m:dPr>
                                        <m:ctrlPr>
                                          <a:rPr lang="en-US" altLang="zh-CN" sz="1400" b="0" i="1" smtClean="0">
                                            <a:solidFill>
                                              <a:schemeClr val="accent1"/>
                                            </a:solidFill>
                                            <a:latin typeface="Cambria Math" panose="02040503050406030204" pitchFamily="18" charset="0"/>
                                          </a:rPr>
                                        </m:ctrlPr>
                                      </m:dPr>
                                      <m:e>
                                        <m:f>
                                          <m:fPr>
                                            <m:ctrlPr>
                                              <a:rPr lang="en-US" altLang="zh-CN" sz="1400" b="0" i="1" smtClean="0">
                                                <a:solidFill>
                                                  <a:schemeClr val="accent1"/>
                                                </a:solidFill>
                                                <a:latin typeface="Cambria Math" panose="02040503050406030204" pitchFamily="18" charset="0"/>
                                              </a:rPr>
                                            </m:ctrlPr>
                                          </m:fPr>
                                          <m:num>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𝐹𝑂𝑉</m:t>
                                                </m:r>
                                              </m:e>
                                              <m:sub>
                                                <m:r>
                                                  <a:rPr lang="en-US" altLang="zh-CN" sz="1400" b="0" i="1" smtClean="0">
                                                    <a:solidFill>
                                                      <a:schemeClr val="accent1"/>
                                                    </a:solidFill>
                                                    <a:latin typeface="Cambria Math" panose="02040503050406030204" pitchFamily="18" charset="0"/>
                                                  </a:rPr>
                                                  <m:t>𝑥</m:t>
                                                </m:r>
                                              </m:sub>
                                            </m:sSub>
                                          </m:num>
                                          <m:den>
                                            <m:r>
                                              <a:rPr lang="en-US" altLang="zh-CN" sz="1400" b="0" i="1" smtClean="0">
                                                <a:solidFill>
                                                  <a:schemeClr val="accent1"/>
                                                </a:solidFill>
                                                <a:latin typeface="Cambria Math" panose="02040503050406030204" pitchFamily="18" charset="0"/>
                                              </a:rPr>
                                              <m:t>2</m:t>
                                            </m:r>
                                          </m:den>
                                        </m:f>
                                      </m:e>
                                    </m:d>
                                  </m:den>
                                </m:f>
                              </m:e>
                              <m:e>
                                <m:r>
                                  <a:rPr lang="en-US" altLang="zh-CN" sz="1400" b="0" i="1" smtClean="0">
                                    <a:solidFill>
                                      <a:schemeClr val="accent1"/>
                                    </a:solidFill>
                                    <a:latin typeface="Cambria Math" panose="02040503050406030204" pitchFamily="18" charset="0"/>
                                  </a:rPr>
                                  <m:t>0</m:t>
                                </m:r>
                              </m:e>
                              <m:e>
                                <m:r>
                                  <a:rPr lang="en-US" altLang="zh-CN" sz="1400" i="1">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mr>
                            <m:mr>
                              <m:e>
                                <m:r>
                                  <a:rPr lang="en-US" altLang="zh-CN" sz="1400" b="0" i="1" smtClean="0">
                                    <a:solidFill>
                                      <a:schemeClr val="accent1"/>
                                    </a:solidFill>
                                    <a:latin typeface="Cambria Math" panose="02040503050406030204" pitchFamily="18" charset="0"/>
                                  </a:rPr>
                                  <m:t>0</m:t>
                                </m:r>
                              </m:e>
                              <m:e>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𝑎𝑟</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e>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mr>
                            <m:mr>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e>
                                <m:f>
                                  <m:fPr>
                                    <m:ctrlPr>
                                      <a:rPr lang="en-US" altLang="zh-CN" sz="1400" i="1" smtClean="0">
                                        <a:solidFill>
                                          <a:schemeClr val="accent2"/>
                                        </a:solidFill>
                                        <a:latin typeface="Cambria Math" panose="02040503050406030204" pitchFamily="18" charset="0"/>
                                      </a:rPr>
                                    </m:ctrlPr>
                                  </m:fPr>
                                  <m:num>
                                    <m:r>
                                      <a:rPr lang="en-US" altLang="zh-CN" sz="1400" b="0" i="1" smtClean="0">
                                        <a:solidFill>
                                          <a:schemeClr val="accent2"/>
                                        </a:solidFill>
                                        <a:latin typeface="Cambria Math" panose="02040503050406030204" pitchFamily="18" charset="0"/>
                                      </a:rPr>
                                      <m:t>𝑓</m:t>
                                    </m:r>
                                  </m:num>
                                  <m:den>
                                    <m:r>
                                      <a:rPr lang="en-US" altLang="zh-CN" sz="1400" b="0" i="1" smtClean="0">
                                        <a:solidFill>
                                          <a:schemeClr val="accent2"/>
                                        </a:solidFill>
                                        <a:latin typeface="Cambria Math" panose="02040503050406030204" pitchFamily="18" charset="0"/>
                                      </a:rPr>
                                      <m:t>𝑓</m:t>
                                    </m:r>
                                    <m:r>
                                      <a:rPr lang="en-US" altLang="zh-CN" sz="1400" b="0" i="1" smtClean="0">
                                        <a:solidFill>
                                          <a:schemeClr val="accent2"/>
                                        </a:solidFill>
                                        <a:latin typeface="Cambria Math" panose="02040503050406030204" pitchFamily="18" charset="0"/>
                                      </a:rPr>
                                      <m:t>−</m:t>
                                    </m:r>
                                    <m:r>
                                      <a:rPr lang="en-US" altLang="zh-CN" sz="1400" b="0" i="1" smtClean="0">
                                        <a:solidFill>
                                          <a:schemeClr val="accent2"/>
                                        </a:solidFill>
                                        <a:latin typeface="Cambria Math" panose="02040503050406030204" pitchFamily="18" charset="0"/>
                                      </a:rPr>
                                      <m:t>𝑛</m:t>
                                    </m:r>
                                  </m:den>
                                </m:f>
                              </m:e>
                              <m:e>
                                <m:r>
                                  <a:rPr lang="en-US" altLang="zh-CN" sz="1400" b="0" i="1" smtClean="0">
                                    <a:solidFill>
                                      <a:schemeClr val="accent1"/>
                                    </a:solidFill>
                                    <a:latin typeface="Cambria Math" panose="02040503050406030204" pitchFamily="18" charset="0"/>
                                  </a:rPr>
                                  <m:t>1</m:t>
                                </m:r>
                              </m:e>
                            </m:mr>
                            <m:mr>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e>
                                <m:f>
                                  <m:fPr>
                                    <m:ctrlPr>
                                      <a:rPr lang="en-US" altLang="zh-CN" sz="1400" i="1" smtClean="0">
                                        <a:solidFill>
                                          <a:schemeClr val="accent2"/>
                                        </a:solidFill>
                                        <a:latin typeface="Cambria Math" panose="02040503050406030204" pitchFamily="18" charset="0"/>
                                      </a:rPr>
                                    </m:ctrlPr>
                                  </m:fPr>
                                  <m:num>
                                    <m:r>
                                      <a:rPr lang="en-US" altLang="zh-CN" sz="1400" b="0" i="1" smtClean="0">
                                        <a:solidFill>
                                          <a:schemeClr val="accent2"/>
                                        </a:solidFill>
                                        <a:latin typeface="Cambria Math" panose="02040503050406030204" pitchFamily="18" charset="0"/>
                                      </a:rPr>
                                      <m:t>𝑛𝑓</m:t>
                                    </m:r>
                                  </m:num>
                                  <m:den>
                                    <m:r>
                                      <a:rPr lang="en-US" altLang="zh-CN" sz="1400" b="0" i="1" smtClean="0">
                                        <a:solidFill>
                                          <a:schemeClr val="accent2"/>
                                        </a:solidFill>
                                        <a:latin typeface="Cambria Math" panose="02040503050406030204" pitchFamily="18" charset="0"/>
                                      </a:rPr>
                                      <m:t>𝑛</m:t>
                                    </m:r>
                                    <m:r>
                                      <a:rPr lang="en-US" altLang="zh-CN" sz="1400" b="0" i="1" smtClean="0">
                                        <a:solidFill>
                                          <a:schemeClr val="accent2"/>
                                        </a:solidFill>
                                        <a:latin typeface="Cambria Math" panose="02040503050406030204" pitchFamily="18" charset="0"/>
                                      </a:rPr>
                                      <m:t>−</m:t>
                                    </m:r>
                                    <m:r>
                                      <a:rPr lang="en-US" altLang="zh-CN" sz="1400" b="0" i="1" smtClean="0">
                                        <a:solidFill>
                                          <a:schemeClr val="accent2"/>
                                        </a:solidFill>
                                        <a:latin typeface="Cambria Math" panose="02040503050406030204" pitchFamily="18" charset="0"/>
                                      </a:rPr>
                                      <m:t>𝑓</m:t>
                                    </m:r>
                                  </m:den>
                                </m:f>
                              </m:e>
                              <m:e>
                                <m:r>
                                  <a:rPr lang="en-US" altLang="zh-CN" sz="1400" b="0" i="1" smtClean="0">
                                    <a:solidFill>
                                      <a:schemeClr val="accent1"/>
                                    </a:solidFill>
                                    <a:latin typeface="Cambria Math" panose="02040503050406030204" pitchFamily="18" charset="0"/>
                                  </a:rPr>
                                  <m:t>0</m:t>
                                </m:r>
                              </m:e>
                            </m:mr>
                          </m:m>
                        </m:e>
                      </m:d>
                      <m:r>
                        <a:rPr lang="en-US" altLang="zh-CN" sz="1400" b="0" i="1" smtClean="0">
                          <a:solidFill>
                            <a:schemeClr val="accent1"/>
                          </a:solidFill>
                          <a:latin typeface="Cambria Math" panose="02040503050406030204" pitchFamily="18" charset="0"/>
                        </a:rPr>
                        <m:t>  </m:t>
                      </m:r>
                      <m:r>
                        <a:rPr lang="en-US" altLang="zh-CN" sz="140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ea typeface="Cambria Math" panose="02040503050406030204" pitchFamily="18" charset="0"/>
                        </a:rPr>
                        <m:t>  </m:t>
                      </m:r>
                      <m:d>
                        <m:dPr>
                          <m:begChr m:val="["/>
                          <m:endChr m:val="]"/>
                          <m:ctrlPr>
                            <a:rPr lang="en-US" altLang="zh-CN" sz="1400" i="1" smtClean="0">
                              <a:solidFill>
                                <a:schemeClr val="accent1"/>
                              </a:solidFill>
                              <a:latin typeface="Cambria Math" panose="02040503050406030204" pitchFamily="18" charset="0"/>
                              <a:ea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𝑥</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r>
                            <a:rPr lang="en-US" altLang="zh-CN" sz="1400" b="0" i="1" smtClean="0">
                              <a:solidFill>
                                <a:schemeClr val="accent1"/>
                              </a:solidFill>
                              <a:latin typeface="Cambria Math" panose="02040503050406030204" pitchFamily="18" charset="0"/>
                            </a:rPr>
                            <m:t> </m:t>
                          </m:r>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𝑎𝑟</m:t>
                              </m:r>
                              <m:r>
                                <a:rPr lang="en-US" altLang="zh-CN" sz="1400" b="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rPr>
                                <m:t>𝑦</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r>
                            <a:rPr lang="en-US" altLang="zh-CN" sz="1400" b="0" i="1" smtClean="0">
                              <a:solidFill>
                                <a:schemeClr val="accent1"/>
                              </a:solidFill>
                              <a:latin typeface="Cambria Math" panose="02040503050406030204" pitchFamily="18" charset="0"/>
                            </a:rPr>
                            <m:t> </m:t>
                          </m:r>
                          <m:f>
                            <m:fPr>
                              <m:ctrlPr>
                                <a:rPr lang="en-US" altLang="zh-CN" sz="1400" i="1">
                                  <a:solidFill>
                                    <a:schemeClr val="accent1"/>
                                  </a:solidFill>
                                  <a:latin typeface="Cambria Math" panose="02040503050406030204" pitchFamily="18" charset="0"/>
                                </a:rPr>
                              </m:ctrlPr>
                            </m:fPr>
                            <m:num>
                              <m:r>
                                <a:rPr lang="en-US" altLang="zh-CN" sz="1400" i="1">
                                  <a:solidFill>
                                    <a:schemeClr val="accent1"/>
                                  </a:solidFill>
                                  <a:latin typeface="Cambria Math" panose="02040503050406030204" pitchFamily="18" charset="0"/>
                                </a:rPr>
                                <m:t>𝑓</m:t>
                              </m:r>
                              <m:r>
                                <a:rPr lang="en-US" altLang="zh-CN" sz="140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𝑛𝑓</m:t>
                              </m:r>
                            </m:num>
                            <m:den>
                              <m:r>
                                <a:rPr lang="en-US" altLang="zh-CN" sz="1400" i="1">
                                  <a:solidFill>
                                    <a:schemeClr val="accent1"/>
                                  </a:solidFill>
                                  <a:latin typeface="Cambria Math" panose="02040503050406030204" pitchFamily="18" charset="0"/>
                                </a:rPr>
                                <m:t>𝑓</m:t>
                              </m:r>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𝑛</m:t>
                              </m:r>
                            </m:den>
                          </m:f>
                          <m:r>
                            <a:rPr lang="en-US" altLang="zh-CN" sz="1400" b="0" i="1" smtClean="0">
                              <a:solidFill>
                                <a:schemeClr val="accent2"/>
                              </a:solidFill>
                              <a:latin typeface="Cambria Math" panose="02040503050406030204" pitchFamily="18" charset="0"/>
                            </a:rPr>
                            <m:t> </m:t>
                          </m:r>
                          <m:r>
                            <a:rPr lang="en-US" altLang="zh-CN" sz="1400" b="0" i="1" smtClean="0">
                              <a:solidFill>
                                <a:srgbClr val="C00000"/>
                              </a:solidFill>
                              <a:latin typeface="Cambria Math" panose="02040503050406030204" pitchFamily="18" charset="0"/>
                              <a:ea typeface="Cambria Math" panose="02040503050406030204" pitchFamily="18" charset="0"/>
                            </a:rPr>
                            <m:t>𝑧</m:t>
                          </m:r>
                        </m:e>
                      </m:d>
                    </m:oMath>
                  </m:oMathPara>
                </a14:m>
                <a:endParaRPr lang="zh-CN" altLang="en-US" sz="1400" dirty="0">
                  <a:solidFill>
                    <a:schemeClr val="accent1"/>
                  </a:solidFill>
                </a:endParaRPr>
              </a:p>
            </p:txBody>
          </p:sp>
        </mc:Choice>
        <mc:Fallback>
          <p:sp>
            <p:nvSpPr>
              <p:cNvPr id="83" name="文本框 82"/>
              <p:cNvSpPr txBox="1">
                <a:spLocks noRot="1" noChangeAspect="1" noMove="1" noResize="1" noEditPoints="1" noAdjustHandles="1" noChangeArrowheads="1" noChangeShapeType="1" noTextEdit="1"/>
              </p:cNvSpPr>
              <p:nvPr/>
            </p:nvSpPr>
            <p:spPr>
              <a:xfrm>
                <a:off x="4704991" y="4478800"/>
                <a:ext cx="7130157" cy="2182200"/>
              </a:xfrm>
              <a:prstGeom prst="rect">
                <a:avLst/>
              </a:prstGeom>
              <a:blipFill rotWithShape="0">
                <a:blip r:embed="rId3"/>
                <a:stretch>
                  <a:fillRect/>
                </a:stretch>
              </a:blipFill>
            </p:spPr>
            <p:txBody>
              <a:bodyPr/>
              <a:lstStyle/>
              <a:p>
                <a:r>
                  <a:rPr lang="zh-CN" altLang="en-US">
                    <a:noFill/>
                  </a:rPr>
                  <a:t> </a:t>
                </a:r>
              </a:p>
            </p:txBody>
          </p:sp>
        </mc:Fallback>
      </mc:AlternateContent>
      <p:sp>
        <p:nvSpPr>
          <p:cNvPr id="29" name="矩形 28"/>
          <p:cNvSpPr/>
          <p:nvPr/>
        </p:nvSpPr>
        <p:spPr>
          <a:xfrm>
            <a:off x="9272251" y="928633"/>
            <a:ext cx="572016" cy="369332"/>
          </a:xfrm>
          <a:prstGeom prst="rect">
            <a:avLst/>
          </a:prstGeom>
        </p:spPr>
        <p:txBody>
          <a:bodyPr wrap="none">
            <a:spAutoFit/>
          </a:bodyPr>
          <a:lstStyle/>
          <a:p>
            <a:r>
              <a:rPr lang="en-US" altLang="zh-CN" dirty="0" smtClean="0"/>
              <a:t>CVV</a:t>
            </a:r>
            <a:endParaRPr lang="zh-CN" altLang="en-US" dirty="0"/>
          </a:p>
        </p:txBody>
      </p:sp>
      <p:sp>
        <p:nvSpPr>
          <p:cNvPr id="259" name="圆角矩形 258"/>
          <p:cNvSpPr/>
          <p:nvPr/>
        </p:nvSpPr>
        <p:spPr>
          <a:xfrm>
            <a:off x="5386869" y="868304"/>
            <a:ext cx="2238271" cy="1443334"/>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p:sp>
        <p:nvSpPr>
          <p:cNvPr id="15" name="矩形 14"/>
          <p:cNvSpPr/>
          <p:nvPr/>
        </p:nvSpPr>
        <p:spPr>
          <a:xfrm>
            <a:off x="5234463" y="878050"/>
            <a:ext cx="184731" cy="1938992"/>
          </a:xfrm>
          <a:prstGeom prst="rect">
            <a:avLst/>
          </a:prstGeom>
        </p:spPr>
        <p:txBody>
          <a:bodyPr wrap="none">
            <a:spAutoFit/>
          </a:bodyPr>
          <a:lstStyle/>
          <a:p>
            <a:endParaRPr lang="en-US" altLang="zh-CN" sz="2000" i="1" dirty="0" smtClean="0">
              <a:solidFill>
                <a:schemeClr val="bg1"/>
              </a:solidFill>
              <a:latin typeface="Cambria Math" panose="02040503050406030204" pitchFamily="18" charset="0"/>
              <a:ea typeface="Cambria Math" panose="02040503050406030204" pitchFamily="18" charset="0"/>
            </a:endParaRPr>
          </a:p>
          <a:p>
            <a:endParaRPr lang="en-US" altLang="zh-CN" sz="2000" dirty="0" smtClean="0">
              <a:solidFill>
                <a:schemeClr val="bg1"/>
              </a:solidFill>
              <a:ea typeface="Cambria Math" panose="02040503050406030204" pitchFamily="18" charset="0"/>
            </a:endParaRPr>
          </a:p>
          <a:p>
            <a:endParaRPr lang="en-US" altLang="zh-CN" sz="2000" dirty="0" smtClean="0">
              <a:solidFill>
                <a:schemeClr val="bg1"/>
              </a:solidFill>
            </a:endParaRPr>
          </a:p>
          <a:p>
            <a:endParaRPr lang="en-US" altLang="zh-CN" sz="2000" dirty="0" smtClean="0">
              <a:solidFill>
                <a:schemeClr val="bg1"/>
              </a:solidFill>
            </a:endParaRPr>
          </a:p>
          <a:p>
            <a:endParaRPr lang="en-US" altLang="zh-CN" sz="2000" dirty="0" smtClean="0">
              <a:solidFill>
                <a:schemeClr val="bg1"/>
              </a:solidFill>
            </a:endParaRPr>
          </a:p>
          <a:p>
            <a:endParaRPr lang="zh-CN" altLang="en-US" sz="2000" dirty="0">
              <a:solidFill>
                <a:schemeClr val="bg1"/>
              </a:solidFill>
            </a:endParaRPr>
          </a:p>
        </p:txBody>
      </p:sp>
      <p:sp>
        <p:nvSpPr>
          <p:cNvPr id="261" name="矩形 260"/>
          <p:cNvSpPr/>
          <p:nvPr/>
        </p:nvSpPr>
        <p:spPr>
          <a:xfrm>
            <a:off x="5768559" y="1634623"/>
            <a:ext cx="184731" cy="400110"/>
          </a:xfrm>
          <a:prstGeom prst="rect">
            <a:avLst/>
          </a:prstGeom>
        </p:spPr>
        <p:txBody>
          <a:bodyPr wrap="none">
            <a:spAutoFit/>
          </a:bodyPr>
          <a:lstStyle/>
          <a:p>
            <a:endParaRPr lang="zh-CN" altLang="en-US" sz="2000" dirty="0">
              <a:solidFill>
                <a:schemeClr val="bg1"/>
              </a:solidFill>
            </a:endParaRPr>
          </a:p>
        </p:txBody>
      </p:sp>
      <p:grpSp>
        <p:nvGrpSpPr>
          <p:cNvPr id="19" name="组合 18"/>
          <p:cNvGrpSpPr/>
          <p:nvPr/>
        </p:nvGrpSpPr>
        <p:grpSpPr>
          <a:xfrm>
            <a:off x="616998" y="985709"/>
            <a:ext cx="3322282" cy="5278896"/>
            <a:chOff x="934561" y="1438044"/>
            <a:chExt cx="3322282" cy="5278896"/>
          </a:xfrm>
        </p:grpSpPr>
        <mc:AlternateContent xmlns:mc="http://schemas.openxmlformats.org/markup-compatibility/2006">
          <mc:Choice xmlns:a14="http://schemas.microsoft.com/office/drawing/2010/main" Requires="a14">
            <p:sp>
              <p:nvSpPr>
                <p:cNvPr id="224" name="文本框 223"/>
                <p:cNvSpPr txBox="1"/>
                <p:nvPr/>
              </p:nvSpPr>
              <p:spPr>
                <a:xfrm>
                  <a:off x="1011068" y="5504921"/>
                  <a:ext cx="2761353" cy="5275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solidFill>
                            <a:latin typeface="Cambria Math" panose="02040503050406030204" pitchFamily="18" charset="0"/>
                          </a:rPr>
                          <m:t>tan</m:t>
                        </m:r>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sSub>
                              <m:sSubPr>
                                <m:ctrlPr>
                                  <a:rPr lang="en-US" altLang="zh-CN" b="0"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𝐹𝑂𝑉</m:t>
                                </m:r>
                              </m:e>
                              <m:sub>
                                <m:r>
                                  <a:rPr lang="en-US" altLang="zh-CN" b="0" i="1" smtClean="0">
                                    <a:solidFill>
                                      <a:schemeClr val="accent1"/>
                                    </a:solidFill>
                                    <a:latin typeface="Cambria Math" panose="02040503050406030204" pitchFamily="18" charset="0"/>
                                  </a:rPr>
                                  <m:t>𝑥</m:t>
                                </m:r>
                              </m:sub>
                            </m:sSub>
                          </m:num>
                          <m:den>
                            <m:r>
                              <a:rPr lang="en-US" altLang="zh-CN" b="0" i="1" smtClean="0">
                                <a:solidFill>
                                  <a:schemeClr val="accent1"/>
                                </a:solidFill>
                                <a:latin typeface="Cambria Math" panose="02040503050406030204" pitchFamily="18" charset="0"/>
                              </a:rPr>
                              <m:t>2</m:t>
                            </m:r>
                          </m:den>
                        </m:f>
                        <m:r>
                          <a:rPr lang="en-US" altLang="zh-CN" b="0" i="1" smtClean="0">
                            <a:solidFill>
                              <a:schemeClr val="accent1"/>
                            </a:solidFill>
                            <a:latin typeface="Cambria Math" panose="02040503050406030204" pitchFamily="18" charset="0"/>
                          </a:rPr>
                          <m:t>)</m:t>
                        </m:r>
                        <m:r>
                          <a:rPr lang="en-US" altLang="zh-CN" dirty="0">
                            <a:solidFill>
                              <a:schemeClr val="accent1"/>
                            </a:solidFill>
                            <a:latin typeface="Cambria Math" panose="02040503050406030204" pitchFamily="18" charset="0"/>
                            <a:ea typeface="Cambria Math" panose="02040503050406030204" pitchFamily="18" charset="0"/>
                          </a:rPr>
                          <m:t>=</m:t>
                        </m:r>
                        <m:f>
                          <m:fPr>
                            <m:ctrlPr>
                              <a:rPr lang="en-US" altLang="zh-CN" i="1" dirty="0" smtClean="0">
                                <a:solidFill>
                                  <a:schemeClr val="accent1"/>
                                </a:solidFill>
                                <a:latin typeface="Cambria Math" panose="02040503050406030204" pitchFamily="18" charset="0"/>
                                <a:ea typeface="Cambria Math" panose="02040503050406030204" pitchFamily="18" charset="0"/>
                              </a:rPr>
                            </m:ctrlPr>
                          </m:fPr>
                          <m:num>
                            <m:r>
                              <a:rPr lang="en-US" altLang="zh-CN" b="0" i="1" dirty="0" smtClean="0">
                                <a:solidFill>
                                  <a:schemeClr val="accent1"/>
                                </a:solidFill>
                                <a:latin typeface="Cambria Math" panose="02040503050406030204" pitchFamily="18" charset="0"/>
                                <a:ea typeface="Cambria Math" panose="02040503050406030204" pitchFamily="18" charset="0"/>
                              </a:rPr>
                              <m:t>(</m:t>
                            </m:r>
                            <m:r>
                              <a:rPr lang="en-US" altLang="zh-CN" b="0" i="1" dirty="0" smtClean="0">
                                <a:solidFill>
                                  <a:schemeClr val="accent1"/>
                                </a:solidFill>
                                <a:latin typeface="Cambria Math" panose="02040503050406030204" pitchFamily="18" charset="0"/>
                                <a:ea typeface="Cambria Math" panose="02040503050406030204" pitchFamily="18" charset="0"/>
                              </a:rPr>
                              <m:t>𝑟</m:t>
                            </m:r>
                            <m:r>
                              <a:rPr lang="en-US" altLang="zh-CN" b="0" i="1" dirty="0" smtClean="0">
                                <a:solidFill>
                                  <a:schemeClr val="accent1"/>
                                </a:solidFill>
                                <a:latin typeface="Cambria Math" panose="02040503050406030204" pitchFamily="18" charset="0"/>
                                <a:ea typeface="Cambria Math" panose="02040503050406030204" pitchFamily="18" charset="0"/>
                              </a:rPr>
                              <m:t>−</m:t>
                            </m:r>
                            <m:r>
                              <a:rPr lang="en-US" altLang="zh-CN" b="0" i="1" dirty="0" smtClean="0">
                                <a:solidFill>
                                  <a:schemeClr val="accent1"/>
                                </a:solidFill>
                                <a:latin typeface="Cambria Math" panose="02040503050406030204" pitchFamily="18" charset="0"/>
                                <a:ea typeface="Cambria Math" panose="02040503050406030204" pitchFamily="18" charset="0"/>
                              </a:rPr>
                              <m:t>𝑙</m:t>
                            </m:r>
                            <m:r>
                              <a:rPr lang="en-US" altLang="zh-CN" b="0" i="1" dirty="0" smtClean="0">
                                <a:solidFill>
                                  <a:schemeClr val="accent1"/>
                                </a:solidFill>
                                <a:latin typeface="Cambria Math" panose="02040503050406030204" pitchFamily="18" charset="0"/>
                                <a:ea typeface="Cambria Math" panose="02040503050406030204" pitchFamily="18" charset="0"/>
                              </a:rPr>
                              <m:t>)/2</m:t>
                            </m:r>
                          </m:num>
                          <m:den>
                            <m:r>
                              <a:rPr lang="en-US" altLang="zh-CN" b="0" i="1" dirty="0" smtClean="0">
                                <a:solidFill>
                                  <a:schemeClr val="accent1"/>
                                </a:solidFill>
                                <a:latin typeface="Cambria Math" panose="02040503050406030204" pitchFamily="18" charset="0"/>
                                <a:ea typeface="Cambria Math" panose="02040503050406030204" pitchFamily="18" charset="0"/>
                              </a:rPr>
                              <m:t>𝑑</m:t>
                            </m:r>
                          </m:den>
                        </m:f>
                      </m:oMath>
                    </m:oMathPara>
                  </a14:m>
                  <a:endParaRPr lang="zh-CN" altLang="en-US" dirty="0">
                    <a:solidFill>
                      <a:schemeClr val="accent1"/>
                    </a:solidFill>
                  </a:endParaRPr>
                </a:p>
              </p:txBody>
            </p:sp>
          </mc:Choice>
          <mc:Fallback>
            <p:sp>
              <p:nvSpPr>
                <p:cNvPr id="224" name="文本框 223"/>
                <p:cNvSpPr txBox="1">
                  <a:spLocks noRot="1" noChangeAspect="1" noMove="1" noResize="1" noEditPoints="1" noAdjustHandles="1" noChangeArrowheads="1" noChangeShapeType="1" noTextEdit="1"/>
                </p:cNvSpPr>
                <p:nvPr/>
              </p:nvSpPr>
              <p:spPr>
                <a:xfrm>
                  <a:off x="1011068" y="5504921"/>
                  <a:ext cx="2761353" cy="527580"/>
                </a:xfrm>
                <a:prstGeom prst="rect">
                  <a:avLst/>
                </a:prstGeom>
                <a:blipFill rotWithShape="0">
                  <a:blip r:embed="rId4"/>
                  <a:stretch>
                    <a:fillRect/>
                  </a:stretch>
                </a:blipFill>
              </p:spPr>
              <p:txBody>
                <a:bodyPr/>
                <a:lstStyle/>
                <a:p>
                  <a:r>
                    <a:rPr lang="zh-CN" altLang="en-US">
                      <a:noFill/>
                    </a:rPr>
                    <a:t> </a:t>
                  </a:r>
                </a:p>
              </p:txBody>
            </p:sp>
          </mc:Fallback>
        </mc:AlternateContent>
        <p:grpSp>
          <p:nvGrpSpPr>
            <p:cNvPr id="225" name="组合 224"/>
            <p:cNvGrpSpPr/>
            <p:nvPr/>
          </p:nvGrpSpPr>
          <p:grpSpPr>
            <a:xfrm>
              <a:off x="941159" y="1586851"/>
              <a:ext cx="3315684" cy="3762263"/>
              <a:chOff x="427512" y="1479951"/>
              <a:chExt cx="4114381" cy="4668534"/>
            </a:xfrm>
          </p:grpSpPr>
          <p:sp>
            <p:nvSpPr>
              <p:cNvPr id="226" name="弧形 225"/>
              <p:cNvSpPr/>
              <p:nvPr/>
            </p:nvSpPr>
            <p:spPr>
              <a:xfrm rot="17700000">
                <a:off x="1788220" y="5494139"/>
                <a:ext cx="743895" cy="564798"/>
              </a:xfrm>
              <a:prstGeom prst="arc">
                <a:avLst>
                  <a:gd name="adj1" fmla="val 18808123"/>
                  <a:gd name="adj2" fmla="val 547253"/>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7" name="直接箭头连接符 226"/>
              <p:cNvCxnSpPr/>
              <p:nvPr/>
            </p:nvCxnSpPr>
            <p:spPr>
              <a:xfrm>
                <a:off x="690920" y="5661985"/>
                <a:ext cx="3009801"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2195819" y="3503009"/>
                <a:ext cx="0" cy="252882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flipV="1">
                <a:off x="2195819" y="3911300"/>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flipH="1">
                <a:off x="1032623" y="1573024"/>
                <a:ext cx="10503" cy="2913154"/>
              </a:xfrm>
              <a:prstGeom prst="straightConnector1">
                <a:avLst/>
              </a:prstGeom>
              <a:ln w="254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p:nvPr/>
            </p:nvCxnSpPr>
            <p:spPr>
              <a:xfrm>
                <a:off x="871313" y="4486178"/>
                <a:ext cx="2490483"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2" name="文本框 231"/>
                  <p:cNvSpPr txBox="1"/>
                  <p:nvPr/>
                </p:nvSpPr>
                <p:spPr>
                  <a:xfrm>
                    <a:off x="3825097" y="4370786"/>
                    <a:ext cx="716796" cy="169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3825097" y="4370786"/>
                    <a:ext cx="716796" cy="169127"/>
                  </a:xfrm>
                  <a:prstGeom prst="rect">
                    <a:avLst/>
                  </a:prstGeom>
                  <a:blipFill rotWithShape="0">
                    <a:blip r:embed="rId5"/>
                    <a:stretch>
                      <a:fillRect l="-11864" t="-3571" r="-69492" b="-117857"/>
                    </a:stretch>
                  </a:blipFill>
                </p:spPr>
                <p:txBody>
                  <a:bodyPr/>
                  <a:lstStyle/>
                  <a:p>
                    <a:r>
                      <a:rPr lang="zh-CN" altLang="en-US">
                        <a:noFill/>
                      </a:rPr>
                      <a:t> </a:t>
                    </a:r>
                  </a:p>
                </p:txBody>
              </p:sp>
            </mc:Fallback>
          </mc:AlternateContent>
          <p:cxnSp>
            <p:nvCxnSpPr>
              <p:cNvPr id="233" name="直接箭头连接符 232"/>
              <p:cNvCxnSpPr/>
              <p:nvPr/>
            </p:nvCxnSpPr>
            <p:spPr>
              <a:xfrm flipH="1">
                <a:off x="3489135" y="4500619"/>
                <a:ext cx="253087"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grpSp>
            <p:nvGrpSpPr>
              <p:cNvPr id="234" name="组合 233"/>
              <p:cNvGrpSpPr/>
              <p:nvPr/>
            </p:nvGrpSpPr>
            <p:grpSpPr>
              <a:xfrm>
                <a:off x="799720" y="4494904"/>
                <a:ext cx="156763" cy="1154476"/>
                <a:chOff x="5203237" y="4730222"/>
                <a:chExt cx="178388" cy="1313733"/>
              </a:xfrm>
            </p:grpSpPr>
            <p:cxnSp>
              <p:nvCxnSpPr>
                <p:cNvPr id="250" name="直接箭头连接符 249"/>
                <p:cNvCxnSpPr/>
                <p:nvPr/>
              </p:nvCxnSpPr>
              <p:spPr>
                <a:xfrm flipH="1" flipV="1">
                  <a:off x="5375200" y="4730222"/>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1" name="文本框 250"/>
                    <p:cNvSpPr txBox="1"/>
                    <p:nvPr/>
                  </p:nvSpPr>
                  <p:spPr>
                    <a:xfrm>
                      <a:off x="5203237" y="5290859"/>
                      <a:ext cx="134275" cy="19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5203237" y="5290859"/>
                      <a:ext cx="134275" cy="192458"/>
                    </a:xfrm>
                    <a:prstGeom prst="rect">
                      <a:avLst/>
                    </a:prstGeom>
                    <a:blipFill rotWithShape="0">
                      <a:blip r:embed="rId6"/>
                      <a:stretch>
                        <a:fillRect l="-70000" r="-80000" b="-75000"/>
                      </a:stretch>
                    </a:blipFill>
                  </p:spPr>
                  <p:txBody>
                    <a:bodyPr/>
                    <a:lstStyle/>
                    <a:p>
                      <a:r>
                        <a:rPr lang="zh-CN" altLang="en-US">
                          <a:noFill/>
                        </a:rPr>
                        <a:t> </a:t>
                      </a:r>
                    </a:p>
                  </p:txBody>
                </p:sp>
              </mc:Fallback>
            </mc:AlternateContent>
          </p:grpSp>
          <p:sp>
            <p:nvSpPr>
              <p:cNvPr id="235" name="椭圆 234"/>
              <p:cNvSpPr/>
              <p:nvPr/>
            </p:nvSpPr>
            <p:spPr>
              <a:xfrm>
                <a:off x="2183049" y="5640654"/>
                <a:ext cx="32971" cy="3297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a:off x="1031859" y="1479951"/>
                <a:ext cx="2329937" cy="1523400"/>
              </a:xfrm>
              <a:prstGeom prst="rect">
                <a:avLst/>
              </a:prstGeom>
              <a:solidFill>
                <a:schemeClr val="accent1">
                  <a:lumMod val="60000"/>
                  <a:lumOff val="4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7" name="直接箭头连接符 236"/>
              <p:cNvCxnSpPr/>
              <p:nvPr/>
            </p:nvCxnSpPr>
            <p:spPr>
              <a:xfrm flipH="1" flipV="1">
                <a:off x="427512" y="3899661"/>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a:off x="3350530" y="1494169"/>
                <a:ext cx="11266" cy="2992009"/>
              </a:xfrm>
              <a:prstGeom prst="straightConnector1">
                <a:avLst/>
              </a:prstGeom>
              <a:ln w="254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p:nvPr/>
            </p:nvCxnSpPr>
            <p:spPr>
              <a:xfrm rot="5400000" flipH="1" flipV="1">
                <a:off x="1614406" y="3819425"/>
                <a:ext cx="5646" cy="1154476"/>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244" name="组合 243"/>
              <p:cNvGrpSpPr/>
              <p:nvPr/>
            </p:nvGrpSpPr>
            <p:grpSpPr>
              <a:xfrm>
                <a:off x="2227523" y="4093878"/>
                <a:ext cx="1154476" cy="293974"/>
                <a:chOff x="3518368" y="4194839"/>
                <a:chExt cx="1313733" cy="334527"/>
              </a:xfrm>
            </p:grpSpPr>
            <p:cxnSp>
              <p:nvCxnSpPr>
                <p:cNvPr id="246" name="直接箭头连接符 245"/>
                <p:cNvCxnSpPr/>
                <p:nvPr/>
              </p:nvCxnSpPr>
              <p:spPr>
                <a:xfrm rot="5400000" flipH="1" flipV="1">
                  <a:off x="4172022" y="3869287"/>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7" name="文本框 246"/>
                    <p:cNvSpPr txBox="1"/>
                    <p:nvPr/>
                  </p:nvSpPr>
                  <p:spPr>
                    <a:xfrm>
                      <a:off x="3959712" y="4194839"/>
                      <a:ext cx="837149" cy="304220"/>
                    </a:xfrm>
                    <a:prstGeom prst="rect">
                      <a:avLst/>
                    </a:prstGeom>
                    <a:noFill/>
                  </p:spPr>
                  <p:txBody>
                    <a:bodyPr wrap="square" lIns="0" tIns="0" rIns="0" bIns="0" rtlCol="0">
                      <a:spAutoFit/>
                    </a:bodyPr>
                    <a:lstStyle/>
                    <a:p>
                      <a:pPr/>
                      <a:r>
                        <a:rPr lang="en-US" altLang="zh-CN" sz="1400" b="0" dirty="0" smtClean="0">
                          <a:solidFill>
                            <a:schemeClr val="accent1"/>
                          </a:solidFill>
                        </a:rPr>
                        <a:t>(r-l)</a:t>
                      </a:r>
                      <a14:m>
                        <m:oMath xmlns:m="http://schemas.openxmlformats.org/officeDocument/2006/math">
                          <m:r>
                            <a:rPr lang="en-US" altLang="zh-CN" sz="1400" b="0" i="0" smtClean="0">
                              <a:solidFill>
                                <a:schemeClr val="accent1"/>
                              </a:solidFill>
                              <a:latin typeface="Cambria Math" panose="02040503050406030204" pitchFamily="18" charset="0"/>
                            </a:rPr>
                            <m:t>/2</m:t>
                          </m:r>
                        </m:oMath>
                      </a14:m>
                      <a:endParaRPr lang="zh-CN" altLang="en-US" sz="1400" dirty="0">
                        <a:solidFill>
                          <a:schemeClr val="accent1"/>
                        </a:solidFill>
                      </a:endParaRPr>
                    </a:p>
                  </p:txBody>
                </p:sp>
              </mc:Choice>
              <mc:Fallback>
                <p:sp>
                  <p:nvSpPr>
                    <p:cNvPr id="247" name="文本框 246"/>
                    <p:cNvSpPr txBox="1">
                      <a:spLocks noRot="1" noChangeAspect="1" noMove="1" noResize="1" noEditPoints="1" noAdjustHandles="1" noChangeArrowheads="1" noChangeShapeType="1" noTextEdit="1"/>
                    </p:cNvSpPr>
                    <p:nvPr/>
                  </p:nvSpPr>
                  <p:spPr>
                    <a:xfrm>
                      <a:off x="3959712" y="4194839"/>
                      <a:ext cx="837149" cy="304220"/>
                    </a:xfrm>
                    <a:prstGeom prst="rect">
                      <a:avLst/>
                    </a:prstGeom>
                    <a:blipFill rotWithShape="0">
                      <a:blip r:embed="rId7"/>
                      <a:stretch>
                        <a:fillRect l="-18557" t="-28571" b="-514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5" name="文本框 244"/>
                  <p:cNvSpPr txBox="1"/>
                  <p:nvPr/>
                </p:nvSpPr>
                <p:spPr>
                  <a:xfrm>
                    <a:off x="1935436" y="5205697"/>
                    <a:ext cx="516493" cy="1893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𝐹𝑂𝑉</m:t>
                          </m:r>
                        </m:oMath>
                      </m:oMathPara>
                    </a14:m>
                    <a:endParaRPr lang="en-US" altLang="zh-CN" sz="1400" b="0" dirty="0" smtClean="0">
                      <a:solidFill>
                        <a:schemeClr val="accent1"/>
                      </a:solidFill>
                    </a:endParaRPr>
                  </a:p>
                </p:txBody>
              </p:sp>
            </mc:Choice>
            <mc:Fallback xmlns="">
              <p:sp>
                <p:nvSpPr>
                  <p:cNvPr id="93" name="文本框 92"/>
                  <p:cNvSpPr txBox="1">
                    <a:spLocks noRot="1" noChangeAspect="1" noMove="1" noResize="1" noEditPoints="1" noAdjustHandles="1" noChangeArrowheads="1" noChangeShapeType="1" noTextEdit="1"/>
                  </p:cNvSpPr>
                  <p:nvPr/>
                </p:nvSpPr>
                <p:spPr>
                  <a:xfrm>
                    <a:off x="1935436" y="5205697"/>
                    <a:ext cx="516493" cy="189327"/>
                  </a:xfrm>
                  <a:prstGeom prst="rect">
                    <a:avLst/>
                  </a:prstGeom>
                  <a:blipFill rotWithShape="0">
                    <a:blip r:embed="rId10"/>
                    <a:stretch>
                      <a:fillRect b="-19355"/>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52" name="文本框 251"/>
                <p:cNvSpPr txBox="1"/>
                <p:nvPr/>
              </p:nvSpPr>
              <p:spPr>
                <a:xfrm>
                  <a:off x="3241471" y="1439509"/>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𝑟</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𝑡</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p:sp>
              <p:nvSpPr>
                <p:cNvPr id="252" name="文本框 251"/>
                <p:cNvSpPr txBox="1">
                  <a:spLocks noRot="1" noChangeAspect="1" noMove="1" noResize="1" noEditPoints="1" noAdjustHandles="1" noChangeArrowheads="1" noChangeShapeType="1" noTextEdit="1"/>
                </p:cNvSpPr>
                <p:nvPr/>
              </p:nvSpPr>
              <p:spPr>
                <a:xfrm>
                  <a:off x="3241471" y="1439509"/>
                  <a:ext cx="516493" cy="215444"/>
                </a:xfrm>
                <a:prstGeom prst="rect">
                  <a:avLst/>
                </a:prstGeom>
                <a:blipFill rotWithShape="0">
                  <a:blip r:embed="rId11"/>
                  <a:stretch>
                    <a:fillRect l="-2381" r="-2381" b="-3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3" name="文本框 252"/>
                <p:cNvSpPr txBox="1"/>
                <p:nvPr/>
              </p:nvSpPr>
              <p:spPr>
                <a:xfrm>
                  <a:off x="3266794" y="2658744"/>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𝑟</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𝑏</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p:sp>
              <p:nvSpPr>
                <p:cNvPr id="253" name="文本框 252"/>
                <p:cNvSpPr txBox="1">
                  <a:spLocks noRot="1" noChangeAspect="1" noMove="1" noResize="1" noEditPoints="1" noAdjustHandles="1" noChangeArrowheads="1" noChangeShapeType="1" noTextEdit="1"/>
                </p:cNvSpPr>
                <p:nvPr/>
              </p:nvSpPr>
              <p:spPr>
                <a:xfrm>
                  <a:off x="3266794" y="2658744"/>
                  <a:ext cx="516493" cy="215444"/>
                </a:xfrm>
                <a:prstGeom prst="rect">
                  <a:avLst/>
                </a:prstGeom>
                <a:blipFill rotWithShape="0">
                  <a:blip r:embed="rId12"/>
                  <a:stretch>
                    <a:fillRect l="-4706" r="-3529" b="-3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4" name="文本框 253"/>
                <p:cNvSpPr txBox="1"/>
                <p:nvPr/>
              </p:nvSpPr>
              <p:spPr>
                <a:xfrm>
                  <a:off x="934561" y="2645311"/>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𝑙</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𝑏</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p:sp>
              <p:nvSpPr>
                <p:cNvPr id="254" name="文本框 253"/>
                <p:cNvSpPr txBox="1">
                  <a:spLocks noRot="1" noChangeAspect="1" noMove="1" noResize="1" noEditPoints="1" noAdjustHandles="1" noChangeArrowheads="1" noChangeShapeType="1" noTextEdit="1"/>
                </p:cNvSpPr>
                <p:nvPr/>
              </p:nvSpPr>
              <p:spPr>
                <a:xfrm>
                  <a:off x="934561" y="2645311"/>
                  <a:ext cx="516493" cy="215444"/>
                </a:xfrm>
                <a:prstGeom prst="rect">
                  <a:avLst/>
                </a:prstGeom>
                <a:blipFill rotWithShape="0">
                  <a:blip r:embed="rId13"/>
                  <a:stretch>
                    <a:fillRect l="-1176" r="-2353" b="-3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5" name="文本框 254"/>
                <p:cNvSpPr txBox="1"/>
                <p:nvPr/>
              </p:nvSpPr>
              <p:spPr>
                <a:xfrm>
                  <a:off x="966249" y="1438044"/>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𝑙</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𝑡</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p:sp>
              <p:nvSpPr>
                <p:cNvPr id="255" name="文本框 254"/>
                <p:cNvSpPr txBox="1">
                  <a:spLocks noRot="1" noChangeAspect="1" noMove="1" noResize="1" noEditPoints="1" noAdjustHandles="1" noChangeArrowheads="1" noChangeShapeType="1" noTextEdit="1"/>
                </p:cNvSpPr>
                <p:nvPr/>
              </p:nvSpPr>
              <p:spPr>
                <a:xfrm>
                  <a:off x="966249" y="1438044"/>
                  <a:ext cx="516493" cy="215444"/>
                </a:xfrm>
                <a:prstGeom prst="rect">
                  <a:avLst/>
                </a:prstGeom>
                <a:blipFill rotWithShape="0">
                  <a:blip r:embed="rId14"/>
                  <a:stretch>
                    <a:fillRect b="-3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6" name="文本框 255"/>
                <p:cNvSpPr txBox="1"/>
                <p:nvPr/>
              </p:nvSpPr>
              <p:spPr>
                <a:xfrm>
                  <a:off x="1692086" y="3703829"/>
                  <a:ext cx="592856" cy="215444"/>
                </a:xfrm>
                <a:prstGeom prst="rect">
                  <a:avLst/>
                </a:prstGeom>
                <a:noFill/>
              </p:spPr>
              <p:txBody>
                <a:bodyPr wrap="square" lIns="0" tIns="0" rIns="0" bIns="0" rtlCol="0">
                  <a:spAutoFit/>
                </a:bodyPr>
                <a:lstStyle/>
                <a:p>
                  <a:pPr/>
                  <a:r>
                    <a:rPr lang="en-US" altLang="zh-CN" sz="1400" b="0" dirty="0" smtClean="0">
                      <a:solidFill>
                        <a:schemeClr val="accent1"/>
                      </a:solidFill>
                    </a:rPr>
                    <a:t>(r-l)</a:t>
                  </a:r>
                  <a14:m>
                    <m:oMath xmlns:m="http://schemas.openxmlformats.org/officeDocument/2006/math">
                      <m:r>
                        <a:rPr lang="en-US" altLang="zh-CN" sz="1400" b="0" i="0" smtClean="0">
                          <a:solidFill>
                            <a:schemeClr val="accent1"/>
                          </a:solidFill>
                          <a:latin typeface="Cambria Math" panose="02040503050406030204" pitchFamily="18" charset="0"/>
                        </a:rPr>
                        <m:t>/2</m:t>
                      </m:r>
                    </m:oMath>
                  </a14:m>
                  <a:endParaRPr lang="zh-CN" altLang="en-US" sz="1400" dirty="0">
                    <a:solidFill>
                      <a:schemeClr val="accent1"/>
                    </a:solidFill>
                  </a:endParaRPr>
                </a:p>
              </p:txBody>
            </p:sp>
          </mc:Choice>
          <mc:Fallback>
            <p:sp>
              <p:nvSpPr>
                <p:cNvPr id="256" name="文本框 255"/>
                <p:cNvSpPr txBox="1">
                  <a:spLocks noRot="1" noChangeAspect="1" noMove="1" noResize="1" noEditPoints="1" noAdjustHandles="1" noChangeArrowheads="1" noChangeShapeType="1" noTextEdit="1"/>
                </p:cNvSpPr>
                <p:nvPr/>
              </p:nvSpPr>
              <p:spPr>
                <a:xfrm>
                  <a:off x="1692086" y="3703829"/>
                  <a:ext cx="592856" cy="215444"/>
                </a:xfrm>
                <a:prstGeom prst="rect">
                  <a:avLst/>
                </a:prstGeom>
                <a:blipFill rotWithShape="0">
                  <a:blip r:embed="rId15"/>
                  <a:stretch>
                    <a:fillRect l="-18367" t="-25000" b="-47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4" name="文本框 263"/>
                <p:cNvSpPr txBox="1"/>
                <p:nvPr/>
              </p:nvSpPr>
              <p:spPr>
                <a:xfrm>
                  <a:off x="1241113" y="6191027"/>
                  <a:ext cx="2143542"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𝑎𝑠𝑝𝑒𝑐𝑡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𝑟𝑎𝑡𝑖𝑜</m:t>
                        </m:r>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𝑟</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𝑙</m:t>
                            </m:r>
                          </m:num>
                          <m:den>
                            <m:r>
                              <a:rPr lang="en-US" altLang="zh-CN" b="0" i="1" smtClean="0">
                                <a:solidFill>
                                  <a:schemeClr val="accent1"/>
                                </a:solidFill>
                                <a:latin typeface="Cambria Math" panose="02040503050406030204" pitchFamily="18" charset="0"/>
                              </a:rPr>
                              <m:t>𝑡</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𝑏</m:t>
                            </m:r>
                          </m:den>
                        </m:f>
                      </m:oMath>
                    </m:oMathPara>
                  </a14:m>
                  <a:endParaRPr lang="en-US" altLang="zh-CN" b="0" dirty="0" smtClean="0">
                    <a:solidFill>
                      <a:schemeClr val="accent1"/>
                    </a:solidFill>
                  </a:endParaRPr>
                </a:p>
              </p:txBody>
            </p:sp>
          </mc:Choice>
          <mc:Fallback>
            <p:sp>
              <p:nvSpPr>
                <p:cNvPr id="264" name="文本框 263"/>
                <p:cNvSpPr txBox="1">
                  <a:spLocks noRot="1" noChangeAspect="1" noMove="1" noResize="1" noEditPoints="1" noAdjustHandles="1" noChangeArrowheads="1" noChangeShapeType="1" noTextEdit="1"/>
                </p:cNvSpPr>
                <p:nvPr/>
              </p:nvSpPr>
              <p:spPr>
                <a:xfrm>
                  <a:off x="1241113" y="6191027"/>
                  <a:ext cx="2143542" cy="525913"/>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5" name="文本框 264"/>
                <p:cNvSpPr txBox="1"/>
                <p:nvPr/>
              </p:nvSpPr>
              <p:spPr>
                <a:xfrm>
                  <a:off x="3594199" y="4801365"/>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p:sp>
              <p:nvSpPr>
                <p:cNvPr id="265" name="文本框 264"/>
                <p:cNvSpPr txBox="1">
                  <a:spLocks noRot="1" noChangeAspect="1" noMove="1" noResize="1" noEditPoints="1" noAdjustHandles="1" noChangeArrowheads="1" noChangeShapeType="1" noTextEdit="1"/>
                </p:cNvSpPr>
                <p:nvPr/>
              </p:nvSpPr>
              <p:spPr>
                <a:xfrm>
                  <a:off x="3594199" y="4801365"/>
                  <a:ext cx="356444" cy="276999"/>
                </a:xfrm>
                <a:prstGeom prst="rect">
                  <a:avLst/>
                </a:prstGeom>
                <a:blipFill rotWithShape="0">
                  <a:blip r:embed="rId17"/>
                  <a:stretch>
                    <a:fillRect l="-13793" r="-8621"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 name="文本框 265"/>
                <p:cNvSpPr txBox="1"/>
                <p:nvPr/>
              </p:nvSpPr>
              <p:spPr>
                <a:xfrm>
                  <a:off x="2184248" y="2971166"/>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p:sp>
              <p:nvSpPr>
                <p:cNvPr id="266" name="文本框 265"/>
                <p:cNvSpPr txBox="1">
                  <a:spLocks noRot="1" noChangeAspect="1" noMove="1" noResize="1" noEditPoints="1" noAdjustHandles="1" noChangeArrowheads="1" noChangeShapeType="1" noTextEdit="1"/>
                </p:cNvSpPr>
                <p:nvPr/>
              </p:nvSpPr>
              <p:spPr>
                <a:xfrm>
                  <a:off x="2184248" y="2971166"/>
                  <a:ext cx="342209" cy="276999"/>
                </a:xfrm>
                <a:prstGeom prst="rect">
                  <a:avLst/>
                </a:prstGeom>
                <a:blipFill rotWithShape="0">
                  <a:blip r:embed="rId18"/>
                  <a:stretch>
                    <a:fillRect l="-14286" r="-8929" b="-652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67" name="矩形 266"/>
              <p:cNvSpPr/>
              <p:nvPr/>
            </p:nvSpPr>
            <p:spPr>
              <a:xfrm>
                <a:off x="5202770" y="2401579"/>
                <a:ext cx="2760371" cy="169520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bg2">
                                  <a:lumMod val="50000"/>
                                </a:schemeClr>
                              </a:solidFill>
                              <a:latin typeface="Cambria Math" panose="02040503050406030204" pitchFamily="18" charset="0"/>
                            </a:rPr>
                          </m:ctrlPr>
                        </m:dPr>
                        <m:e>
                          <m:eqArr>
                            <m:eqArrPr>
                              <m:ctrlPr>
                                <a:rPr lang="en-US" altLang="zh-CN" i="1">
                                  <a:solidFill>
                                    <a:schemeClr val="bg2">
                                      <a:lumMod val="50000"/>
                                    </a:schemeClr>
                                  </a:solidFill>
                                  <a:latin typeface="Cambria Math" panose="02040503050406030204" pitchFamily="18" charset="0"/>
                                </a:rPr>
                              </m:ctrlPr>
                            </m:eqArrPr>
                            <m:e>
                              <m:f>
                                <m:fPr>
                                  <m:ctrlPr>
                                    <a:rPr lang="en-US" altLang="zh-CN" i="1">
                                      <a:solidFill>
                                        <a:schemeClr val="bg2">
                                          <a:lumMod val="50000"/>
                                        </a:schemeClr>
                                      </a:solidFill>
                                      <a:latin typeface="Cambria Math" panose="02040503050406030204" pitchFamily="18" charset="0"/>
                                    </a:rPr>
                                  </m:ctrlPr>
                                </m:fPr>
                                <m:num>
                                  <m:f>
                                    <m:fPr>
                                      <m:ctrlPr>
                                        <a:rPr lang="en-US" altLang="zh-CN" i="1" smtClean="0">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𝑑</m:t>
                                      </m:r>
                                      <m:r>
                                        <a:rPr lang="en-US" altLang="zh-CN" b="0" i="1" smtClean="0">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𝑥</m:t>
                                      </m:r>
                                    </m:num>
                                    <m:den>
                                      <m:r>
                                        <a:rPr lang="en-US" altLang="zh-CN" b="0" i="1" smtClean="0">
                                          <a:solidFill>
                                            <a:schemeClr val="bg2">
                                              <a:lumMod val="50000"/>
                                            </a:schemeClr>
                                          </a:solidFill>
                                          <a:latin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𝑙</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𝑟</m:t>
                                  </m:r>
                                  <m:r>
                                    <a:rPr lang="en-US" altLang="zh-CN" b="0" i="1" smtClean="0">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𝑙</m:t>
                                  </m:r>
                                </m:den>
                              </m:f>
                              <m:r>
                                <a:rPr lang="en-US" altLang="zh-CN" i="1">
                                  <a:solidFill>
                                    <a:schemeClr val="bg2">
                                      <a:lumMod val="50000"/>
                                    </a:schemeClr>
                                  </a:solidFill>
                                  <a:latin typeface="Cambria Math" panose="02040503050406030204" pitchFamily="18" charset="0"/>
                                </a:rPr>
                                <m:t>=</m:t>
                              </m:r>
                              <m:f>
                                <m:fPr>
                                  <m:ctrlPr>
                                    <a:rPr lang="en-US" altLang="zh-CN" i="1" smtClean="0">
                                      <a:solidFill>
                                        <a:schemeClr val="bg2">
                                          <a:lumMod val="50000"/>
                                        </a:schemeClr>
                                      </a:solidFill>
                                      <a:latin typeface="Cambria Math" panose="02040503050406030204" pitchFamily="18" charset="0"/>
                                    </a:rPr>
                                  </m:ctrlPr>
                                </m:fPr>
                                <m:num>
                                  <m:sSub>
                                    <m:sSubPr>
                                      <m:ctrlPr>
                                        <a:rPr lang="en-US" altLang="zh-CN" i="1" smtClean="0">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𝑥</m:t>
                                      </m:r>
                                    </m:e>
                                    <m:sub>
                                      <m:r>
                                        <a:rPr lang="en-US" altLang="zh-CN" b="0" i="1" smtClean="0">
                                          <a:solidFill>
                                            <a:schemeClr val="bg2">
                                              <a:lumMod val="50000"/>
                                            </a:schemeClr>
                                          </a:solidFill>
                                          <a:latin typeface="Cambria Math" panose="02040503050406030204" pitchFamily="18" charset="0"/>
                                        </a:rPr>
                                        <m:t>𝑐𝑣𝑣</m:t>
                                      </m:r>
                                    </m:sub>
                                  </m:sSub>
                                  <m:r>
                                    <a:rPr lang="en-US" altLang="zh-CN" b="0" i="1" smtClean="0">
                                      <a:solidFill>
                                        <a:schemeClr val="bg2">
                                          <a:lumMod val="50000"/>
                                        </a:schemeClr>
                                      </a:solidFill>
                                      <a:latin typeface="Cambria Math" panose="02040503050406030204" pitchFamily="18" charset="0"/>
                                    </a:rPr>
                                    <m:t>−</m:t>
                                  </m:r>
                                  <m:d>
                                    <m:dPr>
                                      <m:ctrlPr>
                                        <a:rPr lang="en-US" altLang="zh-CN" b="0" i="1" smtClean="0">
                                          <a:solidFill>
                                            <a:schemeClr val="bg2">
                                              <a:lumMod val="50000"/>
                                            </a:schemeClr>
                                          </a:solidFill>
                                          <a:latin typeface="Cambria Math" panose="02040503050406030204" pitchFamily="18" charset="0"/>
                                        </a:rPr>
                                      </m:ctrlPr>
                                    </m:dPr>
                                    <m:e>
                                      <m:r>
                                        <a:rPr lang="en-US" altLang="zh-CN" b="0" i="1" smtClean="0">
                                          <a:solidFill>
                                            <a:schemeClr val="bg2">
                                              <a:lumMod val="50000"/>
                                            </a:schemeClr>
                                          </a:solidFill>
                                          <a:latin typeface="Cambria Math" panose="02040503050406030204" pitchFamily="18" charset="0"/>
                                        </a:rPr>
                                        <m:t>−1</m:t>
                                      </m:r>
                                    </m:e>
                                  </m:d>
                                </m:num>
                                <m:den>
                                  <m:r>
                                    <a:rPr lang="en-US" altLang="zh-CN" b="0" i="1" smtClean="0">
                                      <a:solidFill>
                                        <a:schemeClr val="bg2">
                                          <a:lumMod val="50000"/>
                                        </a:schemeClr>
                                      </a:solidFill>
                                      <a:latin typeface="Cambria Math" panose="02040503050406030204" pitchFamily="18" charset="0"/>
                                    </a:rPr>
                                    <m:t>1−</m:t>
                                  </m:r>
                                  <m:d>
                                    <m:dPr>
                                      <m:ctrlPr>
                                        <a:rPr lang="en-US" altLang="zh-CN" b="0" i="1" smtClean="0">
                                          <a:solidFill>
                                            <a:schemeClr val="bg2">
                                              <a:lumMod val="50000"/>
                                            </a:schemeClr>
                                          </a:solidFill>
                                          <a:latin typeface="Cambria Math" panose="02040503050406030204" pitchFamily="18" charset="0"/>
                                        </a:rPr>
                                      </m:ctrlPr>
                                    </m:dPr>
                                    <m:e>
                                      <m:r>
                                        <a:rPr lang="en-US" altLang="zh-CN" b="0" i="1" smtClean="0">
                                          <a:solidFill>
                                            <a:schemeClr val="bg2">
                                              <a:lumMod val="50000"/>
                                            </a:schemeClr>
                                          </a:solidFill>
                                          <a:latin typeface="Cambria Math" panose="02040503050406030204" pitchFamily="18" charset="0"/>
                                        </a:rPr>
                                        <m:t>−1</m:t>
                                      </m:r>
                                    </m:e>
                                  </m:d>
                                </m:den>
                              </m:f>
                              <m:r>
                                <m:rPr>
                                  <m:nor/>
                                </m:rPr>
                                <a:rPr lang="en-US" altLang="zh-CN" dirty="0">
                                  <a:solidFill>
                                    <a:schemeClr val="bg2">
                                      <a:lumMod val="50000"/>
                                    </a:schemeClr>
                                  </a:solidFill>
                                </a:rPr>
                                <m:t> </m:t>
                              </m:r>
                            </m:e>
                            <m:e>
                              <m:f>
                                <m:fPr>
                                  <m:ctrlPr>
                                    <a:rPr lang="en-US" altLang="zh-CN" i="1" smtClean="0">
                                      <a:solidFill>
                                        <a:schemeClr val="bg2">
                                          <a:lumMod val="50000"/>
                                        </a:schemeClr>
                                      </a:solidFill>
                                      <a:latin typeface="Cambria Math" panose="02040503050406030204" pitchFamily="18" charset="0"/>
                                    </a:rPr>
                                  </m:ctrlPr>
                                </m:fPr>
                                <m:num>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𝑑</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𝑦</m:t>
                                      </m:r>
                                    </m:num>
                                    <m:den>
                                      <m:r>
                                        <a:rPr lang="en-US" altLang="zh-CN" i="1">
                                          <a:solidFill>
                                            <a:schemeClr val="bg2">
                                              <a:lumMod val="50000"/>
                                            </a:schemeClr>
                                          </a:solidFill>
                                          <a:latin typeface="Cambria Math" panose="02040503050406030204" pitchFamily="18" charset="0"/>
                                        </a:rPr>
                                        <m:t>𝑧</m:t>
                                      </m:r>
                                    </m:den>
                                  </m:f>
                                  <m:r>
                                    <a:rPr lang="en-US" altLang="zh-CN" i="1">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𝑏</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b>
                                    <m:sSubPr>
                                      <m:ctrlPr>
                                        <a:rPr lang="en-US" altLang="zh-CN" i="1">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𝑦</m:t>
                                      </m:r>
                                    </m:e>
                                    <m:sub>
                                      <m:r>
                                        <a:rPr lang="en-US" altLang="zh-CN" i="1">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d>
                                    <m:dPr>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−1</m:t>
                                      </m:r>
                                    </m:e>
                                  </m:d>
                                </m:num>
                                <m:den>
                                  <m:r>
                                    <a:rPr lang="en-US" altLang="zh-CN" i="1">
                                      <a:solidFill>
                                        <a:schemeClr val="bg2">
                                          <a:lumMod val="50000"/>
                                        </a:schemeClr>
                                      </a:solidFill>
                                      <a:latin typeface="Cambria Math" panose="02040503050406030204" pitchFamily="18" charset="0"/>
                                    </a:rPr>
                                    <m:t>1−</m:t>
                                  </m:r>
                                  <m:d>
                                    <m:dPr>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−1</m:t>
                                      </m:r>
                                    </m:e>
                                  </m:d>
                                </m:den>
                              </m:f>
                            </m:e>
                          </m:eqArr>
                        </m:e>
                      </m:d>
                    </m:oMath>
                  </m:oMathPara>
                </a14:m>
                <a:endParaRPr lang="en-US" altLang="zh-CN" b="0" dirty="0" smtClean="0">
                  <a:solidFill>
                    <a:schemeClr val="bg2">
                      <a:lumMod val="50000"/>
                    </a:schemeClr>
                  </a:solidFill>
                </a:endParaRPr>
              </a:p>
            </p:txBody>
          </p:sp>
        </mc:Choice>
        <mc:Fallback>
          <p:sp>
            <p:nvSpPr>
              <p:cNvPr id="267" name="矩形 266"/>
              <p:cNvSpPr>
                <a:spLocks noRot="1" noChangeAspect="1" noMove="1" noResize="1" noEditPoints="1" noAdjustHandles="1" noChangeArrowheads="1" noChangeShapeType="1" noTextEdit="1"/>
              </p:cNvSpPr>
              <p:nvPr/>
            </p:nvSpPr>
            <p:spPr>
              <a:xfrm>
                <a:off x="5202770" y="2401579"/>
                <a:ext cx="2760371" cy="1695208"/>
              </a:xfrm>
              <a:prstGeom prst="rect">
                <a:avLst/>
              </a:prstGeom>
              <a:blipFill rotWithShape="0">
                <a:blip r:embed="rId19"/>
                <a:stretch>
                  <a:fillRect/>
                </a:stretch>
              </a:blipFill>
            </p:spPr>
            <p:txBody>
              <a:bodyPr/>
              <a:lstStyle/>
              <a:p>
                <a:r>
                  <a:rPr lang="zh-CN" altLang="en-US">
                    <a:noFill/>
                  </a:rPr>
                  <a:t> </a:t>
                </a:r>
              </a:p>
            </p:txBody>
          </p:sp>
        </mc:Fallback>
      </mc:AlternateContent>
      <p:grpSp>
        <p:nvGrpSpPr>
          <p:cNvPr id="21" name="组合 20"/>
          <p:cNvGrpSpPr/>
          <p:nvPr/>
        </p:nvGrpSpPr>
        <p:grpSpPr>
          <a:xfrm>
            <a:off x="8821223" y="2631903"/>
            <a:ext cx="2780569" cy="1340880"/>
            <a:chOff x="8821223" y="2561296"/>
            <a:chExt cx="2780569" cy="1340880"/>
          </a:xfrm>
        </p:grpSpPr>
        <mc:AlternateContent xmlns:mc="http://schemas.openxmlformats.org/markup-compatibility/2006">
          <mc:Choice xmlns:a14="http://schemas.microsoft.com/office/drawing/2010/main" Requires="a14">
            <p:sp>
              <p:nvSpPr>
                <p:cNvPr id="268" name="矩形 267"/>
                <p:cNvSpPr/>
                <p:nvPr/>
              </p:nvSpPr>
              <p:spPr>
                <a:xfrm>
                  <a:off x="8821223" y="2561296"/>
                  <a:ext cx="2780569" cy="13408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bg2">
                                    <a:lumMod val="50000"/>
                                  </a:schemeClr>
                                </a:solidFill>
                                <a:latin typeface="Cambria Math" panose="02040503050406030204" pitchFamily="18" charset="0"/>
                              </a:rPr>
                            </m:ctrlPr>
                          </m:dPr>
                          <m:e>
                            <m:eqArr>
                              <m:eqArrPr>
                                <m:ctrlPr>
                                  <a:rPr lang="en-US" altLang="zh-CN" i="1" smtClean="0">
                                    <a:solidFill>
                                      <a:schemeClr val="bg2">
                                        <a:lumMod val="50000"/>
                                      </a:schemeClr>
                                    </a:solidFill>
                                    <a:latin typeface="Cambria Math" panose="02040503050406030204" pitchFamily="18" charset="0"/>
                                  </a:rPr>
                                </m:ctrlPr>
                              </m:eqArrPr>
                              <m:e>
                                <m:sSub>
                                  <m:sSubPr>
                                    <m:ctrlPr>
                                      <a:rPr lang="en-US" altLang="zh-CN" i="1" smtClean="0">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𝑥</m:t>
                                    </m:r>
                                  </m:e>
                                  <m:sub>
                                    <m:r>
                                      <a:rPr lang="en-US" altLang="zh-CN" b="0" i="1" smtClean="0">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2</m:t>
                                    </m:r>
                                    <m:r>
                                      <a:rPr lang="en-US" altLang="zh-CN" i="1">
                                        <a:solidFill>
                                          <a:schemeClr val="bg2">
                                            <a:lumMod val="50000"/>
                                          </a:schemeClr>
                                        </a:solidFill>
                                        <a:latin typeface="Cambria Math" panose="02040503050406030204" pitchFamily="18" charset="0"/>
                                      </a:rPr>
                                      <m:t>𝑑</m:t>
                                    </m:r>
                                  </m:num>
                                  <m:den>
                                    <m:r>
                                      <a:rPr lang="en-US" altLang="zh-CN" i="1">
                                        <a:solidFill>
                                          <a:schemeClr val="bg2">
                                            <a:lumMod val="50000"/>
                                          </a:schemeClr>
                                        </a:solidFill>
                                        <a:latin typeface="Cambria Math" panose="02040503050406030204" pitchFamily="18" charset="0"/>
                                        <a:ea typeface="Cambria Math" panose="02040503050406030204" pitchFamily="18" charset="0"/>
                                      </a:rPr>
                                      <m:t>𝑟</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i="1">
                                        <a:solidFill>
                                          <a:schemeClr val="bg2">
                                            <a:lumMod val="50000"/>
                                          </a:schemeClr>
                                        </a:solidFill>
                                        <a:latin typeface="Cambria Math" panose="02040503050406030204" pitchFamily="18" charset="0"/>
                                        <a:ea typeface="Cambria Math" panose="02040503050406030204" pitchFamily="18" charset="0"/>
                                      </a:rPr>
                                      <m:t>𝑙</m:t>
                                    </m:r>
                                  </m:den>
                                </m:f>
                                <m:r>
                                  <a:rPr lang="en-US" altLang="zh-CN" i="1">
                                    <a:solidFill>
                                      <a:schemeClr val="bg2">
                                        <a:lumMod val="50000"/>
                                      </a:schemeClr>
                                    </a:solidFill>
                                    <a:latin typeface="Cambria Math" panose="02040503050406030204" pitchFamily="18" charset="0"/>
                                    <a:ea typeface="Cambria Math" panose="02040503050406030204" pitchFamily="18" charset="0"/>
                                  </a:rPr>
                                  <m:t>∙</m:t>
                                </m:r>
                                <m:f>
                                  <m:fPr>
                                    <m:ctrlPr>
                                      <a:rPr lang="en-US" altLang="zh-CN" i="1">
                                        <a:solidFill>
                                          <a:schemeClr val="bg2">
                                            <a:lumMod val="50000"/>
                                          </a:schemeClr>
                                        </a:solidFill>
                                        <a:latin typeface="Cambria Math" panose="02040503050406030204" pitchFamily="18" charset="0"/>
                                        <a:ea typeface="Cambria Math" panose="02040503050406030204" pitchFamily="18" charset="0"/>
                                      </a:rPr>
                                    </m:ctrlPr>
                                  </m:fPr>
                                  <m:num>
                                    <m:r>
                                      <a:rPr lang="en-US" altLang="zh-CN" i="1">
                                        <a:solidFill>
                                          <a:schemeClr val="bg2">
                                            <a:lumMod val="50000"/>
                                          </a:schemeClr>
                                        </a:solidFill>
                                        <a:latin typeface="Cambria Math" panose="02040503050406030204" pitchFamily="18" charset="0"/>
                                        <a:ea typeface="Cambria Math" panose="02040503050406030204" pitchFamily="18" charset="0"/>
                                      </a:rPr>
                                      <m:t>𝑥</m:t>
                                    </m:r>
                                  </m:num>
                                  <m:den>
                                    <m:r>
                                      <a:rPr lang="en-US" altLang="zh-CN" i="1">
                                        <a:solidFill>
                                          <a:schemeClr val="bg2">
                                            <a:lumMod val="50000"/>
                                          </a:schemeClr>
                                        </a:solidFill>
                                        <a:latin typeface="Cambria Math" panose="02040503050406030204" pitchFamily="18" charset="0"/>
                                        <a:ea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ea typeface="Cambria Math" panose="02040503050406030204" pitchFamily="18" charset="0"/>
                                  </a:rPr>
                                  <m:t> − </m:t>
                                </m:r>
                                <m:f>
                                  <m:fPr>
                                    <m:ctrlPr>
                                      <a:rPr lang="en-US" altLang="zh-CN" i="1">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𝑙</m:t>
                                    </m:r>
                                  </m:num>
                                  <m:den>
                                    <m:r>
                                      <a:rPr lang="en-US" altLang="zh-CN" i="1">
                                        <a:solidFill>
                                          <a:schemeClr val="bg2">
                                            <a:lumMod val="50000"/>
                                          </a:schemeClr>
                                        </a:solidFill>
                                        <a:latin typeface="Cambria Math" panose="02040503050406030204" pitchFamily="18" charset="0"/>
                                        <a:ea typeface="Cambria Math" panose="02040503050406030204" pitchFamily="18" charset="0"/>
                                      </a:rPr>
                                      <m:t>𝑟</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i="1">
                                        <a:solidFill>
                                          <a:schemeClr val="bg2">
                                            <a:lumMod val="50000"/>
                                          </a:schemeClr>
                                        </a:solidFill>
                                        <a:latin typeface="Cambria Math" panose="02040503050406030204" pitchFamily="18" charset="0"/>
                                        <a:ea typeface="Cambria Math" panose="02040503050406030204" pitchFamily="18" charset="0"/>
                                      </a:rPr>
                                      <m:t>𝑙</m:t>
                                    </m:r>
                                  </m:den>
                                </m:f>
                              </m:e>
                              <m:e>
                                <m:sSub>
                                  <m:sSubPr>
                                    <m:ctrlPr>
                                      <a:rPr lang="en-US" altLang="zh-CN" i="1">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𝑦</m:t>
                                    </m:r>
                                  </m:e>
                                  <m:sub>
                                    <m:r>
                                      <a:rPr lang="en-US" altLang="zh-CN" i="1">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2</m:t>
                                    </m:r>
                                    <m:r>
                                      <a:rPr lang="en-US" altLang="zh-CN" i="1">
                                        <a:solidFill>
                                          <a:schemeClr val="bg2">
                                            <a:lumMod val="50000"/>
                                          </a:schemeClr>
                                        </a:solidFill>
                                        <a:latin typeface="Cambria Math" panose="02040503050406030204" pitchFamily="18" charset="0"/>
                                      </a:rPr>
                                      <m:t>𝑑</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r>
                                  <a:rPr lang="en-US" altLang="zh-CN" i="1">
                                    <a:solidFill>
                                      <a:schemeClr val="bg2">
                                        <a:lumMod val="50000"/>
                                      </a:schemeClr>
                                    </a:solidFill>
                                    <a:latin typeface="Cambria Math" panose="02040503050406030204" pitchFamily="18" charset="0"/>
                                    <a:ea typeface="Cambria Math" panose="02040503050406030204" pitchFamily="18" charset="0"/>
                                  </a:rPr>
                                  <m:t>∙</m:t>
                                </m:r>
                                <m:f>
                                  <m:fPr>
                                    <m:ctrlPr>
                                      <a:rPr lang="en-US" altLang="zh-CN" i="1">
                                        <a:solidFill>
                                          <a:schemeClr val="bg2">
                                            <a:lumMod val="50000"/>
                                          </a:schemeClr>
                                        </a:solidFill>
                                        <a:latin typeface="Cambria Math" panose="02040503050406030204" pitchFamily="18" charset="0"/>
                                        <a:ea typeface="Cambria Math" panose="02040503050406030204" pitchFamily="18" charset="0"/>
                                      </a:rPr>
                                    </m:ctrlPr>
                                  </m:fPr>
                                  <m:num>
                                    <m:r>
                                      <a:rPr lang="en-US" altLang="zh-CN" i="1">
                                        <a:solidFill>
                                          <a:schemeClr val="bg2">
                                            <a:lumMod val="50000"/>
                                          </a:schemeClr>
                                        </a:solidFill>
                                        <a:latin typeface="Cambria Math" panose="02040503050406030204" pitchFamily="18" charset="0"/>
                                        <a:ea typeface="Cambria Math" panose="02040503050406030204" pitchFamily="18" charset="0"/>
                                      </a:rPr>
                                      <m:t>𝑦</m:t>
                                    </m:r>
                                  </m:num>
                                  <m:den>
                                    <m:r>
                                      <a:rPr lang="en-US" altLang="zh-CN" i="1">
                                        <a:solidFill>
                                          <a:schemeClr val="bg2">
                                            <a:lumMod val="50000"/>
                                          </a:schemeClr>
                                        </a:solidFill>
                                        <a:latin typeface="Cambria Math" panose="02040503050406030204" pitchFamily="18" charset="0"/>
                                        <a:ea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ea typeface="Cambria Math" panose="02040503050406030204" pitchFamily="18" charset="0"/>
                                  </a:rPr>
                                  <m:t> </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 </m:t>
                                </m:r>
                                <m:f>
                                  <m:fPr>
                                    <m:ctrlPr>
                                      <a:rPr lang="en-US" altLang="zh-CN" i="1">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𝑡</m:t>
                                    </m:r>
                                    <m:r>
                                      <a:rPr lang="en-US" altLang="zh-CN" i="1">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𝑏</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e>
                            </m:eqArr>
                          </m:e>
                        </m:d>
                      </m:oMath>
                    </m:oMathPara>
                  </a14:m>
                  <a:endParaRPr lang="en-US" altLang="zh-CN" b="0" dirty="0" smtClean="0">
                    <a:solidFill>
                      <a:schemeClr val="bg2">
                        <a:lumMod val="50000"/>
                      </a:schemeClr>
                    </a:solidFill>
                  </a:endParaRPr>
                </a:p>
              </p:txBody>
            </p:sp>
          </mc:Choice>
          <mc:Fallback>
            <p:sp>
              <p:nvSpPr>
                <p:cNvPr id="268" name="矩形 267"/>
                <p:cNvSpPr>
                  <a:spLocks noRot="1" noChangeAspect="1" noMove="1" noResize="1" noEditPoints="1" noAdjustHandles="1" noChangeArrowheads="1" noChangeShapeType="1" noTextEdit="1"/>
                </p:cNvSpPr>
                <p:nvPr/>
              </p:nvSpPr>
              <p:spPr>
                <a:xfrm>
                  <a:off x="8821223" y="2561296"/>
                  <a:ext cx="2780569" cy="1340880"/>
                </a:xfrm>
                <a:prstGeom prst="rect">
                  <a:avLst/>
                </a:prstGeom>
                <a:blipFill rotWithShape="0">
                  <a:blip r:embed="rId20"/>
                  <a:stretch>
                    <a:fillRect/>
                  </a:stretch>
                </a:blipFill>
              </p:spPr>
              <p:txBody>
                <a:bodyPr/>
                <a:lstStyle/>
                <a:p>
                  <a:r>
                    <a:rPr lang="zh-CN" altLang="en-US">
                      <a:noFill/>
                    </a:rPr>
                    <a:t> </a:t>
                  </a:r>
                </a:p>
              </p:txBody>
            </p:sp>
          </mc:Fallback>
        </mc:AlternateContent>
        <p:sp>
          <p:nvSpPr>
            <p:cNvPr id="269" name="圆角矩形 268"/>
            <p:cNvSpPr/>
            <p:nvPr/>
          </p:nvSpPr>
          <p:spPr>
            <a:xfrm>
              <a:off x="10876195" y="2651230"/>
              <a:ext cx="720000" cy="576000"/>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270" name="圆角矩形 269"/>
            <p:cNvSpPr/>
            <p:nvPr/>
          </p:nvSpPr>
          <p:spPr>
            <a:xfrm>
              <a:off x="10876195" y="3272784"/>
              <a:ext cx="720000" cy="576000"/>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grpSp>
      <p:cxnSp>
        <p:nvCxnSpPr>
          <p:cNvPr id="271" name="直接箭头连接符 270"/>
          <p:cNvCxnSpPr/>
          <p:nvPr/>
        </p:nvCxnSpPr>
        <p:spPr>
          <a:xfrm>
            <a:off x="7911205" y="3420222"/>
            <a:ext cx="720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a:off x="7910070" y="1589971"/>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33920" y="1191474"/>
            <a:ext cx="461665" cy="953687"/>
          </a:xfrm>
          <a:prstGeom prst="rect">
            <a:avLst/>
          </a:prstGeom>
          <a:noFill/>
        </p:spPr>
        <p:txBody>
          <a:bodyPr vert="eaVert" wrap="square" rtlCol="0">
            <a:spAutoFit/>
          </a:bodyPr>
          <a:lstStyle/>
          <a:p>
            <a:pPr algn="ctr"/>
            <a:r>
              <a:rPr lang="zh-CN" altLang="en-US" dirty="0" smtClean="0">
                <a:solidFill>
                  <a:schemeClr val="bg1"/>
                </a:solidFill>
              </a:rPr>
              <a:t>视平面</a:t>
            </a:r>
            <a:endParaRPr lang="zh-CN" altLang="en-US" dirty="0">
              <a:solidFill>
                <a:schemeClr val="bg1"/>
              </a:solidFill>
            </a:endParaRPr>
          </a:p>
        </p:txBody>
      </p:sp>
      <p:grpSp>
        <p:nvGrpSpPr>
          <p:cNvPr id="30" name="组合 29"/>
          <p:cNvGrpSpPr/>
          <p:nvPr/>
        </p:nvGrpSpPr>
        <p:grpSpPr>
          <a:xfrm>
            <a:off x="8965856" y="868304"/>
            <a:ext cx="2270339" cy="1443334"/>
            <a:chOff x="8965856" y="868304"/>
            <a:chExt cx="2270339" cy="1443334"/>
          </a:xfrm>
        </p:grpSpPr>
        <p:sp>
          <p:nvSpPr>
            <p:cNvPr id="262" name="圆角矩形 261"/>
            <p:cNvSpPr/>
            <p:nvPr/>
          </p:nvSpPr>
          <p:spPr>
            <a:xfrm>
              <a:off x="8997924" y="868304"/>
              <a:ext cx="2238271" cy="1443334"/>
            </a:xfrm>
            <a:prstGeom prst="roundRect">
              <a:avLst/>
            </a:prstGeom>
            <a:gradFill>
              <a:gsLst>
                <a:gs pos="100000">
                  <a:schemeClr val="bg2">
                    <a:lumMod val="75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p:sp>
          <p:nvSpPr>
            <p:cNvPr id="273" name="文本框 272"/>
            <p:cNvSpPr txBox="1"/>
            <p:nvPr/>
          </p:nvSpPr>
          <p:spPr>
            <a:xfrm>
              <a:off x="8965856" y="1113128"/>
              <a:ext cx="461665" cy="953687"/>
            </a:xfrm>
            <a:prstGeom prst="rect">
              <a:avLst/>
            </a:prstGeom>
            <a:noFill/>
          </p:spPr>
          <p:txBody>
            <a:bodyPr vert="eaVert" wrap="square" rtlCol="0">
              <a:spAutoFit/>
            </a:bodyPr>
            <a:lstStyle/>
            <a:p>
              <a:pPr algn="ctr"/>
              <a:r>
                <a:rPr lang="en-US" altLang="zh-CN" dirty="0" smtClean="0">
                  <a:solidFill>
                    <a:schemeClr val="bg1"/>
                  </a:solidFill>
                </a:rPr>
                <a:t>CVV</a:t>
              </a:r>
              <a:endParaRPr lang="zh-CN" altLang="en-US" dirty="0">
                <a:solidFill>
                  <a:schemeClr val="bg1"/>
                </a:solidFill>
              </a:endParaRPr>
            </a:p>
          </p:txBody>
        </p:sp>
      </p:grpSp>
      <mc:AlternateContent xmlns:mc="http://schemas.openxmlformats.org/markup-compatibility/2006">
        <mc:Choice xmlns:a14="http://schemas.microsoft.com/office/drawing/2010/main" Requires="a14">
          <p:sp>
            <p:nvSpPr>
              <p:cNvPr id="31" name="矩形 30"/>
              <p:cNvSpPr/>
              <p:nvPr/>
            </p:nvSpPr>
            <p:spPr>
              <a:xfrm>
                <a:off x="5724837" y="851325"/>
                <a:ext cx="1578830" cy="13408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bg1"/>
                              </a:solidFill>
                              <a:latin typeface="Cambria Math" panose="02040503050406030204" pitchFamily="18" charset="0"/>
                              <a:ea typeface="Cambria Math" panose="02040503050406030204" pitchFamily="18" charset="0"/>
                            </a:rPr>
                          </m:ctrlPr>
                        </m:dPr>
                        <m:e>
                          <m:eqArr>
                            <m:eqArrPr>
                              <m:ctrlPr>
                                <a:rPr lang="en-US" altLang="zh-CN" b="1" i="1">
                                  <a:solidFill>
                                    <a:schemeClr val="bg1"/>
                                  </a:solidFill>
                                  <a:latin typeface="Cambria Math" panose="02040503050406030204" pitchFamily="18" charset="0"/>
                                  <a:ea typeface="Cambria Math" panose="02040503050406030204" pitchFamily="18" charset="0"/>
                                </a:rPr>
                              </m:ctrlPr>
                            </m:eqArrPr>
                            <m:e>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r>
                                <a:rPr lang="en-US" altLang="zh-CN" i="1">
                                  <a:solidFill>
                                    <a:schemeClr val="bg1"/>
                                  </a:solidFill>
                                  <a:latin typeface="Cambria Math" panose="02040503050406030204" pitchFamily="18" charset="0"/>
                                  <a:ea typeface="Cambria Math" panose="02040503050406030204" pitchFamily="18" charset="0"/>
                                </a:rPr>
                                <m:t>∈</m:t>
                              </m:r>
                              <m:d>
                                <m:dPr>
                                  <m:ctrlPr>
                                    <a:rPr lang="en-US" altLang="zh-CN" i="1">
                                      <a:solidFill>
                                        <a:schemeClr val="bg1"/>
                                      </a:solidFill>
                                      <a:latin typeface="Cambria Math" panose="02040503050406030204" pitchFamily="18" charset="0"/>
                                      <a:ea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𝑙</m:t>
                                  </m:r>
                                  <m:r>
                                    <a:rPr lang="en-US" altLang="zh-CN" i="1">
                                      <a:solidFill>
                                        <a:schemeClr val="bg1"/>
                                      </a:solidFill>
                                      <a:latin typeface="Cambria Math" panose="02040503050406030204" pitchFamily="18" charset="0"/>
                                      <a:ea typeface="Cambria Math" panose="02040503050406030204" pitchFamily="18" charset="0"/>
                                    </a:rPr>
                                    <m:t>, </m:t>
                                  </m:r>
                                  <m:r>
                                    <a:rPr lang="en-US" altLang="zh-CN" i="1">
                                      <a:solidFill>
                                        <a:schemeClr val="bg1"/>
                                      </a:solidFill>
                                      <a:latin typeface="Cambria Math" panose="02040503050406030204" pitchFamily="18" charset="0"/>
                                      <a:ea typeface="Cambria Math" panose="02040503050406030204" pitchFamily="18" charset="0"/>
                                    </a:rPr>
                                    <m:t>𝑟</m:t>
                                  </m:r>
                                </m:e>
                              </m:d>
                            </m:e>
                            <m:e>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r>
                                <a:rPr lang="en-US" altLang="zh-CN" i="1">
                                  <a:solidFill>
                                    <a:schemeClr val="bg1"/>
                                  </a:solidFill>
                                  <a:latin typeface="Cambria Math" panose="02040503050406030204" pitchFamily="18" charset="0"/>
                                  <a:ea typeface="Cambria Math" panose="02040503050406030204" pitchFamily="18" charset="0"/>
                                </a:rPr>
                                <m:t>∈</m:t>
                              </m:r>
                              <m:d>
                                <m:dPr>
                                  <m:ctrlPr>
                                    <a:rPr lang="en-US" altLang="zh-CN" i="1">
                                      <a:solidFill>
                                        <a:schemeClr val="bg1"/>
                                      </a:solidFill>
                                      <a:latin typeface="Cambria Math" panose="02040503050406030204" pitchFamily="18" charset="0"/>
                                      <a:ea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𝑙</m:t>
                                  </m:r>
                                  <m:r>
                                    <a:rPr lang="en-US" altLang="zh-CN" i="1">
                                      <a:solidFill>
                                        <a:schemeClr val="bg1"/>
                                      </a:solidFill>
                                      <a:latin typeface="Cambria Math" panose="02040503050406030204" pitchFamily="18" charset="0"/>
                                      <a:ea typeface="Cambria Math" panose="02040503050406030204" pitchFamily="18" charset="0"/>
                                    </a:rPr>
                                    <m:t>, </m:t>
                                  </m:r>
                                  <m:r>
                                    <a:rPr lang="en-US" altLang="zh-CN" i="1">
                                      <a:solidFill>
                                        <a:schemeClr val="bg1"/>
                                      </a:solidFill>
                                      <a:latin typeface="Cambria Math" panose="02040503050406030204" pitchFamily="18" charset="0"/>
                                      <a:ea typeface="Cambria Math" panose="02040503050406030204" pitchFamily="18" charset="0"/>
                                    </a:rPr>
                                    <m:t>𝑟</m:t>
                                  </m:r>
                                </m:e>
                              </m:d>
                            </m:e>
                          </m:eqArr>
                        </m:e>
                      </m:d>
                    </m:oMath>
                  </m:oMathPara>
                </a14:m>
                <a:endParaRPr lang="zh-CN" altLang="en-US" dirty="0"/>
              </a:p>
            </p:txBody>
          </p:sp>
        </mc:Choice>
        <mc:Fallback>
          <p:sp>
            <p:nvSpPr>
              <p:cNvPr id="31" name="矩形 30"/>
              <p:cNvSpPr>
                <a:spLocks noRot="1" noChangeAspect="1" noMove="1" noResize="1" noEditPoints="1" noAdjustHandles="1" noChangeArrowheads="1" noChangeShapeType="1" noTextEdit="1"/>
              </p:cNvSpPr>
              <p:nvPr/>
            </p:nvSpPr>
            <p:spPr>
              <a:xfrm>
                <a:off x="5724837" y="851325"/>
                <a:ext cx="1578830" cy="1340880"/>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矩形 31"/>
              <p:cNvSpPr/>
              <p:nvPr/>
            </p:nvSpPr>
            <p:spPr>
              <a:xfrm>
                <a:off x="9239477" y="1184806"/>
                <a:ext cx="1914435" cy="7788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bg1"/>
                              </a:solidFill>
                              <a:latin typeface="Cambria Math" panose="02040503050406030204" pitchFamily="18" charset="0"/>
                              <a:ea typeface="Cambria Math" panose="02040503050406030204" pitchFamily="18" charset="0"/>
                            </a:rPr>
                          </m:ctrlPr>
                        </m:dPr>
                        <m:e>
                          <m:eqArr>
                            <m:eqArrPr>
                              <m:ctrlPr>
                                <a:rPr lang="en-US" altLang="zh-CN" sz="2000" b="1" i="1">
                                  <a:solidFill>
                                    <a:schemeClr val="bg1"/>
                                  </a:solidFill>
                                  <a:latin typeface="Cambria Math" panose="02040503050406030204" pitchFamily="18" charset="0"/>
                                  <a:ea typeface="Cambria Math" panose="02040503050406030204" pitchFamily="18" charset="0"/>
                                </a:rPr>
                              </m:ctrlPr>
                            </m:eqArrPr>
                            <m:e>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i="1">
                                      <a:solidFill>
                                        <a:schemeClr val="bg1"/>
                                      </a:solidFill>
                                      <a:latin typeface="Cambria Math" panose="02040503050406030204" pitchFamily="18" charset="0"/>
                                      <a:ea typeface="Cambria Math" panose="02040503050406030204" pitchFamily="18" charset="0"/>
                                    </a:rPr>
                                    <m:t>𝑥</m:t>
                                  </m:r>
                                </m:e>
                                <m:sub>
                                  <m:r>
                                    <a:rPr lang="en-US" altLang="zh-CN" sz="2000" i="1">
                                      <a:solidFill>
                                        <a:schemeClr val="bg1"/>
                                      </a:solidFill>
                                      <a:latin typeface="Cambria Math" panose="02040503050406030204" pitchFamily="18" charset="0"/>
                                      <a:ea typeface="Cambria Math" panose="02040503050406030204" pitchFamily="18" charset="0"/>
                                    </a:rPr>
                                    <m:t>𝑐𝑣𝑣</m:t>
                                  </m:r>
                                </m:sub>
                              </m:sSub>
                              <m:r>
                                <a:rPr lang="en-US" altLang="zh-CN" sz="2000" i="1">
                                  <a:solidFill>
                                    <a:schemeClr val="bg1"/>
                                  </a:solidFill>
                                  <a:latin typeface="Cambria Math" panose="02040503050406030204" pitchFamily="18" charset="0"/>
                                  <a:ea typeface="Cambria Math" panose="02040503050406030204" pitchFamily="18" charset="0"/>
                                </a:rPr>
                                <m:t>∈</m:t>
                              </m:r>
                              <m:d>
                                <m:dPr>
                                  <m:ctrlPr>
                                    <a:rPr lang="en-US" altLang="zh-CN" sz="2000" i="1">
                                      <a:solidFill>
                                        <a:schemeClr val="bg1"/>
                                      </a:solidFill>
                                      <a:latin typeface="Cambria Math" panose="02040503050406030204" pitchFamily="18" charset="0"/>
                                      <a:ea typeface="Cambria Math" panose="02040503050406030204" pitchFamily="18" charset="0"/>
                                    </a:rPr>
                                  </m:ctrlPr>
                                </m:dPr>
                                <m:e>
                                  <m:r>
                                    <a:rPr lang="en-US" altLang="zh-CN" sz="2000" i="1">
                                      <a:solidFill>
                                        <a:schemeClr val="bg1"/>
                                      </a:solidFill>
                                      <a:latin typeface="Cambria Math" panose="02040503050406030204" pitchFamily="18" charset="0"/>
                                      <a:ea typeface="Cambria Math" panose="02040503050406030204" pitchFamily="18" charset="0"/>
                                    </a:rPr>
                                    <m:t>−1, 1</m:t>
                                  </m:r>
                                </m:e>
                              </m:d>
                            </m:e>
                            <m:e>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b="0" i="1" smtClean="0">
                                      <a:solidFill>
                                        <a:schemeClr val="bg1"/>
                                      </a:solidFill>
                                      <a:latin typeface="Cambria Math" panose="02040503050406030204" pitchFamily="18" charset="0"/>
                                      <a:ea typeface="Cambria Math" panose="02040503050406030204" pitchFamily="18" charset="0"/>
                                    </a:rPr>
                                    <m:t>𝑦</m:t>
                                  </m:r>
                                </m:e>
                                <m:sub>
                                  <m:r>
                                    <a:rPr lang="en-US" altLang="zh-CN" sz="2000" i="1">
                                      <a:solidFill>
                                        <a:schemeClr val="bg1"/>
                                      </a:solidFill>
                                      <a:latin typeface="Cambria Math" panose="02040503050406030204" pitchFamily="18" charset="0"/>
                                      <a:ea typeface="Cambria Math" panose="02040503050406030204" pitchFamily="18" charset="0"/>
                                    </a:rPr>
                                    <m:t>𝑐𝑣𝑣</m:t>
                                  </m:r>
                                </m:sub>
                              </m:sSub>
                              <m:r>
                                <a:rPr lang="en-US" altLang="zh-CN" sz="2000" i="1">
                                  <a:solidFill>
                                    <a:schemeClr val="bg1"/>
                                  </a:solidFill>
                                  <a:latin typeface="Cambria Math" panose="02040503050406030204" pitchFamily="18" charset="0"/>
                                  <a:ea typeface="Cambria Math" panose="02040503050406030204" pitchFamily="18" charset="0"/>
                                </a:rPr>
                                <m:t>∈</m:t>
                              </m:r>
                              <m:d>
                                <m:dPr>
                                  <m:ctrlPr>
                                    <a:rPr lang="en-US" altLang="zh-CN" sz="2000" i="1">
                                      <a:solidFill>
                                        <a:schemeClr val="bg1"/>
                                      </a:solidFill>
                                      <a:latin typeface="Cambria Math" panose="02040503050406030204" pitchFamily="18" charset="0"/>
                                      <a:ea typeface="Cambria Math" panose="02040503050406030204" pitchFamily="18" charset="0"/>
                                    </a:rPr>
                                  </m:ctrlPr>
                                </m:dPr>
                                <m:e>
                                  <m:r>
                                    <a:rPr lang="en-US" altLang="zh-CN" sz="2000" i="1">
                                      <a:solidFill>
                                        <a:schemeClr val="bg1"/>
                                      </a:solidFill>
                                      <a:latin typeface="Cambria Math" panose="02040503050406030204" pitchFamily="18" charset="0"/>
                                      <a:ea typeface="Cambria Math" panose="02040503050406030204" pitchFamily="18" charset="0"/>
                                    </a:rPr>
                                    <m:t>−1, 1</m:t>
                                  </m:r>
                                </m:e>
                              </m:d>
                            </m:e>
                          </m:eqArr>
                        </m:e>
                      </m:d>
                    </m:oMath>
                  </m:oMathPara>
                </a14:m>
                <a:endParaRPr lang="zh-CN" altLang="en-US" sz="2000" dirty="0"/>
              </a:p>
            </p:txBody>
          </p:sp>
        </mc:Choice>
        <mc:Fallback>
          <p:sp>
            <p:nvSpPr>
              <p:cNvPr id="32" name="矩形 31"/>
              <p:cNvSpPr>
                <a:spLocks noRot="1" noChangeAspect="1" noMove="1" noResize="1" noEditPoints="1" noAdjustHandles="1" noChangeArrowheads="1" noChangeShapeType="1" noTextEdit="1"/>
              </p:cNvSpPr>
              <p:nvPr/>
            </p:nvSpPr>
            <p:spPr>
              <a:xfrm>
                <a:off x="9239477" y="1184806"/>
                <a:ext cx="1914435" cy="778868"/>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矩形 32"/>
              <p:cNvSpPr/>
              <p:nvPr/>
            </p:nvSpPr>
            <p:spPr>
              <a:xfrm>
                <a:off x="11726809" y="2999656"/>
                <a:ext cx="46519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800" i="1" smtClean="0">
                          <a:solidFill>
                            <a:schemeClr val="accent2"/>
                          </a:solidFill>
                          <a:latin typeface="Cambria Math" panose="02040503050406030204" pitchFamily="18" charset="0"/>
                        </a:rPr>
                        <m:t>0</m:t>
                      </m:r>
                    </m:oMath>
                  </m:oMathPara>
                </a14:m>
                <a:endParaRPr lang="zh-CN" altLang="en-US" sz="2800" dirty="0">
                  <a:solidFill>
                    <a:schemeClr val="accent2"/>
                  </a:solidFill>
                </a:endParaRPr>
              </a:p>
            </p:txBody>
          </p:sp>
        </mc:Choice>
        <mc:Fallback>
          <p:sp>
            <p:nvSpPr>
              <p:cNvPr id="33" name="矩形 32"/>
              <p:cNvSpPr>
                <a:spLocks noRot="1" noChangeAspect="1" noMove="1" noResize="1" noEditPoints="1" noAdjustHandles="1" noChangeArrowheads="1" noChangeShapeType="1" noTextEdit="1"/>
              </p:cNvSpPr>
              <p:nvPr/>
            </p:nvSpPr>
            <p:spPr>
              <a:xfrm>
                <a:off x="11726809" y="2999656"/>
                <a:ext cx="465191" cy="523220"/>
              </a:xfrm>
              <a:prstGeom prst="rect">
                <a:avLst/>
              </a:prstGeom>
              <a:blipFill rotWithShape="0">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7202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5519</TotalTime>
  <Words>2137</Words>
  <Application>Microsoft Office PowerPoint</Application>
  <PresentationFormat>宽屏</PresentationFormat>
  <Paragraphs>726</Paragraphs>
  <Slides>35</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宋体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背面消除</vt:lpstr>
      <vt:lpstr>裁剪</vt:lpstr>
      <vt:lpstr>裁剪</vt:lpstr>
      <vt:lpstr>裁剪</vt:lpstr>
      <vt:lpstr>PowerPoint 演示文稿</vt:lpstr>
      <vt:lpstr>裁剪</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yuffyli(李燕霏)</dc:creator>
  <cp:lastModifiedBy>yuffyli(李燕霏)</cp:lastModifiedBy>
  <cp:revision>153</cp:revision>
  <dcterms:created xsi:type="dcterms:W3CDTF">2017-06-10T07:34:53Z</dcterms:created>
  <dcterms:modified xsi:type="dcterms:W3CDTF">2017-07-04T08:11:55Z</dcterms:modified>
</cp:coreProperties>
</file>