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68" r:id="rId3"/>
    <p:sldId id="295" r:id="rId4"/>
    <p:sldId id="277" r:id="rId5"/>
    <p:sldId id="294" r:id="rId6"/>
    <p:sldId id="296" r:id="rId7"/>
    <p:sldId id="297" r:id="rId8"/>
    <p:sldId id="292" r:id="rId9"/>
    <p:sldId id="298" r:id="rId10"/>
    <p:sldId id="279" r:id="rId11"/>
    <p:sldId id="283" r:id="rId12"/>
    <p:sldId id="284" r:id="rId13"/>
    <p:sldId id="293" r:id="rId14"/>
    <p:sldId id="288" r:id="rId15"/>
    <p:sldId id="281" r:id="rId16"/>
    <p:sldId id="300" r:id="rId17"/>
    <p:sldId id="282" r:id="rId18"/>
    <p:sldId id="30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E8F"/>
    <a:srgbClr val="E4CBB8"/>
    <a:srgbClr val="F39785"/>
    <a:srgbClr val="ECF3A9"/>
    <a:srgbClr val="ECDCB0"/>
    <a:srgbClr val="FFAEC9"/>
    <a:srgbClr val="A482B2"/>
    <a:srgbClr val="224687"/>
    <a:srgbClr val="B4E0E1"/>
    <a:srgbClr val="2A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0" autoAdjust="0"/>
    <p:restoredTop sz="82580" autoAdjust="0"/>
  </p:normalViewPr>
  <p:slideViewPr>
    <p:cSldViewPr snapToGrid="0">
      <p:cViewPr varScale="1">
        <p:scale>
          <a:sx n="97" d="100"/>
          <a:sy n="97" d="100"/>
        </p:scale>
        <p:origin x="756" y="144"/>
      </p:cViewPr>
      <p:guideLst>
        <p:guide orient="horz" pos="1480"/>
        <p:guide pos="3749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3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F4C5D-878B-406E-8F97-F85B0DD0C2F1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40939-6166-4293-9070-245DC728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0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15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0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07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36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将齐次坐标变回普通坐标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9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NDC</a:t>
            </a:r>
            <a:r>
              <a:rPr lang="zh-CN" altLang="en-US" dirty="0" smtClean="0"/>
              <a:t>变换到屏幕坐标系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24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9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03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70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3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知道某一点的坐标，怎么在另一个坐标系中描述这个点？</a:t>
            </a:r>
            <a:endParaRPr lang="en-US" altLang="zh-CN" dirty="0" smtClean="0"/>
          </a:p>
          <a:p>
            <a:r>
              <a:rPr lang="zh-CN" altLang="en-US" dirty="0" smtClean="0"/>
              <a:t>坐标变换</a:t>
            </a:r>
            <a:endParaRPr lang="en-US" altLang="zh-CN" dirty="0" smtClean="0"/>
          </a:p>
          <a:p>
            <a:r>
              <a:rPr lang="zh-CN" altLang="en-US" dirty="0" smtClean="0"/>
              <a:t>点并没有真正移动，只是在不同的坐标系中描述它们的位置而已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不考虑将某个点从物体坐标系转换到世界坐标系</a:t>
            </a:r>
            <a:endParaRPr lang="en-US" altLang="zh-CN" dirty="0" smtClean="0"/>
          </a:p>
          <a:p>
            <a:r>
              <a:rPr lang="zh-CN" altLang="en-US" dirty="0" smtClean="0"/>
              <a:t>考虑将物体坐标系本身转换到世界坐标系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物体坐标系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惯性坐标系（旋转）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惯性坐标系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世界坐标系（平移）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5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知道某一点的坐标，怎么在另一个坐标系中描述这个点？</a:t>
            </a:r>
            <a:endParaRPr lang="en-US" altLang="zh-CN" dirty="0" smtClean="0"/>
          </a:p>
          <a:p>
            <a:r>
              <a:rPr lang="zh-CN" altLang="en-US" dirty="0" smtClean="0"/>
              <a:t>坐标变换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不考虑将某个点从物体坐标系转换到世界坐标系</a:t>
            </a:r>
            <a:endParaRPr lang="en-US" altLang="zh-CN" dirty="0" smtClean="0"/>
          </a:p>
          <a:p>
            <a:r>
              <a:rPr lang="zh-CN" altLang="en-US" dirty="0" smtClean="0"/>
              <a:t>考虑将物体坐标系本身转换到世界坐标系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物体坐标系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惯性坐标系（旋转）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惯性坐标系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世界坐标系（平移）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其实点并没有真正移动，只是在不同的坐标系中描述它们的位置而已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7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相机的状态可以用两个属性来描述：朝向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对于任何一个相机状态，都可以看成是：</a:t>
            </a:r>
            <a:endParaRPr lang="en-US" altLang="zh-CN" dirty="0" smtClean="0"/>
          </a:p>
          <a:p>
            <a:r>
              <a:rPr lang="zh-CN" altLang="en-US" dirty="0" smtClean="0"/>
              <a:t>相机先围绕自身基原点旋转一定的角度</a:t>
            </a:r>
            <a:endParaRPr lang="en-US" altLang="zh-CN" dirty="0" smtClean="0"/>
          </a:p>
          <a:p>
            <a:r>
              <a:rPr lang="zh-CN" altLang="en-US" dirty="0" smtClean="0"/>
              <a:t>然后平移到世界空间的某个地方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相机定位：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朝向定位（旋转）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位置确定（平移）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41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58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齐次坐标：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对于一个普通坐标的点</a:t>
            </a:r>
            <a:r>
              <a:rPr lang="en-US" altLang="zh-CN" dirty="0" smtClean="0"/>
              <a:t>P=(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Pz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，有对应的一族齐次坐标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wPx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wPz</a:t>
            </a:r>
            <a:r>
              <a:rPr lang="en-US" altLang="zh-CN" dirty="0" smtClean="0"/>
              <a:t>, w)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w</a:t>
            </a:r>
            <a:r>
              <a:rPr lang="zh-CN" altLang="en-US" dirty="0" smtClean="0"/>
              <a:t>不等于</a:t>
            </a:r>
            <a:r>
              <a:rPr lang="en-US" altLang="zh-CN" dirty="0" smtClean="0"/>
              <a:t>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透视变换是将相机空间中的点从视景体变换到规则观察体中，待裁剪完毕后进行透视除法的行为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8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透视变换是将相机空间中的点从视景体变换到规则观察体中，待裁剪完毕后进行透视除法的行为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5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6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当屏幕不是正方形时，必须考虑宽高比</a:t>
            </a:r>
            <a:endParaRPr lang="en-US" altLang="zh-CN" dirty="0" smtClean="0"/>
          </a:p>
          <a:p>
            <a:r>
              <a:rPr lang="zh-CN" altLang="en-US" dirty="0" smtClean="0"/>
              <a:t>视平面采用与屏幕相同的宽高比</a:t>
            </a:r>
            <a:endParaRPr lang="en-US" altLang="zh-CN" dirty="0" smtClean="0"/>
          </a:p>
          <a:p>
            <a:r>
              <a:rPr lang="zh-CN" altLang="en-US" dirty="0" smtClean="0"/>
              <a:t>副作用：水平视野跟垂直视野将不同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40939-6166-4293-9070-245DC7283A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5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2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3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8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4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3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2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8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DCA0-7CFA-445C-B285-291A2E3ECA0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9989-FA41-4178-803D-D78EECF9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141.png"/><Relationship Id="rId4" Type="http://schemas.openxmlformats.org/officeDocument/2006/relationships/image" Target="../media/image370.png"/><Relationship Id="rId9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8" Type="http://schemas.openxmlformats.org/officeDocument/2006/relationships/image" Target="../media/image1070.png"/><Relationship Id="rId26" Type="http://schemas.openxmlformats.org/officeDocument/2006/relationships/image" Target="../media/image115.png"/><Relationship Id="rId3" Type="http://schemas.openxmlformats.org/officeDocument/2006/relationships/image" Target="../media/image101.png"/><Relationship Id="rId21" Type="http://schemas.openxmlformats.org/officeDocument/2006/relationships/image" Target="../media/image110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5" Type="http://schemas.openxmlformats.org/officeDocument/2006/relationships/image" Target="../media/image114.png"/><Relationship Id="rId2" Type="http://schemas.openxmlformats.org/officeDocument/2006/relationships/notesSlide" Target="../notesSlides/notesSlide12.xml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11" Type="http://schemas.openxmlformats.org/officeDocument/2006/relationships/image" Target="../media/image106.png"/><Relationship Id="rId24" Type="http://schemas.openxmlformats.org/officeDocument/2006/relationships/image" Target="../media/image113.png"/><Relationship Id="rId5" Type="http://schemas.openxmlformats.org/officeDocument/2006/relationships/image" Target="../media/image371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10" Type="http://schemas.openxmlformats.org/officeDocument/2006/relationships/image" Target="../media/image105.png"/><Relationship Id="rId19" Type="http://schemas.openxmlformats.org/officeDocument/2006/relationships/image" Target="../media/image108.png"/><Relationship Id="rId4" Type="http://schemas.openxmlformats.org/officeDocument/2006/relationships/image" Target="../media/image361.png"/><Relationship Id="rId9" Type="http://schemas.openxmlformats.org/officeDocument/2006/relationships/image" Target="../media/image104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2.png"/><Relationship Id="rId17" Type="http://schemas.openxmlformats.org/officeDocument/2006/relationships/image" Target="../media/image13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6.png"/><Relationship Id="rId10" Type="http://schemas.openxmlformats.org/officeDocument/2006/relationships/image" Target="../media/image129.png"/><Relationship Id="rId19" Type="http://schemas.openxmlformats.org/officeDocument/2006/relationships/image" Target="../media/image11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202.png"/><Relationship Id="rId3" Type="http://schemas.openxmlformats.org/officeDocument/2006/relationships/image" Target="../media/image1.jpeg"/><Relationship Id="rId7" Type="http://schemas.openxmlformats.org/officeDocument/2006/relationships/image" Target="../media/image142.png"/><Relationship Id="rId12" Type="http://schemas.openxmlformats.org/officeDocument/2006/relationships/image" Target="../media/image19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2.png"/><Relationship Id="rId11" Type="http://schemas.openxmlformats.org/officeDocument/2006/relationships/image" Target="../media/image182.png"/><Relationship Id="rId5" Type="http://schemas.openxmlformats.org/officeDocument/2006/relationships/image" Target="../media/image133.png"/><Relationship Id="rId15" Type="http://schemas.openxmlformats.org/officeDocument/2006/relationships/image" Target="../media/image221.png"/><Relationship Id="rId10" Type="http://schemas.openxmlformats.org/officeDocument/2006/relationships/image" Target="../media/image172.png"/><Relationship Id="rId4" Type="http://schemas.openxmlformats.org/officeDocument/2006/relationships/image" Target="../media/image312.png"/><Relationship Id="rId9" Type="http://schemas.openxmlformats.org/officeDocument/2006/relationships/image" Target="../media/image162.png"/><Relationship Id="rId14" Type="http://schemas.openxmlformats.org/officeDocument/2006/relationships/image" Target="../media/image2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49.png"/><Relationship Id="rId21" Type="http://schemas.openxmlformats.org/officeDocument/2006/relationships/image" Target="../media/image36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30.png"/><Relationship Id="rId10" Type="http://schemas.openxmlformats.org/officeDocument/2006/relationships/image" Target="../media/image56.png"/><Relationship Id="rId19" Type="http://schemas.openxmlformats.org/officeDocument/2006/relationships/image" Target="../media/image34.png"/><Relationship Id="rId4" Type="http://schemas.openxmlformats.org/officeDocument/2006/relationships/image" Target="../media/image50.png"/><Relationship Id="rId9" Type="http://schemas.openxmlformats.org/officeDocument/2006/relationships/image" Target="../media/image26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3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8.png"/><Relationship Id="rId7" Type="http://schemas.openxmlformats.org/officeDocument/2006/relationships/image" Target="../media/image48.png"/><Relationship Id="rId12" Type="http://schemas.openxmlformats.org/officeDocument/2006/relationships/image" Target="../media/image6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41.png"/><Relationship Id="rId15" Type="http://schemas.openxmlformats.org/officeDocument/2006/relationships/image" Target="../media/image66.png"/><Relationship Id="rId10" Type="http://schemas.openxmlformats.org/officeDocument/2006/relationships/image" Target="../media/image62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5.png"/><Relationship Id="rId21" Type="http://schemas.openxmlformats.org/officeDocument/2006/relationships/image" Target="../media/image98.png"/><Relationship Id="rId7" Type="http://schemas.openxmlformats.org/officeDocument/2006/relationships/image" Target="../media/image87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1.png"/><Relationship Id="rId11" Type="http://schemas.openxmlformats.org/officeDocument/2006/relationships/image" Target="../media/image88.png"/><Relationship Id="rId5" Type="http://schemas.openxmlformats.org/officeDocument/2006/relationships/image" Target="../media/image591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10" Type="http://schemas.openxmlformats.org/officeDocument/2006/relationships/image" Target="../media/image651.png"/><Relationship Id="rId19" Type="http://schemas.openxmlformats.org/officeDocument/2006/relationships/image" Target="../media/image96.png"/><Relationship Id="rId4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7918698" y="4847612"/>
            <a:ext cx="1630874" cy="540000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atMod val="110000"/>
                  <a:lumMod val="100000"/>
                  <a:shade val="100000"/>
                </a:schemeClr>
              </a:gs>
              <a:gs pos="6422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背面消除</a:t>
            </a:r>
            <a:endParaRPr lang="zh-CN" altLang="en-US" b="1" dirty="0"/>
          </a:p>
        </p:txBody>
      </p:sp>
      <p:sp>
        <p:nvSpPr>
          <p:cNvPr id="36" name="圆角矩形 35"/>
          <p:cNvSpPr/>
          <p:nvPr/>
        </p:nvSpPr>
        <p:spPr>
          <a:xfrm>
            <a:off x="8840737" y="3004131"/>
            <a:ext cx="2466981" cy="9762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齐次裁剪空间</a:t>
            </a:r>
            <a:endParaRPr lang="zh-CN" altLang="en-US" sz="2400" b="1" dirty="0"/>
          </a:p>
        </p:txBody>
      </p:sp>
      <p:sp>
        <p:nvSpPr>
          <p:cNvPr id="37" name="圆角矩形 36"/>
          <p:cNvSpPr/>
          <p:nvPr/>
        </p:nvSpPr>
        <p:spPr>
          <a:xfrm>
            <a:off x="4752604" y="3004131"/>
            <a:ext cx="2468488" cy="9762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规格化设备空间</a:t>
            </a:r>
            <a:endParaRPr lang="en-US" altLang="zh-CN" sz="2400" b="1" dirty="0" smtClean="0"/>
          </a:p>
          <a:p>
            <a:pPr algn="ctr"/>
            <a:r>
              <a:rPr lang="en-US" altLang="zh-CN" sz="2400" b="1" dirty="0" smtClean="0"/>
              <a:t>NDC</a:t>
            </a:r>
            <a:endParaRPr lang="zh-CN" altLang="en-US" sz="2400" b="1" dirty="0"/>
          </a:p>
        </p:txBody>
      </p:sp>
      <p:sp>
        <p:nvSpPr>
          <p:cNvPr id="38" name="圆角矩形 37"/>
          <p:cNvSpPr/>
          <p:nvPr/>
        </p:nvSpPr>
        <p:spPr>
          <a:xfrm>
            <a:off x="665978" y="3004131"/>
            <a:ext cx="2466981" cy="9762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屏幕空间</a:t>
            </a:r>
            <a:endParaRPr lang="zh-CN" altLang="en-US" sz="2400" b="1" dirty="0"/>
          </a:p>
        </p:txBody>
      </p:sp>
      <p:sp>
        <p:nvSpPr>
          <p:cNvPr id="40" name="圆角矩形 39"/>
          <p:cNvSpPr/>
          <p:nvPr/>
        </p:nvSpPr>
        <p:spPr>
          <a:xfrm>
            <a:off x="7918698" y="4238673"/>
            <a:ext cx="1630874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CVV</a:t>
            </a:r>
            <a:r>
              <a:rPr lang="zh-CN" altLang="en-US" sz="2000" b="1" dirty="0" smtClean="0"/>
              <a:t>裁剪</a:t>
            </a:r>
            <a:endParaRPr lang="zh-CN" altLang="en-US" sz="2000" b="1" dirty="0"/>
          </a:p>
        </p:txBody>
      </p:sp>
      <p:sp>
        <p:nvSpPr>
          <p:cNvPr id="49" name="圆角矩形 48"/>
          <p:cNvSpPr/>
          <p:nvPr/>
        </p:nvSpPr>
        <p:spPr>
          <a:xfrm>
            <a:off x="4753357" y="850900"/>
            <a:ext cx="2466981" cy="9762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世界空间</a:t>
            </a:r>
            <a:endParaRPr lang="zh-CN" altLang="en-US" sz="2400" b="1" dirty="0"/>
          </a:p>
        </p:txBody>
      </p:sp>
      <p:sp>
        <p:nvSpPr>
          <p:cNvPr id="51" name="圆角矩形 50"/>
          <p:cNvSpPr/>
          <p:nvPr/>
        </p:nvSpPr>
        <p:spPr>
          <a:xfrm>
            <a:off x="665978" y="850900"/>
            <a:ext cx="2466981" cy="9762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物体空间</a:t>
            </a:r>
            <a:endParaRPr lang="zh-CN" altLang="en-US" sz="24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239198" y="1010913"/>
            <a:ext cx="1421060" cy="444930"/>
            <a:chOff x="2921010" y="1080281"/>
            <a:chExt cx="1455748" cy="455791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2921010" y="1536072"/>
              <a:ext cx="1455748" cy="0"/>
            </a:xfrm>
            <a:prstGeom prst="straightConnector1">
              <a:avLst/>
            </a:prstGeom>
            <a:ln w="117475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921010" y="1080281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世界变换</a:t>
              </a:r>
              <a:endParaRPr lang="zh-CN" altLang="en-US" sz="2000" dirty="0"/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8833406" y="850900"/>
            <a:ext cx="2466981" cy="9762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相机空间</a:t>
            </a:r>
            <a:endParaRPr lang="zh-CN" altLang="en-US" sz="2400" b="1" dirty="0"/>
          </a:p>
        </p:txBody>
      </p:sp>
      <p:grpSp>
        <p:nvGrpSpPr>
          <p:cNvPr id="57" name="组合 56"/>
          <p:cNvGrpSpPr/>
          <p:nvPr/>
        </p:nvGrpSpPr>
        <p:grpSpPr>
          <a:xfrm>
            <a:off x="7290762" y="986332"/>
            <a:ext cx="1421060" cy="444930"/>
            <a:chOff x="2921010" y="1080281"/>
            <a:chExt cx="1455748" cy="45579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2921010" y="1536072"/>
              <a:ext cx="1455748" cy="0"/>
            </a:xfrm>
            <a:prstGeom prst="straightConnector1">
              <a:avLst/>
            </a:prstGeom>
            <a:ln w="117475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2921010" y="108028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相机变换</a:t>
              </a:r>
              <a:endParaRPr lang="zh-CN" altLang="en-US" sz="2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84831" y="3186105"/>
            <a:ext cx="1421060" cy="444930"/>
            <a:chOff x="7065397" y="4056055"/>
            <a:chExt cx="1455748" cy="455791"/>
          </a:xfrm>
        </p:grpSpPr>
        <p:cxnSp>
          <p:nvCxnSpPr>
            <p:cNvPr id="61" name="直接箭头连接符 60"/>
            <p:cNvCxnSpPr/>
            <p:nvPr/>
          </p:nvCxnSpPr>
          <p:spPr>
            <a:xfrm rot="10800000">
              <a:off x="7065397" y="4511846"/>
              <a:ext cx="1455748" cy="0"/>
            </a:xfrm>
            <a:prstGeom prst="straightConnector1">
              <a:avLst/>
            </a:prstGeom>
            <a:ln w="117475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7283109" y="405605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透视除法</a:t>
              </a:r>
              <a:endParaRPr lang="zh-CN" altLang="en-US" sz="20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01674" y="3178473"/>
            <a:ext cx="1421060" cy="444930"/>
            <a:chOff x="7065397" y="4056055"/>
            <a:chExt cx="1455748" cy="455791"/>
          </a:xfrm>
        </p:grpSpPr>
        <p:cxnSp>
          <p:nvCxnSpPr>
            <p:cNvPr id="64" name="直接箭头连接符 63"/>
            <p:cNvCxnSpPr/>
            <p:nvPr/>
          </p:nvCxnSpPr>
          <p:spPr>
            <a:xfrm rot="10800000">
              <a:off x="7065397" y="4511846"/>
              <a:ext cx="1455748" cy="0"/>
            </a:xfrm>
            <a:prstGeom prst="straightConnector1">
              <a:avLst/>
            </a:prstGeom>
            <a:ln w="117475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7283109" y="405605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视口变换</a:t>
              </a:r>
              <a:endParaRPr lang="zh-CN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圆角矩形 66"/>
              <p:cNvSpPr/>
              <p:nvPr/>
            </p:nvSpPr>
            <p:spPr>
              <a:xfrm>
                <a:off x="9670932" y="4192348"/>
                <a:ext cx="1820860" cy="1249821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zh-CN" sz="2000" b="1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圆角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932" y="4192348"/>
                <a:ext cx="1820860" cy="124982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圆角矩形 67"/>
              <p:cNvSpPr/>
              <p:nvPr/>
            </p:nvSpPr>
            <p:spPr>
              <a:xfrm>
                <a:off x="5076418" y="4212119"/>
                <a:ext cx="1820860" cy="1249821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圆角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418" y="4212119"/>
                <a:ext cx="1820860" cy="124982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圆角矩形 68"/>
          <p:cNvSpPr/>
          <p:nvPr/>
        </p:nvSpPr>
        <p:spPr>
          <a:xfrm>
            <a:off x="665978" y="5812985"/>
            <a:ext cx="2466981" cy="976294"/>
          </a:xfrm>
          <a:prstGeom prst="roundRect">
            <a:avLst/>
          </a:prstGeom>
          <a:gradFill>
            <a:gsLst>
              <a:gs pos="100000">
                <a:srgbClr val="E99E8F">
                  <a:alpha val="30000"/>
                </a:srgbClr>
              </a:gs>
              <a:gs pos="100000">
                <a:schemeClr val="accent2">
                  <a:lumMod val="105000"/>
                  <a:satMod val="103000"/>
                  <a:tint val="73000"/>
                  <a:alpha val="4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E99E8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片元</a:t>
            </a:r>
            <a:endParaRPr lang="zh-CN" altLang="en-US" sz="2400" b="1" dirty="0"/>
          </a:p>
        </p:txBody>
      </p:sp>
      <p:grpSp>
        <p:nvGrpSpPr>
          <p:cNvPr id="70" name="组合 69"/>
          <p:cNvGrpSpPr/>
          <p:nvPr/>
        </p:nvGrpSpPr>
        <p:grpSpPr>
          <a:xfrm rot="5400000">
            <a:off x="9674253" y="2205537"/>
            <a:ext cx="1181752" cy="490975"/>
            <a:chOff x="2921010" y="1033112"/>
            <a:chExt cx="1210598" cy="502960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2921010" y="1536072"/>
              <a:ext cx="1152000" cy="0"/>
            </a:xfrm>
            <a:prstGeom prst="straightConnector1">
              <a:avLst/>
            </a:prstGeom>
            <a:ln w="117475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2921020" y="103311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透视变换</a:t>
              </a:r>
              <a:endParaRPr lang="zh-CN" altLang="en-US" sz="2000" dirty="0"/>
            </a:p>
          </p:txBody>
        </p:sp>
      </p:grpSp>
      <p:sp>
        <p:nvSpPr>
          <p:cNvPr id="28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渲染流水线</a:t>
            </a:r>
            <a:endParaRPr lang="zh-CN" altLang="en-US" sz="4800" dirty="0"/>
          </a:p>
        </p:txBody>
      </p:sp>
      <p:sp>
        <p:nvSpPr>
          <p:cNvPr id="30" name="圆角矩形 29"/>
          <p:cNvSpPr/>
          <p:nvPr/>
        </p:nvSpPr>
        <p:spPr>
          <a:xfrm>
            <a:off x="8833405" y="5812985"/>
            <a:ext cx="2466981" cy="9762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帧缓存</a:t>
            </a:r>
            <a:endParaRPr lang="zh-CN" altLang="en-US" sz="2400" b="1" dirty="0"/>
          </a:p>
        </p:txBody>
      </p:sp>
      <p:sp>
        <p:nvSpPr>
          <p:cNvPr id="41" name="圆角矩形 40"/>
          <p:cNvSpPr/>
          <p:nvPr/>
        </p:nvSpPr>
        <p:spPr>
          <a:xfrm>
            <a:off x="4752604" y="5812985"/>
            <a:ext cx="2466981" cy="976294"/>
          </a:xfrm>
          <a:prstGeom prst="roundRect">
            <a:avLst/>
          </a:prstGeom>
          <a:gradFill>
            <a:gsLst>
              <a:gs pos="0">
                <a:srgbClr val="E4CBB8"/>
              </a:gs>
              <a:gs pos="100000">
                <a:schemeClr val="accent2">
                  <a:lumMod val="105000"/>
                  <a:satMod val="103000"/>
                  <a:tint val="73000"/>
                  <a:alpha val="4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片元测试</a:t>
            </a:r>
            <a:endParaRPr lang="zh-CN" altLang="en-US" sz="2400" b="1" dirty="0"/>
          </a:p>
        </p:txBody>
      </p:sp>
      <p:grpSp>
        <p:nvGrpSpPr>
          <p:cNvPr id="48" name="组合 47"/>
          <p:cNvGrpSpPr/>
          <p:nvPr/>
        </p:nvGrpSpPr>
        <p:grpSpPr>
          <a:xfrm rot="5400000">
            <a:off x="1493711" y="4651798"/>
            <a:ext cx="1124550" cy="495735"/>
            <a:chOff x="2921010" y="1028236"/>
            <a:chExt cx="1152000" cy="507836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2921010" y="1536072"/>
              <a:ext cx="1152000" cy="0"/>
            </a:xfrm>
            <a:prstGeom prst="straightConnector1">
              <a:avLst/>
            </a:prstGeom>
            <a:ln w="117475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3037594" y="1028236"/>
              <a:ext cx="977396" cy="409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光栅化</a:t>
              </a:r>
              <a:endParaRPr lang="zh-CN" altLang="en-US" sz="2000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83493" y="5440162"/>
            <a:ext cx="1723549" cy="1021125"/>
            <a:chOff x="2669163" y="490021"/>
            <a:chExt cx="1765621" cy="1046051"/>
          </a:xfrm>
        </p:grpSpPr>
        <p:cxnSp>
          <p:nvCxnSpPr>
            <p:cNvPr id="54" name="直接箭头连接符 53"/>
            <p:cNvCxnSpPr/>
            <p:nvPr/>
          </p:nvCxnSpPr>
          <p:spPr>
            <a:xfrm>
              <a:off x="2921010" y="1536072"/>
              <a:ext cx="1455748" cy="0"/>
            </a:xfrm>
            <a:prstGeom prst="straightConnector1">
              <a:avLst/>
            </a:prstGeom>
            <a:ln w="117475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2669163" y="490021"/>
              <a:ext cx="1765621" cy="1040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/>
                <a:t>纹理坐标计算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法向量计算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光照计算</a:t>
              </a:r>
              <a:endParaRPr lang="zh-CN" altLang="en-US" sz="20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313404" y="5455964"/>
            <a:ext cx="1485354" cy="1015663"/>
            <a:chOff x="2855147" y="506208"/>
            <a:chExt cx="1521611" cy="1040456"/>
          </a:xfrm>
        </p:grpSpPr>
        <p:cxnSp>
          <p:nvCxnSpPr>
            <p:cNvPr id="66" name="直接箭头连接符 65"/>
            <p:cNvCxnSpPr/>
            <p:nvPr/>
          </p:nvCxnSpPr>
          <p:spPr>
            <a:xfrm>
              <a:off x="2921010" y="1536072"/>
              <a:ext cx="1455748" cy="0"/>
            </a:xfrm>
            <a:prstGeom prst="straightConnector1">
              <a:avLst/>
            </a:prstGeom>
            <a:ln w="117475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2855147" y="506208"/>
                  <a:ext cx="1240138" cy="104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zh-CN" altLang="en-US" sz="2000" dirty="0" smtClean="0"/>
                    <a:t>测试</a:t>
                  </a:r>
                  <a:endParaRPr lang="en-US" altLang="zh-CN" sz="2000" dirty="0" smtClean="0"/>
                </a:p>
                <a:p>
                  <a:pPr algn="ctr"/>
                  <a:r>
                    <a:rPr lang="zh-CN" altLang="en-US" sz="2000" dirty="0" smtClean="0"/>
                    <a:t>深度测试</a:t>
                  </a:r>
                  <a:endParaRPr lang="en-US" altLang="zh-CN" sz="2000" dirty="0" smtClean="0"/>
                </a:p>
                <a:p>
                  <a:pPr algn="ctr"/>
                  <a:r>
                    <a:rPr lang="zh-CN" altLang="en-US" sz="2000" dirty="0" smtClean="0"/>
                    <a:t>模板测试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47" y="506208"/>
                  <a:ext cx="1240138" cy="104045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556" t="-4790" r="-5051" b="-77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47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多边形裁剪</a:t>
            </a:r>
            <a:endParaRPr lang="zh-CN" altLang="en-US" sz="4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11199" y="1254124"/>
            <a:ext cx="4937808" cy="493077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物体空间裁剪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 smtClean="0"/>
              <a:t>2D</a:t>
            </a:r>
            <a:r>
              <a:rPr lang="zh-CN" altLang="en-US" dirty="0" smtClean="0"/>
              <a:t>裁剪</a:t>
            </a:r>
            <a:endParaRPr lang="en-US" altLang="zh-CN" dirty="0" smtClean="0"/>
          </a:p>
          <a:p>
            <a:pPr lvl="2">
              <a:lnSpc>
                <a:spcPct val="170000"/>
              </a:lnSpc>
            </a:pPr>
            <a:r>
              <a:rPr lang="zh-CN" altLang="en-US" dirty="0" smtClean="0"/>
              <a:t>除零错误</a:t>
            </a:r>
            <a:endParaRPr lang="en-US" altLang="zh-CN" dirty="0" smtClean="0"/>
          </a:p>
          <a:p>
            <a:pPr lvl="2">
              <a:lnSpc>
                <a:spcPct val="170000"/>
              </a:lnSpc>
            </a:pPr>
            <a:r>
              <a:rPr lang="zh-CN" altLang="en-US" dirty="0" smtClean="0"/>
              <a:t>投影反转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 smtClean="0"/>
              <a:t>3D</a:t>
            </a:r>
            <a:r>
              <a:rPr lang="zh-CN" altLang="en-US" dirty="0" smtClean="0"/>
              <a:t>裁剪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图像空间裁剪（屏幕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视平面）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497763" y="4190971"/>
            <a:ext cx="4364037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449717" y="4335369"/>
                <a:ext cx="356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717" y="4335369"/>
                <a:ext cx="35644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864" r="-678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380637" y="4325728"/>
                <a:ext cx="260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637" y="4325728"/>
                <a:ext cx="26026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762" r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9679781" y="1306325"/>
            <a:ext cx="0" cy="402005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9689862" y="2000250"/>
            <a:ext cx="2171938" cy="21907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527400" y="1987550"/>
            <a:ext cx="2142301" cy="21907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147050" y="3669811"/>
            <a:ext cx="3098800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089900" y="2700093"/>
            <a:ext cx="3263900" cy="31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梯形 13"/>
          <p:cNvSpPr/>
          <p:nvPr/>
        </p:nvSpPr>
        <p:spPr>
          <a:xfrm rot="10800000">
            <a:off x="8254998" y="2715967"/>
            <a:ext cx="2914649" cy="941144"/>
          </a:xfrm>
          <a:prstGeom prst="trapezoid">
            <a:avLst>
              <a:gd name="adj" fmla="val 97753"/>
            </a:avLst>
          </a:prstGeom>
          <a:solidFill>
            <a:schemeClr val="accent1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9758696" y="3357852"/>
            <a:ext cx="644953" cy="826769"/>
            <a:chOff x="9758696" y="3357852"/>
            <a:chExt cx="644953" cy="826769"/>
          </a:xfrm>
        </p:grpSpPr>
        <p:sp>
          <p:nvSpPr>
            <p:cNvPr id="16" name="等腰三角形 37"/>
            <p:cNvSpPr/>
            <p:nvPr/>
          </p:nvSpPr>
          <p:spPr>
            <a:xfrm>
              <a:off x="9789863" y="3389672"/>
              <a:ext cx="607436" cy="788599"/>
            </a:xfrm>
            <a:custGeom>
              <a:avLst/>
              <a:gdLst>
                <a:gd name="connsiteX0" fmla="*/ 0 w 772784"/>
                <a:gd name="connsiteY0" fmla="*/ 1746419 h 1746419"/>
                <a:gd name="connsiteX1" fmla="*/ 386392 w 772784"/>
                <a:gd name="connsiteY1" fmla="*/ 0 h 1746419"/>
                <a:gd name="connsiteX2" fmla="*/ 772784 w 772784"/>
                <a:gd name="connsiteY2" fmla="*/ 1746419 h 1746419"/>
                <a:gd name="connsiteX3" fmla="*/ 0 w 772784"/>
                <a:gd name="connsiteY3" fmla="*/ 1746419 h 1746419"/>
                <a:gd name="connsiteX0" fmla="*/ 0 w 639434"/>
                <a:gd name="connsiteY0" fmla="*/ 1746419 h 1746419"/>
                <a:gd name="connsiteX1" fmla="*/ 386392 w 639434"/>
                <a:gd name="connsiteY1" fmla="*/ 0 h 1746419"/>
                <a:gd name="connsiteX2" fmla="*/ 639434 w 639434"/>
                <a:gd name="connsiteY2" fmla="*/ 1225719 h 1746419"/>
                <a:gd name="connsiteX3" fmla="*/ 0 w 639434"/>
                <a:gd name="connsiteY3" fmla="*/ 1746419 h 1746419"/>
                <a:gd name="connsiteX0" fmla="*/ 0 w 651969"/>
                <a:gd name="connsiteY0" fmla="*/ 1746419 h 1746419"/>
                <a:gd name="connsiteX1" fmla="*/ 386392 w 651969"/>
                <a:gd name="connsiteY1" fmla="*/ 0 h 1746419"/>
                <a:gd name="connsiteX2" fmla="*/ 651969 w 651969"/>
                <a:gd name="connsiteY2" fmla="*/ 1555890 h 1746419"/>
                <a:gd name="connsiteX3" fmla="*/ 0 w 651969"/>
                <a:gd name="connsiteY3" fmla="*/ 1746419 h 1746419"/>
                <a:gd name="connsiteX0" fmla="*/ 0 w 701353"/>
                <a:gd name="connsiteY0" fmla="*/ 1746419 h 1746419"/>
                <a:gd name="connsiteX1" fmla="*/ 386392 w 701353"/>
                <a:gd name="connsiteY1" fmla="*/ 0 h 1746419"/>
                <a:gd name="connsiteX2" fmla="*/ 701353 w 701353"/>
                <a:gd name="connsiteY2" fmla="*/ 1275361 h 1746419"/>
                <a:gd name="connsiteX3" fmla="*/ 0 w 701353"/>
                <a:gd name="connsiteY3" fmla="*/ 1746419 h 1746419"/>
                <a:gd name="connsiteX0" fmla="*/ 413623 w 1114976"/>
                <a:gd name="connsiteY0" fmla="*/ 1723042 h 1723042"/>
                <a:gd name="connsiteX1" fmla="*/ 0 w 1114976"/>
                <a:gd name="connsiteY1" fmla="*/ 0 h 1723042"/>
                <a:gd name="connsiteX2" fmla="*/ 1114976 w 1114976"/>
                <a:gd name="connsiteY2" fmla="*/ 1251984 h 1723042"/>
                <a:gd name="connsiteX3" fmla="*/ 413623 w 1114976"/>
                <a:gd name="connsiteY3" fmla="*/ 1723042 h 172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976" h="1723042">
                  <a:moveTo>
                    <a:pt x="413623" y="1723042"/>
                  </a:moveTo>
                  <a:lnTo>
                    <a:pt x="0" y="0"/>
                  </a:lnTo>
                  <a:lnTo>
                    <a:pt x="1114976" y="1251984"/>
                  </a:lnTo>
                  <a:lnTo>
                    <a:pt x="413623" y="1723042"/>
                  </a:lnTo>
                  <a:close/>
                </a:path>
              </a:pathLst>
            </a:custGeom>
            <a:solidFill>
              <a:schemeClr val="bg2">
                <a:lumMod val="75000"/>
                <a:alpha val="50000"/>
              </a:schemeClr>
            </a:solidFill>
            <a:ln cap="rnd">
              <a:solidFill>
                <a:schemeClr val="bg2">
                  <a:lumMod val="9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9987296" y="4138902"/>
              <a:ext cx="45719" cy="45719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10357930" y="3934310"/>
              <a:ext cx="45719" cy="45719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9758696" y="3357852"/>
              <a:ext cx="45719" cy="45719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流程图: 联系 19"/>
          <p:cNvSpPr/>
          <p:nvPr/>
        </p:nvSpPr>
        <p:spPr>
          <a:xfrm>
            <a:off x="9900857" y="4070321"/>
            <a:ext cx="209550" cy="209550"/>
          </a:xfrm>
          <a:prstGeom prst="flowChartConnector">
            <a:avLst/>
          </a:prstGeom>
          <a:noFill/>
          <a:ln w="19050">
            <a:solidFill>
              <a:srgbClr val="FF0000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028171" y="3490790"/>
            <a:ext cx="473656" cy="1000255"/>
            <a:chOff x="9028171" y="3490790"/>
            <a:chExt cx="473656" cy="1000255"/>
          </a:xfrm>
        </p:grpSpPr>
        <p:sp>
          <p:nvSpPr>
            <p:cNvPr id="22" name="等腰三角形 37"/>
            <p:cNvSpPr/>
            <p:nvPr/>
          </p:nvSpPr>
          <p:spPr>
            <a:xfrm>
              <a:off x="9056070" y="3515471"/>
              <a:ext cx="419168" cy="948756"/>
            </a:xfrm>
            <a:custGeom>
              <a:avLst/>
              <a:gdLst>
                <a:gd name="connsiteX0" fmla="*/ 0 w 772784"/>
                <a:gd name="connsiteY0" fmla="*/ 1746419 h 1746419"/>
                <a:gd name="connsiteX1" fmla="*/ 386392 w 772784"/>
                <a:gd name="connsiteY1" fmla="*/ 0 h 1746419"/>
                <a:gd name="connsiteX2" fmla="*/ 772784 w 772784"/>
                <a:gd name="connsiteY2" fmla="*/ 1746419 h 1746419"/>
                <a:gd name="connsiteX3" fmla="*/ 0 w 772784"/>
                <a:gd name="connsiteY3" fmla="*/ 1746419 h 1746419"/>
                <a:gd name="connsiteX0" fmla="*/ 0 w 639434"/>
                <a:gd name="connsiteY0" fmla="*/ 1746419 h 1746419"/>
                <a:gd name="connsiteX1" fmla="*/ 386392 w 639434"/>
                <a:gd name="connsiteY1" fmla="*/ 0 h 1746419"/>
                <a:gd name="connsiteX2" fmla="*/ 639434 w 639434"/>
                <a:gd name="connsiteY2" fmla="*/ 1225719 h 1746419"/>
                <a:gd name="connsiteX3" fmla="*/ 0 w 639434"/>
                <a:gd name="connsiteY3" fmla="*/ 1746419 h 1746419"/>
                <a:gd name="connsiteX0" fmla="*/ 0 w 651969"/>
                <a:gd name="connsiteY0" fmla="*/ 1746419 h 1746419"/>
                <a:gd name="connsiteX1" fmla="*/ 386392 w 651969"/>
                <a:gd name="connsiteY1" fmla="*/ 0 h 1746419"/>
                <a:gd name="connsiteX2" fmla="*/ 651969 w 651969"/>
                <a:gd name="connsiteY2" fmla="*/ 1555890 h 1746419"/>
                <a:gd name="connsiteX3" fmla="*/ 0 w 651969"/>
                <a:gd name="connsiteY3" fmla="*/ 1746419 h 174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69" h="1746419">
                  <a:moveTo>
                    <a:pt x="0" y="1746419"/>
                  </a:moveTo>
                  <a:lnTo>
                    <a:pt x="386392" y="0"/>
                  </a:lnTo>
                  <a:lnTo>
                    <a:pt x="651969" y="1555890"/>
                  </a:lnTo>
                  <a:lnTo>
                    <a:pt x="0" y="1746419"/>
                  </a:lnTo>
                  <a:close/>
                </a:path>
              </a:pathLst>
            </a:custGeom>
            <a:solidFill>
              <a:schemeClr val="bg2">
                <a:lumMod val="75000"/>
                <a:alpha val="50000"/>
              </a:schemeClr>
            </a:solidFill>
            <a:ln cap="rnd">
              <a:solidFill>
                <a:schemeClr val="bg2">
                  <a:lumMod val="9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9028171" y="4445326"/>
              <a:ext cx="45719" cy="45719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9456108" y="4332420"/>
              <a:ext cx="45719" cy="45719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9280344" y="3490790"/>
              <a:ext cx="45719" cy="45719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流程图: 联系 25"/>
          <p:cNvSpPr/>
          <p:nvPr/>
        </p:nvSpPr>
        <p:spPr>
          <a:xfrm>
            <a:off x="8986823" y="4407077"/>
            <a:ext cx="138493" cy="139700"/>
          </a:xfrm>
          <a:prstGeom prst="flowChartConnector">
            <a:avLst/>
          </a:prstGeom>
          <a:noFill/>
          <a:ln w="1270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9405991" y="4285429"/>
            <a:ext cx="138493" cy="139700"/>
          </a:xfrm>
          <a:prstGeom prst="flowChartConnector">
            <a:avLst/>
          </a:prstGeom>
          <a:noFill/>
          <a:ln w="1270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086750" y="3490790"/>
                <a:ext cx="976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𝑛𝑒𝑎𝑟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𝑐𝑙𝑖𝑝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50" y="3490790"/>
                <a:ext cx="97610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25" t="-4444" r="-812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063423" y="2561593"/>
                <a:ext cx="855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𝑓𝑎𝑟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𝑐𝑙𝑖𝑝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23" y="2561593"/>
                <a:ext cx="85587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286" t="-2174" r="-928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9754822" y="1269425"/>
                <a:ext cx="342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822" y="1269425"/>
                <a:ext cx="34220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89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754822" y="5025193"/>
                <a:ext cx="246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822" y="5025193"/>
                <a:ext cx="24602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878" r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6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多边形裁剪</a:t>
            </a:r>
            <a:endParaRPr lang="zh-CN" altLang="en-US" sz="4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084203" y="1104900"/>
            <a:ext cx="5809374" cy="3898856"/>
            <a:chOff x="58211" y="266701"/>
            <a:chExt cx="8818167" cy="5918156"/>
          </a:xfrm>
        </p:grpSpPr>
        <p:grpSp>
          <p:nvGrpSpPr>
            <p:cNvPr id="32" name="组合 31"/>
            <p:cNvGrpSpPr/>
            <p:nvPr/>
          </p:nvGrpSpPr>
          <p:grpSpPr>
            <a:xfrm>
              <a:off x="1972714" y="3004437"/>
              <a:ext cx="512118" cy="420147"/>
              <a:chOff x="1972714" y="3004437"/>
              <a:chExt cx="512118" cy="420147"/>
            </a:xfrm>
          </p:grpSpPr>
          <p:sp>
            <p:nvSpPr>
              <p:cNvPr id="33" name="等腰三角形 37"/>
              <p:cNvSpPr/>
              <p:nvPr/>
            </p:nvSpPr>
            <p:spPr>
              <a:xfrm rot="3672234">
                <a:off x="2094039" y="2951247"/>
                <a:ext cx="337604" cy="443983"/>
              </a:xfrm>
              <a:custGeom>
                <a:avLst/>
                <a:gdLst>
                  <a:gd name="connsiteX0" fmla="*/ 0 w 772784"/>
                  <a:gd name="connsiteY0" fmla="*/ 1746419 h 1746419"/>
                  <a:gd name="connsiteX1" fmla="*/ 386392 w 772784"/>
                  <a:gd name="connsiteY1" fmla="*/ 0 h 1746419"/>
                  <a:gd name="connsiteX2" fmla="*/ 772784 w 772784"/>
                  <a:gd name="connsiteY2" fmla="*/ 1746419 h 1746419"/>
                  <a:gd name="connsiteX3" fmla="*/ 0 w 772784"/>
                  <a:gd name="connsiteY3" fmla="*/ 1746419 h 1746419"/>
                  <a:gd name="connsiteX0" fmla="*/ 0 w 639434"/>
                  <a:gd name="connsiteY0" fmla="*/ 1746419 h 1746419"/>
                  <a:gd name="connsiteX1" fmla="*/ 386392 w 639434"/>
                  <a:gd name="connsiteY1" fmla="*/ 0 h 1746419"/>
                  <a:gd name="connsiteX2" fmla="*/ 639434 w 639434"/>
                  <a:gd name="connsiteY2" fmla="*/ 1225719 h 1746419"/>
                  <a:gd name="connsiteX3" fmla="*/ 0 w 639434"/>
                  <a:gd name="connsiteY3" fmla="*/ 1746419 h 1746419"/>
                  <a:gd name="connsiteX0" fmla="*/ 0 w 651969"/>
                  <a:gd name="connsiteY0" fmla="*/ 1746419 h 1746419"/>
                  <a:gd name="connsiteX1" fmla="*/ 386392 w 651969"/>
                  <a:gd name="connsiteY1" fmla="*/ 0 h 1746419"/>
                  <a:gd name="connsiteX2" fmla="*/ 651969 w 651969"/>
                  <a:gd name="connsiteY2" fmla="*/ 1555890 h 1746419"/>
                  <a:gd name="connsiteX3" fmla="*/ 0 w 651969"/>
                  <a:gd name="connsiteY3" fmla="*/ 1746419 h 174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969" h="1746419">
                    <a:moveTo>
                      <a:pt x="0" y="1746419"/>
                    </a:moveTo>
                    <a:lnTo>
                      <a:pt x="386392" y="0"/>
                    </a:lnTo>
                    <a:lnTo>
                      <a:pt x="651969" y="1555890"/>
                    </a:lnTo>
                    <a:lnTo>
                      <a:pt x="0" y="1746419"/>
                    </a:lnTo>
                    <a:close/>
                  </a:path>
                </a:pathLst>
              </a:custGeom>
              <a:noFill/>
              <a:ln cap="rnd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流程图: 联系 33"/>
              <p:cNvSpPr/>
              <p:nvPr/>
            </p:nvSpPr>
            <p:spPr>
              <a:xfrm rot="3672234">
                <a:off x="1965000" y="3118881"/>
                <a:ext cx="36823" cy="21395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流程图: 联系 34"/>
              <p:cNvSpPr/>
              <p:nvPr/>
            </p:nvSpPr>
            <p:spPr>
              <a:xfrm rot="3672234">
                <a:off x="2177326" y="3395475"/>
                <a:ext cx="36823" cy="21395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流程图: 联系 35"/>
              <p:cNvSpPr/>
              <p:nvPr/>
            </p:nvSpPr>
            <p:spPr>
              <a:xfrm rot="3672234">
                <a:off x="2454284" y="3081702"/>
                <a:ext cx="36823" cy="21395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7" name="直接箭头连接符 36"/>
            <p:cNvCxnSpPr/>
            <p:nvPr/>
          </p:nvCxnSpPr>
          <p:spPr>
            <a:xfrm>
              <a:off x="1061387" y="4528559"/>
              <a:ext cx="6979697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7382012" y="4739202"/>
                  <a:ext cx="570085" cy="404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2012" y="4739202"/>
                  <a:ext cx="570085" cy="4040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874060" y="4725138"/>
                  <a:ext cx="416258" cy="404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060" y="4725138"/>
                  <a:ext cx="416258" cy="4040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/>
            <p:cNvCxnSpPr/>
            <p:nvPr/>
          </p:nvCxnSpPr>
          <p:spPr>
            <a:xfrm>
              <a:off x="4551235" y="320530"/>
              <a:ext cx="0" cy="5864327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4567358" y="1332805"/>
              <a:ext cx="3473726" cy="3195754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1108788" y="1314279"/>
              <a:ext cx="3426326" cy="3195754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2099835" y="3768307"/>
              <a:ext cx="4956119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2008431" y="2353714"/>
              <a:ext cx="5220174" cy="4632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梯形 36"/>
            <p:cNvSpPr/>
            <p:nvPr/>
          </p:nvSpPr>
          <p:spPr>
            <a:xfrm rot="10800000">
              <a:off x="2266147" y="2377419"/>
              <a:ext cx="4623494" cy="1377674"/>
            </a:xfrm>
            <a:custGeom>
              <a:avLst/>
              <a:gdLst>
                <a:gd name="connsiteX0" fmla="*/ 0 w 4661594"/>
                <a:gd name="connsiteY0" fmla="*/ 1372911 h 1372911"/>
                <a:gd name="connsiteX1" fmla="*/ 1465885 w 4661594"/>
                <a:gd name="connsiteY1" fmla="*/ 0 h 1372911"/>
                <a:gd name="connsiteX2" fmla="*/ 3195709 w 4661594"/>
                <a:gd name="connsiteY2" fmla="*/ 0 h 1372911"/>
                <a:gd name="connsiteX3" fmla="*/ 4661594 w 4661594"/>
                <a:gd name="connsiteY3" fmla="*/ 1372911 h 1372911"/>
                <a:gd name="connsiteX4" fmla="*/ 0 w 4661594"/>
                <a:gd name="connsiteY4" fmla="*/ 1372911 h 1372911"/>
                <a:gd name="connsiteX0" fmla="*/ 0 w 4661594"/>
                <a:gd name="connsiteY0" fmla="*/ 1372911 h 1372911"/>
                <a:gd name="connsiteX1" fmla="*/ 1518273 w 4661594"/>
                <a:gd name="connsiteY1" fmla="*/ 0 h 1372911"/>
                <a:gd name="connsiteX2" fmla="*/ 3195709 w 4661594"/>
                <a:gd name="connsiteY2" fmla="*/ 0 h 1372911"/>
                <a:gd name="connsiteX3" fmla="*/ 4661594 w 4661594"/>
                <a:gd name="connsiteY3" fmla="*/ 1372911 h 1372911"/>
                <a:gd name="connsiteX4" fmla="*/ 0 w 4661594"/>
                <a:gd name="connsiteY4" fmla="*/ 1372911 h 1372911"/>
                <a:gd name="connsiteX0" fmla="*/ 0 w 4623494"/>
                <a:gd name="connsiteY0" fmla="*/ 1372911 h 1372911"/>
                <a:gd name="connsiteX1" fmla="*/ 1480173 w 4623494"/>
                <a:gd name="connsiteY1" fmla="*/ 0 h 1372911"/>
                <a:gd name="connsiteX2" fmla="*/ 3157609 w 4623494"/>
                <a:gd name="connsiteY2" fmla="*/ 0 h 1372911"/>
                <a:gd name="connsiteX3" fmla="*/ 4623494 w 4623494"/>
                <a:gd name="connsiteY3" fmla="*/ 1372911 h 1372911"/>
                <a:gd name="connsiteX4" fmla="*/ 0 w 4623494"/>
                <a:gd name="connsiteY4" fmla="*/ 1372911 h 1372911"/>
                <a:gd name="connsiteX0" fmla="*/ 0 w 4623494"/>
                <a:gd name="connsiteY0" fmla="*/ 1377674 h 1377674"/>
                <a:gd name="connsiteX1" fmla="*/ 1480173 w 4623494"/>
                <a:gd name="connsiteY1" fmla="*/ 4763 h 1377674"/>
                <a:gd name="connsiteX2" fmla="*/ 3148084 w 4623494"/>
                <a:gd name="connsiteY2" fmla="*/ 0 h 1377674"/>
                <a:gd name="connsiteX3" fmla="*/ 4623494 w 4623494"/>
                <a:gd name="connsiteY3" fmla="*/ 1377674 h 1377674"/>
                <a:gd name="connsiteX4" fmla="*/ 0 w 4623494"/>
                <a:gd name="connsiteY4" fmla="*/ 1377674 h 1377674"/>
                <a:gd name="connsiteX0" fmla="*/ 0 w 4623494"/>
                <a:gd name="connsiteY0" fmla="*/ 1377674 h 1377674"/>
                <a:gd name="connsiteX1" fmla="*/ 1489698 w 4623494"/>
                <a:gd name="connsiteY1" fmla="*/ 1 h 1377674"/>
                <a:gd name="connsiteX2" fmla="*/ 3148084 w 4623494"/>
                <a:gd name="connsiteY2" fmla="*/ 0 h 1377674"/>
                <a:gd name="connsiteX3" fmla="*/ 4623494 w 4623494"/>
                <a:gd name="connsiteY3" fmla="*/ 1377674 h 1377674"/>
                <a:gd name="connsiteX4" fmla="*/ 0 w 4623494"/>
                <a:gd name="connsiteY4" fmla="*/ 1377674 h 137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3494" h="1377674">
                  <a:moveTo>
                    <a:pt x="0" y="1377674"/>
                  </a:moveTo>
                  <a:lnTo>
                    <a:pt x="1489698" y="1"/>
                  </a:lnTo>
                  <a:lnTo>
                    <a:pt x="3148084" y="0"/>
                  </a:lnTo>
                  <a:lnTo>
                    <a:pt x="4623494" y="1377674"/>
                  </a:lnTo>
                  <a:lnTo>
                    <a:pt x="0" y="137767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7511698" y="3614516"/>
                  <a:ext cx="9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𝑛𝑒𝑎𝑟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𝑐𝑙𝑖𝑝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698" y="3614516"/>
                  <a:ext cx="97610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25" t="-2222" r="-812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7542930" y="2208820"/>
                  <a:ext cx="8558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𝑓𝑎𝑟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𝑐𝑙𝑖𝑝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930" y="2208820"/>
                  <a:ext cx="85587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220" t="-2174" r="-8511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4671253" y="266701"/>
                  <a:ext cx="547318" cy="404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253" y="266701"/>
                  <a:ext cx="547318" cy="4040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4671253" y="5745495"/>
                  <a:ext cx="393489" cy="404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253" y="5745495"/>
                  <a:ext cx="393489" cy="4040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组合 49"/>
            <p:cNvGrpSpPr/>
            <p:nvPr/>
          </p:nvGrpSpPr>
          <p:grpSpPr>
            <a:xfrm>
              <a:off x="3071895" y="1499853"/>
              <a:ext cx="515103" cy="484253"/>
              <a:chOff x="3071895" y="1499853"/>
              <a:chExt cx="515103" cy="484253"/>
            </a:xfrm>
          </p:grpSpPr>
          <p:sp>
            <p:nvSpPr>
              <p:cNvPr id="51" name="等腰三角形 37"/>
              <p:cNvSpPr/>
              <p:nvPr/>
            </p:nvSpPr>
            <p:spPr>
              <a:xfrm rot="7274421">
                <a:off x="3161516" y="1558625"/>
                <a:ext cx="358143" cy="492820"/>
              </a:xfrm>
              <a:custGeom>
                <a:avLst/>
                <a:gdLst>
                  <a:gd name="connsiteX0" fmla="*/ 0 w 772784"/>
                  <a:gd name="connsiteY0" fmla="*/ 1746419 h 1746419"/>
                  <a:gd name="connsiteX1" fmla="*/ 386392 w 772784"/>
                  <a:gd name="connsiteY1" fmla="*/ 0 h 1746419"/>
                  <a:gd name="connsiteX2" fmla="*/ 772784 w 772784"/>
                  <a:gd name="connsiteY2" fmla="*/ 1746419 h 1746419"/>
                  <a:gd name="connsiteX3" fmla="*/ 0 w 772784"/>
                  <a:gd name="connsiteY3" fmla="*/ 1746419 h 1746419"/>
                  <a:gd name="connsiteX0" fmla="*/ 0 w 639434"/>
                  <a:gd name="connsiteY0" fmla="*/ 1746419 h 1746419"/>
                  <a:gd name="connsiteX1" fmla="*/ 386392 w 639434"/>
                  <a:gd name="connsiteY1" fmla="*/ 0 h 1746419"/>
                  <a:gd name="connsiteX2" fmla="*/ 639434 w 639434"/>
                  <a:gd name="connsiteY2" fmla="*/ 1225719 h 1746419"/>
                  <a:gd name="connsiteX3" fmla="*/ 0 w 639434"/>
                  <a:gd name="connsiteY3" fmla="*/ 1746419 h 1746419"/>
                  <a:gd name="connsiteX0" fmla="*/ 0 w 651969"/>
                  <a:gd name="connsiteY0" fmla="*/ 1746419 h 1746419"/>
                  <a:gd name="connsiteX1" fmla="*/ 386392 w 651969"/>
                  <a:gd name="connsiteY1" fmla="*/ 0 h 1746419"/>
                  <a:gd name="connsiteX2" fmla="*/ 651969 w 651969"/>
                  <a:gd name="connsiteY2" fmla="*/ 1555890 h 1746419"/>
                  <a:gd name="connsiteX3" fmla="*/ 0 w 651969"/>
                  <a:gd name="connsiteY3" fmla="*/ 1746419 h 174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969" h="1746419">
                    <a:moveTo>
                      <a:pt x="0" y="1746419"/>
                    </a:moveTo>
                    <a:lnTo>
                      <a:pt x="386392" y="0"/>
                    </a:lnTo>
                    <a:lnTo>
                      <a:pt x="651969" y="1555890"/>
                    </a:lnTo>
                    <a:lnTo>
                      <a:pt x="0" y="1746419"/>
                    </a:lnTo>
                    <a:close/>
                  </a:path>
                </a:pathLst>
              </a:custGeom>
              <a:noFill/>
              <a:ln cap="rnd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流程图: 联系 51"/>
              <p:cNvSpPr/>
              <p:nvPr/>
            </p:nvSpPr>
            <p:spPr>
              <a:xfrm rot="7274421">
                <a:off x="3203722" y="1507511"/>
                <a:ext cx="39063" cy="23748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流程图: 联系 52"/>
              <p:cNvSpPr/>
              <p:nvPr/>
            </p:nvSpPr>
            <p:spPr>
              <a:xfrm rot="7274421">
                <a:off x="3064237" y="1850546"/>
                <a:ext cx="39063" cy="23748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流程图: 联系 53"/>
              <p:cNvSpPr/>
              <p:nvPr/>
            </p:nvSpPr>
            <p:spPr>
              <a:xfrm rot="7274421">
                <a:off x="3515906" y="1948878"/>
                <a:ext cx="39063" cy="23748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5045559" y="1988667"/>
              <a:ext cx="608844" cy="732854"/>
              <a:chOff x="5045559" y="1988667"/>
              <a:chExt cx="608844" cy="732854"/>
            </a:xfrm>
          </p:grpSpPr>
          <p:sp>
            <p:nvSpPr>
              <p:cNvPr id="56" name="等腰三角形 37"/>
              <p:cNvSpPr/>
              <p:nvPr/>
            </p:nvSpPr>
            <p:spPr>
              <a:xfrm rot="1538810">
                <a:off x="5211816" y="1988667"/>
                <a:ext cx="442587" cy="729207"/>
              </a:xfrm>
              <a:custGeom>
                <a:avLst/>
                <a:gdLst>
                  <a:gd name="connsiteX0" fmla="*/ 0 w 772784"/>
                  <a:gd name="connsiteY0" fmla="*/ 1746419 h 1746419"/>
                  <a:gd name="connsiteX1" fmla="*/ 386392 w 772784"/>
                  <a:gd name="connsiteY1" fmla="*/ 0 h 1746419"/>
                  <a:gd name="connsiteX2" fmla="*/ 772784 w 772784"/>
                  <a:gd name="connsiteY2" fmla="*/ 1746419 h 1746419"/>
                  <a:gd name="connsiteX3" fmla="*/ 0 w 772784"/>
                  <a:gd name="connsiteY3" fmla="*/ 1746419 h 1746419"/>
                  <a:gd name="connsiteX0" fmla="*/ 0 w 639434"/>
                  <a:gd name="connsiteY0" fmla="*/ 1746419 h 1746419"/>
                  <a:gd name="connsiteX1" fmla="*/ 386392 w 639434"/>
                  <a:gd name="connsiteY1" fmla="*/ 0 h 1746419"/>
                  <a:gd name="connsiteX2" fmla="*/ 639434 w 639434"/>
                  <a:gd name="connsiteY2" fmla="*/ 1225719 h 1746419"/>
                  <a:gd name="connsiteX3" fmla="*/ 0 w 639434"/>
                  <a:gd name="connsiteY3" fmla="*/ 1746419 h 1746419"/>
                  <a:gd name="connsiteX0" fmla="*/ 0 w 651969"/>
                  <a:gd name="connsiteY0" fmla="*/ 1746419 h 1746419"/>
                  <a:gd name="connsiteX1" fmla="*/ 386392 w 651969"/>
                  <a:gd name="connsiteY1" fmla="*/ 0 h 1746419"/>
                  <a:gd name="connsiteX2" fmla="*/ 651969 w 651969"/>
                  <a:gd name="connsiteY2" fmla="*/ 1555890 h 1746419"/>
                  <a:gd name="connsiteX3" fmla="*/ 0 w 651969"/>
                  <a:gd name="connsiteY3" fmla="*/ 1746419 h 174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969" h="1746419">
                    <a:moveTo>
                      <a:pt x="0" y="1746419"/>
                    </a:moveTo>
                    <a:lnTo>
                      <a:pt x="386392" y="0"/>
                    </a:lnTo>
                    <a:lnTo>
                      <a:pt x="651969" y="1555890"/>
                    </a:lnTo>
                    <a:lnTo>
                      <a:pt x="0" y="1746419"/>
                    </a:lnTo>
                    <a:close/>
                  </a:path>
                </a:pathLst>
              </a:custGeom>
              <a:noFill/>
              <a:ln cap="rnd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联系 56"/>
              <p:cNvSpPr/>
              <p:nvPr/>
            </p:nvSpPr>
            <p:spPr>
              <a:xfrm rot="1538810">
                <a:off x="5045559" y="2569042"/>
                <a:ext cx="48273" cy="35139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流程图: 联系 57"/>
              <p:cNvSpPr/>
              <p:nvPr/>
            </p:nvSpPr>
            <p:spPr>
              <a:xfrm rot="1538810">
                <a:off x="5490448" y="2686382"/>
                <a:ext cx="48273" cy="35139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流程图: 联系 58"/>
              <p:cNvSpPr/>
              <p:nvPr/>
            </p:nvSpPr>
            <p:spPr>
              <a:xfrm rot="1538810">
                <a:off x="5603129" y="2022917"/>
                <a:ext cx="48273" cy="35139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654823" y="3960684"/>
              <a:ext cx="308808" cy="264485"/>
              <a:chOff x="4654823" y="3960684"/>
              <a:chExt cx="308808" cy="264485"/>
            </a:xfrm>
          </p:grpSpPr>
          <p:sp>
            <p:nvSpPr>
              <p:cNvPr id="61" name="等腰三角形 37"/>
              <p:cNvSpPr/>
              <p:nvPr/>
            </p:nvSpPr>
            <p:spPr>
              <a:xfrm rot="2866881">
                <a:off x="4726594" y="3934451"/>
                <a:ext cx="210803" cy="263270"/>
              </a:xfrm>
              <a:custGeom>
                <a:avLst/>
                <a:gdLst>
                  <a:gd name="connsiteX0" fmla="*/ 0 w 772784"/>
                  <a:gd name="connsiteY0" fmla="*/ 1746419 h 1746419"/>
                  <a:gd name="connsiteX1" fmla="*/ 386392 w 772784"/>
                  <a:gd name="connsiteY1" fmla="*/ 0 h 1746419"/>
                  <a:gd name="connsiteX2" fmla="*/ 772784 w 772784"/>
                  <a:gd name="connsiteY2" fmla="*/ 1746419 h 1746419"/>
                  <a:gd name="connsiteX3" fmla="*/ 0 w 772784"/>
                  <a:gd name="connsiteY3" fmla="*/ 1746419 h 1746419"/>
                  <a:gd name="connsiteX0" fmla="*/ 0 w 639434"/>
                  <a:gd name="connsiteY0" fmla="*/ 1746419 h 1746419"/>
                  <a:gd name="connsiteX1" fmla="*/ 386392 w 639434"/>
                  <a:gd name="connsiteY1" fmla="*/ 0 h 1746419"/>
                  <a:gd name="connsiteX2" fmla="*/ 639434 w 639434"/>
                  <a:gd name="connsiteY2" fmla="*/ 1225719 h 1746419"/>
                  <a:gd name="connsiteX3" fmla="*/ 0 w 639434"/>
                  <a:gd name="connsiteY3" fmla="*/ 1746419 h 1746419"/>
                  <a:gd name="connsiteX0" fmla="*/ 0 w 651969"/>
                  <a:gd name="connsiteY0" fmla="*/ 1746419 h 1746419"/>
                  <a:gd name="connsiteX1" fmla="*/ 386392 w 651969"/>
                  <a:gd name="connsiteY1" fmla="*/ 0 h 1746419"/>
                  <a:gd name="connsiteX2" fmla="*/ 651969 w 651969"/>
                  <a:gd name="connsiteY2" fmla="*/ 1555890 h 1746419"/>
                  <a:gd name="connsiteX3" fmla="*/ 0 w 651969"/>
                  <a:gd name="connsiteY3" fmla="*/ 1746419 h 174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969" h="1746419">
                    <a:moveTo>
                      <a:pt x="0" y="1746419"/>
                    </a:moveTo>
                    <a:lnTo>
                      <a:pt x="386392" y="0"/>
                    </a:lnTo>
                    <a:lnTo>
                      <a:pt x="651969" y="1555890"/>
                    </a:lnTo>
                    <a:lnTo>
                      <a:pt x="0" y="1746419"/>
                    </a:lnTo>
                    <a:close/>
                  </a:path>
                </a:pathLst>
              </a:custGeom>
              <a:noFill/>
              <a:ln cap="rnd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流程图: 联系 61"/>
              <p:cNvSpPr/>
              <p:nvPr/>
            </p:nvSpPr>
            <p:spPr>
              <a:xfrm rot="2866881">
                <a:off x="4649670" y="4068998"/>
                <a:ext cx="22993" cy="12687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流程图: 联系 62"/>
              <p:cNvSpPr/>
              <p:nvPr/>
            </p:nvSpPr>
            <p:spPr>
              <a:xfrm rot="2866881">
                <a:off x="4817488" y="4207329"/>
                <a:ext cx="22993" cy="12687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流程图: 联系 63"/>
              <p:cNvSpPr/>
              <p:nvPr/>
            </p:nvSpPr>
            <p:spPr>
              <a:xfrm rot="2866881">
                <a:off x="4931050" y="3984934"/>
                <a:ext cx="22993" cy="12687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5542767" y="3152842"/>
              <a:ext cx="615726" cy="861553"/>
              <a:chOff x="5542767" y="3152842"/>
              <a:chExt cx="615726" cy="861553"/>
            </a:xfrm>
          </p:grpSpPr>
          <p:sp>
            <p:nvSpPr>
              <p:cNvPr id="66" name="等腰三角形 37"/>
              <p:cNvSpPr/>
              <p:nvPr/>
            </p:nvSpPr>
            <p:spPr>
              <a:xfrm rot="20548361">
                <a:off x="5542767" y="3165041"/>
                <a:ext cx="470230" cy="838299"/>
              </a:xfrm>
              <a:custGeom>
                <a:avLst/>
                <a:gdLst>
                  <a:gd name="connsiteX0" fmla="*/ 0 w 772784"/>
                  <a:gd name="connsiteY0" fmla="*/ 1746419 h 1746419"/>
                  <a:gd name="connsiteX1" fmla="*/ 386392 w 772784"/>
                  <a:gd name="connsiteY1" fmla="*/ 0 h 1746419"/>
                  <a:gd name="connsiteX2" fmla="*/ 772784 w 772784"/>
                  <a:gd name="connsiteY2" fmla="*/ 1746419 h 1746419"/>
                  <a:gd name="connsiteX3" fmla="*/ 0 w 772784"/>
                  <a:gd name="connsiteY3" fmla="*/ 1746419 h 1746419"/>
                  <a:gd name="connsiteX0" fmla="*/ 0 w 639434"/>
                  <a:gd name="connsiteY0" fmla="*/ 1746419 h 1746419"/>
                  <a:gd name="connsiteX1" fmla="*/ 386392 w 639434"/>
                  <a:gd name="connsiteY1" fmla="*/ 0 h 1746419"/>
                  <a:gd name="connsiteX2" fmla="*/ 639434 w 639434"/>
                  <a:gd name="connsiteY2" fmla="*/ 1225719 h 1746419"/>
                  <a:gd name="connsiteX3" fmla="*/ 0 w 639434"/>
                  <a:gd name="connsiteY3" fmla="*/ 1746419 h 1746419"/>
                  <a:gd name="connsiteX0" fmla="*/ 0 w 651969"/>
                  <a:gd name="connsiteY0" fmla="*/ 1746419 h 1746419"/>
                  <a:gd name="connsiteX1" fmla="*/ 386392 w 651969"/>
                  <a:gd name="connsiteY1" fmla="*/ 0 h 1746419"/>
                  <a:gd name="connsiteX2" fmla="*/ 651969 w 651969"/>
                  <a:gd name="connsiteY2" fmla="*/ 1555890 h 1746419"/>
                  <a:gd name="connsiteX3" fmla="*/ 0 w 651969"/>
                  <a:gd name="connsiteY3" fmla="*/ 1746419 h 1746419"/>
                  <a:gd name="connsiteX0" fmla="*/ 0 w 698427"/>
                  <a:gd name="connsiteY0" fmla="*/ 1746419 h 1749800"/>
                  <a:gd name="connsiteX1" fmla="*/ 386392 w 698427"/>
                  <a:gd name="connsiteY1" fmla="*/ 0 h 1749800"/>
                  <a:gd name="connsiteX2" fmla="*/ 698427 w 698427"/>
                  <a:gd name="connsiteY2" fmla="*/ 1749800 h 1749800"/>
                  <a:gd name="connsiteX3" fmla="*/ 0 w 698427"/>
                  <a:gd name="connsiteY3" fmla="*/ 1746419 h 1749800"/>
                  <a:gd name="connsiteX0" fmla="*/ 0 w 586906"/>
                  <a:gd name="connsiteY0" fmla="*/ 1229058 h 1749800"/>
                  <a:gd name="connsiteX1" fmla="*/ 274871 w 586906"/>
                  <a:gd name="connsiteY1" fmla="*/ 0 h 1749800"/>
                  <a:gd name="connsiteX2" fmla="*/ 586906 w 586906"/>
                  <a:gd name="connsiteY2" fmla="*/ 1749800 h 1749800"/>
                  <a:gd name="connsiteX3" fmla="*/ 0 w 586906"/>
                  <a:gd name="connsiteY3" fmla="*/ 1229058 h 1749800"/>
                  <a:gd name="connsiteX0" fmla="*/ 0 w 528623"/>
                  <a:gd name="connsiteY0" fmla="*/ 1229058 h 1446968"/>
                  <a:gd name="connsiteX1" fmla="*/ 274871 w 528623"/>
                  <a:gd name="connsiteY1" fmla="*/ 0 h 1446968"/>
                  <a:gd name="connsiteX2" fmla="*/ 528623 w 528623"/>
                  <a:gd name="connsiteY2" fmla="*/ 1446968 h 1446968"/>
                  <a:gd name="connsiteX3" fmla="*/ 0 w 528623"/>
                  <a:gd name="connsiteY3" fmla="*/ 1229058 h 1446968"/>
                  <a:gd name="connsiteX0" fmla="*/ 0 w 553969"/>
                  <a:gd name="connsiteY0" fmla="*/ 1346640 h 1446968"/>
                  <a:gd name="connsiteX1" fmla="*/ 300217 w 553969"/>
                  <a:gd name="connsiteY1" fmla="*/ 0 h 1446968"/>
                  <a:gd name="connsiteX2" fmla="*/ 553969 w 553969"/>
                  <a:gd name="connsiteY2" fmla="*/ 1446968 h 1446968"/>
                  <a:gd name="connsiteX3" fmla="*/ 0 w 553969"/>
                  <a:gd name="connsiteY3" fmla="*/ 1346640 h 144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969" h="1446968">
                    <a:moveTo>
                      <a:pt x="0" y="1346640"/>
                    </a:moveTo>
                    <a:lnTo>
                      <a:pt x="300217" y="0"/>
                    </a:lnTo>
                    <a:lnTo>
                      <a:pt x="553969" y="1446968"/>
                    </a:lnTo>
                    <a:lnTo>
                      <a:pt x="0" y="1346640"/>
                    </a:lnTo>
                    <a:close/>
                  </a:path>
                </a:pathLst>
              </a:custGeom>
              <a:noFill/>
              <a:ln cap="rnd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流程图: 联系 66"/>
              <p:cNvSpPr/>
              <p:nvPr/>
            </p:nvSpPr>
            <p:spPr>
              <a:xfrm rot="20548361">
                <a:off x="5633205" y="3965639"/>
                <a:ext cx="60362" cy="48756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流程图: 联系 67"/>
              <p:cNvSpPr/>
              <p:nvPr/>
            </p:nvSpPr>
            <p:spPr>
              <a:xfrm rot="20548361">
                <a:off x="6098131" y="3886856"/>
                <a:ext cx="60362" cy="48756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流程图: 联系 68"/>
              <p:cNvSpPr/>
              <p:nvPr/>
            </p:nvSpPr>
            <p:spPr>
              <a:xfrm rot="20548361">
                <a:off x="5638069" y="3152842"/>
                <a:ext cx="60362" cy="48756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等腰三角形 37"/>
            <p:cNvSpPr/>
            <p:nvPr/>
          </p:nvSpPr>
          <p:spPr>
            <a:xfrm>
              <a:off x="4085587" y="3177220"/>
              <a:ext cx="328190" cy="583962"/>
            </a:xfrm>
            <a:custGeom>
              <a:avLst/>
              <a:gdLst>
                <a:gd name="connsiteX0" fmla="*/ 0 w 772784"/>
                <a:gd name="connsiteY0" fmla="*/ 1746419 h 1746419"/>
                <a:gd name="connsiteX1" fmla="*/ 386392 w 772784"/>
                <a:gd name="connsiteY1" fmla="*/ 0 h 1746419"/>
                <a:gd name="connsiteX2" fmla="*/ 772784 w 772784"/>
                <a:gd name="connsiteY2" fmla="*/ 1746419 h 1746419"/>
                <a:gd name="connsiteX3" fmla="*/ 0 w 772784"/>
                <a:gd name="connsiteY3" fmla="*/ 1746419 h 1746419"/>
                <a:gd name="connsiteX0" fmla="*/ 0 w 639434"/>
                <a:gd name="connsiteY0" fmla="*/ 1746419 h 1746419"/>
                <a:gd name="connsiteX1" fmla="*/ 386392 w 639434"/>
                <a:gd name="connsiteY1" fmla="*/ 0 h 1746419"/>
                <a:gd name="connsiteX2" fmla="*/ 639434 w 639434"/>
                <a:gd name="connsiteY2" fmla="*/ 1225719 h 1746419"/>
                <a:gd name="connsiteX3" fmla="*/ 0 w 639434"/>
                <a:gd name="connsiteY3" fmla="*/ 1746419 h 1746419"/>
                <a:gd name="connsiteX0" fmla="*/ 0 w 651969"/>
                <a:gd name="connsiteY0" fmla="*/ 1746419 h 1746419"/>
                <a:gd name="connsiteX1" fmla="*/ 386392 w 651969"/>
                <a:gd name="connsiteY1" fmla="*/ 0 h 1746419"/>
                <a:gd name="connsiteX2" fmla="*/ 651969 w 651969"/>
                <a:gd name="connsiteY2" fmla="*/ 1555890 h 1746419"/>
                <a:gd name="connsiteX3" fmla="*/ 0 w 651969"/>
                <a:gd name="connsiteY3" fmla="*/ 1746419 h 1746419"/>
                <a:gd name="connsiteX0" fmla="*/ 0 w 626036"/>
                <a:gd name="connsiteY0" fmla="*/ 1746419 h 1746419"/>
                <a:gd name="connsiteX1" fmla="*/ 386392 w 626036"/>
                <a:gd name="connsiteY1" fmla="*/ 0 h 1746419"/>
                <a:gd name="connsiteX2" fmla="*/ 626036 w 626036"/>
                <a:gd name="connsiteY2" fmla="*/ 1628254 h 1746419"/>
                <a:gd name="connsiteX3" fmla="*/ 0 w 626036"/>
                <a:gd name="connsiteY3" fmla="*/ 1746419 h 1746419"/>
                <a:gd name="connsiteX0" fmla="*/ 0 w 535271"/>
                <a:gd name="connsiteY0" fmla="*/ 1746419 h 1746419"/>
                <a:gd name="connsiteX1" fmla="*/ 295627 w 535271"/>
                <a:gd name="connsiteY1" fmla="*/ 0 h 1746419"/>
                <a:gd name="connsiteX2" fmla="*/ 535271 w 535271"/>
                <a:gd name="connsiteY2" fmla="*/ 1628254 h 1746419"/>
                <a:gd name="connsiteX3" fmla="*/ 0 w 535271"/>
                <a:gd name="connsiteY3" fmla="*/ 1746419 h 1746419"/>
                <a:gd name="connsiteX0" fmla="*/ 0 w 535271"/>
                <a:gd name="connsiteY0" fmla="*/ 1674055 h 1674055"/>
                <a:gd name="connsiteX1" fmla="*/ 101130 w 535271"/>
                <a:gd name="connsiteY1" fmla="*/ 0 h 1674055"/>
                <a:gd name="connsiteX2" fmla="*/ 535271 w 535271"/>
                <a:gd name="connsiteY2" fmla="*/ 1555890 h 1674055"/>
                <a:gd name="connsiteX3" fmla="*/ 0 w 535271"/>
                <a:gd name="connsiteY3" fmla="*/ 1674055 h 1674055"/>
                <a:gd name="connsiteX0" fmla="*/ 0 w 486646"/>
                <a:gd name="connsiteY0" fmla="*/ 1547419 h 1555890"/>
                <a:gd name="connsiteX1" fmla="*/ 52505 w 486646"/>
                <a:gd name="connsiteY1" fmla="*/ 0 h 1555890"/>
                <a:gd name="connsiteX2" fmla="*/ 486646 w 486646"/>
                <a:gd name="connsiteY2" fmla="*/ 1555890 h 1555890"/>
                <a:gd name="connsiteX3" fmla="*/ 0 w 486646"/>
                <a:gd name="connsiteY3" fmla="*/ 1547419 h 1555890"/>
                <a:gd name="connsiteX0" fmla="*/ 0 w 476921"/>
                <a:gd name="connsiteY0" fmla="*/ 1547419 h 1555890"/>
                <a:gd name="connsiteX1" fmla="*/ 52505 w 476921"/>
                <a:gd name="connsiteY1" fmla="*/ 0 h 1555890"/>
                <a:gd name="connsiteX2" fmla="*/ 476921 w 476921"/>
                <a:gd name="connsiteY2" fmla="*/ 1555890 h 1555890"/>
                <a:gd name="connsiteX3" fmla="*/ 0 w 476921"/>
                <a:gd name="connsiteY3" fmla="*/ 1547419 h 1555890"/>
                <a:gd name="connsiteX0" fmla="*/ 0 w 476921"/>
                <a:gd name="connsiteY0" fmla="*/ 1535360 h 1543831"/>
                <a:gd name="connsiteX1" fmla="*/ 46020 w 476921"/>
                <a:gd name="connsiteY1" fmla="*/ 0 h 1543831"/>
                <a:gd name="connsiteX2" fmla="*/ 476921 w 476921"/>
                <a:gd name="connsiteY2" fmla="*/ 1543831 h 1543831"/>
                <a:gd name="connsiteX3" fmla="*/ 0 w 476921"/>
                <a:gd name="connsiteY3" fmla="*/ 1535360 h 1543831"/>
                <a:gd name="connsiteX0" fmla="*/ 0 w 480381"/>
                <a:gd name="connsiteY0" fmla="*/ 1535360 h 1535359"/>
                <a:gd name="connsiteX1" fmla="*/ 46020 w 480381"/>
                <a:gd name="connsiteY1" fmla="*/ 0 h 1535359"/>
                <a:gd name="connsiteX2" fmla="*/ 480381 w 480381"/>
                <a:gd name="connsiteY2" fmla="*/ 1525615 h 1535359"/>
                <a:gd name="connsiteX3" fmla="*/ 0 w 480381"/>
                <a:gd name="connsiteY3" fmla="*/ 1535360 h 1535359"/>
                <a:gd name="connsiteX0" fmla="*/ 0 w 463079"/>
                <a:gd name="connsiteY0" fmla="*/ 1529287 h 1529287"/>
                <a:gd name="connsiteX1" fmla="*/ 28718 w 463079"/>
                <a:gd name="connsiteY1" fmla="*/ 0 h 1529287"/>
                <a:gd name="connsiteX2" fmla="*/ 463079 w 463079"/>
                <a:gd name="connsiteY2" fmla="*/ 1525615 h 1529287"/>
                <a:gd name="connsiteX3" fmla="*/ 0 w 463079"/>
                <a:gd name="connsiteY3" fmla="*/ 1529287 h 1529287"/>
                <a:gd name="connsiteX0" fmla="*/ 0 w 463079"/>
                <a:gd name="connsiteY0" fmla="*/ 1492853 h 1492853"/>
                <a:gd name="connsiteX1" fmla="*/ 32178 w 463079"/>
                <a:gd name="connsiteY1" fmla="*/ 0 h 1492853"/>
                <a:gd name="connsiteX2" fmla="*/ 463079 w 463079"/>
                <a:gd name="connsiteY2" fmla="*/ 1489181 h 1492853"/>
                <a:gd name="connsiteX3" fmla="*/ 0 w 463079"/>
                <a:gd name="connsiteY3" fmla="*/ 1492853 h 1492853"/>
                <a:gd name="connsiteX0" fmla="*/ 0 w 476921"/>
                <a:gd name="connsiteY0" fmla="*/ 1480707 h 1489181"/>
                <a:gd name="connsiteX1" fmla="*/ 46020 w 476921"/>
                <a:gd name="connsiteY1" fmla="*/ 0 h 1489181"/>
                <a:gd name="connsiteX2" fmla="*/ 476921 w 476921"/>
                <a:gd name="connsiteY2" fmla="*/ 1489181 h 1489181"/>
                <a:gd name="connsiteX3" fmla="*/ 0 w 476921"/>
                <a:gd name="connsiteY3" fmla="*/ 1480707 h 148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21" h="1489181">
                  <a:moveTo>
                    <a:pt x="0" y="1480707"/>
                  </a:moveTo>
                  <a:lnTo>
                    <a:pt x="46020" y="0"/>
                  </a:lnTo>
                  <a:lnTo>
                    <a:pt x="476921" y="1489181"/>
                  </a:lnTo>
                  <a:lnTo>
                    <a:pt x="0" y="1480707"/>
                  </a:lnTo>
                  <a:close/>
                </a:path>
              </a:pathLst>
            </a:custGeom>
            <a:solidFill>
              <a:schemeClr val="bg2">
                <a:lumMod val="75000"/>
                <a:alpha val="5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37"/>
            <p:cNvSpPr/>
            <p:nvPr/>
          </p:nvSpPr>
          <p:spPr>
            <a:xfrm>
              <a:off x="5670704" y="3201648"/>
              <a:ext cx="350415" cy="560149"/>
            </a:xfrm>
            <a:custGeom>
              <a:avLst/>
              <a:gdLst>
                <a:gd name="connsiteX0" fmla="*/ 0 w 772784"/>
                <a:gd name="connsiteY0" fmla="*/ 1746419 h 1746419"/>
                <a:gd name="connsiteX1" fmla="*/ 386392 w 772784"/>
                <a:gd name="connsiteY1" fmla="*/ 0 h 1746419"/>
                <a:gd name="connsiteX2" fmla="*/ 772784 w 772784"/>
                <a:gd name="connsiteY2" fmla="*/ 1746419 h 1746419"/>
                <a:gd name="connsiteX3" fmla="*/ 0 w 772784"/>
                <a:gd name="connsiteY3" fmla="*/ 1746419 h 1746419"/>
                <a:gd name="connsiteX0" fmla="*/ 0 w 639434"/>
                <a:gd name="connsiteY0" fmla="*/ 1746419 h 1746419"/>
                <a:gd name="connsiteX1" fmla="*/ 386392 w 639434"/>
                <a:gd name="connsiteY1" fmla="*/ 0 h 1746419"/>
                <a:gd name="connsiteX2" fmla="*/ 639434 w 639434"/>
                <a:gd name="connsiteY2" fmla="*/ 1225719 h 1746419"/>
                <a:gd name="connsiteX3" fmla="*/ 0 w 639434"/>
                <a:gd name="connsiteY3" fmla="*/ 1746419 h 1746419"/>
                <a:gd name="connsiteX0" fmla="*/ 0 w 651969"/>
                <a:gd name="connsiteY0" fmla="*/ 1746419 h 1746419"/>
                <a:gd name="connsiteX1" fmla="*/ 386392 w 651969"/>
                <a:gd name="connsiteY1" fmla="*/ 0 h 1746419"/>
                <a:gd name="connsiteX2" fmla="*/ 651969 w 651969"/>
                <a:gd name="connsiteY2" fmla="*/ 1555890 h 1746419"/>
                <a:gd name="connsiteX3" fmla="*/ 0 w 651969"/>
                <a:gd name="connsiteY3" fmla="*/ 1746419 h 1746419"/>
                <a:gd name="connsiteX0" fmla="*/ 0 w 626036"/>
                <a:gd name="connsiteY0" fmla="*/ 1746419 h 1746419"/>
                <a:gd name="connsiteX1" fmla="*/ 386392 w 626036"/>
                <a:gd name="connsiteY1" fmla="*/ 0 h 1746419"/>
                <a:gd name="connsiteX2" fmla="*/ 626036 w 626036"/>
                <a:gd name="connsiteY2" fmla="*/ 1628254 h 1746419"/>
                <a:gd name="connsiteX3" fmla="*/ 0 w 626036"/>
                <a:gd name="connsiteY3" fmla="*/ 1746419 h 1746419"/>
                <a:gd name="connsiteX0" fmla="*/ 0 w 535271"/>
                <a:gd name="connsiteY0" fmla="*/ 1746419 h 1746419"/>
                <a:gd name="connsiteX1" fmla="*/ 295627 w 535271"/>
                <a:gd name="connsiteY1" fmla="*/ 0 h 1746419"/>
                <a:gd name="connsiteX2" fmla="*/ 535271 w 535271"/>
                <a:gd name="connsiteY2" fmla="*/ 1628254 h 1746419"/>
                <a:gd name="connsiteX3" fmla="*/ 0 w 535271"/>
                <a:gd name="connsiteY3" fmla="*/ 1746419 h 1746419"/>
                <a:gd name="connsiteX0" fmla="*/ 0 w 535271"/>
                <a:gd name="connsiteY0" fmla="*/ 1674055 h 1674055"/>
                <a:gd name="connsiteX1" fmla="*/ 101130 w 535271"/>
                <a:gd name="connsiteY1" fmla="*/ 0 h 1674055"/>
                <a:gd name="connsiteX2" fmla="*/ 535271 w 535271"/>
                <a:gd name="connsiteY2" fmla="*/ 1555890 h 1674055"/>
                <a:gd name="connsiteX3" fmla="*/ 0 w 535271"/>
                <a:gd name="connsiteY3" fmla="*/ 1674055 h 1674055"/>
                <a:gd name="connsiteX0" fmla="*/ 0 w 486646"/>
                <a:gd name="connsiteY0" fmla="*/ 1547419 h 1555890"/>
                <a:gd name="connsiteX1" fmla="*/ 52505 w 486646"/>
                <a:gd name="connsiteY1" fmla="*/ 0 h 1555890"/>
                <a:gd name="connsiteX2" fmla="*/ 486646 w 486646"/>
                <a:gd name="connsiteY2" fmla="*/ 1555890 h 1555890"/>
                <a:gd name="connsiteX3" fmla="*/ 0 w 486646"/>
                <a:gd name="connsiteY3" fmla="*/ 1547419 h 1555890"/>
                <a:gd name="connsiteX0" fmla="*/ 0 w 476921"/>
                <a:gd name="connsiteY0" fmla="*/ 1547419 h 1555890"/>
                <a:gd name="connsiteX1" fmla="*/ 52505 w 476921"/>
                <a:gd name="connsiteY1" fmla="*/ 0 h 1555890"/>
                <a:gd name="connsiteX2" fmla="*/ 476921 w 476921"/>
                <a:gd name="connsiteY2" fmla="*/ 1555890 h 1555890"/>
                <a:gd name="connsiteX3" fmla="*/ 0 w 476921"/>
                <a:gd name="connsiteY3" fmla="*/ 1547419 h 1555890"/>
                <a:gd name="connsiteX0" fmla="*/ 0 w 476921"/>
                <a:gd name="connsiteY0" fmla="*/ 1535360 h 1543831"/>
                <a:gd name="connsiteX1" fmla="*/ 46020 w 476921"/>
                <a:gd name="connsiteY1" fmla="*/ 0 h 1543831"/>
                <a:gd name="connsiteX2" fmla="*/ 476921 w 476921"/>
                <a:gd name="connsiteY2" fmla="*/ 1543831 h 1543831"/>
                <a:gd name="connsiteX3" fmla="*/ 0 w 476921"/>
                <a:gd name="connsiteY3" fmla="*/ 1535360 h 1543831"/>
                <a:gd name="connsiteX0" fmla="*/ 0 w 480381"/>
                <a:gd name="connsiteY0" fmla="*/ 1535360 h 1535359"/>
                <a:gd name="connsiteX1" fmla="*/ 46020 w 480381"/>
                <a:gd name="connsiteY1" fmla="*/ 0 h 1535359"/>
                <a:gd name="connsiteX2" fmla="*/ 480381 w 480381"/>
                <a:gd name="connsiteY2" fmla="*/ 1525615 h 1535359"/>
                <a:gd name="connsiteX3" fmla="*/ 0 w 480381"/>
                <a:gd name="connsiteY3" fmla="*/ 1535360 h 1535359"/>
                <a:gd name="connsiteX0" fmla="*/ 0 w 463079"/>
                <a:gd name="connsiteY0" fmla="*/ 1529287 h 1529287"/>
                <a:gd name="connsiteX1" fmla="*/ 28718 w 463079"/>
                <a:gd name="connsiteY1" fmla="*/ 0 h 1529287"/>
                <a:gd name="connsiteX2" fmla="*/ 463079 w 463079"/>
                <a:gd name="connsiteY2" fmla="*/ 1525615 h 1529287"/>
                <a:gd name="connsiteX3" fmla="*/ 0 w 463079"/>
                <a:gd name="connsiteY3" fmla="*/ 1529287 h 1529287"/>
                <a:gd name="connsiteX0" fmla="*/ 0 w 463079"/>
                <a:gd name="connsiteY0" fmla="*/ 1492853 h 1492853"/>
                <a:gd name="connsiteX1" fmla="*/ 32178 w 463079"/>
                <a:gd name="connsiteY1" fmla="*/ 0 h 1492853"/>
                <a:gd name="connsiteX2" fmla="*/ 463079 w 463079"/>
                <a:gd name="connsiteY2" fmla="*/ 1489181 h 1492853"/>
                <a:gd name="connsiteX3" fmla="*/ 0 w 463079"/>
                <a:gd name="connsiteY3" fmla="*/ 1492853 h 1492853"/>
                <a:gd name="connsiteX0" fmla="*/ 0 w 476921"/>
                <a:gd name="connsiteY0" fmla="*/ 1480707 h 1489181"/>
                <a:gd name="connsiteX1" fmla="*/ 46020 w 476921"/>
                <a:gd name="connsiteY1" fmla="*/ 0 h 1489181"/>
                <a:gd name="connsiteX2" fmla="*/ 476921 w 476921"/>
                <a:gd name="connsiteY2" fmla="*/ 1489181 h 1489181"/>
                <a:gd name="connsiteX3" fmla="*/ 0 w 476921"/>
                <a:gd name="connsiteY3" fmla="*/ 1480707 h 1489181"/>
                <a:gd name="connsiteX0" fmla="*/ 0 w 496106"/>
                <a:gd name="connsiteY0" fmla="*/ 1480707 h 1489181"/>
                <a:gd name="connsiteX1" fmla="*/ 46020 w 496106"/>
                <a:gd name="connsiteY1" fmla="*/ 0 h 1489181"/>
                <a:gd name="connsiteX2" fmla="*/ 496106 w 496106"/>
                <a:gd name="connsiteY2" fmla="*/ 1489181 h 1489181"/>
                <a:gd name="connsiteX3" fmla="*/ 0 w 496106"/>
                <a:gd name="connsiteY3" fmla="*/ 1480707 h 1489181"/>
                <a:gd name="connsiteX0" fmla="*/ 0 w 470526"/>
                <a:gd name="connsiteY0" fmla="*/ 1480707 h 1489181"/>
                <a:gd name="connsiteX1" fmla="*/ 20440 w 470526"/>
                <a:gd name="connsiteY1" fmla="*/ 0 h 1489181"/>
                <a:gd name="connsiteX2" fmla="*/ 470526 w 470526"/>
                <a:gd name="connsiteY2" fmla="*/ 1489181 h 1489181"/>
                <a:gd name="connsiteX3" fmla="*/ 0 w 470526"/>
                <a:gd name="connsiteY3" fmla="*/ 1480707 h 1489181"/>
                <a:gd name="connsiteX0" fmla="*/ 0 w 470526"/>
                <a:gd name="connsiteY0" fmla="*/ 1419981 h 1428455"/>
                <a:gd name="connsiteX1" fmla="*/ 14044 w 470526"/>
                <a:gd name="connsiteY1" fmla="*/ 0 h 1428455"/>
                <a:gd name="connsiteX2" fmla="*/ 470526 w 470526"/>
                <a:gd name="connsiteY2" fmla="*/ 1428455 h 1428455"/>
                <a:gd name="connsiteX3" fmla="*/ 0 w 470526"/>
                <a:gd name="connsiteY3" fmla="*/ 1419981 h 142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526" h="1428455">
                  <a:moveTo>
                    <a:pt x="0" y="1419981"/>
                  </a:moveTo>
                  <a:lnTo>
                    <a:pt x="14044" y="0"/>
                  </a:lnTo>
                  <a:lnTo>
                    <a:pt x="470526" y="1428455"/>
                  </a:lnTo>
                  <a:lnTo>
                    <a:pt x="0" y="1419981"/>
                  </a:lnTo>
                  <a:close/>
                </a:path>
              </a:pathLst>
            </a:custGeom>
            <a:solidFill>
              <a:schemeClr val="bg2">
                <a:lumMod val="75000"/>
                <a:alpha val="5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3993747" y="3157747"/>
              <a:ext cx="624596" cy="846308"/>
              <a:chOff x="3586431" y="4142513"/>
              <a:chExt cx="624596" cy="846308"/>
            </a:xfrm>
          </p:grpSpPr>
          <p:sp>
            <p:nvSpPr>
              <p:cNvPr id="73" name="等腰三角形 37"/>
              <p:cNvSpPr/>
              <p:nvPr/>
            </p:nvSpPr>
            <p:spPr>
              <a:xfrm rot="1147265">
                <a:off x="3586431" y="4252148"/>
                <a:ext cx="624596" cy="714262"/>
              </a:xfrm>
              <a:custGeom>
                <a:avLst/>
                <a:gdLst>
                  <a:gd name="connsiteX0" fmla="*/ 0 w 772784"/>
                  <a:gd name="connsiteY0" fmla="*/ 1746419 h 1746419"/>
                  <a:gd name="connsiteX1" fmla="*/ 386392 w 772784"/>
                  <a:gd name="connsiteY1" fmla="*/ 0 h 1746419"/>
                  <a:gd name="connsiteX2" fmla="*/ 772784 w 772784"/>
                  <a:gd name="connsiteY2" fmla="*/ 1746419 h 1746419"/>
                  <a:gd name="connsiteX3" fmla="*/ 0 w 772784"/>
                  <a:gd name="connsiteY3" fmla="*/ 1746419 h 1746419"/>
                  <a:gd name="connsiteX0" fmla="*/ 0 w 639434"/>
                  <a:gd name="connsiteY0" fmla="*/ 1746419 h 1746419"/>
                  <a:gd name="connsiteX1" fmla="*/ 386392 w 639434"/>
                  <a:gd name="connsiteY1" fmla="*/ 0 h 1746419"/>
                  <a:gd name="connsiteX2" fmla="*/ 639434 w 639434"/>
                  <a:gd name="connsiteY2" fmla="*/ 1225719 h 1746419"/>
                  <a:gd name="connsiteX3" fmla="*/ 0 w 639434"/>
                  <a:gd name="connsiteY3" fmla="*/ 1746419 h 1746419"/>
                  <a:gd name="connsiteX0" fmla="*/ 0 w 651969"/>
                  <a:gd name="connsiteY0" fmla="*/ 1746419 h 1746419"/>
                  <a:gd name="connsiteX1" fmla="*/ 386392 w 651969"/>
                  <a:gd name="connsiteY1" fmla="*/ 0 h 1746419"/>
                  <a:gd name="connsiteX2" fmla="*/ 651969 w 651969"/>
                  <a:gd name="connsiteY2" fmla="*/ 1555890 h 1746419"/>
                  <a:gd name="connsiteX3" fmla="*/ 0 w 651969"/>
                  <a:gd name="connsiteY3" fmla="*/ 1746419 h 1746419"/>
                  <a:gd name="connsiteX0" fmla="*/ 0 w 701353"/>
                  <a:gd name="connsiteY0" fmla="*/ 1746419 h 1746419"/>
                  <a:gd name="connsiteX1" fmla="*/ 386392 w 701353"/>
                  <a:gd name="connsiteY1" fmla="*/ 0 h 1746419"/>
                  <a:gd name="connsiteX2" fmla="*/ 701353 w 701353"/>
                  <a:gd name="connsiteY2" fmla="*/ 1275361 h 1746419"/>
                  <a:gd name="connsiteX3" fmla="*/ 0 w 701353"/>
                  <a:gd name="connsiteY3" fmla="*/ 1746419 h 1746419"/>
                  <a:gd name="connsiteX0" fmla="*/ 413623 w 1114976"/>
                  <a:gd name="connsiteY0" fmla="*/ 1723042 h 1723042"/>
                  <a:gd name="connsiteX1" fmla="*/ 0 w 1114976"/>
                  <a:gd name="connsiteY1" fmla="*/ 0 h 1723042"/>
                  <a:gd name="connsiteX2" fmla="*/ 1114976 w 1114976"/>
                  <a:gd name="connsiteY2" fmla="*/ 1251984 h 1723042"/>
                  <a:gd name="connsiteX3" fmla="*/ 413623 w 1114976"/>
                  <a:gd name="connsiteY3" fmla="*/ 1723042 h 1723042"/>
                  <a:gd name="connsiteX0" fmla="*/ 381463 w 1114976"/>
                  <a:gd name="connsiteY0" fmla="*/ 1549087 h 1549088"/>
                  <a:gd name="connsiteX1" fmla="*/ 0 w 1114976"/>
                  <a:gd name="connsiteY1" fmla="*/ 0 h 1549088"/>
                  <a:gd name="connsiteX2" fmla="*/ 1114976 w 1114976"/>
                  <a:gd name="connsiteY2" fmla="*/ 1251984 h 1549088"/>
                  <a:gd name="connsiteX3" fmla="*/ 381463 w 1114976"/>
                  <a:gd name="connsiteY3" fmla="*/ 1549087 h 1549088"/>
                  <a:gd name="connsiteX0" fmla="*/ 381463 w 1146472"/>
                  <a:gd name="connsiteY0" fmla="*/ 1549087 h 1549088"/>
                  <a:gd name="connsiteX1" fmla="*/ 0 w 1146472"/>
                  <a:gd name="connsiteY1" fmla="*/ 0 h 1549088"/>
                  <a:gd name="connsiteX2" fmla="*/ 1146473 w 1146472"/>
                  <a:gd name="connsiteY2" fmla="*/ 1360132 h 1549088"/>
                  <a:gd name="connsiteX3" fmla="*/ 381463 w 1146472"/>
                  <a:gd name="connsiteY3" fmla="*/ 1549087 h 1549088"/>
                  <a:gd name="connsiteX0" fmla="*/ 380195 w 1146474"/>
                  <a:gd name="connsiteY0" fmla="*/ 1560621 h 1560620"/>
                  <a:gd name="connsiteX1" fmla="*/ 0 w 1146474"/>
                  <a:gd name="connsiteY1" fmla="*/ 0 h 1560620"/>
                  <a:gd name="connsiteX2" fmla="*/ 1146473 w 1146474"/>
                  <a:gd name="connsiteY2" fmla="*/ 1360132 h 1560620"/>
                  <a:gd name="connsiteX3" fmla="*/ 380195 w 1146474"/>
                  <a:gd name="connsiteY3" fmla="*/ 1560621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6474" h="1560620">
                    <a:moveTo>
                      <a:pt x="380195" y="1560621"/>
                    </a:moveTo>
                    <a:lnTo>
                      <a:pt x="0" y="0"/>
                    </a:lnTo>
                    <a:lnTo>
                      <a:pt x="1146473" y="1360132"/>
                    </a:lnTo>
                    <a:lnTo>
                      <a:pt x="380195" y="1560621"/>
                    </a:lnTo>
                    <a:close/>
                  </a:path>
                </a:pathLst>
              </a:custGeom>
              <a:noFill/>
              <a:ln cap="rnd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流程图: 联系 73"/>
              <p:cNvSpPr/>
              <p:nvPr/>
            </p:nvSpPr>
            <p:spPr>
              <a:xfrm rot="1147265">
                <a:off x="3662072" y="4897524"/>
                <a:ext cx="45719" cy="45719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流程图: 联系 74"/>
              <p:cNvSpPr/>
              <p:nvPr/>
            </p:nvSpPr>
            <p:spPr>
              <a:xfrm rot="1147265">
                <a:off x="4095149" y="4943102"/>
                <a:ext cx="45719" cy="45719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流程图: 联系 75"/>
              <p:cNvSpPr/>
              <p:nvPr/>
            </p:nvSpPr>
            <p:spPr>
              <a:xfrm rot="1147265">
                <a:off x="3702726" y="4142513"/>
                <a:ext cx="45719" cy="45719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2072672" y="3061811"/>
              <a:ext cx="29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×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699419" y="3856464"/>
              <a:ext cx="29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×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166888" y="1758281"/>
              <a:ext cx="29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×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 rot="8709723">
              <a:off x="2682915" y="2541583"/>
              <a:ext cx="502457" cy="729207"/>
              <a:chOff x="5000092" y="1988667"/>
              <a:chExt cx="719505" cy="729207"/>
            </a:xfrm>
          </p:grpSpPr>
          <p:sp>
            <p:nvSpPr>
              <p:cNvPr id="81" name="等腰三角形 37"/>
              <p:cNvSpPr/>
              <p:nvPr/>
            </p:nvSpPr>
            <p:spPr>
              <a:xfrm rot="1538810">
                <a:off x="5211816" y="1988667"/>
                <a:ext cx="442587" cy="729207"/>
              </a:xfrm>
              <a:custGeom>
                <a:avLst/>
                <a:gdLst>
                  <a:gd name="connsiteX0" fmla="*/ 0 w 772784"/>
                  <a:gd name="connsiteY0" fmla="*/ 1746419 h 1746419"/>
                  <a:gd name="connsiteX1" fmla="*/ 386392 w 772784"/>
                  <a:gd name="connsiteY1" fmla="*/ 0 h 1746419"/>
                  <a:gd name="connsiteX2" fmla="*/ 772784 w 772784"/>
                  <a:gd name="connsiteY2" fmla="*/ 1746419 h 1746419"/>
                  <a:gd name="connsiteX3" fmla="*/ 0 w 772784"/>
                  <a:gd name="connsiteY3" fmla="*/ 1746419 h 1746419"/>
                  <a:gd name="connsiteX0" fmla="*/ 0 w 639434"/>
                  <a:gd name="connsiteY0" fmla="*/ 1746419 h 1746419"/>
                  <a:gd name="connsiteX1" fmla="*/ 386392 w 639434"/>
                  <a:gd name="connsiteY1" fmla="*/ 0 h 1746419"/>
                  <a:gd name="connsiteX2" fmla="*/ 639434 w 639434"/>
                  <a:gd name="connsiteY2" fmla="*/ 1225719 h 1746419"/>
                  <a:gd name="connsiteX3" fmla="*/ 0 w 639434"/>
                  <a:gd name="connsiteY3" fmla="*/ 1746419 h 1746419"/>
                  <a:gd name="connsiteX0" fmla="*/ 0 w 651969"/>
                  <a:gd name="connsiteY0" fmla="*/ 1746419 h 1746419"/>
                  <a:gd name="connsiteX1" fmla="*/ 386392 w 651969"/>
                  <a:gd name="connsiteY1" fmla="*/ 0 h 1746419"/>
                  <a:gd name="connsiteX2" fmla="*/ 651969 w 651969"/>
                  <a:gd name="connsiteY2" fmla="*/ 1555890 h 1746419"/>
                  <a:gd name="connsiteX3" fmla="*/ 0 w 651969"/>
                  <a:gd name="connsiteY3" fmla="*/ 1746419 h 174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969" h="1746419">
                    <a:moveTo>
                      <a:pt x="0" y="1746419"/>
                    </a:moveTo>
                    <a:lnTo>
                      <a:pt x="386392" y="0"/>
                    </a:lnTo>
                    <a:lnTo>
                      <a:pt x="651969" y="1555890"/>
                    </a:lnTo>
                    <a:lnTo>
                      <a:pt x="0" y="1746419"/>
                    </a:lnTo>
                    <a:close/>
                  </a:path>
                </a:pathLst>
              </a:custGeom>
              <a:noFill/>
              <a:ln cap="rnd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流程图: 联系 81"/>
              <p:cNvSpPr/>
              <p:nvPr/>
            </p:nvSpPr>
            <p:spPr>
              <a:xfrm rot="1538810">
                <a:off x="5000092" y="2588092"/>
                <a:ext cx="48273" cy="35139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联系 82"/>
              <p:cNvSpPr/>
              <p:nvPr/>
            </p:nvSpPr>
            <p:spPr>
              <a:xfrm rot="1538810">
                <a:off x="5444983" y="2667332"/>
                <a:ext cx="48273" cy="35139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 rot="1538810">
                <a:off x="5671324" y="2022917"/>
                <a:ext cx="48273" cy="35139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 rot="1300514">
              <a:off x="2897828" y="2644578"/>
              <a:ext cx="31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</a:rPr>
                <a:t>√</a:t>
              </a:r>
              <a:endParaRPr lang="zh-CN" altLang="en-US" sz="2800" b="1" dirty="0">
                <a:solidFill>
                  <a:srgbClr val="92D050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 rot="1300514">
              <a:off x="5535336" y="2025185"/>
              <a:ext cx="31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</a:rPr>
                <a:t>√</a:t>
              </a:r>
              <a:endParaRPr lang="zh-CN" altLang="en-US" sz="28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 flipH="1">
              <a:off x="7217880" y="3768307"/>
              <a:ext cx="240195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>
              <a:off x="7300014" y="2354776"/>
              <a:ext cx="240195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7522109" y="1853313"/>
              <a:ext cx="240195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7840388" y="1671440"/>
                  <a:ext cx="10359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𝑐𝑙𝑖𝑝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88" y="1671440"/>
                  <a:ext cx="103599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071" t="-3333" r="-58929" b="-10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接箭头连接符 90"/>
            <p:cNvCxnSpPr/>
            <p:nvPr/>
          </p:nvCxnSpPr>
          <p:spPr>
            <a:xfrm>
              <a:off x="1352478" y="1853313"/>
              <a:ext cx="268921" cy="1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58211" y="1642523"/>
                  <a:ext cx="8829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𝑐𝑙𝑖𝑝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" y="1642523"/>
                  <a:ext cx="88294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8947" t="-3333" r="-63158" b="-10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内容占位符 2"/>
          <p:cNvSpPr>
            <a:spLocks noGrp="1"/>
          </p:cNvSpPr>
          <p:nvPr>
            <p:ph idx="1"/>
          </p:nvPr>
        </p:nvSpPr>
        <p:spPr>
          <a:xfrm>
            <a:off x="91705" y="1199112"/>
            <a:ext cx="5791751" cy="5361346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根据视景体对所有多边形进行裁剪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只根据近裁剪面进行裁剪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 smtClean="0"/>
              <a:t>重新分割为三角形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其它裁剪面只执行剔除操作</a:t>
            </a:r>
            <a:endParaRPr lang="en-US" altLang="zh-CN" dirty="0" smtClean="0"/>
          </a:p>
          <a:p>
            <a:pPr lvl="2">
              <a:lnSpc>
                <a:spcPct val="170000"/>
              </a:lnSpc>
            </a:pPr>
            <a:r>
              <a:rPr lang="zh-CN" altLang="en-US" dirty="0" smtClean="0"/>
              <a:t>完全拒绝</a:t>
            </a:r>
            <a:endParaRPr lang="en-US" altLang="zh-CN" dirty="0" smtClean="0"/>
          </a:p>
          <a:p>
            <a:pPr lvl="2">
              <a:lnSpc>
                <a:spcPct val="170000"/>
              </a:lnSpc>
            </a:pPr>
            <a:r>
              <a:rPr lang="zh-CN" altLang="en-US" dirty="0" smtClean="0"/>
              <a:t>完全接受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在光栅化阶段对超出视平面和屏幕空间边界的三角形进行</a:t>
            </a:r>
            <a:r>
              <a:rPr lang="en-US" altLang="zh-CN" dirty="0" smtClean="0"/>
              <a:t>2D</a:t>
            </a:r>
            <a:r>
              <a:rPr lang="zh-CN" altLang="en-US" dirty="0" smtClean="0"/>
              <a:t>裁剪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75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多边形裁剪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257" y="933172"/>
                <a:ext cx="6089301" cy="5361346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dirty="0" smtClean="0"/>
                  <a:t>视景体裁剪</a:t>
                </a:r>
                <a:endParaRPr lang="en-US" altLang="zh-CN" dirty="0" smtClean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dirty="0"/>
                  <a:t>平面上（裁剪</a:t>
                </a:r>
                <a:r>
                  <a:rPr lang="zh-CN" altLang="en-US" dirty="0" smtClean="0"/>
                  <a:t>面上）</a:t>
                </a:r>
                <a:endParaRPr lang="en-US" altLang="zh-CN" dirty="0" smtClean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dirty="0" smtClean="0"/>
                  <a:t>正半空间（裁剪面内侧）</a:t>
                </a:r>
                <a:endParaRPr lang="en-US" altLang="zh-CN" dirty="0" smtClean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dirty="0" smtClean="0"/>
                  <a:t>负</a:t>
                </a:r>
                <a:r>
                  <a:rPr lang="zh-CN" altLang="en-US" dirty="0"/>
                  <a:t>半空间（裁剪</a:t>
                </a:r>
                <a:r>
                  <a:rPr lang="zh-CN" altLang="en-US" dirty="0" smtClean="0"/>
                  <a:t>面外侧）</a:t>
                </a:r>
                <a:endParaRPr lang="en-US" altLang="zh-CN" dirty="0" smtClean="0"/>
              </a:p>
              <a:p>
                <a:pPr>
                  <a:lnSpc>
                    <a:spcPct val="170000"/>
                  </a:lnSpc>
                </a:pPr>
                <a:r>
                  <a:rPr lang="zh-CN" altLang="en-US" dirty="0"/>
                  <a:t>长方体裁剪</a:t>
                </a:r>
                <a:endParaRPr lang="en-US" altLang="zh-CN" dirty="0"/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70000"/>
                  </a:lnSpc>
                </a:pPr>
                <a:r>
                  <a:rPr lang="zh-CN" altLang="en-US" dirty="0" smtClean="0">
                    <a:solidFill>
                      <a:schemeClr val="accent1"/>
                    </a:solidFill>
                  </a:rPr>
                  <a:t>规则观察体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(Canonical View Volume, CVV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)</a:t>
                </a:r>
                <a:endParaRPr lang="en-US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257" y="933172"/>
                <a:ext cx="6089301" cy="5361346"/>
              </a:xfrm>
              <a:blipFill rotWithShape="0">
                <a:blip r:embed="rId3"/>
                <a:stretch>
                  <a:fillRect l="-1301" b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7974918" y="4172136"/>
            <a:ext cx="3837492" cy="2299202"/>
            <a:chOff x="7119884" y="4074724"/>
            <a:chExt cx="3837492" cy="2299202"/>
          </a:xfrm>
        </p:grpSpPr>
        <p:sp>
          <p:nvSpPr>
            <p:cNvPr id="95" name="立方体 94"/>
            <p:cNvSpPr/>
            <p:nvPr/>
          </p:nvSpPr>
          <p:spPr>
            <a:xfrm>
              <a:off x="8068978" y="4074724"/>
              <a:ext cx="1945567" cy="1945567"/>
            </a:xfrm>
            <a:prstGeom prst="cub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/>
            <p:nvPr/>
          </p:nvCxnSpPr>
          <p:spPr>
            <a:xfrm flipV="1">
              <a:off x="8551148" y="5500770"/>
              <a:ext cx="1463397" cy="11311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8551148" y="4086188"/>
              <a:ext cx="3643" cy="1444470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V="1">
              <a:off x="8068978" y="5538950"/>
              <a:ext cx="482170" cy="481341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>
              <a:off x="8879162" y="4480001"/>
              <a:ext cx="942045" cy="789410"/>
              <a:chOff x="7055653" y="4898265"/>
              <a:chExt cx="942045" cy="78941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7134413" y="5144349"/>
                <a:ext cx="506841" cy="432000"/>
                <a:chOff x="5864083" y="3042046"/>
                <a:chExt cx="506841" cy="432000"/>
              </a:xfrm>
            </p:grpSpPr>
            <p:cxnSp>
              <p:nvCxnSpPr>
                <p:cNvPr id="116" name="直接箭头连接符 115"/>
                <p:cNvCxnSpPr/>
                <p:nvPr/>
              </p:nvCxnSpPr>
              <p:spPr>
                <a:xfrm flipH="1">
                  <a:off x="5938924" y="3461387"/>
                  <a:ext cx="432000" cy="1595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prstDash val="solid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箭头连接符 116"/>
                <p:cNvCxnSpPr/>
                <p:nvPr/>
              </p:nvCxnSpPr>
              <p:spPr>
                <a:xfrm rot="16200000" flipH="1">
                  <a:off x="5722127" y="3257248"/>
                  <a:ext cx="432000" cy="1595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prstDash val="solid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/>
                <p:cNvCxnSpPr/>
                <p:nvPr/>
              </p:nvCxnSpPr>
              <p:spPr>
                <a:xfrm rot="18900000" flipH="1">
                  <a:off x="5864083" y="3281835"/>
                  <a:ext cx="504000" cy="1595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641254" y="5410676"/>
                    <a:ext cx="3564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1254" y="5410676"/>
                    <a:ext cx="35644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864" r="-678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7055653" y="4898265"/>
                    <a:ext cx="3598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5653" y="4898265"/>
                    <a:ext cx="359842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559" r="-1525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7565168" y="5011287"/>
                    <a:ext cx="342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5168" y="5011287"/>
                    <a:ext cx="34220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286" r="-892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9070974" y="6158482"/>
                  <a:ext cx="7620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0974" y="6158482"/>
                  <a:ext cx="76206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00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10219546" y="5406056"/>
                  <a:ext cx="7378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9546" y="5406056"/>
                  <a:ext cx="737830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30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7835792" y="6158482"/>
                  <a:ext cx="73353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5792" y="6158482"/>
                  <a:ext cx="7335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" r="-833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/>
                <p:cNvSpPr txBox="1"/>
                <p:nvPr/>
              </p:nvSpPr>
              <p:spPr>
                <a:xfrm>
                  <a:off x="7206627" y="5959513"/>
                  <a:ext cx="7370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文本框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627" y="5959513"/>
                  <a:ext cx="73706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959" r="-1653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7119884" y="4458495"/>
                  <a:ext cx="75527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884" y="4458495"/>
                  <a:ext cx="755270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39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箭头连接符 104"/>
            <p:cNvCxnSpPr/>
            <p:nvPr/>
          </p:nvCxnSpPr>
          <p:spPr>
            <a:xfrm>
              <a:off x="8056278" y="6037018"/>
              <a:ext cx="2382" cy="154427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>
              <a:off x="9528886" y="6037018"/>
              <a:ext cx="2382" cy="154427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3600000">
              <a:off x="7977502" y="6003024"/>
              <a:ext cx="2382" cy="154427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18000000">
              <a:off x="9625438" y="6012181"/>
              <a:ext cx="2382" cy="154427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/>
                <p:cNvSpPr txBox="1"/>
                <p:nvPr/>
              </p:nvSpPr>
              <p:spPr>
                <a:xfrm>
                  <a:off x="9684903" y="6062186"/>
                  <a:ext cx="7092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文本框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4903" y="6062186"/>
                  <a:ext cx="709297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448" r="-862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箭头连接符 109"/>
            <p:cNvCxnSpPr/>
            <p:nvPr/>
          </p:nvCxnSpPr>
          <p:spPr>
            <a:xfrm rot="16200000">
              <a:off x="10127800" y="5436565"/>
              <a:ext cx="2382" cy="154427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rot="5400000">
              <a:off x="7951177" y="4489004"/>
              <a:ext cx="2382" cy="154427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096000" y="873111"/>
            <a:ext cx="6058619" cy="2906220"/>
            <a:chOff x="6041664" y="874504"/>
            <a:chExt cx="6058619" cy="2906220"/>
          </a:xfrm>
        </p:grpSpPr>
        <p:grpSp>
          <p:nvGrpSpPr>
            <p:cNvPr id="79" name="组合 78"/>
            <p:cNvGrpSpPr/>
            <p:nvPr/>
          </p:nvGrpSpPr>
          <p:grpSpPr>
            <a:xfrm>
              <a:off x="6041664" y="874504"/>
              <a:ext cx="6058619" cy="2906220"/>
              <a:chOff x="5695662" y="553558"/>
              <a:chExt cx="6058619" cy="2906220"/>
            </a:xfrm>
          </p:grpSpPr>
          <p:cxnSp>
            <p:nvCxnSpPr>
              <p:cNvPr id="80" name="直接连接符 79"/>
              <p:cNvCxnSpPr>
                <a:stCxn id="85" idx="0"/>
                <a:endCxn id="206" idx="4"/>
              </p:cNvCxnSpPr>
              <p:nvPr/>
            </p:nvCxnSpPr>
            <p:spPr>
              <a:xfrm flipH="1" flipV="1">
                <a:off x="6634873" y="2065030"/>
                <a:ext cx="3249049" cy="326966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85" idx="2"/>
                <a:endCxn id="205" idx="5"/>
              </p:cNvCxnSpPr>
              <p:nvPr/>
            </p:nvCxnSpPr>
            <p:spPr>
              <a:xfrm flipH="1">
                <a:off x="6628830" y="1730074"/>
                <a:ext cx="4573976" cy="318159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85" idx="1"/>
                <a:endCxn id="206" idx="5"/>
              </p:cNvCxnSpPr>
              <p:nvPr/>
            </p:nvCxnSpPr>
            <p:spPr>
              <a:xfrm flipH="1">
                <a:off x="6642864" y="1067482"/>
                <a:ext cx="3239433" cy="989557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85" idx="3"/>
                <a:endCxn id="206" idx="3"/>
              </p:cNvCxnSpPr>
              <p:nvPr/>
            </p:nvCxnSpPr>
            <p:spPr>
              <a:xfrm flipH="1" flipV="1">
                <a:off x="6622887" y="2081180"/>
                <a:ext cx="4580087" cy="973407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组合 83"/>
              <p:cNvGrpSpPr/>
              <p:nvPr/>
            </p:nvGrpSpPr>
            <p:grpSpPr>
              <a:xfrm>
                <a:off x="6462148" y="2009827"/>
                <a:ext cx="180716" cy="102415"/>
                <a:chOff x="-53264" y="3885252"/>
                <a:chExt cx="883905" cy="339336"/>
              </a:xfrm>
            </p:grpSpPr>
            <p:sp>
              <p:nvSpPr>
                <p:cNvPr id="205" name="立方体 204"/>
                <p:cNvSpPr/>
                <p:nvPr/>
              </p:nvSpPr>
              <p:spPr>
                <a:xfrm>
                  <a:off x="-53264" y="3885252"/>
                  <a:ext cx="815262" cy="339336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  <a:alpha val="40000"/>
                  </a:schemeClr>
                </a:solidFill>
                <a:ln w="158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立方体 205"/>
                <p:cNvSpPr/>
                <p:nvPr/>
              </p:nvSpPr>
              <p:spPr>
                <a:xfrm>
                  <a:off x="674305" y="3988171"/>
                  <a:ext cx="156336" cy="133499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n w="158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平行四边形 14"/>
              <p:cNvSpPr/>
              <p:nvPr/>
            </p:nvSpPr>
            <p:spPr>
              <a:xfrm>
                <a:off x="9882297" y="1067482"/>
                <a:ext cx="1320677" cy="1987105"/>
              </a:xfrm>
              <a:custGeom>
                <a:avLst/>
                <a:gdLst>
                  <a:gd name="connsiteX0" fmla="*/ 0 w 1276633"/>
                  <a:gd name="connsiteY0" fmla="*/ 618394 h 618394"/>
                  <a:gd name="connsiteX1" fmla="*/ 154599 w 1276633"/>
                  <a:gd name="connsiteY1" fmla="*/ 0 h 618394"/>
                  <a:gd name="connsiteX2" fmla="*/ 1276633 w 1276633"/>
                  <a:gd name="connsiteY2" fmla="*/ 0 h 618394"/>
                  <a:gd name="connsiteX3" fmla="*/ 1122035 w 1276633"/>
                  <a:gd name="connsiteY3" fmla="*/ 618394 h 618394"/>
                  <a:gd name="connsiteX4" fmla="*/ 0 w 1276633"/>
                  <a:gd name="connsiteY4" fmla="*/ 618394 h 618394"/>
                  <a:gd name="connsiteX0" fmla="*/ 42251 w 1318884"/>
                  <a:gd name="connsiteY0" fmla="*/ 1323244 h 1323244"/>
                  <a:gd name="connsiteX1" fmla="*/ 0 w 1318884"/>
                  <a:gd name="connsiteY1" fmla="*/ 0 h 1323244"/>
                  <a:gd name="connsiteX2" fmla="*/ 1318884 w 1318884"/>
                  <a:gd name="connsiteY2" fmla="*/ 704850 h 1323244"/>
                  <a:gd name="connsiteX3" fmla="*/ 1164286 w 1318884"/>
                  <a:gd name="connsiteY3" fmla="*/ 1323244 h 1323244"/>
                  <a:gd name="connsiteX4" fmla="*/ 42251 w 1318884"/>
                  <a:gd name="connsiteY4" fmla="*/ 1323244 h 1323244"/>
                  <a:gd name="connsiteX0" fmla="*/ 56539 w 1333172"/>
                  <a:gd name="connsiteY0" fmla="*/ 1332769 h 1332769"/>
                  <a:gd name="connsiteX1" fmla="*/ 0 w 1333172"/>
                  <a:gd name="connsiteY1" fmla="*/ 0 h 1332769"/>
                  <a:gd name="connsiteX2" fmla="*/ 1333172 w 1333172"/>
                  <a:gd name="connsiteY2" fmla="*/ 714375 h 1332769"/>
                  <a:gd name="connsiteX3" fmla="*/ 1178574 w 1333172"/>
                  <a:gd name="connsiteY3" fmla="*/ 1332769 h 1332769"/>
                  <a:gd name="connsiteX4" fmla="*/ 56539 w 1333172"/>
                  <a:gd name="connsiteY4" fmla="*/ 1332769 h 1332769"/>
                  <a:gd name="connsiteX0" fmla="*/ 4151 w 1333172"/>
                  <a:gd name="connsiteY0" fmla="*/ 1480407 h 1480407"/>
                  <a:gd name="connsiteX1" fmla="*/ 0 w 1333172"/>
                  <a:gd name="connsiteY1" fmla="*/ 0 h 1480407"/>
                  <a:gd name="connsiteX2" fmla="*/ 1333172 w 1333172"/>
                  <a:gd name="connsiteY2" fmla="*/ 714375 h 1480407"/>
                  <a:gd name="connsiteX3" fmla="*/ 1178574 w 1333172"/>
                  <a:gd name="connsiteY3" fmla="*/ 1332769 h 1480407"/>
                  <a:gd name="connsiteX4" fmla="*/ 4151 w 1333172"/>
                  <a:gd name="connsiteY4" fmla="*/ 1480407 h 1480407"/>
                  <a:gd name="connsiteX0" fmla="*/ 4151 w 1447472"/>
                  <a:gd name="connsiteY0" fmla="*/ 1480407 h 1480407"/>
                  <a:gd name="connsiteX1" fmla="*/ 0 w 1447472"/>
                  <a:gd name="connsiteY1" fmla="*/ 0 h 1480407"/>
                  <a:gd name="connsiteX2" fmla="*/ 1447472 w 1447472"/>
                  <a:gd name="connsiteY2" fmla="*/ 759619 h 1480407"/>
                  <a:gd name="connsiteX3" fmla="*/ 1178574 w 1447472"/>
                  <a:gd name="connsiteY3" fmla="*/ 1332769 h 1480407"/>
                  <a:gd name="connsiteX4" fmla="*/ 4151 w 1447472"/>
                  <a:gd name="connsiteY4" fmla="*/ 1480407 h 1480407"/>
                  <a:gd name="connsiteX0" fmla="*/ 4151 w 1440328"/>
                  <a:gd name="connsiteY0" fmla="*/ 1480407 h 1480407"/>
                  <a:gd name="connsiteX1" fmla="*/ 0 w 1440328"/>
                  <a:gd name="connsiteY1" fmla="*/ 0 h 1480407"/>
                  <a:gd name="connsiteX2" fmla="*/ 1440328 w 1440328"/>
                  <a:gd name="connsiteY2" fmla="*/ 759619 h 1480407"/>
                  <a:gd name="connsiteX3" fmla="*/ 1178574 w 1440328"/>
                  <a:gd name="connsiteY3" fmla="*/ 1332769 h 1480407"/>
                  <a:gd name="connsiteX4" fmla="*/ 4151 w 1440328"/>
                  <a:gd name="connsiteY4" fmla="*/ 1480407 h 1480407"/>
                  <a:gd name="connsiteX0" fmla="*/ 4151 w 1440511"/>
                  <a:gd name="connsiteY0" fmla="*/ 1480407 h 2201925"/>
                  <a:gd name="connsiteX1" fmla="*/ 0 w 1440511"/>
                  <a:gd name="connsiteY1" fmla="*/ 0 h 2201925"/>
                  <a:gd name="connsiteX2" fmla="*/ 1440328 w 1440511"/>
                  <a:gd name="connsiteY2" fmla="*/ 759619 h 2201925"/>
                  <a:gd name="connsiteX3" fmla="*/ 1440511 w 1440511"/>
                  <a:gd name="connsiteY3" fmla="*/ 2201925 h 2201925"/>
                  <a:gd name="connsiteX4" fmla="*/ 4151 w 1440511"/>
                  <a:gd name="connsiteY4" fmla="*/ 1480407 h 2201925"/>
                  <a:gd name="connsiteX0" fmla="*/ 1769 w 1438129"/>
                  <a:gd name="connsiteY0" fmla="*/ 1442307 h 2163825"/>
                  <a:gd name="connsiteX1" fmla="*/ 0 w 1438129"/>
                  <a:gd name="connsiteY1" fmla="*/ 0 h 2163825"/>
                  <a:gd name="connsiteX2" fmla="*/ 1437946 w 1438129"/>
                  <a:gd name="connsiteY2" fmla="*/ 721519 h 2163825"/>
                  <a:gd name="connsiteX3" fmla="*/ 1438129 w 1438129"/>
                  <a:gd name="connsiteY3" fmla="*/ 2163825 h 2163825"/>
                  <a:gd name="connsiteX4" fmla="*/ 1769 w 1438129"/>
                  <a:gd name="connsiteY4" fmla="*/ 1442307 h 216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129" h="2163825">
                    <a:moveTo>
                      <a:pt x="1769" y="1442307"/>
                    </a:moveTo>
                    <a:cubicBezTo>
                      <a:pt x="385" y="948838"/>
                      <a:pt x="1384" y="493469"/>
                      <a:pt x="0" y="0"/>
                    </a:cubicBezTo>
                    <a:lnTo>
                      <a:pt x="1437946" y="721519"/>
                    </a:lnTo>
                    <a:lnTo>
                      <a:pt x="1438129" y="2163825"/>
                    </a:lnTo>
                    <a:lnTo>
                      <a:pt x="1769" y="144230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平行四边形 14"/>
              <p:cNvSpPr/>
              <p:nvPr/>
            </p:nvSpPr>
            <p:spPr>
              <a:xfrm>
                <a:off x="8380766" y="1537935"/>
                <a:ext cx="709685" cy="1067800"/>
              </a:xfrm>
              <a:custGeom>
                <a:avLst/>
                <a:gdLst>
                  <a:gd name="connsiteX0" fmla="*/ 0 w 1276633"/>
                  <a:gd name="connsiteY0" fmla="*/ 618394 h 618394"/>
                  <a:gd name="connsiteX1" fmla="*/ 154599 w 1276633"/>
                  <a:gd name="connsiteY1" fmla="*/ 0 h 618394"/>
                  <a:gd name="connsiteX2" fmla="*/ 1276633 w 1276633"/>
                  <a:gd name="connsiteY2" fmla="*/ 0 h 618394"/>
                  <a:gd name="connsiteX3" fmla="*/ 1122035 w 1276633"/>
                  <a:gd name="connsiteY3" fmla="*/ 618394 h 618394"/>
                  <a:gd name="connsiteX4" fmla="*/ 0 w 1276633"/>
                  <a:gd name="connsiteY4" fmla="*/ 618394 h 618394"/>
                  <a:gd name="connsiteX0" fmla="*/ 42251 w 1318884"/>
                  <a:gd name="connsiteY0" fmla="*/ 1323244 h 1323244"/>
                  <a:gd name="connsiteX1" fmla="*/ 0 w 1318884"/>
                  <a:gd name="connsiteY1" fmla="*/ 0 h 1323244"/>
                  <a:gd name="connsiteX2" fmla="*/ 1318884 w 1318884"/>
                  <a:gd name="connsiteY2" fmla="*/ 704850 h 1323244"/>
                  <a:gd name="connsiteX3" fmla="*/ 1164286 w 1318884"/>
                  <a:gd name="connsiteY3" fmla="*/ 1323244 h 1323244"/>
                  <a:gd name="connsiteX4" fmla="*/ 42251 w 1318884"/>
                  <a:gd name="connsiteY4" fmla="*/ 1323244 h 1323244"/>
                  <a:gd name="connsiteX0" fmla="*/ 56539 w 1333172"/>
                  <a:gd name="connsiteY0" fmla="*/ 1332769 h 1332769"/>
                  <a:gd name="connsiteX1" fmla="*/ 0 w 1333172"/>
                  <a:gd name="connsiteY1" fmla="*/ 0 h 1332769"/>
                  <a:gd name="connsiteX2" fmla="*/ 1333172 w 1333172"/>
                  <a:gd name="connsiteY2" fmla="*/ 714375 h 1332769"/>
                  <a:gd name="connsiteX3" fmla="*/ 1178574 w 1333172"/>
                  <a:gd name="connsiteY3" fmla="*/ 1332769 h 1332769"/>
                  <a:gd name="connsiteX4" fmla="*/ 56539 w 1333172"/>
                  <a:gd name="connsiteY4" fmla="*/ 1332769 h 1332769"/>
                  <a:gd name="connsiteX0" fmla="*/ 4151 w 1333172"/>
                  <a:gd name="connsiteY0" fmla="*/ 1480407 h 1480407"/>
                  <a:gd name="connsiteX1" fmla="*/ 0 w 1333172"/>
                  <a:gd name="connsiteY1" fmla="*/ 0 h 1480407"/>
                  <a:gd name="connsiteX2" fmla="*/ 1333172 w 1333172"/>
                  <a:gd name="connsiteY2" fmla="*/ 714375 h 1480407"/>
                  <a:gd name="connsiteX3" fmla="*/ 1178574 w 1333172"/>
                  <a:gd name="connsiteY3" fmla="*/ 1332769 h 1480407"/>
                  <a:gd name="connsiteX4" fmla="*/ 4151 w 1333172"/>
                  <a:gd name="connsiteY4" fmla="*/ 1480407 h 1480407"/>
                  <a:gd name="connsiteX0" fmla="*/ 4151 w 1447472"/>
                  <a:gd name="connsiteY0" fmla="*/ 1480407 h 1480407"/>
                  <a:gd name="connsiteX1" fmla="*/ 0 w 1447472"/>
                  <a:gd name="connsiteY1" fmla="*/ 0 h 1480407"/>
                  <a:gd name="connsiteX2" fmla="*/ 1447472 w 1447472"/>
                  <a:gd name="connsiteY2" fmla="*/ 759619 h 1480407"/>
                  <a:gd name="connsiteX3" fmla="*/ 1178574 w 1447472"/>
                  <a:gd name="connsiteY3" fmla="*/ 1332769 h 1480407"/>
                  <a:gd name="connsiteX4" fmla="*/ 4151 w 1447472"/>
                  <a:gd name="connsiteY4" fmla="*/ 1480407 h 1480407"/>
                  <a:gd name="connsiteX0" fmla="*/ 4151 w 1440328"/>
                  <a:gd name="connsiteY0" fmla="*/ 1480407 h 1480407"/>
                  <a:gd name="connsiteX1" fmla="*/ 0 w 1440328"/>
                  <a:gd name="connsiteY1" fmla="*/ 0 h 1480407"/>
                  <a:gd name="connsiteX2" fmla="*/ 1440328 w 1440328"/>
                  <a:gd name="connsiteY2" fmla="*/ 759619 h 1480407"/>
                  <a:gd name="connsiteX3" fmla="*/ 1178574 w 1440328"/>
                  <a:gd name="connsiteY3" fmla="*/ 1332769 h 1480407"/>
                  <a:gd name="connsiteX4" fmla="*/ 4151 w 1440328"/>
                  <a:gd name="connsiteY4" fmla="*/ 1480407 h 1480407"/>
                  <a:gd name="connsiteX0" fmla="*/ 4151 w 1440511"/>
                  <a:gd name="connsiteY0" fmla="*/ 1480407 h 2201925"/>
                  <a:gd name="connsiteX1" fmla="*/ 0 w 1440511"/>
                  <a:gd name="connsiteY1" fmla="*/ 0 h 2201925"/>
                  <a:gd name="connsiteX2" fmla="*/ 1440328 w 1440511"/>
                  <a:gd name="connsiteY2" fmla="*/ 759619 h 2201925"/>
                  <a:gd name="connsiteX3" fmla="*/ 1440511 w 1440511"/>
                  <a:gd name="connsiteY3" fmla="*/ 2201925 h 2201925"/>
                  <a:gd name="connsiteX4" fmla="*/ 4151 w 1440511"/>
                  <a:gd name="connsiteY4" fmla="*/ 1480407 h 2201925"/>
                  <a:gd name="connsiteX0" fmla="*/ 1769 w 1438129"/>
                  <a:gd name="connsiteY0" fmla="*/ 1442307 h 2163825"/>
                  <a:gd name="connsiteX1" fmla="*/ 0 w 1438129"/>
                  <a:gd name="connsiteY1" fmla="*/ 0 h 2163825"/>
                  <a:gd name="connsiteX2" fmla="*/ 1437946 w 1438129"/>
                  <a:gd name="connsiteY2" fmla="*/ 721519 h 2163825"/>
                  <a:gd name="connsiteX3" fmla="*/ 1438129 w 1438129"/>
                  <a:gd name="connsiteY3" fmla="*/ 2163825 h 2163825"/>
                  <a:gd name="connsiteX4" fmla="*/ 1769 w 1438129"/>
                  <a:gd name="connsiteY4" fmla="*/ 1442307 h 216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129" h="2163825">
                    <a:moveTo>
                      <a:pt x="1769" y="1442307"/>
                    </a:moveTo>
                    <a:cubicBezTo>
                      <a:pt x="385" y="948838"/>
                      <a:pt x="1384" y="493469"/>
                      <a:pt x="0" y="0"/>
                    </a:cubicBezTo>
                    <a:lnTo>
                      <a:pt x="1437946" y="721519"/>
                    </a:lnTo>
                    <a:lnTo>
                      <a:pt x="1438129" y="2163825"/>
                    </a:lnTo>
                    <a:lnTo>
                      <a:pt x="1769" y="144230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平行四边形 14"/>
              <p:cNvSpPr/>
              <p:nvPr/>
            </p:nvSpPr>
            <p:spPr>
              <a:xfrm>
                <a:off x="7664669" y="1717915"/>
                <a:ext cx="463738" cy="697745"/>
              </a:xfrm>
              <a:custGeom>
                <a:avLst/>
                <a:gdLst>
                  <a:gd name="connsiteX0" fmla="*/ 0 w 1276633"/>
                  <a:gd name="connsiteY0" fmla="*/ 618394 h 618394"/>
                  <a:gd name="connsiteX1" fmla="*/ 154599 w 1276633"/>
                  <a:gd name="connsiteY1" fmla="*/ 0 h 618394"/>
                  <a:gd name="connsiteX2" fmla="*/ 1276633 w 1276633"/>
                  <a:gd name="connsiteY2" fmla="*/ 0 h 618394"/>
                  <a:gd name="connsiteX3" fmla="*/ 1122035 w 1276633"/>
                  <a:gd name="connsiteY3" fmla="*/ 618394 h 618394"/>
                  <a:gd name="connsiteX4" fmla="*/ 0 w 1276633"/>
                  <a:gd name="connsiteY4" fmla="*/ 618394 h 618394"/>
                  <a:gd name="connsiteX0" fmla="*/ 42251 w 1318884"/>
                  <a:gd name="connsiteY0" fmla="*/ 1323244 h 1323244"/>
                  <a:gd name="connsiteX1" fmla="*/ 0 w 1318884"/>
                  <a:gd name="connsiteY1" fmla="*/ 0 h 1323244"/>
                  <a:gd name="connsiteX2" fmla="*/ 1318884 w 1318884"/>
                  <a:gd name="connsiteY2" fmla="*/ 704850 h 1323244"/>
                  <a:gd name="connsiteX3" fmla="*/ 1164286 w 1318884"/>
                  <a:gd name="connsiteY3" fmla="*/ 1323244 h 1323244"/>
                  <a:gd name="connsiteX4" fmla="*/ 42251 w 1318884"/>
                  <a:gd name="connsiteY4" fmla="*/ 1323244 h 1323244"/>
                  <a:gd name="connsiteX0" fmla="*/ 56539 w 1333172"/>
                  <a:gd name="connsiteY0" fmla="*/ 1332769 h 1332769"/>
                  <a:gd name="connsiteX1" fmla="*/ 0 w 1333172"/>
                  <a:gd name="connsiteY1" fmla="*/ 0 h 1332769"/>
                  <a:gd name="connsiteX2" fmla="*/ 1333172 w 1333172"/>
                  <a:gd name="connsiteY2" fmla="*/ 714375 h 1332769"/>
                  <a:gd name="connsiteX3" fmla="*/ 1178574 w 1333172"/>
                  <a:gd name="connsiteY3" fmla="*/ 1332769 h 1332769"/>
                  <a:gd name="connsiteX4" fmla="*/ 56539 w 1333172"/>
                  <a:gd name="connsiteY4" fmla="*/ 1332769 h 1332769"/>
                  <a:gd name="connsiteX0" fmla="*/ 4151 w 1333172"/>
                  <a:gd name="connsiteY0" fmla="*/ 1480407 h 1480407"/>
                  <a:gd name="connsiteX1" fmla="*/ 0 w 1333172"/>
                  <a:gd name="connsiteY1" fmla="*/ 0 h 1480407"/>
                  <a:gd name="connsiteX2" fmla="*/ 1333172 w 1333172"/>
                  <a:gd name="connsiteY2" fmla="*/ 714375 h 1480407"/>
                  <a:gd name="connsiteX3" fmla="*/ 1178574 w 1333172"/>
                  <a:gd name="connsiteY3" fmla="*/ 1332769 h 1480407"/>
                  <a:gd name="connsiteX4" fmla="*/ 4151 w 1333172"/>
                  <a:gd name="connsiteY4" fmla="*/ 1480407 h 1480407"/>
                  <a:gd name="connsiteX0" fmla="*/ 4151 w 1447472"/>
                  <a:gd name="connsiteY0" fmla="*/ 1480407 h 1480407"/>
                  <a:gd name="connsiteX1" fmla="*/ 0 w 1447472"/>
                  <a:gd name="connsiteY1" fmla="*/ 0 h 1480407"/>
                  <a:gd name="connsiteX2" fmla="*/ 1447472 w 1447472"/>
                  <a:gd name="connsiteY2" fmla="*/ 759619 h 1480407"/>
                  <a:gd name="connsiteX3" fmla="*/ 1178574 w 1447472"/>
                  <a:gd name="connsiteY3" fmla="*/ 1332769 h 1480407"/>
                  <a:gd name="connsiteX4" fmla="*/ 4151 w 1447472"/>
                  <a:gd name="connsiteY4" fmla="*/ 1480407 h 1480407"/>
                  <a:gd name="connsiteX0" fmla="*/ 4151 w 1440328"/>
                  <a:gd name="connsiteY0" fmla="*/ 1480407 h 1480407"/>
                  <a:gd name="connsiteX1" fmla="*/ 0 w 1440328"/>
                  <a:gd name="connsiteY1" fmla="*/ 0 h 1480407"/>
                  <a:gd name="connsiteX2" fmla="*/ 1440328 w 1440328"/>
                  <a:gd name="connsiteY2" fmla="*/ 759619 h 1480407"/>
                  <a:gd name="connsiteX3" fmla="*/ 1178574 w 1440328"/>
                  <a:gd name="connsiteY3" fmla="*/ 1332769 h 1480407"/>
                  <a:gd name="connsiteX4" fmla="*/ 4151 w 1440328"/>
                  <a:gd name="connsiteY4" fmla="*/ 1480407 h 1480407"/>
                  <a:gd name="connsiteX0" fmla="*/ 4151 w 1440511"/>
                  <a:gd name="connsiteY0" fmla="*/ 1480407 h 2201925"/>
                  <a:gd name="connsiteX1" fmla="*/ 0 w 1440511"/>
                  <a:gd name="connsiteY1" fmla="*/ 0 h 2201925"/>
                  <a:gd name="connsiteX2" fmla="*/ 1440328 w 1440511"/>
                  <a:gd name="connsiteY2" fmla="*/ 759619 h 2201925"/>
                  <a:gd name="connsiteX3" fmla="*/ 1440511 w 1440511"/>
                  <a:gd name="connsiteY3" fmla="*/ 2201925 h 2201925"/>
                  <a:gd name="connsiteX4" fmla="*/ 4151 w 1440511"/>
                  <a:gd name="connsiteY4" fmla="*/ 1480407 h 2201925"/>
                  <a:gd name="connsiteX0" fmla="*/ 1769 w 1438129"/>
                  <a:gd name="connsiteY0" fmla="*/ 1442307 h 2163825"/>
                  <a:gd name="connsiteX1" fmla="*/ 0 w 1438129"/>
                  <a:gd name="connsiteY1" fmla="*/ 0 h 2163825"/>
                  <a:gd name="connsiteX2" fmla="*/ 1437946 w 1438129"/>
                  <a:gd name="connsiteY2" fmla="*/ 721519 h 2163825"/>
                  <a:gd name="connsiteX3" fmla="*/ 1438129 w 1438129"/>
                  <a:gd name="connsiteY3" fmla="*/ 2163825 h 2163825"/>
                  <a:gd name="connsiteX4" fmla="*/ 1769 w 1438129"/>
                  <a:gd name="connsiteY4" fmla="*/ 1442307 h 216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129" h="2163825">
                    <a:moveTo>
                      <a:pt x="1769" y="1442307"/>
                    </a:moveTo>
                    <a:cubicBezTo>
                      <a:pt x="385" y="948838"/>
                      <a:pt x="1384" y="493469"/>
                      <a:pt x="0" y="0"/>
                    </a:cubicBezTo>
                    <a:lnTo>
                      <a:pt x="1437946" y="721519"/>
                    </a:lnTo>
                    <a:lnTo>
                      <a:pt x="1438129" y="2163825"/>
                    </a:lnTo>
                    <a:lnTo>
                      <a:pt x="1769" y="144230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箭头连接符 87"/>
              <p:cNvCxnSpPr>
                <a:endCxn id="89" idx="2"/>
              </p:cNvCxnSpPr>
              <p:nvPr/>
            </p:nvCxnSpPr>
            <p:spPr>
              <a:xfrm flipH="1" flipV="1">
                <a:off x="8457042" y="1185158"/>
                <a:ext cx="85873" cy="507908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8177189" y="908159"/>
                    <a:ext cx="5597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9" name="文本框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7189" y="908159"/>
                    <a:ext cx="559705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8696" r="-217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11046417" y="812572"/>
                    <a:ext cx="466666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6417" y="812572"/>
                    <a:ext cx="466666" cy="29924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3158" r="-921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>
                <a:endCxn id="90" idx="2"/>
              </p:cNvCxnSpPr>
              <p:nvPr/>
            </p:nvCxnSpPr>
            <p:spPr>
              <a:xfrm flipV="1">
                <a:off x="10703537" y="1111821"/>
                <a:ext cx="576213" cy="860855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9640835" y="553558"/>
                    <a:ext cx="459678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𝑡𝑜𝑝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0835" y="553558"/>
                    <a:ext cx="459678" cy="298415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1842" r="-7895" b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直接箭头连接符 169"/>
              <p:cNvCxnSpPr/>
              <p:nvPr/>
            </p:nvCxnSpPr>
            <p:spPr>
              <a:xfrm flipV="1">
                <a:off x="9597708" y="785577"/>
                <a:ext cx="187801" cy="590963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文本框 170"/>
                  <p:cNvSpPr txBox="1"/>
                  <p:nvPr/>
                </p:nvSpPr>
                <p:spPr>
                  <a:xfrm>
                    <a:off x="8816011" y="920803"/>
                    <a:ext cx="508601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1" name="文本框 1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011" y="920803"/>
                    <a:ext cx="508601" cy="29924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10843" r="-9639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2" name="直接箭头连接符 171"/>
              <p:cNvCxnSpPr/>
              <p:nvPr/>
            </p:nvCxnSpPr>
            <p:spPr>
              <a:xfrm flipH="1" flipV="1">
                <a:off x="9036602" y="1142886"/>
                <a:ext cx="107646" cy="448637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本框 172"/>
                  <p:cNvSpPr txBox="1"/>
                  <p:nvPr/>
                </p:nvSpPr>
                <p:spPr>
                  <a:xfrm>
                    <a:off x="9791911" y="2968948"/>
                    <a:ext cx="7859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𝑏𝑜𝑡𝑡𝑜𝑚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3" name="文本框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1911" y="2968948"/>
                    <a:ext cx="785921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6202" r="-310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直接箭头连接符 173"/>
              <p:cNvCxnSpPr>
                <a:endCxn id="173" idx="0"/>
              </p:cNvCxnSpPr>
              <p:nvPr/>
            </p:nvCxnSpPr>
            <p:spPr>
              <a:xfrm>
                <a:off x="9819250" y="2645244"/>
                <a:ext cx="365622" cy="323704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文本框 174"/>
                  <p:cNvSpPr txBox="1"/>
                  <p:nvPr/>
                </p:nvSpPr>
                <p:spPr>
                  <a:xfrm>
                    <a:off x="9337181" y="2032016"/>
                    <a:ext cx="620811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solidFill>
                        <a:schemeClr val="accent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文本框 1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7181" y="2032016"/>
                    <a:ext cx="620811" cy="29956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7843" r="-7843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文本框 175"/>
              <p:cNvSpPr txBox="1"/>
              <p:nvPr/>
            </p:nvSpPr>
            <p:spPr>
              <a:xfrm>
                <a:off x="5695662" y="1960490"/>
                <a:ext cx="71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200" i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View</a:t>
                </a:r>
                <a:r>
                  <a:rPr lang="en-US" altLang="zh-CN" sz="12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1200" i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point</a:t>
                </a:r>
              </a:p>
              <a:p>
                <a:pPr algn="ctr"/>
                <a:r>
                  <a:rPr lang="en-US" altLang="zh-CN" sz="1200" dirty="0">
                    <a:solidFill>
                      <a:schemeClr val="accent1"/>
                    </a:solidFill>
                  </a:rPr>
                  <a:t>(0,0,0)</a:t>
                </a:r>
                <a:endParaRPr lang="zh-CN" altLang="en-US" sz="12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77" name="组合 176"/>
              <p:cNvGrpSpPr/>
              <p:nvPr/>
            </p:nvGrpSpPr>
            <p:grpSpPr>
              <a:xfrm>
                <a:off x="7585637" y="2458731"/>
                <a:ext cx="1067600" cy="447576"/>
                <a:chOff x="5009084" y="4955903"/>
                <a:chExt cx="1067600" cy="447576"/>
              </a:xfrm>
            </p:grpSpPr>
            <p:sp>
              <p:nvSpPr>
                <p:cNvPr id="203" name="文本框 202"/>
                <p:cNvSpPr txBox="1"/>
                <p:nvPr/>
              </p:nvSpPr>
              <p:spPr>
                <a:xfrm>
                  <a:off x="5009084" y="5126480"/>
                  <a:ext cx="10676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a:t>view plane</a:t>
                  </a:r>
                  <a:endParaRPr lang="zh-CN" alt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204" name="直接箭头连接符 203"/>
                <p:cNvCxnSpPr/>
                <p:nvPr/>
              </p:nvCxnSpPr>
              <p:spPr>
                <a:xfrm>
                  <a:off x="5542884" y="4955903"/>
                  <a:ext cx="2382" cy="154427"/>
                </a:xfrm>
                <a:prstGeom prst="straightConnector1">
                  <a:avLst/>
                </a:prstGeom>
                <a:ln w="1587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headEnd type="stealt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组合 177"/>
              <p:cNvGrpSpPr/>
              <p:nvPr/>
            </p:nvGrpSpPr>
            <p:grpSpPr>
              <a:xfrm>
                <a:off x="11000670" y="3071915"/>
                <a:ext cx="683392" cy="387863"/>
                <a:chOff x="5339552" y="4955903"/>
                <a:chExt cx="683392" cy="387863"/>
              </a:xfrm>
            </p:grpSpPr>
            <p:sp>
              <p:nvSpPr>
                <p:cNvPr id="201" name="文本框 200"/>
                <p:cNvSpPr txBox="1"/>
                <p:nvPr/>
              </p:nvSpPr>
              <p:spPr>
                <a:xfrm>
                  <a:off x="5339552" y="5066767"/>
                  <a:ext cx="683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a:t>far clip</a:t>
                  </a:r>
                  <a:endParaRPr lang="zh-CN" alt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202" name="直接箭头连接符 201"/>
                <p:cNvCxnSpPr/>
                <p:nvPr/>
              </p:nvCxnSpPr>
              <p:spPr>
                <a:xfrm>
                  <a:off x="5542884" y="4955903"/>
                  <a:ext cx="2382" cy="154427"/>
                </a:xfrm>
                <a:prstGeom prst="straightConnector1">
                  <a:avLst/>
                </a:prstGeom>
                <a:ln w="1587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headEnd type="stealt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组合 178"/>
              <p:cNvGrpSpPr/>
              <p:nvPr/>
            </p:nvGrpSpPr>
            <p:grpSpPr>
              <a:xfrm>
                <a:off x="8823671" y="2611184"/>
                <a:ext cx="844783" cy="387863"/>
                <a:chOff x="5339552" y="4955903"/>
                <a:chExt cx="844783" cy="387863"/>
              </a:xfrm>
            </p:grpSpPr>
            <p:sp>
              <p:nvSpPr>
                <p:cNvPr id="199" name="文本框 198"/>
                <p:cNvSpPr txBox="1"/>
                <p:nvPr/>
              </p:nvSpPr>
              <p:spPr>
                <a:xfrm>
                  <a:off x="5339552" y="5066767"/>
                  <a:ext cx="844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a:t>near</a:t>
                  </a:r>
                  <a:r>
                    <a:rPr lang="en-US" altLang="zh-CN" sz="1400" dirty="0" smtClean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a:t>clip</a:t>
                  </a:r>
                  <a:endParaRPr lang="zh-CN" alt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200" name="直接箭头连接符 199"/>
                <p:cNvCxnSpPr/>
                <p:nvPr/>
              </p:nvCxnSpPr>
              <p:spPr>
                <a:xfrm>
                  <a:off x="5542884" y="4955903"/>
                  <a:ext cx="2382" cy="154427"/>
                </a:xfrm>
                <a:prstGeom prst="straightConnector1">
                  <a:avLst/>
                </a:prstGeom>
                <a:ln w="1587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headEnd type="stealt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组合 179"/>
              <p:cNvGrpSpPr/>
              <p:nvPr/>
            </p:nvGrpSpPr>
            <p:grpSpPr>
              <a:xfrm rot="2040000" flipH="1">
                <a:off x="9915593" y="2443293"/>
                <a:ext cx="260231" cy="260231"/>
                <a:chOff x="8777002" y="5103678"/>
                <a:chExt cx="465153" cy="465153"/>
              </a:xfrm>
            </p:grpSpPr>
            <p:sp>
              <p:nvSpPr>
                <p:cNvPr id="195" name="立方体 194"/>
                <p:cNvSpPr/>
                <p:nvPr/>
              </p:nvSpPr>
              <p:spPr>
                <a:xfrm rot="5400000">
                  <a:off x="8777002" y="5103678"/>
                  <a:ext cx="465153" cy="465153"/>
                </a:xfrm>
                <a:prstGeom prst="cube">
                  <a:avLst/>
                </a:prstGeom>
                <a:solidFill>
                  <a:schemeClr val="bg2">
                    <a:lumMod val="75000"/>
                    <a:alpha val="4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196" name="直接箭头连接符 195"/>
                <p:cNvCxnSpPr/>
                <p:nvPr/>
              </p:nvCxnSpPr>
              <p:spPr>
                <a:xfrm rot="5400000" flipV="1">
                  <a:off x="8718498" y="5392542"/>
                  <a:ext cx="349874" cy="2704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75000"/>
                    </a:schemeClr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箭头连接符 196"/>
                <p:cNvCxnSpPr/>
                <p:nvPr/>
              </p:nvCxnSpPr>
              <p:spPr>
                <a:xfrm rot="5400000">
                  <a:off x="9066304" y="5046718"/>
                  <a:ext cx="871" cy="345349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75000"/>
                    </a:schemeClr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箭头连接符 197"/>
                <p:cNvCxnSpPr/>
                <p:nvPr/>
              </p:nvCxnSpPr>
              <p:spPr>
                <a:xfrm rot="5400000" flipV="1">
                  <a:off x="8776903" y="5103777"/>
                  <a:ext cx="115279" cy="115081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75000"/>
                    </a:schemeClr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直接连接符 180"/>
              <p:cNvCxnSpPr/>
              <p:nvPr/>
            </p:nvCxnSpPr>
            <p:spPr>
              <a:xfrm flipH="1" flipV="1">
                <a:off x="6642864" y="2047516"/>
                <a:ext cx="4775602" cy="486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组合 181"/>
              <p:cNvGrpSpPr/>
              <p:nvPr/>
            </p:nvGrpSpPr>
            <p:grpSpPr>
              <a:xfrm>
                <a:off x="6218235" y="1553115"/>
                <a:ext cx="506815" cy="686001"/>
                <a:chOff x="6208075" y="2990763"/>
                <a:chExt cx="506815" cy="686001"/>
              </a:xfrm>
            </p:grpSpPr>
            <p:cxnSp>
              <p:nvCxnSpPr>
                <p:cNvPr id="193" name="直接箭头连接符 192"/>
                <p:cNvCxnSpPr/>
                <p:nvPr/>
              </p:nvCxnSpPr>
              <p:spPr>
                <a:xfrm rot="8100000" flipH="1">
                  <a:off x="6208075" y="3676764"/>
                  <a:ext cx="506815" cy="0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箭头连接符 193"/>
                <p:cNvCxnSpPr/>
                <p:nvPr/>
              </p:nvCxnSpPr>
              <p:spPr>
                <a:xfrm rot="10800000">
                  <a:off x="6631856" y="2990763"/>
                  <a:ext cx="0" cy="506815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7172117" y="2441659"/>
                    <a:ext cx="1932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文本框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2117" y="2441659"/>
                    <a:ext cx="193258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31250" r="-25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4" name="直接箭头连接符 183"/>
              <p:cNvCxnSpPr/>
              <p:nvPr/>
            </p:nvCxnSpPr>
            <p:spPr>
              <a:xfrm rot="10800000">
                <a:off x="7881055" y="1154900"/>
                <a:ext cx="0" cy="180000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6091545" y="2328736"/>
                    <a:ext cx="3564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文本框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1545" y="2328736"/>
                    <a:ext cx="356444" cy="276999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12069" r="-86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6470908" y="1283146"/>
                    <a:ext cx="3598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文本框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0908" y="1283146"/>
                    <a:ext cx="359842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13559" r="-15254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/>
                  <p:cNvSpPr txBox="1"/>
                  <p:nvPr/>
                </p:nvSpPr>
                <p:spPr>
                  <a:xfrm>
                    <a:off x="11412072" y="1889153"/>
                    <a:ext cx="342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文本框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2072" y="1889153"/>
                    <a:ext cx="342209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16071" r="-89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直接箭头连接符 187"/>
              <p:cNvCxnSpPr/>
              <p:nvPr/>
            </p:nvCxnSpPr>
            <p:spPr>
              <a:xfrm rot="10800000">
                <a:off x="6650829" y="1992112"/>
                <a:ext cx="0" cy="61200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/>
              <p:cNvCxnSpPr/>
              <p:nvPr/>
            </p:nvCxnSpPr>
            <p:spPr>
              <a:xfrm rot="5400000" flipH="1" flipV="1">
                <a:off x="7250039" y="1819764"/>
                <a:ext cx="1" cy="126000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椭圆 189"/>
              <p:cNvSpPr/>
              <p:nvPr/>
            </p:nvSpPr>
            <p:spPr>
              <a:xfrm>
                <a:off x="7858439" y="2022994"/>
                <a:ext cx="36000" cy="36000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8700894" y="2022994"/>
                <a:ext cx="36000" cy="36000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10467108" y="2022994"/>
                <a:ext cx="36000" cy="36000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9506878" y="1893916"/>
              <a:ext cx="190462" cy="79857"/>
              <a:chOff x="6891433" y="3507187"/>
              <a:chExt cx="190462" cy="79857"/>
            </a:xfrm>
          </p:grpSpPr>
          <p:cxnSp>
            <p:nvCxnSpPr>
              <p:cNvPr id="209" name="直接箭头连接符 208"/>
              <p:cNvCxnSpPr/>
              <p:nvPr/>
            </p:nvCxnSpPr>
            <p:spPr>
              <a:xfrm rot="7320000">
                <a:off x="6990704" y="3495853"/>
                <a:ext cx="2382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椭圆 209"/>
              <p:cNvSpPr/>
              <p:nvPr/>
            </p:nvSpPr>
            <p:spPr>
              <a:xfrm rot="16200000">
                <a:off x="6892081" y="3506539"/>
                <a:ext cx="45719" cy="4701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9955665" y="1719672"/>
              <a:ext cx="36000" cy="212878"/>
              <a:chOff x="7100237" y="3507188"/>
              <a:chExt cx="36000" cy="212878"/>
            </a:xfrm>
          </p:grpSpPr>
          <p:cxnSp>
            <p:nvCxnSpPr>
              <p:cNvPr id="212" name="直接箭头连接符 211"/>
              <p:cNvCxnSpPr/>
              <p:nvPr/>
            </p:nvCxnSpPr>
            <p:spPr>
              <a:xfrm rot="10800000">
                <a:off x="7116865" y="3540066"/>
                <a:ext cx="2382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椭圆 212"/>
              <p:cNvSpPr/>
              <p:nvPr/>
            </p:nvSpPr>
            <p:spPr>
              <a:xfrm rot="16200000">
                <a:off x="7100237" y="3507188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 rot="5400000">
              <a:off x="10920822" y="2195934"/>
              <a:ext cx="36000" cy="212878"/>
              <a:chOff x="7100237" y="3507188"/>
              <a:chExt cx="36000" cy="212878"/>
            </a:xfrm>
          </p:grpSpPr>
          <p:cxnSp>
            <p:nvCxnSpPr>
              <p:cNvPr id="215" name="直接箭头连接符 214"/>
              <p:cNvCxnSpPr/>
              <p:nvPr/>
            </p:nvCxnSpPr>
            <p:spPr>
              <a:xfrm rot="10800000">
                <a:off x="7116865" y="3540066"/>
                <a:ext cx="2382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椭圆 215"/>
              <p:cNvSpPr/>
              <p:nvPr/>
            </p:nvSpPr>
            <p:spPr>
              <a:xfrm rot="16200000">
                <a:off x="7100237" y="3507188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 rot="16200000">
              <a:off x="9327443" y="2459972"/>
              <a:ext cx="36000" cy="212878"/>
              <a:chOff x="7100237" y="3507188"/>
              <a:chExt cx="36000" cy="212878"/>
            </a:xfrm>
          </p:grpSpPr>
          <p:cxnSp>
            <p:nvCxnSpPr>
              <p:cNvPr id="218" name="直接箭头连接符 217"/>
              <p:cNvCxnSpPr/>
              <p:nvPr/>
            </p:nvCxnSpPr>
            <p:spPr>
              <a:xfrm rot="10800000">
                <a:off x="7116865" y="3540066"/>
                <a:ext cx="2382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椭圆 218"/>
              <p:cNvSpPr/>
              <p:nvPr/>
            </p:nvSpPr>
            <p:spPr>
              <a:xfrm rot="16200000">
                <a:off x="7100237" y="3507188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 rot="10800000">
              <a:off x="10132422" y="2692883"/>
              <a:ext cx="36000" cy="212878"/>
              <a:chOff x="7100237" y="3507188"/>
              <a:chExt cx="36000" cy="212878"/>
            </a:xfrm>
          </p:grpSpPr>
          <p:cxnSp>
            <p:nvCxnSpPr>
              <p:cNvPr id="221" name="直接箭头连接符 220"/>
              <p:cNvCxnSpPr/>
              <p:nvPr/>
            </p:nvCxnSpPr>
            <p:spPr>
              <a:xfrm rot="10800000">
                <a:off x="7116865" y="3540066"/>
                <a:ext cx="2382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椭圆 221"/>
              <p:cNvSpPr/>
              <p:nvPr/>
            </p:nvSpPr>
            <p:spPr>
              <a:xfrm rot="16200000">
                <a:off x="7100237" y="3507188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 rot="7680000">
              <a:off x="9817325" y="2656061"/>
              <a:ext cx="36000" cy="212878"/>
              <a:chOff x="7100237" y="3507188"/>
              <a:chExt cx="36000" cy="212878"/>
            </a:xfrm>
          </p:grpSpPr>
          <p:cxnSp>
            <p:nvCxnSpPr>
              <p:cNvPr id="224" name="直接箭头连接符 223"/>
              <p:cNvCxnSpPr/>
              <p:nvPr/>
            </p:nvCxnSpPr>
            <p:spPr>
              <a:xfrm rot="10800000">
                <a:off x="7116865" y="3540066"/>
                <a:ext cx="2382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椭圆 224"/>
              <p:cNvSpPr/>
              <p:nvPr/>
            </p:nvSpPr>
            <p:spPr>
              <a:xfrm rot="16200000">
                <a:off x="7100237" y="3507188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圆角矩形 206"/>
              <p:cNvSpPr/>
              <p:nvPr/>
            </p:nvSpPr>
            <p:spPr>
              <a:xfrm>
                <a:off x="6073874" y="5380596"/>
                <a:ext cx="1820860" cy="124982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zh-CN" sz="2000" b="1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7" name="圆角矩形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874" y="5380596"/>
                <a:ext cx="1820860" cy="1249821"/>
              </a:xfrm>
              <a:prstGeom prst="round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3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透视除法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53" y="1563927"/>
            <a:ext cx="6089301" cy="373014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规则观察体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/>
              <a:t>Canonical View Volume, CVV</a:t>
            </a:r>
            <a:r>
              <a:rPr lang="en-US" altLang="zh-CN" dirty="0" smtClean="0"/>
              <a:t>)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规格化</a:t>
            </a:r>
            <a:r>
              <a:rPr lang="zh-CN" altLang="en-US" dirty="0" smtClean="0"/>
              <a:t>设备空间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(Normalized Device Coordinates, NDC)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9397401" y="1254993"/>
                <a:ext cx="1820860" cy="124982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zh-CN" sz="2000" b="1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401" y="1254993"/>
                <a:ext cx="1820860" cy="124982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9397401" y="3806688"/>
                <a:ext cx="1820860" cy="124982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401" y="3806688"/>
                <a:ext cx="1820860" cy="124982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240740" y="1777292"/>
                <a:ext cx="1209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740" y="1777292"/>
                <a:ext cx="12095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54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829249" y="4293098"/>
                <a:ext cx="2032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249" y="4293098"/>
                <a:ext cx="20325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96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 rot="5400000">
            <a:off x="9911831" y="3142329"/>
            <a:ext cx="792000" cy="0"/>
          </a:xfrm>
          <a:prstGeom prst="straightConnector1">
            <a:avLst/>
          </a:prstGeom>
          <a:ln w="117475">
            <a:solidFill>
              <a:schemeClr val="accent1">
                <a:lumMod val="60000"/>
                <a:lumOff val="40000"/>
                <a:alpha val="7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7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视口变换</a:t>
            </a:r>
            <a:endParaRPr lang="zh-CN" altLang="en-US" sz="4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91726" y="3798209"/>
            <a:ext cx="2981544" cy="2176727"/>
            <a:chOff x="5741297" y="1685208"/>
            <a:chExt cx="2981544" cy="2176727"/>
          </a:xfrm>
        </p:grpSpPr>
        <p:sp>
          <p:nvSpPr>
            <p:cNvPr id="31" name="矩形 30"/>
            <p:cNvSpPr/>
            <p:nvPr/>
          </p:nvSpPr>
          <p:spPr>
            <a:xfrm>
              <a:off x="6096000" y="1993293"/>
              <a:ext cx="1877642" cy="122767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6085874" y="2000935"/>
              <a:ext cx="230400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5303999" y="2792936"/>
              <a:ext cx="158400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8389874" y="1862435"/>
                  <a:ext cx="3329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9874" y="1862435"/>
                  <a:ext cx="33296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364" r="-1090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5929515" y="3584936"/>
                  <a:ext cx="3329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515" y="3584936"/>
                  <a:ext cx="33296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370" r="-2037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5741297" y="1691423"/>
                  <a:ext cx="5609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297" y="1691423"/>
                  <a:ext cx="56092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7657008" y="1685208"/>
                  <a:ext cx="5609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008" y="1685208"/>
                  <a:ext cx="5609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087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5741297" y="3058993"/>
                  <a:ext cx="5609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297" y="3058993"/>
                  <a:ext cx="56092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7657008" y="3228608"/>
                  <a:ext cx="5609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008" y="3228608"/>
                  <a:ext cx="56092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087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6710020" y="2461227"/>
                  <a:ext cx="3329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𝑠𝑐𝑟𝑒𝑒𝑛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020" y="2461227"/>
                  <a:ext cx="33296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519" r="-1259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圆角矩形 41"/>
              <p:cNvSpPr/>
              <p:nvPr/>
            </p:nvSpPr>
            <p:spPr>
              <a:xfrm>
                <a:off x="3886387" y="1724589"/>
                <a:ext cx="1820860" cy="124982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圆角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387" y="1724589"/>
                <a:ext cx="1820860" cy="1249821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84238" y="1034336"/>
            <a:ext cx="2848591" cy="2198011"/>
            <a:chOff x="4746688" y="1078127"/>
            <a:chExt cx="2848591" cy="2198011"/>
          </a:xfrm>
        </p:grpSpPr>
        <p:sp>
          <p:nvSpPr>
            <p:cNvPr id="44" name="矩形 43"/>
            <p:cNvSpPr/>
            <p:nvPr/>
          </p:nvSpPr>
          <p:spPr>
            <a:xfrm>
              <a:off x="5008879" y="1748942"/>
              <a:ext cx="1877642" cy="122767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4746688" y="2361929"/>
              <a:ext cx="255600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16200000">
              <a:off x="4983028" y="2304138"/>
              <a:ext cx="194400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7262312" y="2223429"/>
                  <a:ext cx="3329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2312" y="2223429"/>
                  <a:ext cx="33296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519" r="-1296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5784764" y="1078127"/>
                  <a:ext cx="3329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764" y="1078127"/>
                  <a:ext cx="33296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8182" r="-1818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4774826" y="1440857"/>
                  <a:ext cx="5609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1, 1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826" y="1440857"/>
                  <a:ext cx="5609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543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6569887" y="1440857"/>
                  <a:ext cx="5609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1, 1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887" y="1440857"/>
                  <a:ext cx="56092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774826" y="2984257"/>
                  <a:ext cx="5609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826" y="2984257"/>
                  <a:ext cx="560923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956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6569887" y="2984257"/>
                  <a:ext cx="5609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887" y="2984257"/>
                  <a:ext cx="560923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652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5381089" y="2349500"/>
                  <a:ext cx="5609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1089" y="2349500"/>
                  <a:ext cx="560923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圆角矩形 55"/>
              <p:cNvSpPr/>
              <p:nvPr/>
            </p:nvSpPr>
            <p:spPr>
              <a:xfrm>
                <a:off x="3878859" y="4075208"/>
                <a:ext cx="1820860" cy="124982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zh-CN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zh-CN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sz="2000" b="1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圆角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59" y="4075208"/>
                <a:ext cx="1820860" cy="1249821"/>
              </a:xfrm>
              <a:prstGeom prst="round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6817746" y="2551784"/>
                <a:ext cx="2265492" cy="1988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𝐹𝑂𝑉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CN" sz="1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𝑛𝑓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746" y="2551784"/>
                <a:ext cx="2265492" cy="198887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7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背面消除</a:t>
            </a:r>
            <a:endParaRPr lang="zh-CN" altLang="en-US" sz="4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199" y="1343024"/>
            <a:ext cx="4880285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</a:t>
            </a:r>
            <a:r>
              <a:rPr lang="zh-CN" altLang="en-US" dirty="0" smtClean="0"/>
              <a:t>要做背面消除？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减少大约一半的三角形渲染量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“</a:t>
            </a:r>
            <a:r>
              <a:rPr lang="zh-CN" altLang="en-US" dirty="0"/>
              <a:t>视线与面</a:t>
            </a:r>
            <a:r>
              <a:rPr lang="zh-CN" altLang="en-US" dirty="0" smtClean="0"/>
              <a:t>朝向”的关系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与相机朝向不直接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求面</a:t>
            </a:r>
            <a:r>
              <a:rPr lang="zh-CN" altLang="en-US" dirty="0"/>
              <a:t>法</a:t>
            </a:r>
            <a:r>
              <a:rPr lang="zh-CN" altLang="en-US" dirty="0" smtClean="0"/>
              <a:t>向量？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与顶点的存储</a:t>
            </a:r>
            <a:r>
              <a:rPr lang="zh-CN" altLang="en-US" dirty="0" smtClean="0"/>
              <a:t>顺序的关系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正反面确定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5554319" y="4379652"/>
            <a:ext cx="1832198" cy="1159335"/>
            <a:chOff x="3983524" y="4196820"/>
            <a:chExt cx="1607936" cy="1017432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4272947" y="4618780"/>
              <a:ext cx="498527" cy="584798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983524" y="4196820"/>
                  <a:ext cx="567509" cy="282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160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en-US" sz="16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文本框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524" y="4196820"/>
                  <a:ext cx="567509" cy="2826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26" t="-21739" r="-322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 flipV="1">
              <a:off x="4270917" y="4946577"/>
              <a:ext cx="1134521" cy="261046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8" idx="2"/>
            </p:cNvCxnSpPr>
            <p:nvPr/>
          </p:nvCxnSpPr>
          <p:spPr>
            <a:xfrm flipH="1" flipV="1">
              <a:off x="4267279" y="4479461"/>
              <a:ext cx="2382" cy="734791"/>
            </a:xfrm>
            <a:prstGeom prst="straightConnector1">
              <a:avLst/>
            </a:prstGeom>
            <a:ln w="22225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429877" y="4821658"/>
                  <a:ext cx="161583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160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zh-CN" altLang="en-US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9877" y="4821658"/>
                  <a:ext cx="161583" cy="2826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769" r="-3076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平行四边形 141"/>
            <p:cNvSpPr/>
            <p:nvPr/>
          </p:nvSpPr>
          <p:spPr>
            <a:xfrm rot="20132126">
              <a:off x="4201320" y="4877449"/>
              <a:ext cx="241931" cy="289007"/>
            </a:xfrm>
            <a:custGeom>
              <a:avLst/>
              <a:gdLst>
                <a:gd name="connsiteX0" fmla="*/ 0 w 116341"/>
                <a:gd name="connsiteY0" fmla="*/ 135381 h 135381"/>
                <a:gd name="connsiteX1" fmla="*/ 29085 w 116341"/>
                <a:gd name="connsiteY1" fmla="*/ 0 h 135381"/>
                <a:gd name="connsiteX2" fmla="*/ 116341 w 116341"/>
                <a:gd name="connsiteY2" fmla="*/ 0 h 135381"/>
                <a:gd name="connsiteX3" fmla="*/ 87256 w 116341"/>
                <a:gd name="connsiteY3" fmla="*/ 135381 h 135381"/>
                <a:gd name="connsiteX4" fmla="*/ 0 w 116341"/>
                <a:gd name="connsiteY4" fmla="*/ 135381 h 135381"/>
                <a:gd name="connsiteX0" fmla="*/ 0 w 116341"/>
                <a:gd name="connsiteY0" fmla="*/ 135381 h 135381"/>
                <a:gd name="connsiteX1" fmla="*/ 50760 w 116341"/>
                <a:gd name="connsiteY1" fmla="*/ 9862 h 135381"/>
                <a:gd name="connsiteX2" fmla="*/ 116341 w 116341"/>
                <a:gd name="connsiteY2" fmla="*/ 0 h 135381"/>
                <a:gd name="connsiteX3" fmla="*/ 87256 w 116341"/>
                <a:gd name="connsiteY3" fmla="*/ 135381 h 135381"/>
                <a:gd name="connsiteX4" fmla="*/ 0 w 116341"/>
                <a:gd name="connsiteY4" fmla="*/ 135381 h 135381"/>
                <a:gd name="connsiteX0" fmla="*/ 0 w 116341"/>
                <a:gd name="connsiteY0" fmla="*/ 135381 h 135381"/>
                <a:gd name="connsiteX1" fmla="*/ 50760 w 116341"/>
                <a:gd name="connsiteY1" fmla="*/ 9862 h 135381"/>
                <a:gd name="connsiteX2" fmla="*/ 116341 w 116341"/>
                <a:gd name="connsiteY2" fmla="*/ 0 h 135381"/>
                <a:gd name="connsiteX3" fmla="*/ 64791 w 116341"/>
                <a:gd name="connsiteY3" fmla="*/ 133009 h 135381"/>
                <a:gd name="connsiteX4" fmla="*/ 0 w 116341"/>
                <a:gd name="connsiteY4" fmla="*/ 135381 h 135381"/>
                <a:gd name="connsiteX0" fmla="*/ 0 w 116341"/>
                <a:gd name="connsiteY0" fmla="*/ 135381 h 135381"/>
                <a:gd name="connsiteX1" fmla="*/ 57263 w 116341"/>
                <a:gd name="connsiteY1" fmla="*/ 12820 h 135381"/>
                <a:gd name="connsiteX2" fmla="*/ 116341 w 116341"/>
                <a:gd name="connsiteY2" fmla="*/ 0 h 135381"/>
                <a:gd name="connsiteX3" fmla="*/ 64791 w 116341"/>
                <a:gd name="connsiteY3" fmla="*/ 133009 h 135381"/>
                <a:gd name="connsiteX4" fmla="*/ 0 w 116341"/>
                <a:gd name="connsiteY4" fmla="*/ 135381 h 135381"/>
                <a:gd name="connsiteX0" fmla="*/ 0 w 116341"/>
                <a:gd name="connsiteY0" fmla="*/ 135381 h 135381"/>
                <a:gd name="connsiteX1" fmla="*/ 57263 w 116341"/>
                <a:gd name="connsiteY1" fmla="*/ 12820 h 135381"/>
                <a:gd name="connsiteX2" fmla="*/ 116341 w 116341"/>
                <a:gd name="connsiteY2" fmla="*/ 0 h 135381"/>
                <a:gd name="connsiteX3" fmla="*/ 62637 w 116341"/>
                <a:gd name="connsiteY3" fmla="*/ 127399 h 135381"/>
                <a:gd name="connsiteX4" fmla="*/ 0 w 116341"/>
                <a:gd name="connsiteY4" fmla="*/ 135381 h 135381"/>
                <a:gd name="connsiteX0" fmla="*/ 0 w 116341"/>
                <a:gd name="connsiteY0" fmla="*/ 135381 h 135381"/>
                <a:gd name="connsiteX1" fmla="*/ 57263 w 116341"/>
                <a:gd name="connsiteY1" fmla="*/ 12820 h 135381"/>
                <a:gd name="connsiteX2" fmla="*/ 116341 w 116341"/>
                <a:gd name="connsiteY2" fmla="*/ 0 h 135381"/>
                <a:gd name="connsiteX3" fmla="*/ 58684 w 116341"/>
                <a:gd name="connsiteY3" fmla="*/ 125645 h 135381"/>
                <a:gd name="connsiteX4" fmla="*/ 0 w 116341"/>
                <a:gd name="connsiteY4" fmla="*/ 135381 h 135381"/>
                <a:gd name="connsiteX0" fmla="*/ 0 w 116341"/>
                <a:gd name="connsiteY0" fmla="*/ 135381 h 135381"/>
                <a:gd name="connsiteX1" fmla="*/ 57263 w 116341"/>
                <a:gd name="connsiteY1" fmla="*/ 12820 h 135381"/>
                <a:gd name="connsiteX2" fmla="*/ 116341 w 116341"/>
                <a:gd name="connsiteY2" fmla="*/ 0 h 135381"/>
                <a:gd name="connsiteX3" fmla="*/ 71978 w 116341"/>
                <a:gd name="connsiteY3" fmla="*/ 94463 h 135381"/>
                <a:gd name="connsiteX4" fmla="*/ 0 w 116341"/>
                <a:gd name="connsiteY4" fmla="*/ 135381 h 135381"/>
                <a:gd name="connsiteX0" fmla="*/ 0 w 125443"/>
                <a:gd name="connsiteY0" fmla="*/ 159913 h 159913"/>
                <a:gd name="connsiteX1" fmla="*/ 57263 w 125443"/>
                <a:gd name="connsiteY1" fmla="*/ 37352 h 159913"/>
                <a:gd name="connsiteX2" fmla="*/ 125443 w 125443"/>
                <a:gd name="connsiteY2" fmla="*/ 0 h 159913"/>
                <a:gd name="connsiteX3" fmla="*/ 71978 w 125443"/>
                <a:gd name="connsiteY3" fmla="*/ 118995 h 159913"/>
                <a:gd name="connsiteX4" fmla="*/ 0 w 125443"/>
                <a:gd name="connsiteY4" fmla="*/ 159913 h 159913"/>
                <a:gd name="connsiteX0" fmla="*/ 0 w 125443"/>
                <a:gd name="connsiteY0" fmla="*/ 159913 h 159913"/>
                <a:gd name="connsiteX1" fmla="*/ 57263 w 125443"/>
                <a:gd name="connsiteY1" fmla="*/ 37352 h 159913"/>
                <a:gd name="connsiteX2" fmla="*/ 125443 w 125443"/>
                <a:gd name="connsiteY2" fmla="*/ 0 h 159913"/>
                <a:gd name="connsiteX3" fmla="*/ 72692 w 125443"/>
                <a:gd name="connsiteY3" fmla="*/ 123684 h 159913"/>
                <a:gd name="connsiteX4" fmla="*/ 0 w 125443"/>
                <a:gd name="connsiteY4" fmla="*/ 159913 h 15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43" h="159913">
                  <a:moveTo>
                    <a:pt x="0" y="159913"/>
                  </a:moveTo>
                  <a:lnTo>
                    <a:pt x="57263" y="37352"/>
                  </a:lnTo>
                  <a:lnTo>
                    <a:pt x="125443" y="0"/>
                  </a:lnTo>
                  <a:lnTo>
                    <a:pt x="72692" y="123684"/>
                  </a:lnTo>
                  <a:lnTo>
                    <a:pt x="0" y="159913"/>
                  </a:lnTo>
                  <a:close/>
                </a:path>
              </a:pathLst>
            </a:cu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42"/>
            <p:cNvSpPr/>
            <p:nvPr/>
          </p:nvSpPr>
          <p:spPr>
            <a:xfrm>
              <a:off x="4269653" y="4924691"/>
              <a:ext cx="155798" cy="278887"/>
            </a:xfrm>
            <a:custGeom>
              <a:avLst/>
              <a:gdLst>
                <a:gd name="connsiteX0" fmla="*/ 0 w 149448"/>
                <a:gd name="connsiteY0" fmla="*/ 233284 h 233284"/>
                <a:gd name="connsiteX1" fmla="*/ 321 w 149448"/>
                <a:gd name="connsiteY1" fmla="*/ 0 h 233284"/>
                <a:gd name="connsiteX2" fmla="*/ 149448 w 149448"/>
                <a:gd name="connsiteY2" fmla="*/ 0 h 233284"/>
                <a:gd name="connsiteX3" fmla="*/ 149127 w 149448"/>
                <a:gd name="connsiteY3" fmla="*/ 233284 h 233284"/>
                <a:gd name="connsiteX4" fmla="*/ 0 w 149448"/>
                <a:gd name="connsiteY4" fmla="*/ 233284 h 233284"/>
                <a:gd name="connsiteX0" fmla="*/ 0 w 152623"/>
                <a:gd name="connsiteY0" fmla="*/ 271384 h 271384"/>
                <a:gd name="connsiteX1" fmla="*/ 3496 w 152623"/>
                <a:gd name="connsiteY1" fmla="*/ 0 h 271384"/>
                <a:gd name="connsiteX2" fmla="*/ 152623 w 152623"/>
                <a:gd name="connsiteY2" fmla="*/ 0 h 271384"/>
                <a:gd name="connsiteX3" fmla="*/ 152302 w 152623"/>
                <a:gd name="connsiteY3" fmla="*/ 233284 h 271384"/>
                <a:gd name="connsiteX4" fmla="*/ 0 w 152623"/>
                <a:gd name="connsiteY4" fmla="*/ 271384 h 271384"/>
                <a:gd name="connsiteX0" fmla="*/ 0 w 152623"/>
                <a:gd name="connsiteY0" fmla="*/ 306309 h 306309"/>
                <a:gd name="connsiteX1" fmla="*/ 3496 w 152623"/>
                <a:gd name="connsiteY1" fmla="*/ 34925 h 306309"/>
                <a:gd name="connsiteX2" fmla="*/ 152623 w 152623"/>
                <a:gd name="connsiteY2" fmla="*/ 0 h 306309"/>
                <a:gd name="connsiteX3" fmla="*/ 152302 w 152623"/>
                <a:gd name="connsiteY3" fmla="*/ 268209 h 306309"/>
                <a:gd name="connsiteX4" fmla="*/ 0 w 152623"/>
                <a:gd name="connsiteY4" fmla="*/ 306309 h 306309"/>
                <a:gd name="connsiteX0" fmla="*/ 0 w 155798"/>
                <a:gd name="connsiteY0" fmla="*/ 299959 h 299959"/>
                <a:gd name="connsiteX1" fmla="*/ 3496 w 155798"/>
                <a:gd name="connsiteY1" fmla="*/ 28575 h 299959"/>
                <a:gd name="connsiteX2" fmla="*/ 155798 w 155798"/>
                <a:gd name="connsiteY2" fmla="*/ 0 h 299959"/>
                <a:gd name="connsiteX3" fmla="*/ 152302 w 155798"/>
                <a:gd name="connsiteY3" fmla="*/ 261859 h 299959"/>
                <a:gd name="connsiteX4" fmla="*/ 0 w 155798"/>
                <a:gd name="connsiteY4" fmla="*/ 299959 h 29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798" h="299959">
                  <a:moveTo>
                    <a:pt x="0" y="299959"/>
                  </a:moveTo>
                  <a:cubicBezTo>
                    <a:pt x="1165" y="209498"/>
                    <a:pt x="2331" y="119036"/>
                    <a:pt x="3496" y="28575"/>
                  </a:cubicBezTo>
                  <a:lnTo>
                    <a:pt x="155798" y="0"/>
                  </a:lnTo>
                  <a:cubicBezTo>
                    <a:pt x="154633" y="87286"/>
                    <a:pt x="153467" y="174573"/>
                    <a:pt x="152302" y="261859"/>
                  </a:cubicBezTo>
                  <a:lnTo>
                    <a:pt x="0" y="299959"/>
                  </a:lnTo>
                  <a:close/>
                </a:path>
              </a:pathLst>
            </a:cu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2288372">
              <a:off x="4384299" y="5014992"/>
              <a:ext cx="194589" cy="152043"/>
            </a:xfrm>
            <a:prstGeom prst="arc">
              <a:avLst>
                <a:gd name="adj1" fmla="val 13292211"/>
                <a:gd name="adj2" fmla="val 20948708"/>
              </a:avLst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543111" y="4858724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111" y="4858724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759913" y="4452956"/>
                  <a:ext cx="16158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160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zh-CN" altLang="en-US" sz="16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913" y="4452956"/>
                  <a:ext cx="161583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8483206" y="739618"/>
            <a:ext cx="3140497" cy="2626254"/>
            <a:chOff x="5809057" y="365125"/>
            <a:chExt cx="3849260" cy="321896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15062" y="365125"/>
              <a:ext cx="3343255" cy="3218960"/>
              <a:chOff x="4043573" y="2184400"/>
              <a:chExt cx="2826854" cy="2834288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rot="5400000" flipH="1">
                <a:off x="4343758" y="3565449"/>
                <a:ext cx="1426512" cy="14799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rot="5400000">
                <a:off x="4362071" y="2147940"/>
                <a:ext cx="1407046" cy="14799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组合 21"/>
              <p:cNvGrpSpPr/>
              <p:nvPr/>
            </p:nvGrpSpPr>
            <p:grpSpPr>
              <a:xfrm>
                <a:off x="4043573" y="3531066"/>
                <a:ext cx="219179" cy="120762"/>
                <a:chOff x="-53264" y="3885252"/>
                <a:chExt cx="883905" cy="339336"/>
              </a:xfrm>
            </p:grpSpPr>
            <p:sp>
              <p:nvSpPr>
                <p:cNvPr id="33" name="立方体 32"/>
                <p:cNvSpPr/>
                <p:nvPr/>
              </p:nvSpPr>
              <p:spPr>
                <a:xfrm>
                  <a:off x="-53264" y="3885252"/>
                  <a:ext cx="815262" cy="339336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  <a:alpha val="4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立方体 33"/>
                <p:cNvSpPr/>
                <p:nvPr/>
              </p:nvSpPr>
              <p:spPr>
                <a:xfrm>
                  <a:off x="674305" y="3988171"/>
                  <a:ext cx="156336" cy="133499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3" name="直接箭头连接符 22"/>
              <p:cNvCxnSpPr/>
              <p:nvPr/>
            </p:nvCxnSpPr>
            <p:spPr>
              <a:xfrm flipH="1">
                <a:off x="4329901" y="3591446"/>
                <a:ext cx="517627" cy="4535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/>
              <p:cNvGrpSpPr/>
              <p:nvPr/>
            </p:nvGrpSpPr>
            <p:grpSpPr>
              <a:xfrm>
                <a:off x="5210047" y="3118036"/>
                <a:ext cx="775943" cy="1023542"/>
                <a:chOff x="5210047" y="3118036"/>
                <a:chExt cx="775943" cy="1023542"/>
              </a:xfrm>
            </p:grpSpPr>
            <p:sp>
              <p:nvSpPr>
                <p:cNvPr id="29" name="等腰三角形 37"/>
                <p:cNvSpPr/>
                <p:nvPr/>
              </p:nvSpPr>
              <p:spPr>
                <a:xfrm>
                  <a:off x="5210047" y="3118036"/>
                  <a:ext cx="775943" cy="1023542"/>
                </a:xfrm>
                <a:custGeom>
                  <a:avLst/>
                  <a:gdLst>
                    <a:gd name="connsiteX0" fmla="*/ 0 w 772784"/>
                    <a:gd name="connsiteY0" fmla="*/ 1746419 h 1746419"/>
                    <a:gd name="connsiteX1" fmla="*/ 386392 w 772784"/>
                    <a:gd name="connsiteY1" fmla="*/ 0 h 1746419"/>
                    <a:gd name="connsiteX2" fmla="*/ 772784 w 772784"/>
                    <a:gd name="connsiteY2" fmla="*/ 1746419 h 1746419"/>
                    <a:gd name="connsiteX3" fmla="*/ 0 w 772784"/>
                    <a:gd name="connsiteY3" fmla="*/ 1746419 h 1746419"/>
                    <a:gd name="connsiteX0" fmla="*/ 0 w 639434"/>
                    <a:gd name="connsiteY0" fmla="*/ 1746419 h 1746419"/>
                    <a:gd name="connsiteX1" fmla="*/ 386392 w 639434"/>
                    <a:gd name="connsiteY1" fmla="*/ 0 h 1746419"/>
                    <a:gd name="connsiteX2" fmla="*/ 639434 w 639434"/>
                    <a:gd name="connsiteY2" fmla="*/ 1225719 h 1746419"/>
                    <a:gd name="connsiteX3" fmla="*/ 0 w 639434"/>
                    <a:gd name="connsiteY3" fmla="*/ 1746419 h 1746419"/>
                    <a:gd name="connsiteX0" fmla="*/ 0 w 651969"/>
                    <a:gd name="connsiteY0" fmla="*/ 1746419 h 1746419"/>
                    <a:gd name="connsiteX1" fmla="*/ 386392 w 651969"/>
                    <a:gd name="connsiteY1" fmla="*/ 0 h 1746419"/>
                    <a:gd name="connsiteX2" fmla="*/ 651969 w 651969"/>
                    <a:gd name="connsiteY2" fmla="*/ 1555890 h 1746419"/>
                    <a:gd name="connsiteX3" fmla="*/ 0 w 651969"/>
                    <a:gd name="connsiteY3" fmla="*/ 1746419 h 1746419"/>
                    <a:gd name="connsiteX0" fmla="*/ 0 w 651969"/>
                    <a:gd name="connsiteY0" fmla="*/ 911012 h 911012"/>
                    <a:gd name="connsiteX1" fmla="*/ 444592 w 651969"/>
                    <a:gd name="connsiteY1" fmla="*/ 0 h 911012"/>
                    <a:gd name="connsiteX2" fmla="*/ 651969 w 651969"/>
                    <a:gd name="connsiteY2" fmla="*/ 720483 h 911012"/>
                    <a:gd name="connsiteX3" fmla="*/ 0 w 651969"/>
                    <a:gd name="connsiteY3" fmla="*/ 911012 h 911012"/>
                    <a:gd name="connsiteX0" fmla="*/ 0 w 703703"/>
                    <a:gd name="connsiteY0" fmla="*/ 949990 h 949990"/>
                    <a:gd name="connsiteX1" fmla="*/ 444592 w 703703"/>
                    <a:gd name="connsiteY1" fmla="*/ 38978 h 949990"/>
                    <a:gd name="connsiteX2" fmla="*/ 703703 w 703703"/>
                    <a:gd name="connsiteY2" fmla="*/ 0 h 949990"/>
                    <a:gd name="connsiteX3" fmla="*/ 0 w 703703"/>
                    <a:gd name="connsiteY3" fmla="*/ 949990 h 949990"/>
                    <a:gd name="connsiteX0" fmla="*/ 0 w 703703"/>
                    <a:gd name="connsiteY0" fmla="*/ 1123661 h 1123661"/>
                    <a:gd name="connsiteX1" fmla="*/ 441358 w 703703"/>
                    <a:gd name="connsiteY1" fmla="*/ 0 h 1123661"/>
                    <a:gd name="connsiteX2" fmla="*/ 703703 w 703703"/>
                    <a:gd name="connsiteY2" fmla="*/ 173671 h 1123661"/>
                    <a:gd name="connsiteX3" fmla="*/ 0 w 703703"/>
                    <a:gd name="connsiteY3" fmla="*/ 1123661 h 1123661"/>
                    <a:gd name="connsiteX0" fmla="*/ 0 w 703703"/>
                    <a:gd name="connsiteY0" fmla="*/ 1229014 h 1229014"/>
                    <a:gd name="connsiteX1" fmla="*/ 190616 w 703703"/>
                    <a:gd name="connsiteY1" fmla="*/ 0 h 1229014"/>
                    <a:gd name="connsiteX2" fmla="*/ 703703 w 703703"/>
                    <a:gd name="connsiteY2" fmla="*/ 279024 h 1229014"/>
                    <a:gd name="connsiteX3" fmla="*/ 0 w 703703"/>
                    <a:gd name="connsiteY3" fmla="*/ 1229014 h 1229014"/>
                    <a:gd name="connsiteX0" fmla="*/ 0 w 714605"/>
                    <a:gd name="connsiteY0" fmla="*/ 1229014 h 1358897"/>
                    <a:gd name="connsiteX1" fmla="*/ 190616 w 714605"/>
                    <a:gd name="connsiteY1" fmla="*/ 0 h 1358897"/>
                    <a:gd name="connsiteX2" fmla="*/ 714605 w 714605"/>
                    <a:gd name="connsiteY2" fmla="*/ 1358897 h 1358897"/>
                    <a:gd name="connsiteX3" fmla="*/ 0 w 714605"/>
                    <a:gd name="connsiteY3" fmla="*/ 1229014 h 1358897"/>
                    <a:gd name="connsiteX0" fmla="*/ 0 w 676449"/>
                    <a:gd name="connsiteY0" fmla="*/ 1229014 h 2175386"/>
                    <a:gd name="connsiteX1" fmla="*/ 190616 w 676449"/>
                    <a:gd name="connsiteY1" fmla="*/ 0 h 2175386"/>
                    <a:gd name="connsiteX2" fmla="*/ 676449 w 676449"/>
                    <a:gd name="connsiteY2" fmla="*/ 2175386 h 2175386"/>
                    <a:gd name="connsiteX3" fmla="*/ 0 w 676449"/>
                    <a:gd name="connsiteY3" fmla="*/ 1229014 h 2175386"/>
                    <a:gd name="connsiteX0" fmla="*/ 0 w 676449"/>
                    <a:gd name="connsiteY0" fmla="*/ 702247 h 1648619"/>
                    <a:gd name="connsiteX1" fmla="*/ 283282 w 676449"/>
                    <a:gd name="connsiteY1" fmla="*/ 0 h 1648619"/>
                    <a:gd name="connsiteX2" fmla="*/ 676449 w 676449"/>
                    <a:gd name="connsiteY2" fmla="*/ 1648619 h 1648619"/>
                    <a:gd name="connsiteX3" fmla="*/ 0 w 676449"/>
                    <a:gd name="connsiteY3" fmla="*/ 702247 h 1648619"/>
                    <a:gd name="connsiteX0" fmla="*/ 0 w 512921"/>
                    <a:gd name="connsiteY0" fmla="*/ 728585 h 1648619"/>
                    <a:gd name="connsiteX1" fmla="*/ 119754 w 512921"/>
                    <a:gd name="connsiteY1" fmla="*/ 0 h 1648619"/>
                    <a:gd name="connsiteX2" fmla="*/ 512921 w 512921"/>
                    <a:gd name="connsiteY2" fmla="*/ 1648619 h 1648619"/>
                    <a:gd name="connsiteX3" fmla="*/ 0 w 512921"/>
                    <a:gd name="connsiteY3" fmla="*/ 728585 h 1648619"/>
                    <a:gd name="connsiteX0" fmla="*/ 0 w 496568"/>
                    <a:gd name="connsiteY0" fmla="*/ 1176337 h 1648619"/>
                    <a:gd name="connsiteX1" fmla="*/ 103401 w 496568"/>
                    <a:gd name="connsiteY1" fmla="*/ 0 h 1648619"/>
                    <a:gd name="connsiteX2" fmla="*/ 496568 w 496568"/>
                    <a:gd name="connsiteY2" fmla="*/ 1648619 h 1648619"/>
                    <a:gd name="connsiteX3" fmla="*/ 0 w 496568"/>
                    <a:gd name="connsiteY3" fmla="*/ 1176337 h 1648619"/>
                    <a:gd name="connsiteX0" fmla="*/ 0 w 496568"/>
                    <a:gd name="connsiteY0" fmla="*/ 1334367 h 1806649"/>
                    <a:gd name="connsiteX1" fmla="*/ 190616 w 496568"/>
                    <a:gd name="connsiteY1" fmla="*/ 0 h 1806649"/>
                    <a:gd name="connsiteX2" fmla="*/ 496568 w 496568"/>
                    <a:gd name="connsiteY2" fmla="*/ 1806649 h 1806649"/>
                    <a:gd name="connsiteX3" fmla="*/ 0 w 496568"/>
                    <a:gd name="connsiteY3" fmla="*/ 1334367 h 1806649"/>
                    <a:gd name="connsiteX0" fmla="*/ 0 w 420255"/>
                    <a:gd name="connsiteY0" fmla="*/ 1334367 h 2122709"/>
                    <a:gd name="connsiteX1" fmla="*/ 190616 w 420255"/>
                    <a:gd name="connsiteY1" fmla="*/ 0 h 2122709"/>
                    <a:gd name="connsiteX2" fmla="*/ 420255 w 420255"/>
                    <a:gd name="connsiteY2" fmla="*/ 2122709 h 2122709"/>
                    <a:gd name="connsiteX3" fmla="*/ 0 w 420255"/>
                    <a:gd name="connsiteY3" fmla="*/ 1334367 h 2122709"/>
                    <a:gd name="connsiteX0" fmla="*/ 0 w 333040"/>
                    <a:gd name="connsiteY0" fmla="*/ 991969 h 2122709"/>
                    <a:gd name="connsiteX1" fmla="*/ 103401 w 333040"/>
                    <a:gd name="connsiteY1" fmla="*/ 0 h 2122709"/>
                    <a:gd name="connsiteX2" fmla="*/ 333040 w 333040"/>
                    <a:gd name="connsiteY2" fmla="*/ 2122709 h 2122709"/>
                    <a:gd name="connsiteX3" fmla="*/ 0 w 333040"/>
                    <a:gd name="connsiteY3" fmla="*/ 991969 h 2122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040" h="2122709">
                      <a:moveTo>
                        <a:pt x="0" y="991969"/>
                      </a:moveTo>
                      <a:lnTo>
                        <a:pt x="103401" y="0"/>
                      </a:lnTo>
                      <a:lnTo>
                        <a:pt x="333040" y="2122709"/>
                      </a:lnTo>
                      <a:lnTo>
                        <a:pt x="0" y="991969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  <a:alpha val="50000"/>
                  </a:schemeClr>
                </a:solidFill>
                <a:ln cap="rnd">
                  <a:solidFill>
                    <a:schemeClr val="bg2">
                      <a:lumMod val="9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>
                  <a:stCxn id="29" idx="2"/>
                  <a:endCxn id="29" idx="0"/>
                </p:cNvCxnSpPr>
                <p:nvPr/>
              </p:nvCxnSpPr>
              <p:spPr>
                <a:xfrm flipH="1" flipV="1">
                  <a:off x="5210047" y="3596350"/>
                  <a:ext cx="775943" cy="545228"/>
                </a:xfrm>
                <a:prstGeom prst="straightConnector1">
                  <a:avLst/>
                </a:prstGeom>
                <a:ln w="12700">
                  <a:solidFill>
                    <a:srgbClr val="92D050"/>
                  </a:solidFill>
                  <a:prstDash val="solid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>
                  <a:stCxn id="29" idx="1"/>
                  <a:endCxn id="29" idx="0"/>
                </p:cNvCxnSpPr>
                <p:nvPr/>
              </p:nvCxnSpPr>
              <p:spPr>
                <a:xfrm flipH="1">
                  <a:off x="5210047" y="3118036"/>
                  <a:ext cx="240912" cy="478314"/>
                </a:xfrm>
                <a:prstGeom prst="straightConnector1">
                  <a:avLst/>
                </a:prstGeom>
                <a:ln w="12700">
                  <a:solidFill>
                    <a:srgbClr val="92D050"/>
                  </a:solidFill>
                  <a:prstDash val="solid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>
                  <a:stCxn id="29" idx="2"/>
                  <a:endCxn id="29" idx="1"/>
                </p:cNvCxnSpPr>
                <p:nvPr/>
              </p:nvCxnSpPr>
              <p:spPr>
                <a:xfrm flipH="1" flipV="1">
                  <a:off x="5450959" y="3118036"/>
                  <a:ext cx="535031" cy="1023542"/>
                </a:xfrm>
                <a:prstGeom prst="straightConnector1">
                  <a:avLst/>
                </a:prstGeom>
                <a:ln w="12700">
                  <a:solidFill>
                    <a:srgbClr val="FFAEC9"/>
                  </a:solidFill>
                  <a:prstDash val="solid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文本框 24"/>
              <p:cNvSpPr txBox="1"/>
              <p:nvPr/>
            </p:nvSpPr>
            <p:spPr>
              <a:xfrm>
                <a:off x="5796996" y="3163433"/>
                <a:ext cx="1073431" cy="3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AEC9"/>
                    </a:solidFill>
                  </a:rPr>
                  <a:t>invisible</a:t>
                </a:r>
                <a:endParaRPr lang="zh-CN" altLang="en-US" dirty="0">
                  <a:solidFill>
                    <a:srgbClr val="FFAEC9"/>
                  </a:solidFill>
                </a:endParaRPr>
              </a:p>
            </p:txBody>
          </p:sp>
          <p:sp>
            <p:nvSpPr>
              <p:cNvPr id="26" name="左弧形箭头 25"/>
              <p:cNvSpPr/>
              <p:nvPr/>
            </p:nvSpPr>
            <p:spPr>
              <a:xfrm>
                <a:off x="5010390" y="3469095"/>
                <a:ext cx="180608" cy="399205"/>
              </a:xfrm>
              <a:prstGeom prst="curved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824826" y="3825584"/>
                <a:ext cx="825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92D050"/>
                    </a:solidFill>
                  </a:rPr>
                  <a:t>visible</a:t>
                </a:r>
                <a:endParaRPr lang="zh-CN" alt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28" name="左弧形箭头 27"/>
              <p:cNvSpPr/>
              <p:nvPr/>
            </p:nvSpPr>
            <p:spPr>
              <a:xfrm rot="13786049">
                <a:off x="5857208" y="3440428"/>
                <a:ext cx="110693" cy="313053"/>
              </a:xfrm>
              <a:prstGeom prst="curvedRightArrow">
                <a:avLst>
                  <a:gd name="adj1" fmla="val 12598"/>
                  <a:gd name="adj2" fmla="val 50000"/>
                  <a:gd name="adj3" fmla="val 25000"/>
                </a:avLst>
              </a:prstGeom>
              <a:solidFill>
                <a:srgbClr val="FFAE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5809057" y="1712285"/>
              <a:ext cx="633471" cy="49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2D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483206" y="3966588"/>
            <a:ext cx="3503171" cy="2637990"/>
            <a:chOff x="8095844" y="3360845"/>
            <a:chExt cx="4293783" cy="3233344"/>
          </a:xfrm>
        </p:grpSpPr>
        <p:grpSp>
          <p:nvGrpSpPr>
            <p:cNvPr id="36" name="组合 35"/>
            <p:cNvGrpSpPr/>
            <p:nvPr/>
          </p:nvGrpSpPr>
          <p:grpSpPr>
            <a:xfrm>
              <a:off x="8614016" y="3360845"/>
              <a:ext cx="3775611" cy="3233344"/>
              <a:chOff x="6825234" y="1291469"/>
              <a:chExt cx="4899081" cy="4315350"/>
            </a:xfrm>
          </p:grpSpPr>
          <p:cxnSp>
            <p:nvCxnSpPr>
              <p:cNvPr id="38" name="直接箭头连接符 37"/>
              <p:cNvCxnSpPr/>
              <p:nvPr/>
            </p:nvCxnSpPr>
            <p:spPr>
              <a:xfrm rot="5400000" flipH="1">
                <a:off x="7239412" y="3425489"/>
                <a:ext cx="2171938" cy="2190721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rot="5400000">
                <a:off x="7266931" y="1267259"/>
                <a:ext cx="2142301" cy="2190721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/>
              <p:cNvGrpSpPr/>
              <p:nvPr/>
            </p:nvGrpSpPr>
            <p:grpSpPr>
              <a:xfrm>
                <a:off x="6825234" y="3341837"/>
                <a:ext cx="324440" cy="183866"/>
                <a:chOff x="-53264" y="3885252"/>
                <a:chExt cx="883905" cy="339336"/>
              </a:xfrm>
            </p:grpSpPr>
            <p:sp>
              <p:nvSpPr>
                <p:cNvPr id="54" name="立方体 53"/>
                <p:cNvSpPr/>
                <p:nvPr/>
              </p:nvSpPr>
              <p:spPr>
                <a:xfrm>
                  <a:off x="-53264" y="3885252"/>
                  <a:ext cx="815262" cy="339336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  <a:alpha val="4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立方体 54"/>
                <p:cNvSpPr/>
                <p:nvPr/>
              </p:nvSpPr>
              <p:spPr>
                <a:xfrm>
                  <a:off x="674305" y="3988171"/>
                  <a:ext cx="156336" cy="133499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1" name="直接箭头连接符 40"/>
              <p:cNvCxnSpPr/>
              <p:nvPr/>
            </p:nvCxnSpPr>
            <p:spPr>
              <a:xfrm flipH="1">
                <a:off x="7249069" y="3433770"/>
                <a:ext cx="1488613" cy="6905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等腰三角形 37"/>
              <p:cNvSpPr/>
              <p:nvPr/>
            </p:nvSpPr>
            <p:spPr>
              <a:xfrm>
                <a:off x="7249071" y="2615735"/>
                <a:ext cx="2426937" cy="824940"/>
              </a:xfrm>
              <a:custGeom>
                <a:avLst/>
                <a:gdLst>
                  <a:gd name="connsiteX0" fmla="*/ 0 w 772784"/>
                  <a:gd name="connsiteY0" fmla="*/ 1746419 h 1746419"/>
                  <a:gd name="connsiteX1" fmla="*/ 386392 w 772784"/>
                  <a:gd name="connsiteY1" fmla="*/ 0 h 1746419"/>
                  <a:gd name="connsiteX2" fmla="*/ 772784 w 772784"/>
                  <a:gd name="connsiteY2" fmla="*/ 1746419 h 1746419"/>
                  <a:gd name="connsiteX3" fmla="*/ 0 w 772784"/>
                  <a:gd name="connsiteY3" fmla="*/ 1746419 h 1746419"/>
                  <a:gd name="connsiteX0" fmla="*/ 0 w 639434"/>
                  <a:gd name="connsiteY0" fmla="*/ 1746419 h 1746419"/>
                  <a:gd name="connsiteX1" fmla="*/ 386392 w 639434"/>
                  <a:gd name="connsiteY1" fmla="*/ 0 h 1746419"/>
                  <a:gd name="connsiteX2" fmla="*/ 639434 w 639434"/>
                  <a:gd name="connsiteY2" fmla="*/ 1225719 h 1746419"/>
                  <a:gd name="connsiteX3" fmla="*/ 0 w 639434"/>
                  <a:gd name="connsiteY3" fmla="*/ 1746419 h 1746419"/>
                  <a:gd name="connsiteX0" fmla="*/ 0 w 651969"/>
                  <a:gd name="connsiteY0" fmla="*/ 1746419 h 1746419"/>
                  <a:gd name="connsiteX1" fmla="*/ 386392 w 651969"/>
                  <a:gd name="connsiteY1" fmla="*/ 0 h 1746419"/>
                  <a:gd name="connsiteX2" fmla="*/ 651969 w 651969"/>
                  <a:gd name="connsiteY2" fmla="*/ 1555890 h 1746419"/>
                  <a:gd name="connsiteX3" fmla="*/ 0 w 651969"/>
                  <a:gd name="connsiteY3" fmla="*/ 1746419 h 1746419"/>
                  <a:gd name="connsiteX0" fmla="*/ 0 w 651969"/>
                  <a:gd name="connsiteY0" fmla="*/ 911012 h 911012"/>
                  <a:gd name="connsiteX1" fmla="*/ 444592 w 651969"/>
                  <a:gd name="connsiteY1" fmla="*/ 0 h 911012"/>
                  <a:gd name="connsiteX2" fmla="*/ 651969 w 651969"/>
                  <a:gd name="connsiteY2" fmla="*/ 720483 h 911012"/>
                  <a:gd name="connsiteX3" fmla="*/ 0 w 651969"/>
                  <a:gd name="connsiteY3" fmla="*/ 911012 h 911012"/>
                  <a:gd name="connsiteX0" fmla="*/ 0 w 703703"/>
                  <a:gd name="connsiteY0" fmla="*/ 949990 h 949990"/>
                  <a:gd name="connsiteX1" fmla="*/ 444592 w 703703"/>
                  <a:gd name="connsiteY1" fmla="*/ 38978 h 949990"/>
                  <a:gd name="connsiteX2" fmla="*/ 703703 w 703703"/>
                  <a:gd name="connsiteY2" fmla="*/ 0 h 949990"/>
                  <a:gd name="connsiteX3" fmla="*/ 0 w 703703"/>
                  <a:gd name="connsiteY3" fmla="*/ 949990 h 949990"/>
                  <a:gd name="connsiteX0" fmla="*/ 0 w 703703"/>
                  <a:gd name="connsiteY0" fmla="*/ 1123661 h 1123661"/>
                  <a:gd name="connsiteX1" fmla="*/ 441358 w 703703"/>
                  <a:gd name="connsiteY1" fmla="*/ 0 h 1123661"/>
                  <a:gd name="connsiteX2" fmla="*/ 703703 w 703703"/>
                  <a:gd name="connsiteY2" fmla="*/ 173671 h 1123661"/>
                  <a:gd name="connsiteX3" fmla="*/ 0 w 703703"/>
                  <a:gd name="connsiteY3" fmla="*/ 1123661 h 112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3703" h="1123661">
                    <a:moveTo>
                      <a:pt x="0" y="1123661"/>
                    </a:moveTo>
                    <a:lnTo>
                      <a:pt x="441358" y="0"/>
                    </a:lnTo>
                    <a:lnTo>
                      <a:pt x="703703" y="173671"/>
                    </a:lnTo>
                    <a:lnTo>
                      <a:pt x="0" y="1123661"/>
                    </a:lnTo>
                    <a:close/>
                  </a:path>
                </a:pathLst>
              </a:custGeom>
              <a:solidFill>
                <a:srgbClr val="FFAEC9">
                  <a:alpha val="50000"/>
                </a:srgbClr>
              </a:solidFill>
              <a:ln cap="rnd">
                <a:solidFill>
                  <a:schemeClr val="bg2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37"/>
              <p:cNvSpPr/>
              <p:nvPr/>
            </p:nvSpPr>
            <p:spPr>
              <a:xfrm>
                <a:off x="7242721" y="3433770"/>
                <a:ext cx="2916039" cy="992988"/>
              </a:xfrm>
              <a:custGeom>
                <a:avLst/>
                <a:gdLst>
                  <a:gd name="connsiteX0" fmla="*/ 0 w 772784"/>
                  <a:gd name="connsiteY0" fmla="*/ 1746419 h 1746419"/>
                  <a:gd name="connsiteX1" fmla="*/ 386392 w 772784"/>
                  <a:gd name="connsiteY1" fmla="*/ 0 h 1746419"/>
                  <a:gd name="connsiteX2" fmla="*/ 772784 w 772784"/>
                  <a:gd name="connsiteY2" fmla="*/ 1746419 h 1746419"/>
                  <a:gd name="connsiteX3" fmla="*/ 0 w 772784"/>
                  <a:gd name="connsiteY3" fmla="*/ 1746419 h 1746419"/>
                  <a:gd name="connsiteX0" fmla="*/ 0 w 639434"/>
                  <a:gd name="connsiteY0" fmla="*/ 1746419 h 1746419"/>
                  <a:gd name="connsiteX1" fmla="*/ 386392 w 639434"/>
                  <a:gd name="connsiteY1" fmla="*/ 0 h 1746419"/>
                  <a:gd name="connsiteX2" fmla="*/ 639434 w 639434"/>
                  <a:gd name="connsiteY2" fmla="*/ 1225719 h 1746419"/>
                  <a:gd name="connsiteX3" fmla="*/ 0 w 639434"/>
                  <a:gd name="connsiteY3" fmla="*/ 1746419 h 1746419"/>
                  <a:gd name="connsiteX0" fmla="*/ 0 w 651969"/>
                  <a:gd name="connsiteY0" fmla="*/ 1746419 h 1746419"/>
                  <a:gd name="connsiteX1" fmla="*/ 386392 w 651969"/>
                  <a:gd name="connsiteY1" fmla="*/ 0 h 1746419"/>
                  <a:gd name="connsiteX2" fmla="*/ 651969 w 651969"/>
                  <a:gd name="connsiteY2" fmla="*/ 1555890 h 1746419"/>
                  <a:gd name="connsiteX3" fmla="*/ 0 w 651969"/>
                  <a:gd name="connsiteY3" fmla="*/ 1746419 h 1746419"/>
                  <a:gd name="connsiteX0" fmla="*/ 0 w 651969"/>
                  <a:gd name="connsiteY0" fmla="*/ 911012 h 911012"/>
                  <a:gd name="connsiteX1" fmla="*/ 444592 w 651969"/>
                  <a:gd name="connsiteY1" fmla="*/ 0 h 911012"/>
                  <a:gd name="connsiteX2" fmla="*/ 651969 w 651969"/>
                  <a:gd name="connsiteY2" fmla="*/ 720483 h 911012"/>
                  <a:gd name="connsiteX3" fmla="*/ 0 w 651969"/>
                  <a:gd name="connsiteY3" fmla="*/ 911012 h 911012"/>
                  <a:gd name="connsiteX0" fmla="*/ 0 w 703703"/>
                  <a:gd name="connsiteY0" fmla="*/ 949990 h 949990"/>
                  <a:gd name="connsiteX1" fmla="*/ 444592 w 703703"/>
                  <a:gd name="connsiteY1" fmla="*/ 38978 h 949990"/>
                  <a:gd name="connsiteX2" fmla="*/ 703703 w 703703"/>
                  <a:gd name="connsiteY2" fmla="*/ 0 h 949990"/>
                  <a:gd name="connsiteX3" fmla="*/ 0 w 703703"/>
                  <a:gd name="connsiteY3" fmla="*/ 949990 h 949990"/>
                  <a:gd name="connsiteX0" fmla="*/ 0 w 703703"/>
                  <a:gd name="connsiteY0" fmla="*/ 1123661 h 1123661"/>
                  <a:gd name="connsiteX1" fmla="*/ 441358 w 703703"/>
                  <a:gd name="connsiteY1" fmla="*/ 0 h 1123661"/>
                  <a:gd name="connsiteX2" fmla="*/ 703703 w 703703"/>
                  <a:gd name="connsiteY2" fmla="*/ 173671 h 1123661"/>
                  <a:gd name="connsiteX3" fmla="*/ 0 w 703703"/>
                  <a:gd name="connsiteY3" fmla="*/ 1123661 h 1123661"/>
                  <a:gd name="connsiteX0" fmla="*/ 0 w 808386"/>
                  <a:gd name="connsiteY0" fmla="*/ 166740 h 173671"/>
                  <a:gd name="connsiteX1" fmla="*/ 546041 w 808386"/>
                  <a:gd name="connsiteY1" fmla="*/ 0 h 173671"/>
                  <a:gd name="connsiteX2" fmla="*/ 808386 w 808386"/>
                  <a:gd name="connsiteY2" fmla="*/ 173671 h 173671"/>
                  <a:gd name="connsiteX3" fmla="*/ 0 w 808386"/>
                  <a:gd name="connsiteY3" fmla="*/ 166740 h 173671"/>
                  <a:gd name="connsiteX0" fmla="*/ 0 w 808386"/>
                  <a:gd name="connsiteY0" fmla="*/ -1 h 531964"/>
                  <a:gd name="connsiteX1" fmla="*/ 539696 w 808386"/>
                  <a:gd name="connsiteY1" fmla="*/ 531964 h 531964"/>
                  <a:gd name="connsiteX2" fmla="*/ 808386 w 808386"/>
                  <a:gd name="connsiteY2" fmla="*/ 6930 h 531964"/>
                  <a:gd name="connsiteX3" fmla="*/ 0 w 808386"/>
                  <a:gd name="connsiteY3" fmla="*/ -1 h 531964"/>
                  <a:gd name="connsiteX0" fmla="*/ 0 w 808386"/>
                  <a:gd name="connsiteY0" fmla="*/ 0 h 531965"/>
                  <a:gd name="connsiteX1" fmla="*/ 539696 w 808386"/>
                  <a:gd name="connsiteY1" fmla="*/ 531965 h 531965"/>
                  <a:gd name="connsiteX2" fmla="*/ 808386 w 808386"/>
                  <a:gd name="connsiteY2" fmla="*/ 6931 h 531965"/>
                  <a:gd name="connsiteX3" fmla="*/ 0 w 808386"/>
                  <a:gd name="connsiteY3" fmla="*/ 0 h 531965"/>
                  <a:gd name="connsiteX0" fmla="*/ 0 w 821075"/>
                  <a:gd name="connsiteY0" fmla="*/ 0 h 531965"/>
                  <a:gd name="connsiteX1" fmla="*/ 539696 w 821075"/>
                  <a:gd name="connsiteY1" fmla="*/ 531965 h 531965"/>
                  <a:gd name="connsiteX2" fmla="*/ 821075 w 821075"/>
                  <a:gd name="connsiteY2" fmla="*/ 417039 h 531965"/>
                  <a:gd name="connsiteX3" fmla="*/ 0 w 821075"/>
                  <a:gd name="connsiteY3" fmla="*/ 0 h 531965"/>
                  <a:gd name="connsiteX0" fmla="*/ 0 w 821075"/>
                  <a:gd name="connsiteY0" fmla="*/ 0 h 1321805"/>
                  <a:gd name="connsiteX1" fmla="*/ 501629 w 821075"/>
                  <a:gd name="connsiteY1" fmla="*/ 1321805 h 1321805"/>
                  <a:gd name="connsiteX2" fmla="*/ 821075 w 821075"/>
                  <a:gd name="connsiteY2" fmla="*/ 417039 h 1321805"/>
                  <a:gd name="connsiteX3" fmla="*/ 0 w 821075"/>
                  <a:gd name="connsiteY3" fmla="*/ 0 h 1321805"/>
                  <a:gd name="connsiteX0" fmla="*/ 0 w 827419"/>
                  <a:gd name="connsiteY0" fmla="*/ 0 h 1321805"/>
                  <a:gd name="connsiteX1" fmla="*/ 501629 w 827419"/>
                  <a:gd name="connsiteY1" fmla="*/ 1321805 h 1321805"/>
                  <a:gd name="connsiteX2" fmla="*/ 827419 w 827419"/>
                  <a:gd name="connsiteY2" fmla="*/ 1176500 h 1321805"/>
                  <a:gd name="connsiteX3" fmla="*/ 0 w 827419"/>
                  <a:gd name="connsiteY3" fmla="*/ 0 h 132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7419" h="1321805">
                    <a:moveTo>
                      <a:pt x="0" y="0"/>
                    </a:moveTo>
                    <a:lnTo>
                      <a:pt x="501629" y="1321805"/>
                    </a:lnTo>
                    <a:lnTo>
                      <a:pt x="827419" y="1176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cap="rnd">
                <a:solidFill>
                  <a:schemeClr val="bg2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43"/>
              <p:cNvCxnSpPr>
                <a:stCxn id="42" idx="1"/>
                <a:endCxn id="42" idx="0"/>
              </p:cNvCxnSpPr>
              <p:nvPr/>
            </p:nvCxnSpPr>
            <p:spPr>
              <a:xfrm flipH="1">
                <a:off x="7249071" y="2615735"/>
                <a:ext cx="1522159" cy="82494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42" idx="2"/>
                <a:endCxn id="43" idx="0"/>
              </p:cNvCxnSpPr>
              <p:nvPr/>
            </p:nvCxnSpPr>
            <p:spPr>
              <a:xfrm flipH="1">
                <a:off x="7242721" y="2743236"/>
                <a:ext cx="2433287" cy="69053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43" idx="1"/>
                <a:endCxn id="42" idx="0"/>
              </p:cNvCxnSpPr>
              <p:nvPr/>
            </p:nvCxnSpPr>
            <p:spPr>
              <a:xfrm flipH="1" flipV="1">
                <a:off x="7249071" y="3440675"/>
                <a:ext cx="1761521" cy="986083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42" idx="2"/>
                <a:endCxn id="42" idx="1"/>
              </p:cNvCxnSpPr>
              <p:nvPr/>
            </p:nvCxnSpPr>
            <p:spPr>
              <a:xfrm flipH="1" flipV="1">
                <a:off x="8771230" y="2615735"/>
                <a:ext cx="904778" cy="127501"/>
              </a:xfrm>
              <a:prstGeom prst="straightConnector1">
                <a:avLst/>
              </a:prstGeom>
              <a:ln w="15875">
                <a:solidFill>
                  <a:srgbClr val="FFAEC9">
                    <a:alpha val="80000"/>
                  </a:srgbClr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8971896" y="2362619"/>
                <a:ext cx="7176" cy="278364"/>
              </a:xfrm>
              <a:prstGeom prst="straightConnector1">
                <a:avLst/>
              </a:prstGeom>
              <a:ln w="25400">
                <a:solidFill>
                  <a:srgbClr val="FFAEC9"/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9653148" y="4031279"/>
                <a:ext cx="0" cy="333403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3" idx="2"/>
                <a:endCxn id="43" idx="0"/>
              </p:cNvCxnSpPr>
              <p:nvPr/>
            </p:nvCxnSpPr>
            <p:spPr>
              <a:xfrm flipH="1" flipV="1">
                <a:off x="7242721" y="3433770"/>
                <a:ext cx="2916039" cy="88383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3" idx="2"/>
              </p:cNvCxnSpPr>
              <p:nvPr/>
            </p:nvCxnSpPr>
            <p:spPr>
              <a:xfrm flipH="1">
                <a:off x="9010592" y="4317600"/>
                <a:ext cx="1148168" cy="109159"/>
              </a:xfrm>
              <a:prstGeom prst="straightConnector1">
                <a:avLst/>
              </a:prstGeom>
              <a:ln w="15875">
                <a:solidFill>
                  <a:srgbClr val="92D050">
                    <a:alpha val="80000"/>
                  </a:srgbClr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9229215" y="2070371"/>
                <a:ext cx="1727574" cy="60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AEC9"/>
                    </a:solidFill>
                  </a:rPr>
                  <a:t>back face</a:t>
                </a:r>
                <a:endParaRPr lang="zh-CN" altLang="en-US" dirty="0">
                  <a:solidFill>
                    <a:srgbClr val="FFAEC9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9995163" y="3863674"/>
                <a:ext cx="1729152" cy="60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92D050"/>
                    </a:solidFill>
                  </a:rPr>
                  <a:t>front face</a:t>
                </a:r>
                <a:endParaRPr lang="zh-CN" altLang="en-US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8095844" y="4746330"/>
              <a:ext cx="605089" cy="49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3D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8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光栅化</a:t>
            </a:r>
            <a:endParaRPr lang="zh-CN" altLang="en-US" sz="4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199" y="1343024"/>
            <a:ext cx="4880285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纹理坐标计算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法向量计算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光照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6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内容占位符 2"/>
          <p:cNvSpPr>
            <a:spLocks noGrp="1"/>
          </p:cNvSpPr>
          <p:nvPr>
            <p:ph idx="1"/>
          </p:nvPr>
        </p:nvSpPr>
        <p:spPr>
          <a:xfrm>
            <a:off x="838199" y="1616975"/>
            <a:ext cx="4937808" cy="493077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深度测试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533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内容占位符 2"/>
          <p:cNvSpPr>
            <a:spLocks noGrp="1"/>
          </p:cNvSpPr>
          <p:nvPr>
            <p:ph idx="1"/>
          </p:nvPr>
        </p:nvSpPr>
        <p:spPr>
          <a:xfrm>
            <a:off x="838199" y="1616975"/>
            <a:ext cx="4937808" cy="493077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标题 1"/>
              <p:cNvSpPr txBox="1">
                <a:spLocks/>
              </p:cNvSpPr>
              <p:nvPr/>
            </p:nvSpPr>
            <p:spPr>
              <a:xfrm>
                <a:off x="838200" y="0"/>
                <a:ext cx="10515600" cy="8780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zh-CN" altLang="en-US" sz="4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4800" dirty="0" smtClean="0"/>
                  <a:t>测试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16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0"/>
                <a:ext cx="10515600" cy="878050"/>
              </a:xfrm>
              <a:prstGeom prst="rect">
                <a:avLst/>
              </a:prstGeom>
              <a:blipFill rotWithShape="0">
                <a:blip r:embed="rId3"/>
                <a:stretch>
                  <a:fillRect t="-14583" b="-31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2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内容占位符 2"/>
          <p:cNvSpPr>
            <a:spLocks noGrp="1"/>
          </p:cNvSpPr>
          <p:nvPr>
            <p:ph idx="1"/>
          </p:nvPr>
        </p:nvSpPr>
        <p:spPr>
          <a:xfrm>
            <a:off x="838199" y="1616975"/>
            <a:ext cx="3213101" cy="493077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左手坐标系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行向量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行向量左乘矩阵</a:t>
            </a:r>
            <a:endParaRPr lang="zh-CN" altLang="en-US" dirty="0"/>
          </a:p>
        </p:txBody>
      </p:sp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基本约定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6375481" y="2993082"/>
            <a:ext cx="1338828" cy="501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左手坐标系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506962" y="1399644"/>
            <a:ext cx="2328773" cy="1718407"/>
            <a:chOff x="9506962" y="1288480"/>
            <a:chExt cx="2328773" cy="1718407"/>
          </a:xfrm>
        </p:grpSpPr>
        <p:grpSp>
          <p:nvGrpSpPr>
            <p:cNvPr id="73" name="组合 72"/>
            <p:cNvGrpSpPr/>
            <p:nvPr/>
          </p:nvGrpSpPr>
          <p:grpSpPr>
            <a:xfrm>
              <a:off x="9506962" y="1288480"/>
              <a:ext cx="2328773" cy="1718407"/>
              <a:chOff x="7460679" y="1367681"/>
              <a:chExt cx="2328773" cy="1718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9080429" y="2626626"/>
                    <a:ext cx="7090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0429" y="2626626"/>
                    <a:ext cx="70902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直接箭头连接符 74"/>
              <p:cNvCxnSpPr/>
              <p:nvPr/>
            </p:nvCxnSpPr>
            <p:spPr>
              <a:xfrm flipH="1">
                <a:off x="8029203" y="2786295"/>
                <a:ext cx="11988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/>
              <p:nvPr/>
            </p:nvCxnSpPr>
            <p:spPr>
              <a:xfrm>
                <a:off x="8029204" y="1607364"/>
                <a:ext cx="0" cy="1187999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7592346" y="1367681"/>
                    <a:ext cx="91645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346" y="1367681"/>
                    <a:ext cx="91645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直接箭头连接符 77"/>
              <p:cNvCxnSpPr/>
              <p:nvPr/>
            </p:nvCxnSpPr>
            <p:spPr>
              <a:xfrm rot="13500000">
                <a:off x="7828643" y="2685934"/>
                <a:ext cx="1" cy="544019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/>
                  <p:cNvSpPr txBox="1"/>
                  <p:nvPr/>
                </p:nvSpPr>
                <p:spPr>
                  <a:xfrm>
                    <a:off x="7460679" y="2809089"/>
                    <a:ext cx="39664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en-US" altLang="zh-CN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z</a:t>
                    </a:r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0679" y="2809089"/>
                    <a:ext cx="396646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t="-28889" r="-1538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直接箭头连接符 79"/>
            <p:cNvCxnSpPr/>
            <p:nvPr/>
          </p:nvCxnSpPr>
          <p:spPr>
            <a:xfrm rot="13500000">
              <a:off x="10289193" y="2204611"/>
              <a:ext cx="1" cy="544019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6065211" y="1396742"/>
            <a:ext cx="2232818" cy="1612916"/>
            <a:chOff x="6065211" y="1396742"/>
            <a:chExt cx="2232818" cy="1612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7589006" y="2655687"/>
                  <a:ext cx="7090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006" y="2655687"/>
                  <a:ext cx="709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接箭头连接符 68"/>
            <p:cNvCxnSpPr/>
            <p:nvPr/>
          </p:nvCxnSpPr>
          <p:spPr>
            <a:xfrm flipH="1">
              <a:off x="6537780" y="2815356"/>
              <a:ext cx="11988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6537781" y="1636425"/>
              <a:ext cx="0" cy="1187999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6100923" y="1396742"/>
                  <a:ext cx="9164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923" y="1396742"/>
                  <a:ext cx="9164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箭头连接符 49"/>
            <p:cNvCxnSpPr/>
            <p:nvPr/>
          </p:nvCxnSpPr>
          <p:spPr>
            <a:xfrm rot="2700000">
              <a:off x="6730120" y="2351008"/>
              <a:ext cx="1" cy="544019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6918715" y="2395065"/>
                  <a:ext cx="3966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altLang="zh-CN" dirty="0" smtClean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z</a:t>
                  </a:r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715" y="2395065"/>
                  <a:ext cx="396646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000" t="-28889" r="-1538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接箭头连接符 81"/>
            <p:cNvCxnSpPr/>
            <p:nvPr/>
          </p:nvCxnSpPr>
          <p:spPr>
            <a:xfrm rot="13500000">
              <a:off x="6337220" y="2737648"/>
              <a:ext cx="1" cy="544019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矩形 82"/>
          <p:cNvSpPr/>
          <p:nvPr/>
        </p:nvSpPr>
        <p:spPr>
          <a:xfrm>
            <a:off x="9885666" y="2962433"/>
            <a:ext cx="13388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右手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坐标系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2444749" y="2791597"/>
                <a:ext cx="125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49" y="2791597"/>
                <a:ext cx="125418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85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89493" y="4501588"/>
                <a:ext cx="10896573" cy="81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93" y="4501588"/>
                <a:ext cx="10896573" cy="8146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2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内容占位符 2"/>
          <p:cNvSpPr>
            <a:spLocks noGrp="1"/>
          </p:cNvSpPr>
          <p:nvPr>
            <p:ph idx="1"/>
          </p:nvPr>
        </p:nvSpPr>
        <p:spPr>
          <a:xfrm>
            <a:off x="216482" y="736574"/>
            <a:ext cx="5352533" cy="605245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基本变换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缩放、旋转、平移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物体坐标系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世界坐标系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惯性坐标系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原点与物体坐标系的原点重合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轴平行于世界坐标系</a:t>
            </a:r>
            <a:endParaRPr lang="en-US" altLang="zh-CN" dirty="0" smtClean="0"/>
          </a:p>
        </p:txBody>
      </p:sp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世界变换</a:t>
            </a:r>
            <a:endParaRPr lang="zh-CN" altLang="en-US" sz="48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605164" y="502142"/>
            <a:ext cx="3351821" cy="2929636"/>
            <a:chOff x="6670919" y="945985"/>
            <a:chExt cx="4349252" cy="3801434"/>
          </a:xfrm>
        </p:grpSpPr>
        <p:grpSp>
          <p:nvGrpSpPr>
            <p:cNvPr id="40" name="组合 39"/>
            <p:cNvGrpSpPr/>
            <p:nvPr/>
          </p:nvGrpSpPr>
          <p:grpSpPr>
            <a:xfrm>
              <a:off x="6670919" y="1010423"/>
              <a:ext cx="3973951" cy="3736996"/>
              <a:chOff x="6670919" y="1010423"/>
              <a:chExt cx="3973951" cy="3736996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6979738" y="1499942"/>
                <a:ext cx="3497855" cy="2922676"/>
              </a:xfrm>
              <a:prstGeom prst="rect">
                <a:avLst/>
              </a:prstGeom>
            </p:spPr>
          </p:pic>
          <p:grpSp>
            <p:nvGrpSpPr>
              <p:cNvPr id="38" name="组合 37"/>
              <p:cNvGrpSpPr/>
              <p:nvPr/>
            </p:nvGrpSpPr>
            <p:grpSpPr>
              <a:xfrm>
                <a:off x="6670919" y="1010423"/>
                <a:ext cx="3973951" cy="3736996"/>
                <a:chOff x="6670919" y="1010423"/>
                <a:chExt cx="3973951" cy="37369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10201187" y="4342694"/>
                      <a:ext cx="4436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01187" y="4342694"/>
                      <a:ext cx="443683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78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直接箭头连接符 38"/>
                <p:cNvCxnSpPr/>
                <p:nvPr/>
              </p:nvCxnSpPr>
              <p:spPr>
                <a:xfrm flipH="1">
                  <a:off x="7051075" y="4465672"/>
                  <a:ext cx="3240000" cy="0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箭头连接符 52"/>
                <p:cNvCxnSpPr/>
                <p:nvPr/>
              </p:nvCxnSpPr>
              <p:spPr>
                <a:xfrm>
                  <a:off x="7051076" y="1238661"/>
                  <a:ext cx="0" cy="3240000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headEnd type="stealt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6768609" y="1010423"/>
                      <a:ext cx="5734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文本框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8609" y="1010423"/>
                      <a:ext cx="573484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5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文本框 137"/>
                    <p:cNvSpPr txBox="1"/>
                    <p:nvPr/>
                  </p:nvSpPr>
                  <p:spPr>
                    <a:xfrm>
                      <a:off x="6670919" y="4501198"/>
                      <a:ext cx="126316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𝒘𝒐𝒓𝒍𝒅</m:t>
                            </m:r>
                            <m:r>
                              <a:rPr lang="en-US" altLang="zh-CN" sz="1600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𝒔𝒑𝒂𝒄𝒆</m:t>
                            </m:r>
                          </m:oMath>
                        </m:oMathPara>
                      </a14:m>
                      <a:endParaRPr lang="zh-CN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文本框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0919" y="4501198"/>
                      <a:ext cx="1263166" cy="24622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8176" r="-31447" b="-612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0" name="组合 29"/>
            <p:cNvGrpSpPr/>
            <p:nvPr/>
          </p:nvGrpSpPr>
          <p:grpSpPr>
            <a:xfrm>
              <a:off x="7425865" y="1640360"/>
              <a:ext cx="3186033" cy="1563825"/>
              <a:chOff x="7427722" y="1643132"/>
              <a:chExt cx="3186033" cy="1563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文本框 111"/>
                  <p:cNvSpPr txBox="1"/>
                  <p:nvPr/>
                </p:nvSpPr>
                <p:spPr>
                  <a:xfrm rot="18900000">
                    <a:off x="9783087" y="1643132"/>
                    <a:ext cx="2763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文本框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00000">
                    <a:off x="9783087" y="1643132"/>
                    <a:ext cx="276358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6667" r="-2444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直接箭头连接符 114"/>
              <p:cNvCxnSpPr/>
              <p:nvPr/>
            </p:nvCxnSpPr>
            <p:spPr>
              <a:xfrm rot="18900000" flipH="1">
                <a:off x="8501508" y="2409230"/>
                <a:ext cx="1553160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/>
              <p:nvPr/>
            </p:nvCxnSpPr>
            <p:spPr>
              <a:xfrm rot="18900000">
                <a:off x="8201258" y="1654335"/>
                <a:ext cx="0" cy="1552622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文本框 113"/>
                  <p:cNvSpPr txBox="1"/>
                  <p:nvPr/>
                </p:nvSpPr>
                <p:spPr>
                  <a:xfrm rot="18900000">
                    <a:off x="7427722" y="1666958"/>
                    <a:ext cx="333291" cy="21544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文本框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00000">
                    <a:off x="7427722" y="1666958"/>
                    <a:ext cx="333291" cy="21544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000" r="-34000" b="-24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文本框 139"/>
                  <p:cNvSpPr txBox="1"/>
                  <p:nvPr/>
                </p:nvSpPr>
                <p:spPr>
                  <a:xfrm rot="18900000">
                    <a:off x="9321735" y="1758601"/>
                    <a:ext cx="129202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𝒐𝒃𝒋𝒆𝒄𝒕</m:t>
                          </m:r>
                          <m:r>
                            <a:rPr lang="en-US" altLang="zh-CN" sz="1600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𝒔𝒑𝒂𝒄𝒆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文本框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00000">
                    <a:off x="9321735" y="1758601"/>
                    <a:ext cx="1292020" cy="24622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696" t="-21014" r="-35507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/>
            <p:cNvGrpSpPr/>
            <p:nvPr/>
          </p:nvGrpSpPr>
          <p:grpSpPr>
            <a:xfrm>
              <a:off x="8434629" y="945985"/>
              <a:ext cx="2585542" cy="2356296"/>
              <a:chOff x="8434629" y="945985"/>
              <a:chExt cx="2585542" cy="2356296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8434629" y="945985"/>
                <a:ext cx="2323416" cy="2102192"/>
                <a:chOff x="1805227" y="3709108"/>
                <a:chExt cx="1799586" cy="19486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文本框 124"/>
                    <p:cNvSpPr txBox="1"/>
                    <p:nvPr/>
                  </p:nvSpPr>
                  <p:spPr>
                    <a:xfrm>
                      <a:off x="3390762" y="5458070"/>
                      <a:ext cx="214051" cy="19971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sz="1400" dirty="0">
                        <a:solidFill>
                          <a:srgbClr val="92D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5" name="文本框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0762" y="5458070"/>
                      <a:ext cx="214051" cy="19971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25714" r="-28571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6" name="组合 125"/>
                <p:cNvGrpSpPr/>
                <p:nvPr/>
              </p:nvGrpSpPr>
              <p:grpSpPr>
                <a:xfrm>
                  <a:off x="2031997" y="3963328"/>
                  <a:ext cx="1358765" cy="1625600"/>
                  <a:chOff x="2031995" y="2748090"/>
                  <a:chExt cx="2367223" cy="2832100"/>
                </a:xfrm>
              </p:grpSpPr>
              <p:cxnSp>
                <p:nvCxnSpPr>
                  <p:cNvPr id="128" name="直接箭头连接符 127"/>
                  <p:cNvCxnSpPr/>
                  <p:nvPr/>
                </p:nvCxnSpPr>
                <p:spPr>
                  <a:xfrm flipH="1">
                    <a:off x="2031995" y="5545941"/>
                    <a:ext cx="2367223" cy="0"/>
                  </a:xfrm>
                  <a:prstGeom prst="straightConnector1">
                    <a:avLst/>
                  </a:prstGeom>
                  <a:ln w="25400">
                    <a:solidFill>
                      <a:srgbClr val="92D050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箭头连接符 128"/>
                  <p:cNvCxnSpPr/>
                  <p:nvPr/>
                </p:nvCxnSpPr>
                <p:spPr>
                  <a:xfrm>
                    <a:off x="2032000" y="2748090"/>
                    <a:ext cx="0" cy="2832100"/>
                  </a:xfrm>
                  <a:prstGeom prst="straightConnector1">
                    <a:avLst/>
                  </a:prstGeom>
                  <a:ln w="25400">
                    <a:solidFill>
                      <a:srgbClr val="92D050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文本框 126"/>
                    <p:cNvSpPr txBox="1"/>
                    <p:nvPr/>
                  </p:nvSpPr>
                  <p:spPr>
                    <a:xfrm>
                      <a:off x="1805227" y="3709108"/>
                      <a:ext cx="469259" cy="199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sz="1400" dirty="0">
                        <a:solidFill>
                          <a:srgbClr val="92D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文本框 1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5227" y="3709108"/>
                      <a:ext cx="469259" cy="199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5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9555026" y="3056060"/>
                    <a:ext cx="146514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𝒊𝒏𝒆𝒓𝒕𝒊𝒂𝒍</m:t>
                          </m:r>
                          <m:r>
                            <a:rPr lang="en-US" altLang="zh-CN" sz="16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𝒔𝒑𝒂𝒄𝒆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文本框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5026" y="3056060"/>
                    <a:ext cx="1465145" cy="24622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6486" r="-30811" b="-612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组合 5"/>
          <p:cNvGrpSpPr/>
          <p:nvPr/>
        </p:nvGrpSpPr>
        <p:grpSpPr>
          <a:xfrm>
            <a:off x="5224896" y="3759466"/>
            <a:ext cx="6868552" cy="1297286"/>
            <a:chOff x="5224896" y="3759466"/>
            <a:chExt cx="6868552" cy="1297286"/>
          </a:xfrm>
        </p:grpSpPr>
        <p:grpSp>
          <p:nvGrpSpPr>
            <p:cNvPr id="2" name="组合 1"/>
            <p:cNvGrpSpPr/>
            <p:nvPr/>
          </p:nvGrpSpPr>
          <p:grpSpPr>
            <a:xfrm>
              <a:off x="5224896" y="3759466"/>
              <a:ext cx="6868552" cy="1002151"/>
              <a:chOff x="5048763" y="3931280"/>
              <a:chExt cx="6868552" cy="1002151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5048763" y="3931280"/>
                <a:ext cx="6868552" cy="729083"/>
                <a:chOff x="5206993" y="4192743"/>
                <a:chExt cx="6868552" cy="729083"/>
              </a:xfrm>
            </p:grpSpPr>
            <p:grpSp>
              <p:nvGrpSpPr>
                <p:cNvPr id="144" name="组合 143"/>
                <p:cNvGrpSpPr/>
                <p:nvPr/>
              </p:nvGrpSpPr>
              <p:grpSpPr>
                <a:xfrm>
                  <a:off x="10450945" y="4206798"/>
                  <a:ext cx="1624600" cy="715028"/>
                  <a:chOff x="4278748" y="0"/>
                  <a:chExt cx="1958102" cy="1087834"/>
                </a:xfrm>
              </p:grpSpPr>
              <p:sp>
                <p:nvSpPr>
                  <p:cNvPr id="145" name="圆角矩形 144"/>
                  <p:cNvSpPr/>
                  <p:nvPr/>
                </p:nvSpPr>
                <p:spPr>
                  <a:xfrm>
                    <a:off x="4278748" y="0"/>
                    <a:ext cx="1958102" cy="1087834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bg2">
                      <a:lumMod val="50000"/>
                      <a:alpha val="70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46" name="圆角矩形 4"/>
                  <p:cNvSpPr/>
                  <p:nvPr/>
                </p:nvSpPr>
                <p:spPr>
                  <a:xfrm>
                    <a:off x="4310610" y="31862"/>
                    <a:ext cx="1894378" cy="102411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02870" tIns="102870" rIns="102870" bIns="102870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CN" altLang="en-US" sz="2000" b="1" dirty="0"/>
                      <a:t>世界坐标系</a:t>
                    </a:r>
                  </a:p>
                </p:txBody>
              </p:sp>
            </p:grpSp>
            <p:grpSp>
              <p:nvGrpSpPr>
                <p:cNvPr id="147" name="组合 146"/>
                <p:cNvGrpSpPr/>
                <p:nvPr/>
              </p:nvGrpSpPr>
              <p:grpSpPr>
                <a:xfrm>
                  <a:off x="7830572" y="4206798"/>
                  <a:ext cx="1624600" cy="715028"/>
                  <a:chOff x="4278748" y="0"/>
                  <a:chExt cx="1958102" cy="1087834"/>
                </a:xfrm>
              </p:grpSpPr>
              <p:sp>
                <p:nvSpPr>
                  <p:cNvPr id="148" name="圆角矩形 147"/>
                  <p:cNvSpPr/>
                  <p:nvPr/>
                </p:nvSpPr>
                <p:spPr>
                  <a:xfrm>
                    <a:off x="4278748" y="0"/>
                    <a:ext cx="1958102" cy="1087834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rgbClr val="92D050">
                      <a:alpha val="70000"/>
                    </a:srgb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49" name="圆角矩形 4"/>
                  <p:cNvSpPr/>
                  <p:nvPr/>
                </p:nvSpPr>
                <p:spPr>
                  <a:xfrm>
                    <a:off x="4310610" y="31862"/>
                    <a:ext cx="1894378" cy="102411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02870" tIns="102870" rIns="102870" bIns="102870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CN" altLang="en-US" sz="2000" b="1" dirty="0" smtClean="0"/>
                      <a:t>惯性坐标系</a:t>
                    </a:r>
                    <a:endParaRPr lang="zh-CN" altLang="en-US" sz="2000" b="1" dirty="0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5206993" y="4206798"/>
                  <a:ext cx="1624600" cy="715028"/>
                  <a:chOff x="4278748" y="0"/>
                  <a:chExt cx="1958102" cy="1087834"/>
                </a:xfrm>
              </p:grpSpPr>
              <p:sp>
                <p:nvSpPr>
                  <p:cNvPr id="151" name="圆角矩形 150"/>
                  <p:cNvSpPr/>
                  <p:nvPr/>
                </p:nvSpPr>
                <p:spPr>
                  <a:xfrm>
                    <a:off x="4278748" y="0"/>
                    <a:ext cx="1958102" cy="1087834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52" name="圆角矩形 4"/>
                  <p:cNvSpPr/>
                  <p:nvPr/>
                </p:nvSpPr>
                <p:spPr>
                  <a:xfrm>
                    <a:off x="4310610" y="31862"/>
                    <a:ext cx="1894378" cy="102411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02870" tIns="102870" rIns="102870" bIns="102870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CN" altLang="en-US" sz="2000" b="1" dirty="0" smtClean="0"/>
                      <a:t>物体坐标系</a:t>
                    </a:r>
                    <a:endParaRPr lang="zh-CN" altLang="en-US" sz="2000" b="1" dirty="0"/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7031962" y="4192743"/>
                  <a:ext cx="598241" cy="687286"/>
                  <a:chOff x="6968014" y="4044156"/>
                  <a:chExt cx="598241" cy="687286"/>
                </a:xfrm>
              </p:grpSpPr>
              <p:grpSp>
                <p:nvGrpSpPr>
                  <p:cNvPr id="153" name="组合 152"/>
                  <p:cNvGrpSpPr/>
                  <p:nvPr/>
                </p:nvGrpSpPr>
                <p:grpSpPr>
                  <a:xfrm rot="-5400000">
                    <a:off x="7022372" y="4283280"/>
                    <a:ext cx="489525" cy="406800"/>
                    <a:chOff x="5013037" y="1155824"/>
                    <a:chExt cx="489525" cy="407937"/>
                  </a:xfrm>
                </p:grpSpPr>
                <p:sp>
                  <p:nvSpPr>
                    <p:cNvPr id="154" name="右箭头 153"/>
                    <p:cNvSpPr/>
                    <p:nvPr/>
                  </p:nvSpPr>
                  <p:spPr>
                    <a:xfrm rot="5400000">
                      <a:off x="5053831" y="1115030"/>
                      <a:ext cx="407937" cy="489525"/>
                    </a:xfrm>
                    <a:prstGeom prst="rightArrow">
                      <a:avLst>
                        <a:gd name="adj1" fmla="val 60000"/>
                        <a:gd name="adj2" fmla="val 50000"/>
                      </a:avLst>
                    </a:prstGeom>
                    <a:solidFill>
                      <a:schemeClr val="accent1">
                        <a:lumMod val="60000"/>
                        <a:lumOff val="40000"/>
                        <a:alpha val="70000"/>
                      </a:schemeClr>
                    </a:solidFill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55" name="右箭头 4"/>
                    <p:cNvSpPr/>
                    <p:nvPr/>
                  </p:nvSpPr>
                  <p:spPr>
                    <a:xfrm>
                      <a:off x="5110943" y="1155824"/>
                      <a:ext cx="293715" cy="285556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0" tIns="0" rIns="0" bIns="0" numCol="1" spcCol="1270" anchor="ctr" anchorCtr="0">
                      <a:noAutofit/>
                    </a:bodyPr>
                    <a:lstStyle/>
                    <a:p>
                      <a:pPr lvl="0" algn="ctr" defTabSz="8890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24" name="矩形 23"/>
                  <p:cNvSpPr/>
                  <p:nvPr/>
                </p:nvSpPr>
                <p:spPr>
                  <a:xfrm>
                    <a:off x="6968014" y="4044156"/>
                    <a:ext cx="59824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600" dirty="0"/>
                      <a:t>旋转</a:t>
                    </a:r>
                  </a:p>
                </p:txBody>
              </p:sp>
            </p:grpSp>
            <p:grpSp>
              <p:nvGrpSpPr>
                <p:cNvPr id="159" name="组合 158"/>
                <p:cNvGrpSpPr/>
                <p:nvPr/>
              </p:nvGrpSpPr>
              <p:grpSpPr>
                <a:xfrm>
                  <a:off x="9655541" y="4192743"/>
                  <a:ext cx="595035" cy="687286"/>
                  <a:chOff x="6968014" y="4044156"/>
                  <a:chExt cx="595035" cy="687286"/>
                </a:xfrm>
              </p:grpSpPr>
              <p:grpSp>
                <p:nvGrpSpPr>
                  <p:cNvPr id="160" name="组合 159"/>
                  <p:cNvGrpSpPr/>
                  <p:nvPr/>
                </p:nvGrpSpPr>
                <p:grpSpPr>
                  <a:xfrm rot="-5400000">
                    <a:off x="7022372" y="4283280"/>
                    <a:ext cx="489525" cy="406800"/>
                    <a:chOff x="5013037" y="1155824"/>
                    <a:chExt cx="489525" cy="407937"/>
                  </a:xfrm>
                </p:grpSpPr>
                <p:sp>
                  <p:nvSpPr>
                    <p:cNvPr id="162" name="右箭头 161"/>
                    <p:cNvSpPr/>
                    <p:nvPr/>
                  </p:nvSpPr>
                  <p:spPr>
                    <a:xfrm rot="5400000">
                      <a:off x="5053831" y="1115030"/>
                      <a:ext cx="407937" cy="489525"/>
                    </a:xfrm>
                    <a:prstGeom prst="rightArrow">
                      <a:avLst>
                        <a:gd name="adj1" fmla="val 60000"/>
                        <a:gd name="adj2" fmla="val 50000"/>
                      </a:avLst>
                    </a:prstGeom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63" name="右箭头 4"/>
                    <p:cNvSpPr/>
                    <p:nvPr/>
                  </p:nvSpPr>
                  <p:spPr>
                    <a:xfrm>
                      <a:off x="5110943" y="1155824"/>
                      <a:ext cx="293715" cy="285556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0" tIns="0" rIns="0" bIns="0" numCol="1" spcCol="1270" anchor="ctr" anchorCtr="0">
                      <a:noAutofit/>
                    </a:bodyPr>
                    <a:lstStyle/>
                    <a:p>
                      <a:pPr lvl="0" algn="ctr" defTabSz="8890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161" name="矩形 160"/>
                  <p:cNvSpPr/>
                  <p:nvPr/>
                </p:nvSpPr>
                <p:spPr>
                  <a:xfrm>
                    <a:off x="6968014" y="4044156"/>
                    <a:ext cx="595035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600" dirty="0" smtClean="0"/>
                      <a:t>平移</a:t>
                    </a:r>
                    <a:endParaRPr lang="zh-CN" altLang="en-US" sz="1600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矩形 46"/>
                  <p:cNvSpPr/>
                  <p:nvPr/>
                </p:nvSpPr>
                <p:spPr>
                  <a:xfrm>
                    <a:off x="6346888" y="4594877"/>
                    <a:ext cx="165192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顺时针旋转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zh-CN" altLang="en-US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。</m:t>
                            </m:r>
                          </m:sup>
                        </m:sSup>
                      </m:oMath>
                    </a14:m>
                    <a:endParaRPr lang="zh-CN" altLang="en-US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矩形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6888" y="4594877"/>
                    <a:ext cx="1651927" cy="33855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845" t="-909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/>
                  <p:cNvSpPr/>
                  <p:nvPr/>
                </p:nvSpPr>
                <p:spPr>
                  <a:xfrm>
                    <a:off x="9063698" y="4594877"/>
                    <a:ext cx="146225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向</m:t>
                          </m:r>
                          <m:r>
                            <a:rPr lang="zh-CN" altLang="en-US" sz="1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下</m:t>
                          </m:r>
                          <m:r>
                            <a:rPr lang="zh-CN" alt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向</m:t>
                          </m:r>
                          <m:r>
                            <a:rPr lang="zh-CN" altLang="en-US" sz="1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左平移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矩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3698" y="4594877"/>
                    <a:ext cx="1462259" cy="33855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文本框 3"/>
            <p:cNvSpPr txBox="1"/>
            <p:nvPr/>
          </p:nvSpPr>
          <p:spPr>
            <a:xfrm>
              <a:off x="7989758" y="468742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坐标轴转换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98460" y="5294834"/>
            <a:ext cx="6868552" cy="1415031"/>
            <a:chOff x="5198461" y="5551044"/>
            <a:chExt cx="6868552" cy="1415031"/>
          </a:xfrm>
        </p:grpSpPr>
        <p:grpSp>
          <p:nvGrpSpPr>
            <p:cNvPr id="75" name="组合 74"/>
            <p:cNvGrpSpPr/>
            <p:nvPr/>
          </p:nvGrpSpPr>
          <p:grpSpPr>
            <a:xfrm>
              <a:off x="5198461" y="5551044"/>
              <a:ext cx="6868552" cy="1089241"/>
              <a:chOff x="5048763" y="3887732"/>
              <a:chExt cx="6868552" cy="108924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5048763" y="3887732"/>
                <a:ext cx="6868552" cy="772631"/>
                <a:chOff x="5206993" y="4149195"/>
                <a:chExt cx="6868552" cy="772631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0450945" y="4206798"/>
                  <a:ext cx="1624600" cy="715028"/>
                  <a:chOff x="4278748" y="0"/>
                  <a:chExt cx="1958102" cy="1087834"/>
                </a:xfrm>
              </p:grpSpPr>
              <p:sp>
                <p:nvSpPr>
                  <p:cNvPr id="96" name="圆角矩形 95"/>
                  <p:cNvSpPr/>
                  <p:nvPr/>
                </p:nvSpPr>
                <p:spPr>
                  <a:xfrm>
                    <a:off x="4278748" y="0"/>
                    <a:ext cx="1958102" cy="1087834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bg2">
                      <a:lumMod val="50000"/>
                      <a:alpha val="70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97" name="圆角矩形 4"/>
                  <p:cNvSpPr/>
                  <p:nvPr/>
                </p:nvSpPr>
                <p:spPr>
                  <a:xfrm>
                    <a:off x="4310610" y="31862"/>
                    <a:ext cx="1894378" cy="102411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02870" tIns="102870" rIns="102870" bIns="102870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CN" altLang="en-US" sz="2000" b="1" dirty="0"/>
                      <a:t>世界坐标系</a:t>
                    </a:r>
                  </a:p>
                </p:txBody>
              </p:sp>
            </p:grpSp>
            <p:grpSp>
              <p:nvGrpSpPr>
                <p:cNvPr id="80" name="组合 79"/>
                <p:cNvGrpSpPr/>
                <p:nvPr/>
              </p:nvGrpSpPr>
              <p:grpSpPr>
                <a:xfrm>
                  <a:off x="7830572" y="4206798"/>
                  <a:ext cx="1624600" cy="715028"/>
                  <a:chOff x="4278748" y="0"/>
                  <a:chExt cx="1958102" cy="1087834"/>
                </a:xfrm>
              </p:grpSpPr>
              <p:sp>
                <p:nvSpPr>
                  <p:cNvPr id="94" name="圆角矩形 93"/>
                  <p:cNvSpPr/>
                  <p:nvPr/>
                </p:nvSpPr>
                <p:spPr>
                  <a:xfrm>
                    <a:off x="4278748" y="0"/>
                    <a:ext cx="1958102" cy="1087834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rgbClr val="92D050">
                      <a:alpha val="70000"/>
                    </a:srgb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95" name="圆角矩形 4"/>
                  <p:cNvSpPr/>
                  <p:nvPr/>
                </p:nvSpPr>
                <p:spPr>
                  <a:xfrm>
                    <a:off x="4310610" y="31862"/>
                    <a:ext cx="1894378" cy="102411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02870" tIns="102870" rIns="102870" bIns="102870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CN" altLang="en-US" sz="2000" b="1" dirty="0" smtClean="0"/>
                      <a:t>惯性坐标系</a:t>
                    </a:r>
                    <a:endParaRPr lang="zh-CN" altLang="en-US" sz="2000" b="1" dirty="0"/>
                  </a:p>
                </p:txBody>
              </p:sp>
            </p:grpSp>
            <p:grpSp>
              <p:nvGrpSpPr>
                <p:cNvPr id="81" name="组合 80"/>
                <p:cNvGrpSpPr/>
                <p:nvPr/>
              </p:nvGrpSpPr>
              <p:grpSpPr>
                <a:xfrm>
                  <a:off x="5206993" y="4206798"/>
                  <a:ext cx="1624600" cy="715028"/>
                  <a:chOff x="4278748" y="0"/>
                  <a:chExt cx="1958102" cy="1087834"/>
                </a:xfrm>
              </p:grpSpPr>
              <p:sp>
                <p:nvSpPr>
                  <p:cNvPr id="92" name="圆角矩形 91"/>
                  <p:cNvSpPr/>
                  <p:nvPr/>
                </p:nvSpPr>
                <p:spPr>
                  <a:xfrm>
                    <a:off x="4278748" y="0"/>
                    <a:ext cx="1958102" cy="1087834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93" name="圆角矩形 4"/>
                  <p:cNvSpPr/>
                  <p:nvPr/>
                </p:nvSpPr>
                <p:spPr>
                  <a:xfrm>
                    <a:off x="4310610" y="31862"/>
                    <a:ext cx="1894378" cy="102411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02870" tIns="102870" rIns="102870" bIns="102870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CN" altLang="en-US" sz="2000" b="1" dirty="0" smtClean="0"/>
                      <a:t>物体坐标系</a:t>
                    </a:r>
                    <a:endParaRPr lang="zh-CN" altLang="en-US" sz="2000" b="1" dirty="0"/>
                  </a:p>
                </p:txBody>
              </p:sp>
            </p:grpSp>
            <p:grpSp>
              <p:nvGrpSpPr>
                <p:cNvPr id="82" name="组合 81"/>
                <p:cNvGrpSpPr/>
                <p:nvPr/>
              </p:nvGrpSpPr>
              <p:grpSpPr>
                <a:xfrm>
                  <a:off x="7031962" y="4163708"/>
                  <a:ext cx="598241" cy="716321"/>
                  <a:chOff x="6968014" y="4015121"/>
                  <a:chExt cx="598241" cy="716321"/>
                </a:xfrm>
              </p:grpSpPr>
              <p:grpSp>
                <p:nvGrpSpPr>
                  <p:cNvPr id="88" name="组合 87"/>
                  <p:cNvGrpSpPr/>
                  <p:nvPr/>
                </p:nvGrpSpPr>
                <p:grpSpPr>
                  <a:xfrm rot="-5400000">
                    <a:off x="7022372" y="4283280"/>
                    <a:ext cx="489525" cy="406800"/>
                    <a:chOff x="5013037" y="1155824"/>
                    <a:chExt cx="489525" cy="407937"/>
                  </a:xfrm>
                </p:grpSpPr>
                <p:sp>
                  <p:nvSpPr>
                    <p:cNvPr id="90" name="右箭头 89"/>
                    <p:cNvSpPr/>
                    <p:nvPr/>
                  </p:nvSpPr>
                  <p:spPr>
                    <a:xfrm rot="5400000">
                      <a:off x="5053831" y="1115030"/>
                      <a:ext cx="407937" cy="489525"/>
                    </a:xfrm>
                    <a:prstGeom prst="rightArrow">
                      <a:avLst>
                        <a:gd name="adj1" fmla="val 60000"/>
                        <a:gd name="adj2" fmla="val 50000"/>
                      </a:avLst>
                    </a:prstGeom>
                    <a:solidFill>
                      <a:schemeClr val="accent1">
                        <a:lumMod val="60000"/>
                        <a:lumOff val="40000"/>
                        <a:alpha val="70000"/>
                      </a:schemeClr>
                    </a:solidFill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91" name="右箭头 4"/>
                    <p:cNvSpPr/>
                    <p:nvPr/>
                  </p:nvSpPr>
                  <p:spPr>
                    <a:xfrm>
                      <a:off x="5110943" y="1155824"/>
                      <a:ext cx="293715" cy="285556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0" tIns="0" rIns="0" bIns="0" numCol="1" spcCol="1270" anchor="ctr" anchorCtr="0">
                      <a:noAutofit/>
                    </a:bodyPr>
                    <a:lstStyle/>
                    <a:p>
                      <a:pPr lvl="0" algn="ctr" defTabSz="8890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89" name="矩形 88"/>
                  <p:cNvSpPr/>
                  <p:nvPr/>
                </p:nvSpPr>
                <p:spPr>
                  <a:xfrm>
                    <a:off x="6968014" y="4015121"/>
                    <a:ext cx="59824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600" dirty="0"/>
                      <a:t>旋转</a:t>
                    </a:r>
                  </a:p>
                </p:txBody>
              </p:sp>
            </p:grpSp>
            <p:grpSp>
              <p:nvGrpSpPr>
                <p:cNvPr id="83" name="组合 82"/>
                <p:cNvGrpSpPr/>
                <p:nvPr/>
              </p:nvGrpSpPr>
              <p:grpSpPr>
                <a:xfrm>
                  <a:off x="9655541" y="4149195"/>
                  <a:ext cx="595035" cy="730834"/>
                  <a:chOff x="6968014" y="4000608"/>
                  <a:chExt cx="595035" cy="730834"/>
                </a:xfrm>
              </p:grpSpPr>
              <p:grpSp>
                <p:nvGrpSpPr>
                  <p:cNvPr id="84" name="组合 83"/>
                  <p:cNvGrpSpPr/>
                  <p:nvPr/>
                </p:nvGrpSpPr>
                <p:grpSpPr>
                  <a:xfrm rot="-5400000">
                    <a:off x="7022372" y="4283280"/>
                    <a:ext cx="489525" cy="406800"/>
                    <a:chOff x="5013037" y="1155824"/>
                    <a:chExt cx="489525" cy="407937"/>
                  </a:xfrm>
                </p:grpSpPr>
                <p:sp>
                  <p:nvSpPr>
                    <p:cNvPr id="86" name="右箭头 85"/>
                    <p:cNvSpPr/>
                    <p:nvPr/>
                  </p:nvSpPr>
                  <p:spPr>
                    <a:xfrm rot="5400000">
                      <a:off x="5053831" y="1115030"/>
                      <a:ext cx="407937" cy="489525"/>
                    </a:xfrm>
                    <a:prstGeom prst="rightArrow">
                      <a:avLst>
                        <a:gd name="adj1" fmla="val 60000"/>
                        <a:gd name="adj2" fmla="val 50000"/>
                      </a:avLst>
                    </a:prstGeom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87" name="右箭头 4"/>
                    <p:cNvSpPr/>
                    <p:nvPr/>
                  </p:nvSpPr>
                  <p:spPr>
                    <a:xfrm>
                      <a:off x="5110943" y="1155824"/>
                      <a:ext cx="293715" cy="285556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0" tIns="0" rIns="0" bIns="0" numCol="1" spcCol="1270" anchor="ctr" anchorCtr="0">
                      <a:noAutofit/>
                    </a:bodyPr>
                    <a:lstStyle/>
                    <a:p>
                      <a:pPr lvl="0" algn="ctr" defTabSz="8890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85" name="矩形 84"/>
                  <p:cNvSpPr/>
                  <p:nvPr/>
                </p:nvSpPr>
                <p:spPr>
                  <a:xfrm>
                    <a:off x="6968014" y="4000608"/>
                    <a:ext cx="595035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600" dirty="0" smtClean="0"/>
                      <a:t>平移</a:t>
                    </a:r>
                    <a:endParaRPr lang="zh-CN" altLang="en-US" sz="1600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矩形 76"/>
                  <p:cNvSpPr/>
                  <p:nvPr/>
                </p:nvSpPr>
                <p:spPr>
                  <a:xfrm>
                    <a:off x="6346888" y="4638419"/>
                    <a:ext cx="165192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逆时针旋转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zh-CN" altLang="en-US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。</m:t>
                            </m:r>
                          </m:sup>
                        </m:sSup>
                      </m:oMath>
                    </a14:m>
                    <a:endParaRPr lang="zh-CN" altLang="en-US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矩形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6888" y="4638419"/>
                    <a:ext cx="1651927" cy="33855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214" t="-909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矩形 77"/>
                  <p:cNvSpPr/>
                  <p:nvPr/>
                </p:nvSpPr>
                <p:spPr>
                  <a:xfrm>
                    <a:off x="9063698" y="4638419"/>
                    <a:ext cx="146226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向</m:t>
                          </m:r>
                          <m:r>
                            <a:rPr lang="zh-CN" altLang="en-US" sz="1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上</m:t>
                          </m:r>
                          <m:r>
                            <a:rPr lang="zh-CN" alt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向</m:t>
                          </m:r>
                          <m:r>
                            <a:rPr lang="zh-CN" altLang="en-US" sz="1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右平移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矩形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3698" y="4638419"/>
                    <a:ext cx="1462260" cy="33855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文本框 97"/>
            <p:cNvSpPr txBox="1"/>
            <p:nvPr/>
          </p:nvSpPr>
          <p:spPr>
            <a:xfrm>
              <a:off x="7732491" y="659674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物体上点的转换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08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圆角矩形 112"/>
          <p:cNvSpPr/>
          <p:nvPr/>
        </p:nvSpPr>
        <p:spPr>
          <a:xfrm>
            <a:off x="4908517" y="5492808"/>
            <a:ext cx="1779841" cy="1290535"/>
          </a:xfrm>
          <a:prstGeom prst="roundRect">
            <a:avLst>
              <a:gd name="adj" fmla="val 10000"/>
            </a:avLst>
          </a:prstGeom>
          <a:noFill/>
          <a:ln w="2540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sp>
      <p:sp>
        <p:nvSpPr>
          <p:cNvPr id="123" name="内容占位符 2"/>
          <p:cNvSpPr>
            <a:spLocks noGrp="1"/>
          </p:cNvSpPr>
          <p:nvPr>
            <p:ph idx="1"/>
          </p:nvPr>
        </p:nvSpPr>
        <p:spPr>
          <a:xfrm>
            <a:off x="838199" y="1616975"/>
            <a:ext cx="3101167" cy="493077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相机定位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朝向（旋转）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位置（平移）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逆定位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平移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旋转</a:t>
            </a:r>
            <a:endParaRPr lang="en-US" altLang="zh-CN" dirty="0" smtClean="0"/>
          </a:p>
        </p:txBody>
      </p:sp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相机变换</a:t>
            </a:r>
            <a:endParaRPr lang="zh-CN" altLang="en-US" sz="4800" dirty="0"/>
          </a:p>
        </p:txBody>
      </p:sp>
      <p:grpSp>
        <p:nvGrpSpPr>
          <p:cNvPr id="363" name="组合 362"/>
          <p:cNvGrpSpPr/>
          <p:nvPr/>
        </p:nvGrpSpPr>
        <p:grpSpPr>
          <a:xfrm>
            <a:off x="7691275" y="663158"/>
            <a:ext cx="2652396" cy="2373590"/>
            <a:chOff x="8140923" y="711036"/>
            <a:chExt cx="2983839" cy="2670193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090594" y="1302371"/>
              <a:ext cx="1344421" cy="1123348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8140923" y="711036"/>
              <a:ext cx="2983839" cy="2670193"/>
              <a:chOff x="6670919" y="2077226"/>
              <a:chExt cx="2983839" cy="26701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9211075" y="4357950"/>
                    <a:ext cx="44368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1075" y="4357950"/>
                    <a:ext cx="4436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87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接箭头连接符 23"/>
              <p:cNvCxnSpPr/>
              <p:nvPr/>
            </p:nvCxnSpPr>
            <p:spPr>
              <a:xfrm flipH="1">
                <a:off x="7051075" y="4465672"/>
                <a:ext cx="2160000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7051076" y="2313634"/>
                <a:ext cx="0" cy="216000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6794009" y="2077226"/>
                    <a:ext cx="57348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4009" y="2077226"/>
                    <a:ext cx="57348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871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670919" y="4501198"/>
                    <a:ext cx="126316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𝒘𝒐𝒓𝒍𝒅</m:t>
                          </m:r>
                          <m:r>
                            <a:rPr lang="en-US" altLang="zh-CN" sz="16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𝒔𝒑𝒂𝒄𝒆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文本框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0919" y="4501198"/>
                    <a:ext cx="1263166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65" r="-2885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直接箭头连接符 27"/>
            <p:cNvCxnSpPr/>
            <p:nvPr/>
          </p:nvCxnSpPr>
          <p:spPr>
            <a:xfrm rot="2700000">
              <a:off x="8737453" y="2577107"/>
              <a:ext cx="1" cy="61200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8837497" y="2434831"/>
                  <a:ext cx="248208" cy="2141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altLang="zh-CN" sz="14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z</a:t>
                  </a:r>
                  <a:endParaRPr lang="zh-CN" altLang="en-US" sz="14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497" y="2434831"/>
                  <a:ext cx="248208" cy="21413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5000" t="-29032" r="-41667" b="-709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组合 90"/>
            <p:cNvGrpSpPr/>
            <p:nvPr/>
          </p:nvGrpSpPr>
          <p:grpSpPr>
            <a:xfrm>
              <a:off x="8884378" y="1433416"/>
              <a:ext cx="1866153" cy="1630541"/>
              <a:chOff x="8758074" y="2507915"/>
              <a:chExt cx="1357130" cy="853151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9298401" y="3031009"/>
                <a:ext cx="376103" cy="253585"/>
                <a:chOff x="7965999" y="1569647"/>
                <a:chExt cx="2302765" cy="1552622"/>
              </a:xfrm>
            </p:grpSpPr>
            <p:cxnSp>
              <p:nvCxnSpPr>
                <p:cNvPr id="35" name="直接箭头连接符 34"/>
                <p:cNvCxnSpPr/>
                <p:nvPr/>
              </p:nvCxnSpPr>
              <p:spPr>
                <a:xfrm rot="18900000" flipH="1">
                  <a:off x="8715604" y="2415522"/>
                  <a:ext cx="1553160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/>
                <p:cNvCxnSpPr/>
                <p:nvPr/>
              </p:nvCxnSpPr>
              <p:spPr>
                <a:xfrm rot="18900000">
                  <a:off x="7965999" y="1569647"/>
                  <a:ext cx="0" cy="1552622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headEnd type="stealt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箭头连接符 37"/>
              <p:cNvCxnSpPr/>
              <p:nvPr/>
            </p:nvCxnSpPr>
            <p:spPr>
              <a:xfrm>
                <a:off x="9423012" y="3120971"/>
                <a:ext cx="1254" cy="139243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组合 71"/>
              <p:cNvGrpSpPr/>
              <p:nvPr/>
            </p:nvGrpSpPr>
            <p:grpSpPr>
              <a:xfrm>
                <a:off x="8758074" y="2507915"/>
                <a:ext cx="1357130" cy="750937"/>
                <a:chOff x="4588585" y="3694572"/>
                <a:chExt cx="2904821" cy="1607317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4592086" y="3694572"/>
                  <a:ext cx="2901320" cy="87580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4" name="直接连接符 53"/>
                <p:cNvCxnSpPr/>
                <p:nvPr/>
              </p:nvCxnSpPr>
              <p:spPr>
                <a:xfrm flipH="1" flipV="1">
                  <a:off x="4588585" y="3694572"/>
                  <a:ext cx="1428609" cy="160731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 flipH="1" flipV="1">
                  <a:off x="4588585" y="4570378"/>
                  <a:ext cx="1428608" cy="73150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 flipV="1">
                  <a:off x="6017193" y="4567463"/>
                  <a:ext cx="1476211" cy="73442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 flipV="1">
                  <a:off x="6017199" y="3732740"/>
                  <a:ext cx="1476205" cy="1569143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组合 85"/>
              <p:cNvGrpSpPr/>
              <p:nvPr/>
            </p:nvGrpSpPr>
            <p:grpSpPr>
              <a:xfrm rot="16200000">
                <a:off x="9389681" y="3294180"/>
                <a:ext cx="85924" cy="47848"/>
                <a:chOff x="6902408" y="5015393"/>
                <a:chExt cx="183915" cy="102415"/>
              </a:xfrm>
            </p:grpSpPr>
            <p:sp>
              <p:nvSpPr>
                <p:cNvPr id="88" name="立方体 87"/>
                <p:cNvSpPr/>
                <p:nvPr/>
              </p:nvSpPr>
              <p:spPr>
                <a:xfrm>
                  <a:off x="6902408" y="5015393"/>
                  <a:ext cx="166682" cy="102415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  <a:alpha val="40000"/>
                  </a:schemeClr>
                </a:solidFill>
                <a:ln w="158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立方体 88"/>
                <p:cNvSpPr/>
                <p:nvPr/>
              </p:nvSpPr>
              <p:spPr>
                <a:xfrm>
                  <a:off x="7054359" y="5046496"/>
                  <a:ext cx="31964" cy="40291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n w="158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2" name="组合 101"/>
          <p:cNvGrpSpPr/>
          <p:nvPr/>
        </p:nvGrpSpPr>
        <p:grpSpPr>
          <a:xfrm>
            <a:off x="4764600" y="3373511"/>
            <a:ext cx="1494514" cy="1160345"/>
            <a:chOff x="6377500" y="3826975"/>
            <a:chExt cx="1494514" cy="1160345"/>
          </a:xfrm>
        </p:grpSpPr>
        <p:pic>
          <p:nvPicPr>
            <p:cNvPr id="217" name="图片 2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7126284" y="3826975"/>
              <a:ext cx="745730" cy="623104"/>
            </a:xfrm>
            <a:prstGeom prst="rect">
              <a:avLst/>
            </a:prstGeom>
          </p:spPr>
        </p:pic>
        <p:grpSp>
          <p:nvGrpSpPr>
            <p:cNvPr id="101" name="组合 100"/>
            <p:cNvGrpSpPr/>
            <p:nvPr/>
          </p:nvGrpSpPr>
          <p:grpSpPr>
            <a:xfrm>
              <a:off x="6377500" y="3909090"/>
              <a:ext cx="1354641" cy="1078230"/>
              <a:chOff x="4376760" y="5287862"/>
              <a:chExt cx="1354641" cy="10782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5287718" y="6150648"/>
                    <a:ext cx="44368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文本框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718" y="6150648"/>
                    <a:ext cx="44368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直接箭头连接符 105"/>
              <p:cNvCxnSpPr/>
              <p:nvPr/>
            </p:nvCxnSpPr>
            <p:spPr>
              <a:xfrm flipH="1">
                <a:off x="4664243" y="6266004"/>
                <a:ext cx="720000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/>
            </p:nvCxnSpPr>
            <p:spPr>
              <a:xfrm rot="10800000">
                <a:off x="4663503" y="5560984"/>
                <a:ext cx="0" cy="72000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4376760" y="5287862"/>
                    <a:ext cx="57348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文本框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6760" y="5287862"/>
                    <a:ext cx="573484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直接箭头连接符 109"/>
              <p:cNvCxnSpPr/>
              <p:nvPr/>
            </p:nvCxnSpPr>
            <p:spPr>
              <a:xfrm rot="13500000">
                <a:off x="4855885" y="5858906"/>
                <a:ext cx="1" cy="46800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4925210" y="5749352"/>
                    <a:ext cx="248208" cy="2141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en-US" altLang="zh-CN" sz="14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z</a:t>
                    </a:r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文本框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210" y="5749352"/>
                    <a:ext cx="248208" cy="21413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5000" t="-28571" r="-27500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7" name="组合 126"/>
            <p:cNvGrpSpPr/>
            <p:nvPr/>
          </p:nvGrpSpPr>
          <p:grpSpPr>
            <a:xfrm>
              <a:off x="6644136" y="4376600"/>
              <a:ext cx="536630" cy="506815"/>
              <a:chOff x="4621886" y="5560984"/>
              <a:chExt cx="762357" cy="720000"/>
            </a:xfrm>
          </p:grpSpPr>
          <p:cxnSp>
            <p:nvCxnSpPr>
              <p:cNvPr id="129" name="直接箭头连接符 128"/>
              <p:cNvCxnSpPr/>
              <p:nvPr/>
            </p:nvCxnSpPr>
            <p:spPr>
              <a:xfrm flipH="1">
                <a:off x="4664243" y="6266004"/>
                <a:ext cx="7200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/>
            </p:nvCxnSpPr>
            <p:spPr>
              <a:xfrm rot="10800000">
                <a:off x="4663503" y="5560984"/>
                <a:ext cx="0" cy="72000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/>
              <p:cNvCxnSpPr/>
              <p:nvPr/>
            </p:nvCxnSpPr>
            <p:spPr>
              <a:xfrm rot="13500000">
                <a:off x="4855885" y="5858906"/>
                <a:ext cx="1" cy="4680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0" name="组合 359"/>
          <p:cNvGrpSpPr/>
          <p:nvPr/>
        </p:nvGrpSpPr>
        <p:grpSpPr>
          <a:xfrm>
            <a:off x="7450456" y="5706984"/>
            <a:ext cx="1354641" cy="1078230"/>
            <a:chOff x="7403805" y="5621601"/>
            <a:chExt cx="1354641" cy="1078230"/>
          </a:xfrm>
        </p:grpSpPr>
        <p:grpSp>
          <p:nvGrpSpPr>
            <p:cNvPr id="241" name="组合 240"/>
            <p:cNvGrpSpPr/>
            <p:nvPr/>
          </p:nvGrpSpPr>
          <p:grpSpPr>
            <a:xfrm>
              <a:off x="7403805" y="5621601"/>
              <a:ext cx="1354641" cy="1078230"/>
              <a:chOff x="4376760" y="5287862"/>
              <a:chExt cx="1354641" cy="10782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文本框 246"/>
                  <p:cNvSpPr txBox="1"/>
                  <p:nvPr/>
                </p:nvSpPr>
                <p:spPr>
                  <a:xfrm>
                    <a:off x="5287718" y="6150648"/>
                    <a:ext cx="44368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7" name="文本框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718" y="6150648"/>
                    <a:ext cx="44368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8" name="直接箭头连接符 247"/>
              <p:cNvCxnSpPr/>
              <p:nvPr/>
            </p:nvCxnSpPr>
            <p:spPr>
              <a:xfrm flipH="1">
                <a:off x="4664243" y="6266004"/>
                <a:ext cx="720000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箭头连接符 248"/>
              <p:cNvCxnSpPr/>
              <p:nvPr/>
            </p:nvCxnSpPr>
            <p:spPr>
              <a:xfrm rot="10800000">
                <a:off x="4663503" y="5560984"/>
                <a:ext cx="0" cy="72000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文本框 249"/>
                  <p:cNvSpPr txBox="1"/>
                  <p:nvPr/>
                </p:nvSpPr>
                <p:spPr>
                  <a:xfrm>
                    <a:off x="4376760" y="5287862"/>
                    <a:ext cx="57348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0" name="文本框 2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6760" y="5287862"/>
                    <a:ext cx="573484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1" name="直接箭头连接符 250"/>
              <p:cNvCxnSpPr/>
              <p:nvPr/>
            </p:nvCxnSpPr>
            <p:spPr>
              <a:xfrm rot="13500000">
                <a:off x="4855885" y="5858906"/>
                <a:ext cx="1" cy="46800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文本框 251"/>
                  <p:cNvSpPr txBox="1"/>
                  <p:nvPr/>
                </p:nvSpPr>
                <p:spPr>
                  <a:xfrm>
                    <a:off x="4925210" y="5749352"/>
                    <a:ext cx="248208" cy="2141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en-US" altLang="zh-CN" sz="14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z</a:t>
                    </a:r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2" name="文本框 2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210" y="5749352"/>
                    <a:ext cx="248208" cy="21413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4390" t="-28571" r="-24390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8" name="组合 357"/>
            <p:cNvGrpSpPr/>
            <p:nvPr/>
          </p:nvGrpSpPr>
          <p:grpSpPr>
            <a:xfrm>
              <a:off x="7666987" y="5779198"/>
              <a:ext cx="864889" cy="821790"/>
              <a:chOff x="7666987" y="5779198"/>
              <a:chExt cx="864889" cy="821790"/>
            </a:xfrm>
          </p:grpSpPr>
          <p:pic>
            <p:nvPicPr>
              <p:cNvPr id="243" name="图片 24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6146" y="5779198"/>
                <a:ext cx="745730" cy="623104"/>
              </a:xfrm>
              <a:prstGeom prst="rect">
                <a:avLst/>
              </a:prstGeom>
            </p:spPr>
          </p:pic>
          <p:grpSp>
            <p:nvGrpSpPr>
              <p:cNvPr id="242" name="组合 241"/>
              <p:cNvGrpSpPr/>
              <p:nvPr/>
            </p:nvGrpSpPr>
            <p:grpSpPr>
              <a:xfrm>
                <a:off x="7666987" y="6094173"/>
                <a:ext cx="536630" cy="506815"/>
                <a:chOff x="4621886" y="5560984"/>
                <a:chExt cx="762357" cy="720000"/>
              </a:xfrm>
            </p:grpSpPr>
            <p:cxnSp>
              <p:nvCxnSpPr>
                <p:cNvPr id="244" name="直接箭头连接符 243"/>
                <p:cNvCxnSpPr/>
                <p:nvPr/>
              </p:nvCxnSpPr>
              <p:spPr>
                <a:xfrm flipH="1">
                  <a:off x="4664243" y="6266004"/>
                  <a:ext cx="720000" cy="0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/>
                <p:cNvCxnSpPr/>
                <p:nvPr/>
              </p:nvCxnSpPr>
              <p:spPr>
                <a:xfrm rot="10800000">
                  <a:off x="4663503" y="5560984"/>
                  <a:ext cx="0" cy="720000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箭头连接符 245"/>
                <p:cNvCxnSpPr/>
                <p:nvPr/>
              </p:nvCxnSpPr>
              <p:spPr>
                <a:xfrm rot="13500000">
                  <a:off x="4855885" y="5858906"/>
                  <a:ext cx="1" cy="4680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7" name="组合 266"/>
          <p:cNvGrpSpPr/>
          <p:nvPr/>
        </p:nvGrpSpPr>
        <p:grpSpPr>
          <a:xfrm>
            <a:off x="7456584" y="3373511"/>
            <a:ext cx="1494514" cy="1160345"/>
            <a:chOff x="8008458" y="3809046"/>
            <a:chExt cx="1494514" cy="1160345"/>
          </a:xfrm>
        </p:grpSpPr>
        <p:pic>
          <p:nvPicPr>
            <p:cNvPr id="270" name="图片 26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8757242" y="3809046"/>
              <a:ext cx="745730" cy="623104"/>
            </a:xfrm>
            <a:prstGeom prst="rect">
              <a:avLst/>
            </a:prstGeom>
          </p:spPr>
        </p:pic>
        <p:grpSp>
          <p:nvGrpSpPr>
            <p:cNvPr id="268" name="组合 267"/>
            <p:cNvGrpSpPr/>
            <p:nvPr/>
          </p:nvGrpSpPr>
          <p:grpSpPr>
            <a:xfrm>
              <a:off x="8008458" y="3891161"/>
              <a:ext cx="1354641" cy="1078230"/>
              <a:chOff x="4376760" y="5287862"/>
              <a:chExt cx="1354641" cy="10782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5287718" y="6150648"/>
                    <a:ext cx="44368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4" name="文本框 2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718" y="6150648"/>
                    <a:ext cx="44368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5" name="直接箭头连接符 274"/>
              <p:cNvCxnSpPr/>
              <p:nvPr/>
            </p:nvCxnSpPr>
            <p:spPr>
              <a:xfrm flipH="1">
                <a:off x="4664243" y="6266004"/>
                <a:ext cx="720000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/>
              <p:cNvCxnSpPr/>
              <p:nvPr/>
            </p:nvCxnSpPr>
            <p:spPr>
              <a:xfrm rot="10800000">
                <a:off x="4663503" y="5560984"/>
                <a:ext cx="0" cy="72000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文本框 276"/>
                  <p:cNvSpPr txBox="1"/>
                  <p:nvPr/>
                </p:nvSpPr>
                <p:spPr>
                  <a:xfrm>
                    <a:off x="4376760" y="5287862"/>
                    <a:ext cx="57348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7" name="文本框 2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6760" y="5287862"/>
                    <a:ext cx="573484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8" name="直接箭头连接符 277"/>
              <p:cNvCxnSpPr/>
              <p:nvPr/>
            </p:nvCxnSpPr>
            <p:spPr>
              <a:xfrm rot="13500000">
                <a:off x="4855885" y="5858906"/>
                <a:ext cx="1" cy="46800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4925210" y="5749352"/>
                    <a:ext cx="248208" cy="2141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en-US" altLang="zh-CN" sz="14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z</a:t>
                    </a:r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9" name="文本框 2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210" y="5749352"/>
                    <a:ext cx="248208" cy="21413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1951" t="-28571" r="-24390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9" name="组合 268"/>
            <p:cNvGrpSpPr/>
            <p:nvPr/>
          </p:nvGrpSpPr>
          <p:grpSpPr>
            <a:xfrm rot="-2700000">
              <a:off x="8018438" y="4283184"/>
              <a:ext cx="536630" cy="506815"/>
              <a:chOff x="4621886" y="5560984"/>
              <a:chExt cx="762357" cy="720000"/>
            </a:xfrm>
          </p:grpSpPr>
          <p:cxnSp>
            <p:nvCxnSpPr>
              <p:cNvPr id="271" name="直接箭头连接符 270"/>
              <p:cNvCxnSpPr/>
              <p:nvPr/>
            </p:nvCxnSpPr>
            <p:spPr>
              <a:xfrm flipH="1">
                <a:off x="4664243" y="6266004"/>
                <a:ext cx="7200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箭头连接符 271"/>
              <p:cNvCxnSpPr/>
              <p:nvPr/>
            </p:nvCxnSpPr>
            <p:spPr>
              <a:xfrm rot="10800000">
                <a:off x="4663503" y="5560984"/>
                <a:ext cx="0" cy="72000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箭头连接符 272"/>
              <p:cNvCxnSpPr/>
              <p:nvPr/>
            </p:nvCxnSpPr>
            <p:spPr>
              <a:xfrm rot="13500000">
                <a:off x="4855885" y="5858906"/>
                <a:ext cx="1" cy="4680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9" name="组合 358"/>
          <p:cNvGrpSpPr/>
          <p:nvPr/>
        </p:nvGrpSpPr>
        <p:grpSpPr>
          <a:xfrm>
            <a:off x="5404676" y="5634342"/>
            <a:ext cx="864889" cy="821790"/>
            <a:chOff x="5016742" y="5705168"/>
            <a:chExt cx="864889" cy="821790"/>
          </a:xfrm>
        </p:grpSpPr>
        <p:pic>
          <p:nvPicPr>
            <p:cNvPr id="282" name="图片 2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01" y="5705168"/>
              <a:ext cx="745730" cy="623104"/>
            </a:xfrm>
            <a:prstGeom prst="rect">
              <a:avLst/>
            </a:prstGeom>
          </p:spPr>
        </p:pic>
        <p:grpSp>
          <p:nvGrpSpPr>
            <p:cNvPr id="284" name="组合 283"/>
            <p:cNvGrpSpPr/>
            <p:nvPr/>
          </p:nvGrpSpPr>
          <p:grpSpPr>
            <a:xfrm>
              <a:off x="5016742" y="6020143"/>
              <a:ext cx="536630" cy="506815"/>
              <a:chOff x="4621886" y="5560984"/>
              <a:chExt cx="762357" cy="720000"/>
            </a:xfrm>
          </p:grpSpPr>
          <p:cxnSp>
            <p:nvCxnSpPr>
              <p:cNvPr id="285" name="直接箭头连接符 284"/>
              <p:cNvCxnSpPr/>
              <p:nvPr/>
            </p:nvCxnSpPr>
            <p:spPr>
              <a:xfrm flipH="1">
                <a:off x="4664243" y="6266004"/>
                <a:ext cx="7200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箭头连接符 285"/>
              <p:cNvCxnSpPr/>
              <p:nvPr/>
            </p:nvCxnSpPr>
            <p:spPr>
              <a:xfrm rot="10800000">
                <a:off x="4663503" y="5560984"/>
                <a:ext cx="0" cy="72000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286"/>
              <p:cNvCxnSpPr/>
              <p:nvPr/>
            </p:nvCxnSpPr>
            <p:spPr>
              <a:xfrm rot="13500000">
                <a:off x="4855885" y="5858906"/>
                <a:ext cx="1" cy="4680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8" name="组合 297"/>
          <p:cNvGrpSpPr/>
          <p:nvPr/>
        </p:nvGrpSpPr>
        <p:grpSpPr>
          <a:xfrm>
            <a:off x="6491210" y="3563975"/>
            <a:ext cx="895758" cy="779416"/>
            <a:chOff x="7367088" y="4404231"/>
            <a:chExt cx="895758" cy="779416"/>
          </a:xfrm>
        </p:grpSpPr>
        <p:sp>
          <p:nvSpPr>
            <p:cNvPr id="296" name="右箭头 295"/>
            <p:cNvSpPr/>
            <p:nvPr/>
          </p:nvSpPr>
          <p:spPr>
            <a:xfrm>
              <a:off x="7611567" y="4404231"/>
              <a:ext cx="406800" cy="4895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7" name="矩形 296"/>
            <p:cNvSpPr/>
            <p:nvPr/>
          </p:nvSpPr>
          <p:spPr>
            <a:xfrm>
              <a:off x="7367088" y="4845093"/>
              <a:ext cx="8957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Rotation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99" name="组合 298"/>
          <p:cNvGrpSpPr/>
          <p:nvPr/>
        </p:nvGrpSpPr>
        <p:grpSpPr>
          <a:xfrm>
            <a:off x="9183194" y="3563975"/>
            <a:ext cx="1098762" cy="779416"/>
            <a:chOff x="7367088" y="4404231"/>
            <a:chExt cx="1098762" cy="779416"/>
          </a:xfrm>
        </p:grpSpPr>
        <p:sp>
          <p:nvSpPr>
            <p:cNvPr id="300" name="右箭头 299"/>
            <p:cNvSpPr/>
            <p:nvPr/>
          </p:nvSpPr>
          <p:spPr>
            <a:xfrm>
              <a:off x="7631829" y="4404231"/>
              <a:ext cx="406800" cy="4895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1" name="矩形 300"/>
            <p:cNvSpPr/>
            <p:nvPr/>
          </p:nvSpPr>
          <p:spPr>
            <a:xfrm>
              <a:off x="7367088" y="4845093"/>
              <a:ext cx="10987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rgbClr val="92D050"/>
                  </a:solidFill>
                </a:rPr>
                <a:t>Translation</a:t>
              </a:r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10503972" y="3525911"/>
            <a:ext cx="1494514" cy="1160345"/>
            <a:chOff x="10097572" y="3956279"/>
            <a:chExt cx="1494514" cy="1160345"/>
          </a:xfrm>
        </p:grpSpPr>
        <p:pic>
          <p:nvPicPr>
            <p:cNvPr id="303" name="图片 30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10846356" y="3956279"/>
              <a:ext cx="745730" cy="623104"/>
            </a:xfrm>
            <a:prstGeom prst="rect">
              <a:avLst/>
            </a:prstGeom>
          </p:spPr>
        </p:pic>
        <p:grpSp>
          <p:nvGrpSpPr>
            <p:cNvPr id="304" name="组合 303"/>
            <p:cNvGrpSpPr/>
            <p:nvPr/>
          </p:nvGrpSpPr>
          <p:grpSpPr>
            <a:xfrm>
              <a:off x="10097572" y="4038394"/>
              <a:ext cx="1354641" cy="1078230"/>
              <a:chOff x="4376760" y="5287862"/>
              <a:chExt cx="1354641" cy="10782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文本框 308"/>
                  <p:cNvSpPr txBox="1"/>
                  <p:nvPr/>
                </p:nvSpPr>
                <p:spPr>
                  <a:xfrm>
                    <a:off x="5287718" y="6150648"/>
                    <a:ext cx="44368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9" name="文本框 3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718" y="6150648"/>
                    <a:ext cx="44368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0" name="直接箭头连接符 309"/>
              <p:cNvCxnSpPr/>
              <p:nvPr/>
            </p:nvCxnSpPr>
            <p:spPr>
              <a:xfrm flipH="1">
                <a:off x="4664243" y="6266004"/>
                <a:ext cx="720000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箭头连接符 310"/>
              <p:cNvCxnSpPr/>
              <p:nvPr/>
            </p:nvCxnSpPr>
            <p:spPr>
              <a:xfrm rot="10800000">
                <a:off x="4663503" y="5560984"/>
                <a:ext cx="0" cy="72000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文本框 311"/>
                  <p:cNvSpPr txBox="1"/>
                  <p:nvPr/>
                </p:nvSpPr>
                <p:spPr>
                  <a:xfrm>
                    <a:off x="4376760" y="5287862"/>
                    <a:ext cx="57348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2" name="文本框 3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6760" y="5287862"/>
                    <a:ext cx="573484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3" name="直接箭头连接符 312"/>
              <p:cNvCxnSpPr/>
              <p:nvPr/>
            </p:nvCxnSpPr>
            <p:spPr>
              <a:xfrm rot="13500000">
                <a:off x="4855885" y="5858906"/>
                <a:ext cx="1" cy="46800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文本框 313"/>
                  <p:cNvSpPr txBox="1"/>
                  <p:nvPr/>
                </p:nvSpPr>
                <p:spPr>
                  <a:xfrm>
                    <a:off x="4925210" y="5749352"/>
                    <a:ext cx="248208" cy="2141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en-US" altLang="zh-CN" sz="14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z</a:t>
                    </a:r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4" name="文本框 3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210" y="5749352"/>
                    <a:ext cx="248208" cy="21413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1951" t="-28571" r="-24390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5" name="组合 304"/>
            <p:cNvGrpSpPr/>
            <p:nvPr/>
          </p:nvGrpSpPr>
          <p:grpSpPr>
            <a:xfrm rot="18900000">
              <a:off x="10974327" y="4354217"/>
              <a:ext cx="536630" cy="506815"/>
              <a:chOff x="4621886" y="5560984"/>
              <a:chExt cx="762357" cy="720000"/>
            </a:xfrm>
          </p:grpSpPr>
          <p:cxnSp>
            <p:nvCxnSpPr>
              <p:cNvPr id="306" name="直接箭头连接符 305"/>
              <p:cNvCxnSpPr/>
              <p:nvPr/>
            </p:nvCxnSpPr>
            <p:spPr>
              <a:xfrm flipH="1">
                <a:off x="4664243" y="6266004"/>
                <a:ext cx="7200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/>
              <p:cNvCxnSpPr/>
              <p:nvPr/>
            </p:nvCxnSpPr>
            <p:spPr>
              <a:xfrm rot="10800000">
                <a:off x="4663503" y="5560984"/>
                <a:ext cx="0" cy="72000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箭头连接符 307"/>
              <p:cNvCxnSpPr/>
              <p:nvPr/>
            </p:nvCxnSpPr>
            <p:spPr>
              <a:xfrm rot="13500000">
                <a:off x="4855885" y="5858906"/>
                <a:ext cx="1" cy="468000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组合 361"/>
          <p:cNvGrpSpPr/>
          <p:nvPr/>
        </p:nvGrpSpPr>
        <p:grpSpPr>
          <a:xfrm>
            <a:off x="10394737" y="5691327"/>
            <a:ext cx="1456757" cy="1109545"/>
            <a:chOff x="10454761" y="5604817"/>
            <a:chExt cx="1456757" cy="1109545"/>
          </a:xfrm>
        </p:grpSpPr>
        <p:grpSp>
          <p:nvGrpSpPr>
            <p:cNvPr id="345" name="组合 344"/>
            <p:cNvGrpSpPr/>
            <p:nvPr/>
          </p:nvGrpSpPr>
          <p:grpSpPr>
            <a:xfrm>
              <a:off x="10556877" y="5636132"/>
              <a:ext cx="1354641" cy="1078230"/>
              <a:chOff x="4376760" y="5287862"/>
              <a:chExt cx="1354641" cy="10782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文本框 351"/>
                  <p:cNvSpPr txBox="1"/>
                  <p:nvPr/>
                </p:nvSpPr>
                <p:spPr>
                  <a:xfrm>
                    <a:off x="5287718" y="6150648"/>
                    <a:ext cx="44368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2" name="文本框 3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718" y="6150648"/>
                    <a:ext cx="44368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3" name="直接箭头连接符 352"/>
              <p:cNvCxnSpPr/>
              <p:nvPr/>
            </p:nvCxnSpPr>
            <p:spPr>
              <a:xfrm flipH="1">
                <a:off x="4664243" y="6266004"/>
                <a:ext cx="720000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箭头连接符 353"/>
              <p:cNvCxnSpPr/>
              <p:nvPr/>
            </p:nvCxnSpPr>
            <p:spPr>
              <a:xfrm rot="10800000">
                <a:off x="4663503" y="5560984"/>
                <a:ext cx="0" cy="72000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文本框 354"/>
                  <p:cNvSpPr txBox="1"/>
                  <p:nvPr/>
                </p:nvSpPr>
                <p:spPr>
                  <a:xfrm>
                    <a:off x="4376760" y="5287862"/>
                    <a:ext cx="57348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5" name="文本框 3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6760" y="5287862"/>
                    <a:ext cx="573484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6" name="直接箭头连接符 355"/>
              <p:cNvCxnSpPr/>
              <p:nvPr/>
            </p:nvCxnSpPr>
            <p:spPr>
              <a:xfrm rot="13500000">
                <a:off x="4855885" y="5858906"/>
                <a:ext cx="1" cy="468000"/>
              </a:xfrm>
              <a:prstGeom prst="straightConnector1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文本框 356"/>
                  <p:cNvSpPr txBox="1"/>
                  <p:nvPr/>
                </p:nvSpPr>
                <p:spPr>
                  <a:xfrm>
                    <a:off x="4925210" y="5749352"/>
                    <a:ext cx="248208" cy="2141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en-US" altLang="zh-CN" sz="14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z</a:t>
                    </a:r>
                    <a:endParaRPr lang="zh-CN" altLang="en-US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7" name="文本框 3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5210" y="5749352"/>
                    <a:ext cx="248208" cy="21413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5000" t="-25714" r="-27500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1" name="组合 360"/>
            <p:cNvGrpSpPr/>
            <p:nvPr/>
          </p:nvGrpSpPr>
          <p:grpSpPr>
            <a:xfrm>
              <a:off x="10454761" y="5604817"/>
              <a:ext cx="745730" cy="904753"/>
              <a:chOff x="10454761" y="5604817"/>
              <a:chExt cx="745730" cy="904753"/>
            </a:xfrm>
          </p:grpSpPr>
          <p:pic>
            <p:nvPicPr>
              <p:cNvPr id="347" name="图片 34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10454761" y="5604817"/>
                <a:ext cx="745730" cy="623104"/>
              </a:xfrm>
              <a:prstGeom prst="rect">
                <a:avLst/>
              </a:prstGeom>
            </p:spPr>
          </p:pic>
          <p:grpSp>
            <p:nvGrpSpPr>
              <p:cNvPr id="348" name="组合 347"/>
              <p:cNvGrpSpPr/>
              <p:nvPr/>
            </p:nvGrpSpPr>
            <p:grpSpPr>
              <a:xfrm rot="18900000">
                <a:off x="10582732" y="6002755"/>
                <a:ext cx="536630" cy="506815"/>
                <a:chOff x="4621886" y="5560984"/>
                <a:chExt cx="762357" cy="720000"/>
              </a:xfrm>
            </p:grpSpPr>
            <p:cxnSp>
              <p:nvCxnSpPr>
                <p:cNvPr id="349" name="直接箭头连接符 348"/>
                <p:cNvCxnSpPr/>
                <p:nvPr/>
              </p:nvCxnSpPr>
              <p:spPr>
                <a:xfrm flipH="1">
                  <a:off x="4664243" y="6266004"/>
                  <a:ext cx="720000" cy="0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箭头连接符 349"/>
                <p:cNvCxnSpPr/>
                <p:nvPr/>
              </p:nvCxnSpPr>
              <p:spPr>
                <a:xfrm rot="10800000">
                  <a:off x="4663503" y="5560984"/>
                  <a:ext cx="0" cy="720000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接箭头连接符 350"/>
                <p:cNvCxnSpPr/>
                <p:nvPr/>
              </p:nvCxnSpPr>
              <p:spPr>
                <a:xfrm rot="13500000">
                  <a:off x="4855885" y="5858906"/>
                  <a:ext cx="1" cy="46800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4" name="组合 363"/>
          <p:cNvGrpSpPr/>
          <p:nvPr/>
        </p:nvGrpSpPr>
        <p:grpSpPr>
          <a:xfrm rot="5400000">
            <a:off x="10808759" y="4811445"/>
            <a:ext cx="936282" cy="959677"/>
            <a:chOff x="7367093" y="4404231"/>
            <a:chExt cx="936282" cy="959677"/>
          </a:xfrm>
        </p:grpSpPr>
        <p:sp>
          <p:nvSpPr>
            <p:cNvPr id="365" name="右箭头 364"/>
            <p:cNvSpPr/>
            <p:nvPr/>
          </p:nvSpPr>
          <p:spPr>
            <a:xfrm>
              <a:off x="7631829" y="4404231"/>
              <a:ext cx="406800" cy="4895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6" name="矩形 365"/>
            <p:cNvSpPr/>
            <p:nvPr/>
          </p:nvSpPr>
          <p:spPr>
            <a:xfrm>
              <a:off x="7367093" y="4779133"/>
              <a:ext cx="9362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rgbClr val="92D050"/>
                  </a:solidFill>
                </a:rPr>
                <a:t>Inverse</a:t>
              </a:r>
            </a:p>
            <a:p>
              <a:r>
                <a:rPr lang="en-US" altLang="zh-CN" sz="1600" dirty="0" smtClean="0">
                  <a:solidFill>
                    <a:srgbClr val="92D050"/>
                  </a:solidFill>
                </a:rPr>
                <a:t>Translate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367" name="组合 366"/>
          <p:cNvGrpSpPr/>
          <p:nvPr/>
        </p:nvGrpSpPr>
        <p:grpSpPr>
          <a:xfrm>
            <a:off x="9225561" y="5733281"/>
            <a:ext cx="895758" cy="1025637"/>
            <a:chOff x="7367088" y="4404231"/>
            <a:chExt cx="895758" cy="1025637"/>
          </a:xfrm>
        </p:grpSpPr>
        <p:sp>
          <p:nvSpPr>
            <p:cNvPr id="368" name="右箭头 367"/>
            <p:cNvSpPr/>
            <p:nvPr/>
          </p:nvSpPr>
          <p:spPr>
            <a:xfrm rot="10800000">
              <a:off x="7530327" y="4404231"/>
              <a:ext cx="406800" cy="4895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9" name="矩形 368"/>
            <p:cNvSpPr/>
            <p:nvPr/>
          </p:nvSpPr>
          <p:spPr>
            <a:xfrm>
              <a:off x="7367088" y="4845093"/>
              <a:ext cx="8957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Inverse </a:t>
              </a:r>
            </a:p>
            <a:p>
              <a:r>
                <a:rPr lang="en-US" altLang="zh-CN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Rotation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4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视景体</a:t>
            </a:r>
            <a:r>
              <a:rPr lang="en-US" altLang="zh-CN" sz="4800" dirty="0" smtClean="0"/>
              <a:t>(</a:t>
            </a:r>
            <a:r>
              <a:rPr lang="en-US" altLang="zh-CN" sz="4800" dirty="0"/>
              <a:t>View Frustum</a:t>
            </a:r>
            <a:r>
              <a:rPr lang="en-US" altLang="zh-CN" sz="4800" dirty="0" smtClean="0"/>
              <a:t>)</a:t>
            </a:r>
            <a:endParaRPr lang="en-US" altLang="zh-CN" sz="4800" dirty="0"/>
          </a:p>
        </p:txBody>
      </p:sp>
      <p:sp>
        <p:nvSpPr>
          <p:cNvPr id="215" name="内容占位符 2"/>
          <p:cNvSpPr>
            <a:spLocks noGrp="1"/>
          </p:cNvSpPr>
          <p:nvPr>
            <p:ph idx="1"/>
          </p:nvPr>
        </p:nvSpPr>
        <p:spPr>
          <a:xfrm>
            <a:off x="335802" y="1030101"/>
            <a:ext cx="5202018" cy="563269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近裁剪面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远裁剪面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上、下、左、右裁剪面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视平面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视场角</a:t>
            </a:r>
            <a:r>
              <a:rPr lang="en-US" altLang="zh-CN" dirty="0"/>
              <a:t>(Field of View, FOV)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视距</a:t>
            </a:r>
            <a:r>
              <a:rPr lang="en-US" altLang="zh-CN" dirty="0" smtClean="0"/>
              <a:t>(d)</a:t>
            </a:r>
          </a:p>
        </p:txBody>
      </p:sp>
      <p:grpSp>
        <p:nvGrpSpPr>
          <p:cNvPr id="223" name="组合 222"/>
          <p:cNvGrpSpPr/>
          <p:nvPr/>
        </p:nvGrpSpPr>
        <p:grpSpPr>
          <a:xfrm>
            <a:off x="6569323" y="3565408"/>
            <a:ext cx="4686360" cy="3097390"/>
            <a:chOff x="204227" y="549255"/>
            <a:chExt cx="6697662" cy="4426734"/>
          </a:xfrm>
        </p:grpSpPr>
        <p:cxnSp>
          <p:nvCxnSpPr>
            <p:cNvPr id="224" name="直接箭头连接符 223"/>
            <p:cNvCxnSpPr/>
            <p:nvPr/>
          </p:nvCxnSpPr>
          <p:spPr>
            <a:xfrm>
              <a:off x="827137" y="3806211"/>
              <a:ext cx="4929484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/>
                <p:cNvSpPr txBox="1"/>
                <p:nvPr/>
              </p:nvSpPr>
              <p:spPr>
                <a:xfrm>
                  <a:off x="5291144" y="3954980"/>
                  <a:ext cx="402629" cy="2853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1144" y="3954980"/>
                  <a:ext cx="402629" cy="2853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76" b="-2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本框 225"/>
                <p:cNvSpPr txBox="1"/>
                <p:nvPr/>
              </p:nvSpPr>
              <p:spPr>
                <a:xfrm>
                  <a:off x="694835" y="3945047"/>
                  <a:ext cx="293987" cy="2853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35" y="3945047"/>
                  <a:ext cx="293987" cy="28538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83" r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7" name="直接箭头连接符 226"/>
            <p:cNvCxnSpPr/>
            <p:nvPr/>
          </p:nvCxnSpPr>
          <p:spPr>
            <a:xfrm>
              <a:off x="3291878" y="834246"/>
              <a:ext cx="0" cy="4141743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>
              <a:off x="1277525" y="2140854"/>
              <a:ext cx="392400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>
              <a:off x="204227" y="1141783"/>
              <a:ext cx="615600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梯形 36"/>
            <p:cNvSpPr/>
            <p:nvPr/>
          </p:nvSpPr>
          <p:spPr>
            <a:xfrm rot="10800000">
              <a:off x="662011" y="1150874"/>
              <a:ext cx="5291440" cy="995162"/>
            </a:xfrm>
            <a:custGeom>
              <a:avLst/>
              <a:gdLst>
                <a:gd name="connsiteX0" fmla="*/ 0 w 4661594"/>
                <a:gd name="connsiteY0" fmla="*/ 1372911 h 1372911"/>
                <a:gd name="connsiteX1" fmla="*/ 1465885 w 4661594"/>
                <a:gd name="connsiteY1" fmla="*/ 0 h 1372911"/>
                <a:gd name="connsiteX2" fmla="*/ 3195709 w 4661594"/>
                <a:gd name="connsiteY2" fmla="*/ 0 h 1372911"/>
                <a:gd name="connsiteX3" fmla="*/ 4661594 w 4661594"/>
                <a:gd name="connsiteY3" fmla="*/ 1372911 h 1372911"/>
                <a:gd name="connsiteX4" fmla="*/ 0 w 4661594"/>
                <a:gd name="connsiteY4" fmla="*/ 1372911 h 1372911"/>
                <a:gd name="connsiteX0" fmla="*/ 0 w 4661594"/>
                <a:gd name="connsiteY0" fmla="*/ 1372911 h 1372911"/>
                <a:gd name="connsiteX1" fmla="*/ 1518273 w 4661594"/>
                <a:gd name="connsiteY1" fmla="*/ 0 h 1372911"/>
                <a:gd name="connsiteX2" fmla="*/ 3195709 w 4661594"/>
                <a:gd name="connsiteY2" fmla="*/ 0 h 1372911"/>
                <a:gd name="connsiteX3" fmla="*/ 4661594 w 4661594"/>
                <a:gd name="connsiteY3" fmla="*/ 1372911 h 1372911"/>
                <a:gd name="connsiteX4" fmla="*/ 0 w 4661594"/>
                <a:gd name="connsiteY4" fmla="*/ 1372911 h 1372911"/>
                <a:gd name="connsiteX0" fmla="*/ 0 w 4623494"/>
                <a:gd name="connsiteY0" fmla="*/ 1372911 h 1372911"/>
                <a:gd name="connsiteX1" fmla="*/ 1480173 w 4623494"/>
                <a:gd name="connsiteY1" fmla="*/ 0 h 1372911"/>
                <a:gd name="connsiteX2" fmla="*/ 3157609 w 4623494"/>
                <a:gd name="connsiteY2" fmla="*/ 0 h 1372911"/>
                <a:gd name="connsiteX3" fmla="*/ 4623494 w 4623494"/>
                <a:gd name="connsiteY3" fmla="*/ 1372911 h 1372911"/>
                <a:gd name="connsiteX4" fmla="*/ 0 w 4623494"/>
                <a:gd name="connsiteY4" fmla="*/ 1372911 h 1372911"/>
                <a:gd name="connsiteX0" fmla="*/ 0 w 4623494"/>
                <a:gd name="connsiteY0" fmla="*/ 1377674 h 1377674"/>
                <a:gd name="connsiteX1" fmla="*/ 1480173 w 4623494"/>
                <a:gd name="connsiteY1" fmla="*/ 4763 h 1377674"/>
                <a:gd name="connsiteX2" fmla="*/ 3148084 w 4623494"/>
                <a:gd name="connsiteY2" fmla="*/ 0 h 1377674"/>
                <a:gd name="connsiteX3" fmla="*/ 4623494 w 4623494"/>
                <a:gd name="connsiteY3" fmla="*/ 1377674 h 1377674"/>
                <a:gd name="connsiteX4" fmla="*/ 0 w 4623494"/>
                <a:gd name="connsiteY4" fmla="*/ 1377674 h 1377674"/>
                <a:gd name="connsiteX0" fmla="*/ 0 w 4623494"/>
                <a:gd name="connsiteY0" fmla="*/ 1377674 h 1377674"/>
                <a:gd name="connsiteX1" fmla="*/ 1489698 w 4623494"/>
                <a:gd name="connsiteY1" fmla="*/ 1 h 1377674"/>
                <a:gd name="connsiteX2" fmla="*/ 3148084 w 4623494"/>
                <a:gd name="connsiteY2" fmla="*/ 0 h 1377674"/>
                <a:gd name="connsiteX3" fmla="*/ 4623494 w 4623494"/>
                <a:gd name="connsiteY3" fmla="*/ 1377674 h 1377674"/>
                <a:gd name="connsiteX4" fmla="*/ 0 w 4623494"/>
                <a:gd name="connsiteY4" fmla="*/ 1377674 h 1377674"/>
                <a:gd name="connsiteX0" fmla="*/ 61895 w 4685389"/>
                <a:gd name="connsiteY0" fmla="*/ 1377674 h 1377674"/>
                <a:gd name="connsiteX1" fmla="*/ 0 w 4685389"/>
                <a:gd name="connsiteY1" fmla="*/ 10277 h 1377674"/>
                <a:gd name="connsiteX2" fmla="*/ 3209979 w 4685389"/>
                <a:gd name="connsiteY2" fmla="*/ 0 h 1377674"/>
                <a:gd name="connsiteX3" fmla="*/ 4685389 w 4685389"/>
                <a:gd name="connsiteY3" fmla="*/ 1377674 h 1377674"/>
                <a:gd name="connsiteX4" fmla="*/ 61895 w 4685389"/>
                <a:gd name="connsiteY4" fmla="*/ 1377674 h 1377674"/>
                <a:gd name="connsiteX0" fmla="*/ 61895 w 4710194"/>
                <a:gd name="connsiteY0" fmla="*/ 1367397 h 1367397"/>
                <a:gd name="connsiteX1" fmla="*/ 0 w 4710194"/>
                <a:gd name="connsiteY1" fmla="*/ 0 h 1367397"/>
                <a:gd name="connsiteX2" fmla="*/ 4710194 w 4710194"/>
                <a:gd name="connsiteY2" fmla="*/ 10275 h 1367397"/>
                <a:gd name="connsiteX3" fmla="*/ 4685389 w 4710194"/>
                <a:gd name="connsiteY3" fmla="*/ 1367397 h 1367397"/>
                <a:gd name="connsiteX4" fmla="*/ 61895 w 4710194"/>
                <a:gd name="connsiteY4" fmla="*/ 1367397 h 1367397"/>
                <a:gd name="connsiteX0" fmla="*/ 61895 w 6123951"/>
                <a:gd name="connsiteY0" fmla="*/ 1367397 h 1377672"/>
                <a:gd name="connsiteX1" fmla="*/ 0 w 6123951"/>
                <a:gd name="connsiteY1" fmla="*/ 0 h 1377672"/>
                <a:gd name="connsiteX2" fmla="*/ 4710194 w 6123951"/>
                <a:gd name="connsiteY2" fmla="*/ 10275 h 1377672"/>
                <a:gd name="connsiteX3" fmla="*/ 6123951 w 6123951"/>
                <a:gd name="connsiteY3" fmla="*/ 1377672 h 1377672"/>
                <a:gd name="connsiteX4" fmla="*/ 61895 w 6123951"/>
                <a:gd name="connsiteY4" fmla="*/ 1367397 h 1377672"/>
                <a:gd name="connsiteX0" fmla="*/ 61895 w 6123951"/>
                <a:gd name="connsiteY0" fmla="*/ 1367397 h 1377672"/>
                <a:gd name="connsiteX1" fmla="*/ 0 w 6123951"/>
                <a:gd name="connsiteY1" fmla="*/ 0 h 1377672"/>
                <a:gd name="connsiteX2" fmla="*/ 4792397 w 6123951"/>
                <a:gd name="connsiteY2" fmla="*/ 10275 h 1377672"/>
                <a:gd name="connsiteX3" fmla="*/ 6123951 w 6123951"/>
                <a:gd name="connsiteY3" fmla="*/ 1377672 h 1377672"/>
                <a:gd name="connsiteX4" fmla="*/ 61895 w 6123951"/>
                <a:gd name="connsiteY4" fmla="*/ 1367397 h 1377672"/>
                <a:gd name="connsiteX0" fmla="*/ 61895 w 6123951"/>
                <a:gd name="connsiteY0" fmla="*/ 1398223 h 1408498"/>
                <a:gd name="connsiteX1" fmla="*/ 0 w 6123951"/>
                <a:gd name="connsiteY1" fmla="*/ 30826 h 1408498"/>
                <a:gd name="connsiteX2" fmla="*/ 4720469 w 6123951"/>
                <a:gd name="connsiteY2" fmla="*/ 0 h 1408498"/>
                <a:gd name="connsiteX3" fmla="*/ 6123951 w 6123951"/>
                <a:gd name="connsiteY3" fmla="*/ 1408498 h 1408498"/>
                <a:gd name="connsiteX4" fmla="*/ 61895 w 6123951"/>
                <a:gd name="connsiteY4" fmla="*/ 1398223 h 1408498"/>
                <a:gd name="connsiteX0" fmla="*/ 0 w 7492193"/>
                <a:gd name="connsiteY0" fmla="*/ 1409057 h 1409057"/>
                <a:gd name="connsiteX1" fmla="*/ 1368242 w 7492193"/>
                <a:gd name="connsiteY1" fmla="*/ 30826 h 1409057"/>
                <a:gd name="connsiteX2" fmla="*/ 6088711 w 7492193"/>
                <a:gd name="connsiteY2" fmla="*/ 0 h 1409057"/>
                <a:gd name="connsiteX3" fmla="*/ 7492193 w 7492193"/>
                <a:gd name="connsiteY3" fmla="*/ 1408498 h 1409057"/>
                <a:gd name="connsiteX4" fmla="*/ 0 w 7492193"/>
                <a:gd name="connsiteY4" fmla="*/ 1409057 h 140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2193" h="1409057">
                  <a:moveTo>
                    <a:pt x="0" y="1409057"/>
                  </a:moveTo>
                  <a:lnTo>
                    <a:pt x="1368242" y="30826"/>
                  </a:lnTo>
                  <a:lnTo>
                    <a:pt x="6088711" y="0"/>
                  </a:lnTo>
                  <a:lnTo>
                    <a:pt x="7492193" y="1408498"/>
                  </a:lnTo>
                  <a:lnTo>
                    <a:pt x="0" y="140905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文本框 230"/>
                <p:cNvSpPr txBox="1"/>
                <p:nvPr/>
              </p:nvSpPr>
              <p:spPr>
                <a:xfrm>
                  <a:off x="5680278" y="2032238"/>
                  <a:ext cx="689382" cy="195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𝑛𝑒𝑎𝑟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𝑐𝑙𝑖𝑝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278" y="2032238"/>
                  <a:ext cx="689382" cy="19563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772" t="-3125" r="-47368" b="-906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文本框 231"/>
                <p:cNvSpPr txBox="1"/>
                <p:nvPr/>
              </p:nvSpPr>
              <p:spPr>
                <a:xfrm>
                  <a:off x="6297418" y="1039450"/>
                  <a:ext cx="604471" cy="1956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𝑓𝑎𝑟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𝑐𝑙𝑖𝑝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文本框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418" y="1039450"/>
                  <a:ext cx="604471" cy="1956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087" t="-4348" r="-114493" b="-16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文本框 232"/>
                <p:cNvSpPr txBox="1"/>
                <p:nvPr/>
              </p:nvSpPr>
              <p:spPr>
                <a:xfrm>
                  <a:off x="3129046" y="549255"/>
                  <a:ext cx="386549" cy="2853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文本框 2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46" y="549255"/>
                  <a:ext cx="386549" cy="2853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6667" r="-24444" b="-4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文本框 233"/>
                <p:cNvSpPr txBox="1"/>
                <p:nvPr/>
              </p:nvSpPr>
              <p:spPr>
                <a:xfrm>
                  <a:off x="3376642" y="4665685"/>
                  <a:ext cx="277906" cy="2853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6642" y="4665685"/>
                  <a:ext cx="277906" cy="2853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556" r="-2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直接箭头连接符 234"/>
            <p:cNvCxnSpPr/>
            <p:nvPr/>
          </p:nvCxnSpPr>
          <p:spPr>
            <a:xfrm flipH="1">
              <a:off x="5349393" y="2140854"/>
              <a:ext cx="16964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 flipH="1">
              <a:off x="6125856" y="1142533"/>
              <a:ext cx="16964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/>
            <p:cNvCxnSpPr/>
            <p:nvPr/>
          </p:nvCxnSpPr>
          <p:spPr>
            <a:xfrm flipV="1">
              <a:off x="3291878" y="938921"/>
              <a:ext cx="2880000" cy="2880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/>
            <p:cNvCxnSpPr/>
            <p:nvPr/>
          </p:nvCxnSpPr>
          <p:spPr>
            <a:xfrm flipH="1" flipV="1">
              <a:off x="406633" y="913502"/>
              <a:ext cx="2880000" cy="2880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/>
            <p:nvPr/>
          </p:nvCxnSpPr>
          <p:spPr>
            <a:xfrm>
              <a:off x="2215965" y="3045729"/>
              <a:ext cx="216000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组合 239"/>
            <p:cNvGrpSpPr/>
            <p:nvPr/>
          </p:nvGrpSpPr>
          <p:grpSpPr>
            <a:xfrm>
              <a:off x="4043458" y="1275223"/>
              <a:ext cx="485615" cy="497923"/>
              <a:chOff x="7534435" y="4200531"/>
              <a:chExt cx="485615" cy="497923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7554897" y="4200531"/>
                <a:ext cx="465153" cy="465153"/>
                <a:chOff x="1239822" y="1485935"/>
                <a:chExt cx="2155274" cy="2155274"/>
              </a:xfrm>
            </p:grpSpPr>
            <p:sp>
              <p:nvSpPr>
                <p:cNvPr id="255" name="立方体 254"/>
                <p:cNvSpPr/>
                <p:nvPr/>
              </p:nvSpPr>
              <p:spPr>
                <a:xfrm>
                  <a:off x="1239822" y="1485935"/>
                  <a:ext cx="2155274" cy="2155274"/>
                </a:xfrm>
                <a:prstGeom prst="cube">
                  <a:avLst/>
                </a:prstGeom>
                <a:solidFill>
                  <a:schemeClr val="bg2">
                    <a:lumMod val="75000"/>
                    <a:alpha val="4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6" name="直接箭头连接符 255"/>
                <p:cNvCxnSpPr/>
                <p:nvPr/>
              </p:nvCxnSpPr>
              <p:spPr>
                <a:xfrm flipV="1">
                  <a:off x="1773964" y="3095455"/>
                  <a:ext cx="1621132" cy="12529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75000"/>
                    </a:schemeClr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箭头连接符 256"/>
                <p:cNvCxnSpPr/>
                <p:nvPr/>
              </p:nvCxnSpPr>
              <p:spPr>
                <a:xfrm>
                  <a:off x="1773964" y="1498635"/>
                  <a:ext cx="4036" cy="1600165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75000"/>
                    </a:schemeClr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箭头连接符 257"/>
                <p:cNvCxnSpPr/>
                <p:nvPr/>
              </p:nvCxnSpPr>
              <p:spPr>
                <a:xfrm flipV="1">
                  <a:off x="1239822" y="3107984"/>
                  <a:ext cx="534142" cy="533225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75000"/>
                    </a:schemeClr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3" name="椭圆 252"/>
              <p:cNvSpPr/>
              <p:nvPr/>
            </p:nvSpPr>
            <p:spPr>
              <a:xfrm>
                <a:off x="7534435" y="4644454"/>
                <a:ext cx="54000" cy="54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/>
              <p:nvPr/>
            </p:nvSpPr>
            <p:spPr>
              <a:xfrm>
                <a:off x="7877974" y="4642510"/>
                <a:ext cx="54000" cy="54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41" name="直接箭头连接符 240"/>
            <p:cNvCxnSpPr>
              <a:endCxn id="253" idx="0"/>
            </p:cNvCxnSpPr>
            <p:nvPr/>
          </p:nvCxnSpPr>
          <p:spPr>
            <a:xfrm flipV="1">
              <a:off x="3291877" y="1719146"/>
              <a:ext cx="778581" cy="207435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>
              <a:endCxn id="254" idx="3"/>
            </p:cNvCxnSpPr>
            <p:nvPr/>
          </p:nvCxnSpPr>
          <p:spPr>
            <a:xfrm flipV="1">
              <a:off x="3307731" y="1763294"/>
              <a:ext cx="1087174" cy="203020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文本框 242"/>
                <p:cNvSpPr txBox="1"/>
                <p:nvPr/>
              </p:nvSpPr>
              <p:spPr>
                <a:xfrm>
                  <a:off x="4751041" y="2847678"/>
                  <a:ext cx="1173975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𝑣𝑖𝑒𝑤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𝑝𝑙𝑎𝑛𝑒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文本框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041" y="2847678"/>
                  <a:ext cx="1173975" cy="2769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448" t="-6452" r="-49254" b="-96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4" name="直接箭头连接符 243"/>
            <p:cNvCxnSpPr/>
            <p:nvPr/>
          </p:nvCxnSpPr>
          <p:spPr>
            <a:xfrm flipH="1">
              <a:off x="4501370" y="3062375"/>
              <a:ext cx="16964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V="1">
              <a:off x="2396084" y="3028912"/>
              <a:ext cx="0" cy="76459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文本框 245"/>
                <p:cNvSpPr txBox="1"/>
                <p:nvPr/>
              </p:nvSpPr>
              <p:spPr>
                <a:xfrm>
                  <a:off x="2193122" y="3345234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122" y="3345234"/>
                  <a:ext cx="19325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1250" r="-25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椭圆 246"/>
            <p:cNvSpPr/>
            <p:nvPr/>
          </p:nvSpPr>
          <p:spPr>
            <a:xfrm>
              <a:off x="3546391" y="3016487"/>
              <a:ext cx="54000" cy="54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3684502" y="3014416"/>
              <a:ext cx="54000" cy="54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3270962" y="3771275"/>
              <a:ext cx="54000" cy="54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文本框 249"/>
                <p:cNvSpPr txBox="1"/>
                <p:nvPr/>
              </p:nvSpPr>
              <p:spPr>
                <a:xfrm>
                  <a:off x="3305984" y="3770203"/>
                  <a:ext cx="114890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𝑣𝑖𝑒𝑤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𝑝𝑜𝑖𝑛𝑡</m:t>
                        </m:r>
                      </m:oMath>
                    </m:oMathPara>
                  </a14:m>
                  <a:endParaRPr lang="en-US" altLang="zh-CN" b="0" dirty="0" smtClean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US" altLang="zh-CN" dirty="0" smtClean="0">
                      <a:solidFill>
                        <a:schemeClr val="accent1"/>
                      </a:solidFill>
                    </a:rPr>
                    <a:t>(0,0,0)</a:t>
                  </a:r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984" y="3770203"/>
                  <a:ext cx="1148904" cy="55399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787" t="-1099" r="-6915" b="-252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弧形 250"/>
            <p:cNvSpPr/>
            <p:nvPr/>
          </p:nvSpPr>
          <p:spPr>
            <a:xfrm rot="17700000">
              <a:off x="2730696" y="3563955"/>
              <a:ext cx="1070663" cy="812895"/>
            </a:xfrm>
            <a:prstGeom prst="arc">
              <a:avLst>
                <a:gd name="adj1" fmla="val 18808123"/>
                <a:gd name="adj2" fmla="val 547253"/>
              </a:avLst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/>
              <p:cNvSpPr txBox="1"/>
              <p:nvPr/>
            </p:nvSpPr>
            <p:spPr>
              <a:xfrm>
                <a:off x="8534735" y="538516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9" name="文本框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735" y="5385161"/>
                <a:ext cx="18947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5161" r="-967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5695662" y="553558"/>
            <a:ext cx="6058619" cy="2906220"/>
            <a:chOff x="5695662" y="553558"/>
            <a:chExt cx="6058619" cy="2906220"/>
          </a:xfrm>
        </p:grpSpPr>
        <p:cxnSp>
          <p:nvCxnSpPr>
            <p:cNvPr id="120" name="直接连接符 119"/>
            <p:cNvCxnSpPr>
              <a:stCxn id="125" idx="0"/>
              <a:endCxn id="169" idx="4"/>
            </p:cNvCxnSpPr>
            <p:nvPr/>
          </p:nvCxnSpPr>
          <p:spPr>
            <a:xfrm flipH="1" flipV="1">
              <a:off x="6634873" y="2065030"/>
              <a:ext cx="3249049" cy="32696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25" idx="2"/>
              <a:endCxn id="168" idx="5"/>
            </p:cNvCxnSpPr>
            <p:nvPr/>
          </p:nvCxnSpPr>
          <p:spPr>
            <a:xfrm flipH="1">
              <a:off x="6628830" y="1730074"/>
              <a:ext cx="4573976" cy="31815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25" idx="1"/>
              <a:endCxn id="169" idx="5"/>
            </p:cNvCxnSpPr>
            <p:nvPr/>
          </p:nvCxnSpPr>
          <p:spPr>
            <a:xfrm flipH="1">
              <a:off x="6642864" y="1067482"/>
              <a:ext cx="3239433" cy="98955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25" idx="3"/>
              <a:endCxn id="169" idx="3"/>
            </p:cNvCxnSpPr>
            <p:nvPr/>
          </p:nvCxnSpPr>
          <p:spPr>
            <a:xfrm flipH="1" flipV="1">
              <a:off x="6622887" y="2081180"/>
              <a:ext cx="4580087" cy="97340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/>
            <p:cNvGrpSpPr/>
            <p:nvPr/>
          </p:nvGrpSpPr>
          <p:grpSpPr>
            <a:xfrm>
              <a:off x="6462148" y="2009827"/>
              <a:ext cx="180716" cy="102415"/>
              <a:chOff x="-53264" y="3885252"/>
              <a:chExt cx="883905" cy="339336"/>
            </a:xfrm>
          </p:grpSpPr>
          <p:sp>
            <p:nvSpPr>
              <p:cNvPr id="168" name="立方体 167"/>
              <p:cNvSpPr/>
              <p:nvPr/>
            </p:nvSpPr>
            <p:spPr>
              <a:xfrm>
                <a:off x="-53264" y="3885252"/>
                <a:ext cx="815262" cy="339336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 w="158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立方体 168"/>
              <p:cNvSpPr/>
              <p:nvPr/>
            </p:nvSpPr>
            <p:spPr>
              <a:xfrm>
                <a:off x="674305" y="3988171"/>
                <a:ext cx="156336" cy="133499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158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5" name="平行四边形 14"/>
            <p:cNvSpPr/>
            <p:nvPr/>
          </p:nvSpPr>
          <p:spPr>
            <a:xfrm>
              <a:off x="9882297" y="1067482"/>
              <a:ext cx="1320677" cy="1987105"/>
            </a:xfrm>
            <a:custGeom>
              <a:avLst/>
              <a:gdLst>
                <a:gd name="connsiteX0" fmla="*/ 0 w 1276633"/>
                <a:gd name="connsiteY0" fmla="*/ 618394 h 618394"/>
                <a:gd name="connsiteX1" fmla="*/ 154599 w 1276633"/>
                <a:gd name="connsiteY1" fmla="*/ 0 h 618394"/>
                <a:gd name="connsiteX2" fmla="*/ 1276633 w 1276633"/>
                <a:gd name="connsiteY2" fmla="*/ 0 h 618394"/>
                <a:gd name="connsiteX3" fmla="*/ 1122035 w 1276633"/>
                <a:gd name="connsiteY3" fmla="*/ 618394 h 618394"/>
                <a:gd name="connsiteX4" fmla="*/ 0 w 1276633"/>
                <a:gd name="connsiteY4" fmla="*/ 618394 h 618394"/>
                <a:gd name="connsiteX0" fmla="*/ 42251 w 1318884"/>
                <a:gd name="connsiteY0" fmla="*/ 1323244 h 1323244"/>
                <a:gd name="connsiteX1" fmla="*/ 0 w 1318884"/>
                <a:gd name="connsiteY1" fmla="*/ 0 h 1323244"/>
                <a:gd name="connsiteX2" fmla="*/ 1318884 w 1318884"/>
                <a:gd name="connsiteY2" fmla="*/ 704850 h 1323244"/>
                <a:gd name="connsiteX3" fmla="*/ 1164286 w 1318884"/>
                <a:gd name="connsiteY3" fmla="*/ 1323244 h 1323244"/>
                <a:gd name="connsiteX4" fmla="*/ 42251 w 1318884"/>
                <a:gd name="connsiteY4" fmla="*/ 1323244 h 1323244"/>
                <a:gd name="connsiteX0" fmla="*/ 56539 w 1333172"/>
                <a:gd name="connsiteY0" fmla="*/ 1332769 h 1332769"/>
                <a:gd name="connsiteX1" fmla="*/ 0 w 1333172"/>
                <a:gd name="connsiteY1" fmla="*/ 0 h 1332769"/>
                <a:gd name="connsiteX2" fmla="*/ 1333172 w 1333172"/>
                <a:gd name="connsiteY2" fmla="*/ 714375 h 1332769"/>
                <a:gd name="connsiteX3" fmla="*/ 1178574 w 1333172"/>
                <a:gd name="connsiteY3" fmla="*/ 1332769 h 1332769"/>
                <a:gd name="connsiteX4" fmla="*/ 56539 w 1333172"/>
                <a:gd name="connsiteY4" fmla="*/ 1332769 h 1332769"/>
                <a:gd name="connsiteX0" fmla="*/ 4151 w 1333172"/>
                <a:gd name="connsiteY0" fmla="*/ 1480407 h 1480407"/>
                <a:gd name="connsiteX1" fmla="*/ 0 w 1333172"/>
                <a:gd name="connsiteY1" fmla="*/ 0 h 1480407"/>
                <a:gd name="connsiteX2" fmla="*/ 1333172 w 1333172"/>
                <a:gd name="connsiteY2" fmla="*/ 714375 h 1480407"/>
                <a:gd name="connsiteX3" fmla="*/ 1178574 w 1333172"/>
                <a:gd name="connsiteY3" fmla="*/ 1332769 h 1480407"/>
                <a:gd name="connsiteX4" fmla="*/ 4151 w 1333172"/>
                <a:gd name="connsiteY4" fmla="*/ 1480407 h 1480407"/>
                <a:gd name="connsiteX0" fmla="*/ 4151 w 1447472"/>
                <a:gd name="connsiteY0" fmla="*/ 1480407 h 1480407"/>
                <a:gd name="connsiteX1" fmla="*/ 0 w 1447472"/>
                <a:gd name="connsiteY1" fmla="*/ 0 h 1480407"/>
                <a:gd name="connsiteX2" fmla="*/ 1447472 w 1447472"/>
                <a:gd name="connsiteY2" fmla="*/ 759619 h 1480407"/>
                <a:gd name="connsiteX3" fmla="*/ 1178574 w 1447472"/>
                <a:gd name="connsiteY3" fmla="*/ 1332769 h 1480407"/>
                <a:gd name="connsiteX4" fmla="*/ 4151 w 1447472"/>
                <a:gd name="connsiteY4" fmla="*/ 1480407 h 1480407"/>
                <a:gd name="connsiteX0" fmla="*/ 4151 w 1440328"/>
                <a:gd name="connsiteY0" fmla="*/ 1480407 h 1480407"/>
                <a:gd name="connsiteX1" fmla="*/ 0 w 1440328"/>
                <a:gd name="connsiteY1" fmla="*/ 0 h 1480407"/>
                <a:gd name="connsiteX2" fmla="*/ 1440328 w 1440328"/>
                <a:gd name="connsiteY2" fmla="*/ 759619 h 1480407"/>
                <a:gd name="connsiteX3" fmla="*/ 1178574 w 1440328"/>
                <a:gd name="connsiteY3" fmla="*/ 1332769 h 1480407"/>
                <a:gd name="connsiteX4" fmla="*/ 4151 w 1440328"/>
                <a:gd name="connsiteY4" fmla="*/ 1480407 h 1480407"/>
                <a:gd name="connsiteX0" fmla="*/ 4151 w 1440511"/>
                <a:gd name="connsiteY0" fmla="*/ 1480407 h 2201925"/>
                <a:gd name="connsiteX1" fmla="*/ 0 w 1440511"/>
                <a:gd name="connsiteY1" fmla="*/ 0 h 2201925"/>
                <a:gd name="connsiteX2" fmla="*/ 1440328 w 1440511"/>
                <a:gd name="connsiteY2" fmla="*/ 759619 h 2201925"/>
                <a:gd name="connsiteX3" fmla="*/ 1440511 w 1440511"/>
                <a:gd name="connsiteY3" fmla="*/ 2201925 h 2201925"/>
                <a:gd name="connsiteX4" fmla="*/ 4151 w 1440511"/>
                <a:gd name="connsiteY4" fmla="*/ 1480407 h 2201925"/>
                <a:gd name="connsiteX0" fmla="*/ 1769 w 1438129"/>
                <a:gd name="connsiteY0" fmla="*/ 1442307 h 2163825"/>
                <a:gd name="connsiteX1" fmla="*/ 0 w 1438129"/>
                <a:gd name="connsiteY1" fmla="*/ 0 h 2163825"/>
                <a:gd name="connsiteX2" fmla="*/ 1437946 w 1438129"/>
                <a:gd name="connsiteY2" fmla="*/ 721519 h 2163825"/>
                <a:gd name="connsiteX3" fmla="*/ 1438129 w 1438129"/>
                <a:gd name="connsiteY3" fmla="*/ 2163825 h 2163825"/>
                <a:gd name="connsiteX4" fmla="*/ 1769 w 1438129"/>
                <a:gd name="connsiteY4" fmla="*/ 1442307 h 21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129" h="2163825">
                  <a:moveTo>
                    <a:pt x="1769" y="1442307"/>
                  </a:moveTo>
                  <a:cubicBezTo>
                    <a:pt x="385" y="948838"/>
                    <a:pt x="1384" y="493469"/>
                    <a:pt x="0" y="0"/>
                  </a:cubicBezTo>
                  <a:lnTo>
                    <a:pt x="1437946" y="721519"/>
                  </a:lnTo>
                  <a:lnTo>
                    <a:pt x="1438129" y="2163825"/>
                  </a:lnTo>
                  <a:lnTo>
                    <a:pt x="1769" y="14423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平行四边形 14"/>
            <p:cNvSpPr/>
            <p:nvPr/>
          </p:nvSpPr>
          <p:spPr>
            <a:xfrm>
              <a:off x="8380766" y="1537935"/>
              <a:ext cx="709685" cy="1067800"/>
            </a:xfrm>
            <a:custGeom>
              <a:avLst/>
              <a:gdLst>
                <a:gd name="connsiteX0" fmla="*/ 0 w 1276633"/>
                <a:gd name="connsiteY0" fmla="*/ 618394 h 618394"/>
                <a:gd name="connsiteX1" fmla="*/ 154599 w 1276633"/>
                <a:gd name="connsiteY1" fmla="*/ 0 h 618394"/>
                <a:gd name="connsiteX2" fmla="*/ 1276633 w 1276633"/>
                <a:gd name="connsiteY2" fmla="*/ 0 h 618394"/>
                <a:gd name="connsiteX3" fmla="*/ 1122035 w 1276633"/>
                <a:gd name="connsiteY3" fmla="*/ 618394 h 618394"/>
                <a:gd name="connsiteX4" fmla="*/ 0 w 1276633"/>
                <a:gd name="connsiteY4" fmla="*/ 618394 h 618394"/>
                <a:gd name="connsiteX0" fmla="*/ 42251 w 1318884"/>
                <a:gd name="connsiteY0" fmla="*/ 1323244 h 1323244"/>
                <a:gd name="connsiteX1" fmla="*/ 0 w 1318884"/>
                <a:gd name="connsiteY1" fmla="*/ 0 h 1323244"/>
                <a:gd name="connsiteX2" fmla="*/ 1318884 w 1318884"/>
                <a:gd name="connsiteY2" fmla="*/ 704850 h 1323244"/>
                <a:gd name="connsiteX3" fmla="*/ 1164286 w 1318884"/>
                <a:gd name="connsiteY3" fmla="*/ 1323244 h 1323244"/>
                <a:gd name="connsiteX4" fmla="*/ 42251 w 1318884"/>
                <a:gd name="connsiteY4" fmla="*/ 1323244 h 1323244"/>
                <a:gd name="connsiteX0" fmla="*/ 56539 w 1333172"/>
                <a:gd name="connsiteY0" fmla="*/ 1332769 h 1332769"/>
                <a:gd name="connsiteX1" fmla="*/ 0 w 1333172"/>
                <a:gd name="connsiteY1" fmla="*/ 0 h 1332769"/>
                <a:gd name="connsiteX2" fmla="*/ 1333172 w 1333172"/>
                <a:gd name="connsiteY2" fmla="*/ 714375 h 1332769"/>
                <a:gd name="connsiteX3" fmla="*/ 1178574 w 1333172"/>
                <a:gd name="connsiteY3" fmla="*/ 1332769 h 1332769"/>
                <a:gd name="connsiteX4" fmla="*/ 56539 w 1333172"/>
                <a:gd name="connsiteY4" fmla="*/ 1332769 h 1332769"/>
                <a:gd name="connsiteX0" fmla="*/ 4151 w 1333172"/>
                <a:gd name="connsiteY0" fmla="*/ 1480407 h 1480407"/>
                <a:gd name="connsiteX1" fmla="*/ 0 w 1333172"/>
                <a:gd name="connsiteY1" fmla="*/ 0 h 1480407"/>
                <a:gd name="connsiteX2" fmla="*/ 1333172 w 1333172"/>
                <a:gd name="connsiteY2" fmla="*/ 714375 h 1480407"/>
                <a:gd name="connsiteX3" fmla="*/ 1178574 w 1333172"/>
                <a:gd name="connsiteY3" fmla="*/ 1332769 h 1480407"/>
                <a:gd name="connsiteX4" fmla="*/ 4151 w 1333172"/>
                <a:gd name="connsiteY4" fmla="*/ 1480407 h 1480407"/>
                <a:gd name="connsiteX0" fmla="*/ 4151 w 1447472"/>
                <a:gd name="connsiteY0" fmla="*/ 1480407 h 1480407"/>
                <a:gd name="connsiteX1" fmla="*/ 0 w 1447472"/>
                <a:gd name="connsiteY1" fmla="*/ 0 h 1480407"/>
                <a:gd name="connsiteX2" fmla="*/ 1447472 w 1447472"/>
                <a:gd name="connsiteY2" fmla="*/ 759619 h 1480407"/>
                <a:gd name="connsiteX3" fmla="*/ 1178574 w 1447472"/>
                <a:gd name="connsiteY3" fmla="*/ 1332769 h 1480407"/>
                <a:gd name="connsiteX4" fmla="*/ 4151 w 1447472"/>
                <a:gd name="connsiteY4" fmla="*/ 1480407 h 1480407"/>
                <a:gd name="connsiteX0" fmla="*/ 4151 w 1440328"/>
                <a:gd name="connsiteY0" fmla="*/ 1480407 h 1480407"/>
                <a:gd name="connsiteX1" fmla="*/ 0 w 1440328"/>
                <a:gd name="connsiteY1" fmla="*/ 0 h 1480407"/>
                <a:gd name="connsiteX2" fmla="*/ 1440328 w 1440328"/>
                <a:gd name="connsiteY2" fmla="*/ 759619 h 1480407"/>
                <a:gd name="connsiteX3" fmla="*/ 1178574 w 1440328"/>
                <a:gd name="connsiteY3" fmla="*/ 1332769 h 1480407"/>
                <a:gd name="connsiteX4" fmla="*/ 4151 w 1440328"/>
                <a:gd name="connsiteY4" fmla="*/ 1480407 h 1480407"/>
                <a:gd name="connsiteX0" fmla="*/ 4151 w 1440511"/>
                <a:gd name="connsiteY0" fmla="*/ 1480407 h 2201925"/>
                <a:gd name="connsiteX1" fmla="*/ 0 w 1440511"/>
                <a:gd name="connsiteY1" fmla="*/ 0 h 2201925"/>
                <a:gd name="connsiteX2" fmla="*/ 1440328 w 1440511"/>
                <a:gd name="connsiteY2" fmla="*/ 759619 h 2201925"/>
                <a:gd name="connsiteX3" fmla="*/ 1440511 w 1440511"/>
                <a:gd name="connsiteY3" fmla="*/ 2201925 h 2201925"/>
                <a:gd name="connsiteX4" fmla="*/ 4151 w 1440511"/>
                <a:gd name="connsiteY4" fmla="*/ 1480407 h 2201925"/>
                <a:gd name="connsiteX0" fmla="*/ 1769 w 1438129"/>
                <a:gd name="connsiteY0" fmla="*/ 1442307 h 2163825"/>
                <a:gd name="connsiteX1" fmla="*/ 0 w 1438129"/>
                <a:gd name="connsiteY1" fmla="*/ 0 h 2163825"/>
                <a:gd name="connsiteX2" fmla="*/ 1437946 w 1438129"/>
                <a:gd name="connsiteY2" fmla="*/ 721519 h 2163825"/>
                <a:gd name="connsiteX3" fmla="*/ 1438129 w 1438129"/>
                <a:gd name="connsiteY3" fmla="*/ 2163825 h 2163825"/>
                <a:gd name="connsiteX4" fmla="*/ 1769 w 1438129"/>
                <a:gd name="connsiteY4" fmla="*/ 1442307 h 21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129" h="2163825">
                  <a:moveTo>
                    <a:pt x="1769" y="1442307"/>
                  </a:moveTo>
                  <a:cubicBezTo>
                    <a:pt x="385" y="948838"/>
                    <a:pt x="1384" y="493469"/>
                    <a:pt x="0" y="0"/>
                  </a:cubicBezTo>
                  <a:lnTo>
                    <a:pt x="1437946" y="721519"/>
                  </a:lnTo>
                  <a:lnTo>
                    <a:pt x="1438129" y="2163825"/>
                  </a:lnTo>
                  <a:lnTo>
                    <a:pt x="1769" y="14423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4"/>
            <p:cNvSpPr/>
            <p:nvPr/>
          </p:nvSpPr>
          <p:spPr>
            <a:xfrm>
              <a:off x="7664669" y="1717915"/>
              <a:ext cx="463738" cy="697745"/>
            </a:xfrm>
            <a:custGeom>
              <a:avLst/>
              <a:gdLst>
                <a:gd name="connsiteX0" fmla="*/ 0 w 1276633"/>
                <a:gd name="connsiteY0" fmla="*/ 618394 h 618394"/>
                <a:gd name="connsiteX1" fmla="*/ 154599 w 1276633"/>
                <a:gd name="connsiteY1" fmla="*/ 0 h 618394"/>
                <a:gd name="connsiteX2" fmla="*/ 1276633 w 1276633"/>
                <a:gd name="connsiteY2" fmla="*/ 0 h 618394"/>
                <a:gd name="connsiteX3" fmla="*/ 1122035 w 1276633"/>
                <a:gd name="connsiteY3" fmla="*/ 618394 h 618394"/>
                <a:gd name="connsiteX4" fmla="*/ 0 w 1276633"/>
                <a:gd name="connsiteY4" fmla="*/ 618394 h 618394"/>
                <a:gd name="connsiteX0" fmla="*/ 42251 w 1318884"/>
                <a:gd name="connsiteY0" fmla="*/ 1323244 h 1323244"/>
                <a:gd name="connsiteX1" fmla="*/ 0 w 1318884"/>
                <a:gd name="connsiteY1" fmla="*/ 0 h 1323244"/>
                <a:gd name="connsiteX2" fmla="*/ 1318884 w 1318884"/>
                <a:gd name="connsiteY2" fmla="*/ 704850 h 1323244"/>
                <a:gd name="connsiteX3" fmla="*/ 1164286 w 1318884"/>
                <a:gd name="connsiteY3" fmla="*/ 1323244 h 1323244"/>
                <a:gd name="connsiteX4" fmla="*/ 42251 w 1318884"/>
                <a:gd name="connsiteY4" fmla="*/ 1323244 h 1323244"/>
                <a:gd name="connsiteX0" fmla="*/ 56539 w 1333172"/>
                <a:gd name="connsiteY0" fmla="*/ 1332769 h 1332769"/>
                <a:gd name="connsiteX1" fmla="*/ 0 w 1333172"/>
                <a:gd name="connsiteY1" fmla="*/ 0 h 1332769"/>
                <a:gd name="connsiteX2" fmla="*/ 1333172 w 1333172"/>
                <a:gd name="connsiteY2" fmla="*/ 714375 h 1332769"/>
                <a:gd name="connsiteX3" fmla="*/ 1178574 w 1333172"/>
                <a:gd name="connsiteY3" fmla="*/ 1332769 h 1332769"/>
                <a:gd name="connsiteX4" fmla="*/ 56539 w 1333172"/>
                <a:gd name="connsiteY4" fmla="*/ 1332769 h 1332769"/>
                <a:gd name="connsiteX0" fmla="*/ 4151 w 1333172"/>
                <a:gd name="connsiteY0" fmla="*/ 1480407 h 1480407"/>
                <a:gd name="connsiteX1" fmla="*/ 0 w 1333172"/>
                <a:gd name="connsiteY1" fmla="*/ 0 h 1480407"/>
                <a:gd name="connsiteX2" fmla="*/ 1333172 w 1333172"/>
                <a:gd name="connsiteY2" fmla="*/ 714375 h 1480407"/>
                <a:gd name="connsiteX3" fmla="*/ 1178574 w 1333172"/>
                <a:gd name="connsiteY3" fmla="*/ 1332769 h 1480407"/>
                <a:gd name="connsiteX4" fmla="*/ 4151 w 1333172"/>
                <a:gd name="connsiteY4" fmla="*/ 1480407 h 1480407"/>
                <a:gd name="connsiteX0" fmla="*/ 4151 w 1447472"/>
                <a:gd name="connsiteY0" fmla="*/ 1480407 h 1480407"/>
                <a:gd name="connsiteX1" fmla="*/ 0 w 1447472"/>
                <a:gd name="connsiteY1" fmla="*/ 0 h 1480407"/>
                <a:gd name="connsiteX2" fmla="*/ 1447472 w 1447472"/>
                <a:gd name="connsiteY2" fmla="*/ 759619 h 1480407"/>
                <a:gd name="connsiteX3" fmla="*/ 1178574 w 1447472"/>
                <a:gd name="connsiteY3" fmla="*/ 1332769 h 1480407"/>
                <a:gd name="connsiteX4" fmla="*/ 4151 w 1447472"/>
                <a:gd name="connsiteY4" fmla="*/ 1480407 h 1480407"/>
                <a:gd name="connsiteX0" fmla="*/ 4151 w 1440328"/>
                <a:gd name="connsiteY0" fmla="*/ 1480407 h 1480407"/>
                <a:gd name="connsiteX1" fmla="*/ 0 w 1440328"/>
                <a:gd name="connsiteY1" fmla="*/ 0 h 1480407"/>
                <a:gd name="connsiteX2" fmla="*/ 1440328 w 1440328"/>
                <a:gd name="connsiteY2" fmla="*/ 759619 h 1480407"/>
                <a:gd name="connsiteX3" fmla="*/ 1178574 w 1440328"/>
                <a:gd name="connsiteY3" fmla="*/ 1332769 h 1480407"/>
                <a:gd name="connsiteX4" fmla="*/ 4151 w 1440328"/>
                <a:gd name="connsiteY4" fmla="*/ 1480407 h 1480407"/>
                <a:gd name="connsiteX0" fmla="*/ 4151 w 1440511"/>
                <a:gd name="connsiteY0" fmla="*/ 1480407 h 2201925"/>
                <a:gd name="connsiteX1" fmla="*/ 0 w 1440511"/>
                <a:gd name="connsiteY1" fmla="*/ 0 h 2201925"/>
                <a:gd name="connsiteX2" fmla="*/ 1440328 w 1440511"/>
                <a:gd name="connsiteY2" fmla="*/ 759619 h 2201925"/>
                <a:gd name="connsiteX3" fmla="*/ 1440511 w 1440511"/>
                <a:gd name="connsiteY3" fmla="*/ 2201925 h 2201925"/>
                <a:gd name="connsiteX4" fmla="*/ 4151 w 1440511"/>
                <a:gd name="connsiteY4" fmla="*/ 1480407 h 2201925"/>
                <a:gd name="connsiteX0" fmla="*/ 1769 w 1438129"/>
                <a:gd name="connsiteY0" fmla="*/ 1442307 h 2163825"/>
                <a:gd name="connsiteX1" fmla="*/ 0 w 1438129"/>
                <a:gd name="connsiteY1" fmla="*/ 0 h 2163825"/>
                <a:gd name="connsiteX2" fmla="*/ 1437946 w 1438129"/>
                <a:gd name="connsiteY2" fmla="*/ 721519 h 2163825"/>
                <a:gd name="connsiteX3" fmla="*/ 1438129 w 1438129"/>
                <a:gd name="connsiteY3" fmla="*/ 2163825 h 2163825"/>
                <a:gd name="connsiteX4" fmla="*/ 1769 w 1438129"/>
                <a:gd name="connsiteY4" fmla="*/ 1442307 h 21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129" h="2163825">
                  <a:moveTo>
                    <a:pt x="1769" y="1442307"/>
                  </a:moveTo>
                  <a:cubicBezTo>
                    <a:pt x="385" y="948838"/>
                    <a:pt x="1384" y="493469"/>
                    <a:pt x="0" y="0"/>
                  </a:cubicBezTo>
                  <a:lnTo>
                    <a:pt x="1437946" y="721519"/>
                  </a:lnTo>
                  <a:lnTo>
                    <a:pt x="1438129" y="2163825"/>
                  </a:lnTo>
                  <a:lnTo>
                    <a:pt x="1769" y="14423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箭头连接符 128"/>
            <p:cNvCxnSpPr>
              <a:endCxn id="134" idx="2"/>
            </p:cNvCxnSpPr>
            <p:nvPr/>
          </p:nvCxnSpPr>
          <p:spPr>
            <a:xfrm flipH="1" flipV="1">
              <a:off x="8457042" y="1185158"/>
              <a:ext cx="85873" cy="507908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/>
                <p:cNvSpPr txBox="1"/>
                <p:nvPr/>
              </p:nvSpPr>
              <p:spPr>
                <a:xfrm>
                  <a:off x="8177189" y="908159"/>
                  <a:ext cx="559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7189" y="908159"/>
                  <a:ext cx="559705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696" r="-2174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/>
                <p:cNvSpPr txBox="1"/>
                <p:nvPr/>
              </p:nvSpPr>
              <p:spPr>
                <a:xfrm>
                  <a:off x="11046417" y="812572"/>
                  <a:ext cx="466666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本框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6417" y="812572"/>
                  <a:ext cx="466666" cy="29924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1688" r="-7792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直接箭头连接符 136"/>
            <p:cNvCxnSpPr>
              <a:endCxn id="136" idx="2"/>
            </p:cNvCxnSpPr>
            <p:nvPr/>
          </p:nvCxnSpPr>
          <p:spPr>
            <a:xfrm flipV="1">
              <a:off x="10703537" y="1111821"/>
              <a:ext cx="576213" cy="860855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9640835" y="553558"/>
                  <a:ext cx="459678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𝑡𝑜𝑝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文本框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835" y="553558"/>
                  <a:ext cx="459678" cy="29841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3333" r="-8000" b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直接箭头连接符 138"/>
            <p:cNvCxnSpPr>
              <a:stCxn id="160" idx="6"/>
            </p:cNvCxnSpPr>
            <p:nvPr/>
          </p:nvCxnSpPr>
          <p:spPr>
            <a:xfrm flipV="1">
              <a:off x="9597708" y="785577"/>
              <a:ext cx="187801" cy="590963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/>
                <p:cNvSpPr txBox="1"/>
                <p:nvPr/>
              </p:nvSpPr>
              <p:spPr>
                <a:xfrm>
                  <a:off x="8816011" y="920803"/>
                  <a:ext cx="50860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011" y="920803"/>
                  <a:ext cx="508601" cy="29924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9524" r="-8333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H="1" flipV="1">
              <a:off x="9036602" y="1142886"/>
              <a:ext cx="107646" cy="448637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/>
                <p:cNvSpPr txBox="1"/>
                <p:nvPr/>
              </p:nvSpPr>
              <p:spPr>
                <a:xfrm>
                  <a:off x="9791911" y="2968948"/>
                  <a:ext cx="785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𝑏𝑜𝑡𝑡𝑜𝑚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1911" y="2968948"/>
                  <a:ext cx="785921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202" r="-310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接箭头连接符 142"/>
            <p:cNvCxnSpPr>
              <a:endCxn id="142" idx="0"/>
            </p:cNvCxnSpPr>
            <p:nvPr/>
          </p:nvCxnSpPr>
          <p:spPr>
            <a:xfrm>
              <a:off x="9819250" y="2645244"/>
              <a:ext cx="365622" cy="323704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/>
                <p:cNvSpPr txBox="1"/>
                <p:nvPr/>
              </p:nvSpPr>
              <p:spPr>
                <a:xfrm>
                  <a:off x="9337181" y="2032016"/>
                  <a:ext cx="620811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4" name="文本框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7181" y="2032016"/>
                  <a:ext cx="620811" cy="29956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824" r="-68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文本框 144"/>
            <p:cNvSpPr txBox="1"/>
            <p:nvPr/>
          </p:nvSpPr>
          <p:spPr>
            <a:xfrm>
              <a:off x="5695662" y="1960490"/>
              <a:ext cx="71173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i="1" dirty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View</a:t>
              </a:r>
              <a:r>
                <a:rPr lang="en-US" altLang="zh-CN" sz="12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 </a:t>
              </a:r>
              <a:r>
                <a:rPr lang="en-US" altLang="zh-CN" sz="1200" i="1" dirty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point</a:t>
              </a:r>
            </a:p>
            <a:p>
              <a:pPr algn="ctr"/>
              <a:r>
                <a:rPr lang="en-US" altLang="zh-CN" sz="1200" dirty="0">
                  <a:solidFill>
                    <a:schemeClr val="accent1"/>
                  </a:solidFill>
                </a:rPr>
                <a:t>(0,0,0)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7585637" y="2458731"/>
              <a:ext cx="1067600" cy="447576"/>
              <a:chOff x="5009084" y="4955903"/>
              <a:chExt cx="1067600" cy="447576"/>
            </a:xfrm>
          </p:grpSpPr>
          <p:sp>
            <p:nvSpPr>
              <p:cNvPr id="153" name="文本框 152"/>
              <p:cNvSpPr txBox="1"/>
              <p:nvPr/>
            </p:nvSpPr>
            <p:spPr>
              <a:xfrm>
                <a:off x="5009084" y="5126480"/>
                <a:ext cx="1067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view plane</a:t>
                </a:r>
                <a:endParaRPr lang="zh-CN" altLang="en-US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>
                <a:off x="5542884" y="4955903"/>
                <a:ext cx="2382" cy="154427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/>
            <p:cNvGrpSpPr/>
            <p:nvPr/>
          </p:nvGrpSpPr>
          <p:grpSpPr>
            <a:xfrm>
              <a:off x="11000670" y="3071915"/>
              <a:ext cx="683392" cy="387863"/>
              <a:chOff x="5339552" y="4955903"/>
              <a:chExt cx="683392" cy="387863"/>
            </a:xfrm>
          </p:grpSpPr>
          <p:sp>
            <p:nvSpPr>
              <p:cNvPr id="151" name="文本框 150"/>
              <p:cNvSpPr txBox="1"/>
              <p:nvPr/>
            </p:nvSpPr>
            <p:spPr>
              <a:xfrm>
                <a:off x="5339552" y="5066767"/>
                <a:ext cx="683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far clip</a:t>
                </a:r>
                <a:endParaRPr lang="zh-CN" altLang="en-US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52" name="直接箭头连接符 151"/>
              <p:cNvCxnSpPr/>
              <p:nvPr/>
            </p:nvCxnSpPr>
            <p:spPr>
              <a:xfrm>
                <a:off x="5542884" y="4955903"/>
                <a:ext cx="2382" cy="154427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8823671" y="2611184"/>
              <a:ext cx="844783" cy="387863"/>
              <a:chOff x="5339552" y="4955903"/>
              <a:chExt cx="844783" cy="387863"/>
            </a:xfrm>
          </p:grpSpPr>
          <p:sp>
            <p:nvSpPr>
              <p:cNvPr id="149" name="文本框 148"/>
              <p:cNvSpPr txBox="1"/>
              <p:nvPr/>
            </p:nvSpPr>
            <p:spPr>
              <a:xfrm>
                <a:off x="5339552" y="5066767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near</a:t>
                </a:r>
                <a:r>
                  <a:rPr lang="en-US" altLang="zh-CN" sz="1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clip</a:t>
                </a:r>
                <a:endParaRPr lang="zh-CN" altLang="en-US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>
                <a:off x="5542884" y="4955903"/>
                <a:ext cx="2382" cy="154427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 rot="2040000" flipH="1">
              <a:off x="9915593" y="2443293"/>
              <a:ext cx="260231" cy="260231"/>
              <a:chOff x="8777002" y="5103678"/>
              <a:chExt cx="465153" cy="465153"/>
            </a:xfrm>
          </p:grpSpPr>
          <p:sp>
            <p:nvSpPr>
              <p:cNvPr id="89" name="立方体 88"/>
              <p:cNvSpPr/>
              <p:nvPr/>
            </p:nvSpPr>
            <p:spPr>
              <a:xfrm rot="5400000">
                <a:off x="8777002" y="5103678"/>
                <a:ext cx="465153" cy="465153"/>
              </a:xfrm>
              <a:prstGeom prst="cube">
                <a:avLst/>
              </a:prstGeom>
              <a:solidFill>
                <a:schemeClr val="bg2">
                  <a:lumMod val="75000"/>
                  <a:alpha val="4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rot="5400000" flipV="1">
                <a:off x="8718498" y="5392542"/>
                <a:ext cx="349874" cy="270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rot="5400000">
                <a:off x="9066304" y="5046718"/>
                <a:ext cx="871" cy="345349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 rot="5400000" flipV="1">
                <a:off x="8776903" y="5103777"/>
                <a:ext cx="115279" cy="1150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直接连接符 215"/>
            <p:cNvCxnSpPr/>
            <p:nvPr/>
          </p:nvCxnSpPr>
          <p:spPr>
            <a:xfrm flipH="1" flipV="1">
              <a:off x="6642864" y="2047516"/>
              <a:ext cx="4775602" cy="486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6218235" y="1553115"/>
              <a:ext cx="506815" cy="686001"/>
              <a:chOff x="6208075" y="2990763"/>
              <a:chExt cx="506815" cy="686001"/>
            </a:xfrm>
          </p:grpSpPr>
          <p:cxnSp>
            <p:nvCxnSpPr>
              <p:cNvPr id="217" name="直接箭头连接符 216"/>
              <p:cNvCxnSpPr/>
              <p:nvPr/>
            </p:nvCxnSpPr>
            <p:spPr>
              <a:xfrm rot="8100000" flipH="1">
                <a:off x="6208075" y="3676764"/>
                <a:ext cx="506815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箭头连接符 217"/>
              <p:cNvCxnSpPr/>
              <p:nvPr/>
            </p:nvCxnSpPr>
            <p:spPr>
              <a:xfrm rot="10800000">
                <a:off x="6631856" y="2990763"/>
                <a:ext cx="0" cy="506815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219"/>
                <p:cNvSpPr txBox="1"/>
                <p:nvPr/>
              </p:nvSpPr>
              <p:spPr>
                <a:xfrm>
                  <a:off x="7172117" y="2441659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文本框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2117" y="2441659"/>
                  <a:ext cx="193258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2258" r="-29032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直接箭头连接符 260"/>
            <p:cNvCxnSpPr/>
            <p:nvPr/>
          </p:nvCxnSpPr>
          <p:spPr>
            <a:xfrm rot="10800000">
              <a:off x="7881055" y="1154900"/>
              <a:ext cx="0" cy="1800000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文本框 261"/>
                <p:cNvSpPr txBox="1"/>
                <p:nvPr/>
              </p:nvSpPr>
              <p:spPr>
                <a:xfrm>
                  <a:off x="6091545" y="2328736"/>
                  <a:ext cx="3564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文本框 2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1545" y="2328736"/>
                  <a:ext cx="356444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1864" r="-678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文本框 262"/>
                <p:cNvSpPr txBox="1"/>
                <p:nvPr/>
              </p:nvSpPr>
              <p:spPr>
                <a:xfrm>
                  <a:off x="6470908" y="1283146"/>
                  <a:ext cx="3598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63" name="文本框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908" y="1283146"/>
                  <a:ext cx="359842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5254" r="-13559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文本框 263"/>
                <p:cNvSpPr txBox="1"/>
                <p:nvPr/>
              </p:nvSpPr>
              <p:spPr>
                <a:xfrm>
                  <a:off x="11412072" y="1889153"/>
                  <a:ext cx="342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文本框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2072" y="1889153"/>
                  <a:ext cx="342209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4286" r="-892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直接箭头连接符 264"/>
            <p:cNvCxnSpPr/>
            <p:nvPr/>
          </p:nvCxnSpPr>
          <p:spPr>
            <a:xfrm rot="10800000">
              <a:off x="6650829" y="1992112"/>
              <a:ext cx="0" cy="612000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/>
            <p:nvPr/>
          </p:nvCxnSpPr>
          <p:spPr>
            <a:xfrm rot="5400000" flipH="1" flipV="1">
              <a:off x="7250039" y="1819764"/>
              <a:ext cx="1" cy="126000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7858439" y="2022994"/>
              <a:ext cx="36000" cy="360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8700894" y="2022994"/>
              <a:ext cx="36000" cy="360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10467108" y="2022994"/>
              <a:ext cx="36000" cy="360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4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齐次裁剪空间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7677" y="1199112"/>
                <a:ext cx="5502563" cy="536134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dirty="0" smtClean="0"/>
                  <a:t>齐次坐标</a:t>
                </a:r>
                <a:endParaRPr lang="en-US" altLang="zh-CN" dirty="0" smtClean="0"/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lnSpc>
                    <a:spcPct val="170000"/>
                  </a:lnSpc>
                </a:pPr>
                <a:r>
                  <a:rPr lang="zh-CN" altLang="en-US" dirty="0"/>
                  <a:t>规则观察体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(Canonical View Volume, CVV</a:t>
                </a:r>
                <a:r>
                  <a:rPr lang="en-US" altLang="zh-CN" dirty="0" smtClean="0"/>
                  <a:t>)</a:t>
                </a:r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dirty="0" smtClean="0"/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9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677" y="1199112"/>
                <a:ext cx="5502563" cy="5361346"/>
              </a:xfrm>
              <a:blipFill rotWithShape="0">
                <a:blip r:embed="rId3"/>
                <a:stretch>
                  <a:fillRect l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6419174" y="854210"/>
            <a:ext cx="5307327" cy="2875297"/>
            <a:chOff x="6419174" y="854210"/>
            <a:chExt cx="5307327" cy="2875297"/>
          </a:xfrm>
        </p:grpSpPr>
        <p:cxnSp>
          <p:nvCxnSpPr>
            <p:cNvPr id="120" name="直接连接符 119"/>
            <p:cNvCxnSpPr>
              <a:stCxn id="125" idx="0"/>
              <a:endCxn id="169" idx="4"/>
            </p:cNvCxnSpPr>
            <p:nvPr/>
          </p:nvCxnSpPr>
          <p:spPr>
            <a:xfrm flipH="1" flipV="1">
              <a:off x="6798884" y="2365537"/>
              <a:ext cx="3249049" cy="32696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25" idx="2"/>
              <a:endCxn id="168" idx="5"/>
            </p:cNvCxnSpPr>
            <p:nvPr/>
          </p:nvCxnSpPr>
          <p:spPr>
            <a:xfrm flipH="1">
              <a:off x="6792841" y="2030581"/>
              <a:ext cx="4573976" cy="31815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25" idx="1"/>
              <a:endCxn id="169" idx="5"/>
            </p:cNvCxnSpPr>
            <p:nvPr/>
          </p:nvCxnSpPr>
          <p:spPr>
            <a:xfrm flipH="1">
              <a:off x="6806875" y="1367989"/>
              <a:ext cx="3239433" cy="98955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25" idx="3"/>
              <a:endCxn id="169" idx="3"/>
            </p:cNvCxnSpPr>
            <p:nvPr/>
          </p:nvCxnSpPr>
          <p:spPr>
            <a:xfrm flipH="1" flipV="1">
              <a:off x="6786898" y="2381687"/>
              <a:ext cx="4580087" cy="97340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/>
            <p:cNvGrpSpPr/>
            <p:nvPr/>
          </p:nvGrpSpPr>
          <p:grpSpPr>
            <a:xfrm>
              <a:off x="6626159" y="2310334"/>
              <a:ext cx="180716" cy="102415"/>
              <a:chOff x="-53264" y="3885252"/>
              <a:chExt cx="883905" cy="339336"/>
            </a:xfrm>
          </p:grpSpPr>
          <p:sp>
            <p:nvSpPr>
              <p:cNvPr id="168" name="立方体 167"/>
              <p:cNvSpPr/>
              <p:nvPr/>
            </p:nvSpPr>
            <p:spPr>
              <a:xfrm>
                <a:off x="-53264" y="3885252"/>
                <a:ext cx="815262" cy="339336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 w="158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立方体 168"/>
              <p:cNvSpPr/>
              <p:nvPr/>
            </p:nvSpPr>
            <p:spPr>
              <a:xfrm>
                <a:off x="674305" y="3988171"/>
                <a:ext cx="156336" cy="133499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158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5" name="平行四边形 14"/>
            <p:cNvSpPr/>
            <p:nvPr/>
          </p:nvSpPr>
          <p:spPr>
            <a:xfrm>
              <a:off x="10046308" y="1367989"/>
              <a:ext cx="1320677" cy="1987105"/>
            </a:xfrm>
            <a:custGeom>
              <a:avLst/>
              <a:gdLst>
                <a:gd name="connsiteX0" fmla="*/ 0 w 1276633"/>
                <a:gd name="connsiteY0" fmla="*/ 618394 h 618394"/>
                <a:gd name="connsiteX1" fmla="*/ 154599 w 1276633"/>
                <a:gd name="connsiteY1" fmla="*/ 0 h 618394"/>
                <a:gd name="connsiteX2" fmla="*/ 1276633 w 1276633"/>
                <a:gd name="connsiteY2" fmla="*/ 0 h 618394"/>
                <a:gd name="connsiteX3" fmla="*/ 1122035 w 1276633"/>
                <a:gd name="connsiteY3" fmla="*/ 618394 h 618394"/>
                <a:gd name="connsiteX4" fmla="*/ 0 w 1276633"/>
                <a:gd name="connsiteY4" fmla="*/ 618394 h 618394"/>
                <a:gd name="connsiteX0" fmla="*/ 42251 w 1318884"/>
                <a:gd name="connsiteY0" fmla="*/ 1323244 h 1323244"/>
                <a:gd name="connsiteX1" fmla="*/ 0 w 1318884"/>
                <a:gd name="connsiteY1" fmla="*/ 0 h 1323244"/>
                <a:gd name="connsiteX2" fmla="*/ 1318884 w 1318884"/>
                <a:gd name="connsiteY2" fmla="*/ 704850 h 1323244"/>
                <a:gd name="connsiteX3" fmla="*/ 1164286 w 1318884"/>
                <a:gd name="connsiteY3" fmla="*/ 1323244 h 1323244"/>
                <a:gd name="connsiteX4" fmla="*/ 42251 w 1318884"/>
                <a:gd name="connsiteY4" fmla="*/ 1323244 h 1323244"/>
                <a:gd name="connsiteX0" fmla="*/ 56539 w 1333172"/>
                <a:gd name="connsiteY0" fmla="*/ 1332769 h 1332769"/>
                <a:gd name="connsiteX1" fmla="*/ 0 w 1333172"/>
                <a:gd name="connsiteY1" fmla="*/ 0 h 1332769"/>
                <a:gd name="connsiteX2" fmla="*/ 1333172 w 1333172"/>
                <a:gd name="connsiteY2" fmla="*/ 714375 h 1332769"/>
                <a:gd name="connsiteX3" fmla="*/ 1178574 w 1333172"/>
                <a:gd name="connsiteY3" fmla="*/ 1332769 h 1332769"/>
                <a:gd name="connsiteX4" fmla="*/ 56539 w 1333172"/>
                <a:gd name="connsiteY4" fmla="*/ 1332769 h 1332769"/>
                <a:gd name="connsiteX0" fmla="*/ 4151 w 1333172"/>
                <a:gd name="connsiteY0" fmla="*/ 1480407 h 1480407"/>
                <a:gd name="connsiteX1" fmla="*/ 0 w 1333172"/>
                <a:gd name="connsiteY1" fmla="*/ 0 h 1480407"/>
                <a:gd name="connsiteX2" fmla="*/ 1333172 w 1333172"/>
                <a:gd name="connsiteY2" fmla="*/ 714375 h 1480407"/>
                <a:gd name="connsiteX3" fmla="*/ 1178574 w 1333172"/>
                <a:gd name="connsiteY3" fmla="*/ 1332769 h 1480407"/>
                <a:gd name="connsiteX4" fmla="*/ 4151 w 1333172"/>
                <a:gd name="connsiteY4" fmla="*/ 1480407 h 1480407"/>
                <a:gd name="connsiteX0" fmla="*/ 4151 w 1447472"/>
                <a:gd name="connsiteY0" fmla="*/ 1480407 h 1480407"/>
                <a:gd name="connsiteX1" fmla="*/ 0 w 1447472"/>
                <a:gd name="connsiteY1" fmla="*/ 0 h 1480407"/>
                <a:gd name="connsiteX2" fmla="*/ 1447472 w 1447472"/>
                <a:gd name="connsiteY2" fmla="*/ 759619 h 1480407"/>
                <a:gd name="connsiteX3" fmla="*/ 1178574 w 1447472"/>
                <a:gd name="connsiteY3" fmla="*/ 1332769 h 1480407"/>
                <a:gd name="connsiteX4" fmla="*/ 4151 w 1447472"/>
                <a:gd name="connsiteY4" fmla="*/ 1480407 h 1480407"/>
                <a:gd name="connsiteX0" fmla="*/ 4151 w 1440328"/>
                <a:gd name="connsiteY0" fmla="*/ 1480407 h 1480407"/>
                <a:gd name="connsiteX1" fmla="*/ 0 w 1440328"/>
                <a:gd name="connsiteY1" fmla="*/ 0 h 1480407"/>
                <a:gd name="connsiteX2" fmla="*/ 1440328 w 1440328"/>
                <a:gd name="connsiteY2" fmla="*/ 759619 h 1480407"/>
                <a:gd name="connsiteX3" fmla="*/ 1178574 w 1440328"/>
                <a:gd name="connsiteY3" fmla="*/ 1332769 h 1480407"/>
                <a:gd name="connsiteX4" fmla="*/ 4151 w 1440328"/>
                <a:gd name="connsiteY4" fmla="*/ 1480407 h 1480407"/>
                <a:gd name="connsiteX0" fmla="*/ 4151 w 1440511"/>
                <a:gd name="connsiteY0" fmla="*/ 1480407 h 2201925"/>
                <a:gd name="connsiteX1" fmla="*/ 0 w 1440511"/>
                <a:gd name="connsiteY1" fmla="*/ 0 h 2201925"/>
                <a:gd name="connsiteX2" fmla="*/ 1440328 w 1440511"/>
                <a:gd name="connsiteY2" fmla="*/ 759619 h 2201925"/>
                <a:gd name="connsiteX3" fmla="*/ 1440511 w 1440511"/>
                <a:gd name="connsiteY3" fmla="*/ 2201925 h 2201925"/>
                <a:gd name="connsiteX4" fmla="*/ 4151 w 1440511"/>
                <a:gd name="connsiteY4" fmla="*/ 1480407 h 2201925"/>
                <a:gd name="connsiteX0" fmla="*/ 1769 w 1438129"/>
                <a:gd name="connsiteY0" fmla="*/ 1442307 h 2163825"/>
                <a:gd name="connsiteX1" fmla="*/ 0 w 1438129"/>
                <a:gd name="connsiteY1" fmla="*/ 0 h 2163825"/>
                <a:gd name="connsiteX2" fmla="*/ 1437946 w 1438129"/>
                <a:gd name="connsiteY2" fmla="*/ 721519 h 2163825"/>
                <a:gd name="connsiteX3" fmla="*/ 1438129 w 1438129"/>
                <a:gd name="connsiteY3" fmla="*/ 2163825 h 2163825"/>
                <a:gd name="connsiteX4" fmla="*/ 1769 w 1438129"/>
                <a:gd name="connsiteY4" fmla="*/ 1442307 h 21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129" h="2163825">
                  <a:moveTo>
                    <a:pt x="1769" y="1442307"/>
                  </a:moveTo>
                  <a:cubicBezTo>
                    <a:pt x="385" y="948838"/>
                    <a:pt x="1384" y="493469"/>
                    <a:pt x="0" y="0"/>
                  </a:cubicBezTo>
                  <a:lnTo>
                    <a:pt x="1437946" y="721519"/>
                  </a:lnTo>
                  <a:lnTo>
                    <a:pt x="1438129" y="2163825"/>
                  </a:lnTo>
                  <a:lnTo>
                    <a:pt x="1769" y="14423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平行四边形 14"/>
            <p:cNvSpPr/>
            <p:nvPr/>
          </p:nvSpPr>
          <p:spPr>
            <a:xfrm>
              <a:off x="8544777" y="1838442"/>
              <a:ext cx="709685" cy="1067800"/>
            </a:xfrm>
            <a:custGeom>
              <a:avLst/>
              <a:gdLst>
                <a:gd name="connsiteX0" fmla="*/ 0 w 1276633"/>
                <a:gd name="connsiteY0" fmla="*/ 618394 h 618394"/>
                <a:gd name="connsiteX1" fmla="*/ 154599 w 1276633"/>
                <a:gd name="connsiteY1" fmla="*/ 0 h 618394"/>
                <a:gd name="connsiteX2" fmla="*/ 1276633 w 1276633"/>
                <a:gd name="connsiteY2" fmla="*/ 0 h 618394"/>
                <a:gd name="connsiteX3" fmla="*/ 1122035 w 1276633"/>
                <a:gd name="connsiteY3" fmla="*/ 618394 h 618394"/>
                <a:gd name="connsiteX4" fmla="*/ 0 w 1276633"/>
                <a:gd name="connsiteY4" fmla="*/ 618394 h 618394"/>
                <a:gd name="connsiteX0" fmla="*/ 42251 w 1318884"/>
                <a:gd name="connsiteY0" fmla="*/ 1323244 h 1323244"/>
                <a:gd name="connsiteX1" fmla="*/ 0 w 1318884"/>
                <a:gd name="connsiteY1" fmla="*/ 0 h 1323244"/>
                <a:gd name="connsiteX2" fmla="*/ 1318884 w 1318884"/>
                <a:gd name="connsiteY2" fmla="*/ 704850 h 1323244"/>
                <a:gd name="connsiteX3" fmla="*/ 1164286 w 1318884"/>
                <a:gd name="connsiteY3" fmla="*/ 1323244 h 1323244"/>
                <a:gd name="connsiteX4" fmla="*/ 42251 w 1318884"/>
                <a:gd name="connsiteY4" fmla="*/ 1323244 h 1323244"/>
                <a:gd name="connsiteX0" fmla="*/ 56539 w 1333172"/>
                <a:gd name="connsiteY0" fmla="*/ 1332769 h 1332769"/>
                <a:gd name="connsiteX1" fmla="*/ 0 w 1333172"/>
                <a:gd name="connsiteY1" fmla="*/ 0 h 1332769"/>
                <a:gd name="connsiteX2" fmla="*/ 1333172 w 1333172"/>
                <a:gd name="connsiteY2" fmla="*/ 714375 h 1332769"/>
                <a:gd name="connsiteX3" fmla="*/ 1178574 w 1333172"/>
                <a:gd name="connsiteY3" fmla="*/ 1332769 h 1332769"/>
                <a:gd name="connsiteX4" fmla="*/ 56539 w 1333172"/>
                <a:gd name="connsiteY4" fmla="*/ 1332769 h 1332769"/>
                <a:gd name="connsiteX0" fmla="*/ 4151 w 1333172"/>
                <a:gd name="connsiteY0" fmla="*/ 1480407 h 1480407"/>
                <a:gd name="connsiteX1" fmla="*/ 0 w 1333172"/>
                <a:gd name="connsiteY1" fmla="*/ 0 h 1480407"/>
                <a:gd name="connsiteX2" fmla="*/ 1333172 w 1333172"/>
                <a:gd name="connsiteY2" fmla="*/ 714375 h 1480407"/>
                <a:gd name="connsiteX3" fmla="*/ 1178574 w 1333172"/>
                <a:gd name="connsiteY3" fmla="*/ 1332769 h 1480407"/>
                <a:gd name="connsiteX4" fmla="*/ 4151 w 1333172"/>
                <a:gd name="connsiteY4" fmla="*/ 1480407 h 1480407"/>
                <a:gd name="connsiteX0" fmla="*/ 4151 w 1447472"/>
                <a:gd name="connsiteY0" fmla="*/ 1480407 h 1480407"/>
                <a:gd name="connsiteX1" fmla="*/ 0 w 1447472"/>
                <a:gd name="connsiteY1" fmla="*/ 0 h 1480407"/>
                <a:gd name="connsiteX2" fmla="*/ 1447472 w 1447472"/>
                <a:gd name="connsiteY2" fmla="*/ 759619 h 1480407"/>
                <a:gd name="connsiteX3" fmla="*/ 1178574 w 1447472"/>
                <a:gd name="connsiteY3" fmla="*/ 1332769 h 1480407"/>
                <a:gd name="connsiteX4" fmla="*/ 4151 w 1447472"/>
                <a:gd name="connsiteY4" fmla="*/ 1480407 h 1480407"/>
                <a:gd name="connsiteX0" fmla="*/ 4151 w 1440328"/>
                <a:gd name="connsiteY0" fmla="*/ 1480407 h 1480407"/>
                <a:gd name="connsiteX1" fmla="*/ 0 w 1440328"/>
                <a:gd name="connsiteY1" fmla="*/ 0 h 1480407"/>
                <a:gd name="connsiteX2" fmla="*/ 1440328 w 1440328"/>
                <a:gd name="connsiteY2" fmla="*/ 759619 h 1480407"/>
                <a:gd name="connsiteX3" fmla="*/ 1178574 w 1440328"/>
                <a:gd name="connsiteY3" fmla="*/ 1332769 h 1480407"/>
                <a:gd name="connsiteX4" fmla="*/ 4151 w 1440328"/>
                <a:gd name="connsiteY4" fmla="*/ 1480407 h 1480407"/>
                <a:gd name="connsiteX0" fmla="*/ 4151 w 1440511"/>
                <a:gd name="connsiteY0" fmla="*/ 1480407 h 2201925"/>
                <a:gd name="connsiteX1" fmla="*/ 0 w 1440511"/>
                <a:gd name="connsiteY1" fmla="*/ 0 h 2201925"/>
                <a:gd name="connsiteX2" fmla="*/ 1440328 w 1440511"/>
                <a:gd name="connsiteY2" fmla="*/ 759619 h 2201925"/>
                <a:gd name="connsiteX3" fmla="*/ 1440511 w 1440511"/>
                <a:gd name="connsiteY3" fmla="*/ 2201925 h 2201925"/>
                <a:gd name="connsiteX4" fmla="*/ 4151 w 1440511"/>
                <a:gd name="connsiteY4" fmla="*/ 1480407 h 2201925"/>
                <a:gd name="connsiteX0" fmla="*/ 1769 w 1438129"/>
                <a:gd name="connsiteY0" fmla="*/ 1442307 h 2163825"/>
                <a:gd name="connsiteX1" fmla="*/ 0 w 1438129"/>
                <a:gd name="connsiteY1" fmla="*/ 0 h 2163825"/>
                <a:gd name="connsiteX2" fmla="*/ 1437946 w 1438129"/>
                <a:gd name="connsiteY2" fmla="*/ 721519 h 2163825"/>
                <a:gd name="connsiteX3" fmla="*/ 1438129 w 1438129"/>
                <a:gd name="connsiteY3" fmla="*/ 2163825 h 2163825"/>
                <a:gd name="connsiteX4" fmla="*/ 1769 w 1438129"/>
                <a:gd name="connsiteY4" fmla="*/ 1442307 h 21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129" h="2163825">
                  <a:moveTo>
                    <a:pt x="1769" y="1442307"/>
                  </a:moveTo>
                  <a:cubicBezTo>
                    <a:pt x="385" y="948838"/>
                    <a:pt x="1384" y="493469"/>
                    <a:pt x="0" y="0"/>
                  </a:cubicBezTo>
                  <a:lnTo>
                    <a:pt x="1437946" y="721519"/>
                  </a:lnTo>
                  <a:lnTo>
                    <a:pt x="1438129" y="2163825"/>
                  </a:lnTo>
                  <a:lnTo>
                    <a:pt x="1769" y="14423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4"/>
            <p:cNvSpPr/>
            <p:nvPr/>
          </p:nvSpPr>
          <p:spPr>
            <a:xfrm>
              <a:off x="7828680" y="2018422"/>
              <a:ext cx="463738" cy="697745"/>
            </a:xfrm>
            <a:custGeom>
              <a:avLst/>
              <a:gdLst>
                <a:gd name="connsiteX0" fmla="*/ 0 w 1276633"/>
                <a:gd name="connsiteY0" fmla="*/ 618394 h 618394"/>
                <a:gd name="connsiteX1" fmla="*/ 154599 w 1276633"/>
                <a:gd name="connsiteY1" fmla="*/ 0 h 618394"/>
                <a:gd name="connsiteX2" fmla="*/ 1276633 w 1276633"/>
                <a:gd name="connsiteY2" fmla="*/ 0 h 618394"/>
                <a:gd name="connsiteX3" fmla="*/ 1122035 w 1276633"/>
                <a:gd name="connsiteY3" fmla="*/ 618394 h 618394"/>
                <a:gd name="connsiteX4" fmla="*/ 0 w 1276633"/>
                <a:gd name="connsiteY4" fmla="*/ 618394 h 618394"/>
                <a:gd name="connsiteX0" fmla="*/ 42251 w 1318884"/>
                <a:gd name="connsiteY0" fmla="*/ 1323244 h 1323244"/>
                <a:gd name="connsiteX1" fmla="*/ 0 w 1318884"/>
                <a:gd name="connsiteY1" fmla="*/ 0 h 1323244"/>
                <a:gd name="connsiteX2" fmla="*/ 1318884 w 1318884"/>
                <a:gd name="connsiteY2" fmla="*/ 704850 h 1323244"/>
                <a:gd name="connsiteX3" fmla="*/ 1164286 w 1318884"/>
                <a:gd name="connsiteY3" fmla="*/ 1323244 h 1323244"/>
                <a:gd name="connsiteX4" fmla="*/ 42251 w 1318884"/>
                <a:gd name="connsiteY4" fmla="*/ 1323244 h 1323244"/>
                <a:gd name="connsiteX0" fmla="*/ 56539 w 1333172"/>
                <a:gd name="connsiteY0" fmla="*/ 1332769 h 1332769"/>
                <a:gd name="connsiteX1" fmla="*/ 0 w 1333172"/>
                <a:gd name="connsiteY1" fmla="*/ 0 h 1332769"/>
                <a:gd name="connsiteX2" fmla="*/ 1333172 w 1333172"/>
                <a:gd name="connsiteY2" fmla="*/ 714375 h 1332769"/>
                <a:gd name="connsiteX3" fmla="*/ 1178574 w 1333172"/>
                <a:gd name="connsiteY3" fmla="*/ 1332769 h 1332769"/>
                <a:gd name="connsiteX4" fmla="*/ 56539 w 1333172"/>
                <a:gd name="connsiteY4" fmla="*/ 1332769 h 1332769"/>
                <a:gd name="connsiteX0" fmla="*/ 4151 w 1333172"/>
                <a:gd name="connsiteY0" fmla="*/ 1480407 h 1480407"/>
                <a:gd name="connsiteX1" fmla="*/ 0 w 1333172"/>
                <a:gd name="connsiteY1" fmla="*/ 0 h 1480407"/>
                <a:gd name="connsiteX2" fmla="*/ 1333172 w 1333172"/>
                <a:gd name="connsiteY2" fmla="*/ 714375 h 1480407"/>
                <a:gd name="connsiteX3" fmla="*/ 1178574 w 1333172"/>
                <a:gd name="connsiteY3" fmla="*/ 1332769 h 1480407"/>
                <a:gd name="connsiteX4" fmla="*/ 4151 w 1333172"/>
                <a:gd name="connsiteY4" fmla="*/ 1480407 h 1480407"/>
                <a:gd name="connsiteX0" fmla="*/ 4151 w 1447472"/>
                <a:gd name="connsiteY0" fmla="*/ 1480407 h 1480407"/>
                <a:gd name="connsiteX1" fmla="*/ 0 w 1447472"/>
                <a:gd name="connsiteY1" fmla="*/ 0 h 1480407"/>
                <a:gd name="connsiteX2" fmla="*/ 1447472 w 1447472"/>
                <a:gd name="connsiteY2" fmla="*/ 759619 h 1480407"/>
                <a:gd name="connsiteX3" fmla="*/ 1178574 w 1447472"/>
                <a:gd name="connsiteY3" fmla="*/ 1332769 h 1480407"/>
                <a:gd name="connsiteX4" fmla="*/ 4151 w 1447472"/>
                <a:gd name="connsiteY4" fmla="*/ 1480407 h 1480407"/>
                <a:gd name="connsiteX0" fmla="*/ 4151 w 1440328"/>
                <a:gd name="connsiteY0" fmla="*/ 1480407 h 1480407"/>
                <a:gd name="connsiteX1" fmla="*/ 0 w 1440328"/>
                <a:gd name="connsiteY1" fmla="*/ 0 h 1480407"/>
                <a:gd name="connsiteX2" fmla="*/ 1440328 w 1440328"/>
                <a:gd name="connsiteY2" fmla="*/ 759619 h 1480407"/>
                <a:gd name="connsiteX3" fmla="*/ 1178574 w 1440328"/>
                <a:gd name="connsiteY3" fmla="*/ 1332769 h 1480407"/>
                <a:gd name="connsiteX4" fmla="*/ 4151 w 1440328"/>
                <a:gd name="connsiteY4" fmla="*/ 1480407 h 1480407"/>
                <a:gd name="connsiteX0" fmla="*/ 4151 w 1440511"/>
                <a:gd name="connsiteY0" fmla="*/ 1480407 h 2201925"/>
                <a:gd name="connsiteX1" fmla="*/ 0 w 1440511"/>
                <a:gd name="connsiteY1" fmla="*/ 0 h 2201925"/>
                <a:gd name="connsiteX2" fmla="*/ 1440328 w 1440511"/>
                <a:gd name="connsiteY2" fmla="*/ 759619 h 2201925"/>
                <a:gd name="connsiteX3" fmla="*/ 1440511 w 1440511"/>
                <a:gd name="connsiteY3" fmla="*/ 2201925 h 2201925"/>
                <a:gd name="connsiteX4" fmla="*/ 4151 w 1440511"/>
                <a:gd name="connsiteY4" fmla="*/ 1480407 h 2201925"/>
                <a:gd name="connsiteX0" fmla="*/ 1769 w 1438129"/>
                <a:gd name="connsiteY0" fmla="*/ 1442307 h 2163825"/>
                <a:gd name="connsiteX1" fmla="*/ 0 w 1438129"/>
                <a:gd name="connsiteY1" fmla="*/ 0 h 2163825"/>
                <a:gd name="connsiteX2" fmla="*/ 1437946 w 1438129"/>
                <a:gd name="connsiteY2" fmla="*/ 721519 h 2163825"/>
                <a:gd name="connsiteX3" fmla="*/ 1438129 w 1438129"/>
                <a:gd name="connsiteY3" fmla="*/ 2163825 h 2163825"/>
                <a:gd name="connsiteX4" fmla="*/ 1769 w 1438129"/>
                <a:gd name="connsiteY4" fmla="*/ 1442307 h 21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129" h="2163825">
                  <a:moveTo>
                    <a:pt x="1769" y="1442307"/>
                  </a:moveTo>
                  <a:cubicBezTo>
                    <a:pt x="385" y="948838"/>
                    <a:pt x="1384" y="493469"/>
                    <a:pt x="0" y="0"/>
                  </a:cubicBezTo>
                  <a:lnTo>
                    <a:pt x="1437946" y="721519"/>
                  </a:lnTo>
                  <a:lnTo>
                    <a:pt x="1438129" y="2163825"/>
                  </a:lnTo>
                  <a:lnTo>
                    <a:pt x="1769" y="14423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箭头连接符 128"/>
            <p:cNvCxnSpPr/>
            <p:nvPr/>
          </p:nvCxnSpPr>
          <p:spPr>
            <a:xfrm flipH="1" flipV="1">
              <a:off x="8581131" y="1446121"/>
              <a:ext cx="158533" cy="656044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/>
                <p:cNvSpPr txBox="1"/>
                <p:nvPr/>
              </p:nvSpPr>
              <p:spPr>
                <a:xfrm>
                  <a:off x="8341200" y="1208666"/>
                  <a:ext cx="43338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200" y="1208666"/>
                  <a:ext cx="433388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51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/>
                <p:cNvSpPr txBox="1"/>
                <p:nvPr/>
              </p:nvSpPr>
              <p:spPr>
                <a:xfrm>
                  <a:off x="11210428" y="1113079"/>
                  <a:ext cx="361381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文本框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428" y="1113079"/>
                  <a:ext cx="361381" cy="23269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864" r="-5085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直接箭头连接符 136"/>
            <p:cNvCxnSpPr>
              <a:endCxn id="136" idx="2"/>
            </p:cNvCxnSpPr>
            <p:nvPr/>
          </p:nvCxnSpPr>
          <p:spPr>
            <a:xfrm flipV="1">
              <a:off x="10867548" y="1345771"/>
              <a:ext cx="523571" cy="927412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9821344" y="854210"/>
                  <a:ext cx="356829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𝑡𝑜𝑝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文本框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4" y="854210"/>
                  <a:ext cx="356829" cy="232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864" r="-339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直接箭头连接符 138"/>
            <p:cNvCxnSpPr/>
            <p:nvPr/>
          </p:nvCxnSpPr>
          <p:spPr>
            <a:xfrm flipV="1">
              <a:off x="9761719" y="1086084"/>
              <a:ext cx="187801" cy="590963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/>
                <p:cNvSpPr txBox="1"/>
                <p:nvPr/>
              </p:nvSpPr>
              <p:spPr>
                <a:xfrm>
                  <a:off x="8980022" y="1221310"/>
                  <a:ext cx="395621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0022" y="1221310"/>
                  <a:ext cx="395621" cy="23269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31" r="-6154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H="1" flipV="1">
              <a:off x="9200613" y="1443393"/>
              <a:ext cx="107646" cy="448637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/>
                <p:cNvSpPr txBox="1"/>
                <p:nvPr/>
              </p:nvSpPr>
              <p:spPr>
                <a:xfrm>
                  <a:off x="9948310" y="3260139"/>
                  <a:ext cx="6107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𝑏𝑜𝑡𝑡𝑜𝑚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8310" y="3260139"/>
                  <a:ext cx="61074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00" r="-1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接箭头连接符 142"/>
            <p:cNvCxnSpPr>
              <a:endCxn id="142" idx="0"/>
            </p:cNvCxnSpPr>
            <p:nvPr/>
          </p:nvCxnSpPr>
          <p:spPr>
            <a:xfrm>
              <a:off x="9975649" y="2936435"/>
              <a:ext cx="278034" cy="323704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/>
                <p:cNvSpPr txBox="1"/>
                <p:nvPr/>
              </p:nvSpPr>
              <p:spPr>
                <a:xfrm>
                  <a:off x="9352258" y="2273183"/>
                  <a:ext cx="483787" cy="2329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文本框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258" y="2273183"/>
                  <a:ext cx="483787" cy="23294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500" r="-375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文本框 144"/>
            <p:cNvSpPr txBox="1"/>
            <p:nvPr/>
          </p:nvSpPr>
          <p:spPr>
            <a:xfrm>
              <a:off x="6419174" y="2396284"/>
              <a:ext cx="67396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Viewport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7889616" y="2759238"/>
              <a:ext cx="896656" cy="376135"/>
              <a:chOff x="5149052" y="4955903"/>
              <a:chExt cx="896656" cy="376135"/>
            </a:xfrm>
          </p:grpSpPr>
          <p:sp>
            <p:nvSpPr>
              <p:cNvPr id="153" name="文本框 152"/>
              <p:cNvSpPr txBox="1"/>
              <p:nvPr/>
            </p:nvSpPr>
            <p:spPr>
              <a:xfrm>
                <a:off x="5149052" y="5085817"/>
                <a:ext cx="8966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iew plane</a:t>
                </a:r>
                <a:endParaRPr lang="zh-CN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>
                <a:off x="5542884" y="4955903"/>
                <a:ext cx="2382" cy="154427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/>
            <p:cNvGrpSpPr/>
            <p:nvPr/>
          </p:nvGrpSpPr>
          <p:grpSpPr>
            <a:xfrm>
              <a:off x="11164681" y="3372422"/>
              <a:ext cx="561820" cy="357085"/>
              <a:chOff x="5339552" y="4955903"/>
              <a:chExt cx="561820" cy="357085"/>
            </a:xfrm>
          </p:grpSpPr>
          <p:sp>
            <p:nvSpPr>
              <p:cNvPr id="151" name="文本框 150"/>
              <p:cNvSpPr txBox="1"/>
              <p:nvPr/>
            </p:nvSpPr>
            <p:spPr>
              <a:xfrm>
                <a:off x="5339552" y="5066767"/>
                <a:ext cx="5618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far clip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2" name="直接箭头连接符 151"/>
              <p:cNvCxnSpPr/>
              <p:nvPr/>
            </p:nvCxnSpPr>
            <p:spPr>
              <a:xfrm>
                <a:off x="5542884" y="4955903"/>
                <a:ext cx="2382" cy="154427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8987682" y="2911691"/>
              <a:ext cx="626775" cy="326308"/>
              <a:chOff x="5339552" y="4955903"/>
              <a:chExt cx="626775" cy="326308"/>
            </a:xfrm>
          </p:grpSpPr>
          <p:sp>
            <p:nvSpPr>
              <p:cNvPr id="149" name="文本框 148"/>
              <p:cNvSpPr txBox="1"/>
              <p:nvPr/>
            </p:nvSpPr>
            <p:spPr>
              <a:xfrm>
                <a:off x="5339552" y="5066767"/>
                <a:ext cx="6267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near clip</a:t>
                </a:r>
                <a:endParaRPr lang="zh-CN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>
                <a:off x="5542884" y="4955903"/>
                <a:ext cx="2382" cy="154427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 flipH="1">
              <a:off x="9798063" y="2323492"/>
              <a:ext cx="260231" cy="260231"/>
              <a:chOff x="8777002" y="5103678"/>
              <a:chExt cx="465153" cy="465153"/>
            </a:xfrm>
          </p:grpSpPr>
          <p:sp>
            <p:nvSpPr>
              <p:cNvPr id="171" name="立方体 170"/>
              <p:cNvSpPr/>
              <p:nvPr/>
            </p:nvSpPr>
            <p:spPr>
              <a:xfrm rot="5400000">
                <a:off x="8777002" y="5103678"/>
                <a:ext cx="465153" cy="465153"/>
              </a:xfrm>
              <a:prstGeom prst="cube">
                <a:avLst/>
              </a:prstGeom>
              <a:solidFill>
                <a:schemeClr val="bg2">
                  <a:lumMod val="75000"/>
                  <a:alpha val="4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5400000" flipV="1">
                <a:off x="8718498" y="5392542"/>
                <a:ext cx="349874" cy="270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/>
              <p:cNvCxnSpPr/>
              <p:nvPr/>
            </p:nvCxnSpPr>
            <p:spPr>
              <a:xfrm rot="5400000">
                <a:off x="9066304" y="5046718"/>
                <a:ext cx="871" cy="345349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箭头连接符 173"/>
              <p:cNvCxnSpPr/>
              <p:nvPr/>
            </p:nvCxnSpPr>
            <p:spPr>
              <a:xfrm rot="5400000" flipV="1">
                <a:off x="8776903" y="5103777"/>
                <a:ext cx="115279" cy="1150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 rot="2040000" flipH="1">
              <a:off x="10079604" y="2743800"/>
              <a:ext cx="260231" cy="260231"/>
              <a:chOff x="8777002" y="5103678"/>
              <a:chExt cx="465153" cy="465153"/>
            </a:xfrm>
          </p:grpSpPr>
          <p:sp>
            <p:nvSpPr>
              <p:cNvPr id="89" name="立方体 88"/>
              <p:cNvSpPr/>
              <p:nvPr/>
            </p:nvSpPr>
            <p:spPr>
              <a:xfrm rot="5400000">
                <a:off x="8777002" y="5103678"/>
                <a:ext cx="465153" cy="465153"/>
              </a:xfrm>
              <a:prstGeom prst="cube">
                <a:avLst/>
              </a:prstGeom>
              <a:solidFill>
                <a:schemeClr val="bg2">
                  <a:lumMod val="75000"/>
                  <a:alpha val="4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rot="5400000" flipV="1">
                <a:off x="8718498" y="5392542"/>
                <a:ext cx="349874" cy="270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rot="5400000">
                <a:off x="9066304" y="5046718"/>
                <a:ext cx="871" cy="345349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 rot="5400000" flipV="1">
                <a:off x="8776903" y="5103777"/>
                <a:ext cx="115279" cy="1150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>
            <a:off x="8182497" y="4138591"/>
            <a:ext cx="2671669" cy="2123483"/>
            <a:chOff x="6940920" y="3846450"/>
            <a:chExt cx="2671669" cy="2123483"/>
          </a:xfrm>
        </p:grpSpPr>
        <p:sp>
          <p:nvSpPr>
            <p:cNvPr id="178" name="立方体 177"/>
            <p:cNvSpPr/>
            <p:nvPr/>
          </p:nvSpPr>
          <p:spPr>
            <a:xfrm>
              <a:off x="7557245" y="4024366"/>
              <a:ext cx="1945567" cy="1945567"/>
            </a:xfrm>
            <a:prstGeom prst="cub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flipV="1">
              <a:off x="8039415" y="5450412"/>
              <a:ext cx="1463397" cy="11311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>
              <a:off x="8039415" y="4035830"/>
              <a:ext cx="3643" cy="1444470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/>
            <p:nvPr/>
          </p:nvCxnSpPr>
          <p:spPr>
            <a:xfrm flipV="1">
              <a:off x="7557245" y="5488592"/>
              <a:ext cx="482170" cy="481341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组合 181"/>
            <p:cNvGrpSpPr/>
            <p:nvPr/>
          </p:nvGrpSpPr>
          <p:grpSpPr>
            <a:xfrm>
              <a:off x="8367429" y="4429643"/>
              <a:ext cx="942045" cy="789410"/>
              <a:chOff x="7055653" y="4898265"/>
              <a:chExt cx="942045" cy="789410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134413" y="5144349"/>
                <a:ext cx="506841" cy="432000"/>
                <a:chOff x="5864083" y="3042046"/>
                <a:chExt cx="506841" cy="432000"/>
              </a:xfrm>
            </p:grpSpPr>
            <p:cxnSp>
              <p:nvCxnSpPr>
                <p:cNvPr id="199" name="直接箭头连接符 198"/>
                <p:cNvCxnSpPr/>
                <p:nvPr/>
              </p:nvCxnSpPr>
              <p:spPr>
                <a:xfrm flipH="1">
                  <a:off x="5938924" y="3461387"/>
                  <a:ext cx="432000" cy="1595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prstDash val="solid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箭头连接符 199"/>
                <p:cNvCxnSpPr/>
                <p:nvPr/>
              </p:nvCxnSpPr>
              <p:spPr>
                <a:xfrm rot="16200000" flipH="1">
                  <a:off x="5722127" y="3257248"/>
                  <a:ext cx="432000" cy="1595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prstDash val="solid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箭头连接符 200"/>
                <p:cNvCxnSpPr/>
                <p:nvPr/>
              </p:nvCxnSpPr>
              <p:spPr>
                <a:xfrm rot="18900000" flipH="1">
                  <a:off x="5864083" y="3281835"/>
                  <a:ext cx="504000" cy="1595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文本框 195"/>
                  <p:cNvSpPr txBox="1"/>
                  <p:nvPr/>
                </p:nvSpPr>
                <p:spPr>
                  <a:xfrm>
                    <a:off x="7641254" y="5410676"/>
                    <a:ext cx="3564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文本框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1254" y="5410676"/>
                    <a:ext cx="356444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1864" r="-678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文本框 196"/>
                  <p:cNvSpPr txBox="1"/>
                  <p:nvPr/>
                </p:nvSpPr>
                <p:spPr>
                  <a:xfrm>
                    <a:off x="7055653" y="4898265"/>
                    <a:ext cx="3598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7" name="文本框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5653" y="4898265"/>
                    <a:ext cx="359842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3559" r="-1525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文本框 197"/>
                  <p:cNvSpPr txBox="1"/>
                  <p:nvPr/>
                </p:nvSpPr>
                <p:spPr>
                  <a:xfrm>
                    <a:off x="7565168" y="5011287"/>
                    <a:ext cx="342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文本框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5168" y="5011287"/>
                    <a:ext cx="342209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6071" r="-892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/>
                <p:cNvSpPr txBox="1"/>
                <p:nvPr/>
              </p:nvSpPr>
              <p:spPr>
                <a:xfrm>
                  <a:off x="8155209" y="5594638"/>
                  <a:ext cx="6107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𝑏𝑜𝑡𝑡𝑜𝑚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文本框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209" y="5594638"/>
                  <a:ext cx="610745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5941" r="-99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本框 206"/>
                <p:cNvSpPr txBox="1"/>
                <p:nvPr/>
              </p:nvSpPr>
              <p:spPr>
                <a:xfrm>
                  <a:off x="9128802" y="5139044"/>
                  <a:ext cx="483787" cy="2329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文本框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802" y="5139044"/>
                  <a:ext cx="483787" cy="23294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500" r="-375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/>
                <p:cNvSpPr txBox="1"/>
                <p:nvPr/>
              </p:nvSpPr>
              <p:spPr>
                <a:xfrm>
                  <a:off x="7565346" y="4825708"/>
                  <a:ext cx="395621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文本框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5346" y="4825708"/>
                  <a:ext cx="395621" cy="23269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231" r="-4615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文本框 208"/>
                <p:cNvSpPr txBox="1"/>
                <p:nvPr/>
              </p:nvSpPr>
              <p:spPr>
                <a:xfrm>
                  <a:off x="8423408" y="4247160"/>
                  <a:ext cx="356829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𝑡𝑜𝑝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文本框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08" y="4247160"/>
                  <a:ext cx="356829" cy="232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864" r="-339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直接箭头连接符 209"/>
            <p:cNvCxnSpPr>
              <a:endCxn id="211" idx="3"/>
            </p:cNvCxnSpPr>
            <p:nvPr/>
          </p:nvCxnSpPr>
          <p:spPr>
            <a:xfrm flipH="1" flipV="1">
              <a:off x="7673540" y="3962796"/>
              <a:ext cx="496170" cy="432721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7312159" y="3846450"/>
                  <a:ext cx="361381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159" y="3846450"/>
                  <a:ext cx="361381" cy="23269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64" r="-678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" name="直接箭头连接符 212"/>
            <p:cNvCxnSpPr/>
            <p:nvPr/>
          </p:nvCxnSpPr>
          <p:spPr>
            <a:xfrm flipH="1">
              <a:off x="7358804" y="5541870"/>
              <a:ext cx="299484" cy="61986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/>
                <p:cNvSpPr txBox="1"/>
                <p:nvPr/>
              </p:nvSpPr>
              <p:spPr>
                <a:xfrm>
                  <a:off x="6940920" y="5459032"/>
                  <a:ext cx="4333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文本框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20" y="5459032"/>
                  <a:ext cx="433388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51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曲线连接符 3"/>
          <p:cNvCxnSpPr/>
          <p:nvPr/>
        </p:nvCxnSpPr>
        <p:spPr>
          <a:xfrm rot="5400000">
            <a:off x="9442463" y="3012241"/>
            <a:ext cx="2181582" cy="904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endCxn id="208" idx="3"/>
          </p:cNvCxnSpPr>
          <p:nvPr/>
        </p:nvCxnSpPr>
        <p:spPr>
          <a:xfrm rot="16200000" flipH="1">
            <a:off x="7537668" y="3569318"/>
            <a:ext cx="2893415" cy="436338"/>
          </a:xfrm>
          <a:prstGeom prst="curvedConnector4">
            <a:avLst>
              <a:gd name="adj1" fmla="val 11119"/>
              <a:gd name="adj2" fmla="val -109562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4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透视变换</a:t>
            </a:r>
            <a:endParaRPr lang="zh-CN" altLang="en-US" sz="4800" dirty="0"/>
          </a:p>
        </p:txBody>
      </p:sp>
      <p:sp>
        <p:nvSpPr>
          <p:cNvPr id="93" name="内容占位符 2"/>
          <p:cNvSpPr>
            <a:spLocks noGrp="1"/>
          </p:cNvSpPr>
          <p:nvPr>
            <p:ph idx="1"/>
          </p:nvPr>
        </p:nvSpPr>
        <p:spPr>
          <a:xfrm>
            <a:off x="111441" y="1210832"/>
            <a:ext cx="5898159" cy="536134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相机空间中的点从视景体变换到</a:t>
            </a:r>
            <a:r>
              <a:rPr lang="zh-CN" altLang="en-US" dirty="0">
                <a:solidFill>
                  <a:schemeClr val="accent1"/>
                </a:solidFill>
              </a:rPr>
              <a:t>规则观察体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CVV</a:t>
            </a:r>
            <a:r>
              <a:rPr lang="zh-CN" altLang="en-US" dirty="0" smtClean="0"/>
              <a:t>裁剪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透视除法</a:t>
            </a:r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6438225" y="538151"/>
            <a:ext cx="5307327" cy="2875297"/>
            <a:chOff x="6419174" y="854210"/>
            <a:chExt cx="5307327" cy="2875297"/>
          </a:xfrm>
        </p:grpSpPr>
        <p:cxnSp>
          <p:nvCxnSpPr>
            <p:cNvPr id="120" name="直接连接符 119"/>
            <p:cNvCxnSpPr>
              <a:stCxn id="125" idx="0"/>
              <a:endCxn id="169" idx="4"/>
            </p:cNvCxnSpPr>
            <p:nvPr/>
          </p:nvCxnSpPr>
          <p:spPr>
            <a:xfrm flipH="1" flipV="1">
              <a:off x="6798884" y="2365537"/>
              <a:ext cx="3249049" cy="32696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25" idx="2"/>
              <a:endCxn id="168" idx="5"/>
            </p:cNvCxnSpPr>
            <p:nvPr/>
          </p:nvCxnSpPr>
          <p:spPr>
            <a:xfrm flipH="1">
              <a:off x="6792841" y="2030581"/>
              <a:ext cx="4573976" cy="31815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25" idx="1"/>
              <a:endCxn id="169" idx="5"/>
            </p:cNvCxnSpPr>
            <p:nvPr/>
          </p:nvCxnSpPr>
          <p:spPr>
            <a:xfrm flipH="1">
              <a:off x="6806875" y="1367989"/>
              <a:ext cx="3239433" cy="98955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25" idx="3"/>
              <a:endCxn id="169" idx="3"/>
            </p:cNvCxnSpPr>
            <p:nvPr/>
          </p:nvCxnSpPr>
          <p:spPr>
            <a:xfrm flipH="1" flipV="1">
              <a:off x="6786898" y="2381687"/>
              <a:ext cx="4580087" cy="97340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/>
            <p:cNvGrpSpPr/>
            <p:nvPr/>
          </p:nvGrpSpPr>
          <p:grpSpPr>
            <a:xfrm>
              <a:off x="6626159" y="2310334"/>
              <a:ext cx="180716" cy="102415"/>
              <a:chOff x="-53264" y="3885252"/>
              <a:chExt cx="883905" cy="339336"/>
            </a:xfrm>
          </p:grpSpPr>
          <p:sp>
            <p:nvSpPr>
              <p:cNvPr id="168" name="立方体 167"/>
              <p:cNvSpPr/>
              <p:nvPr/>
            </p:nvSpPr>
            <p:spPr>
              <a:xfrm>
                <a:off x="-53264" y="3885252"/>
                <a:ext cx="815262" cy="339336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 w="158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立方体 168"/>
              <p:cNvSpPr/>
              <p:nvPr/>
            </p:nvSpPr>
            <p:spPr>
              <a:xfrm>
                <a:off x="674305" y="3988171"/>
                <a:ext cx="156336" cy="133499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  <a:alpha val="50000"/>
                </a:schemeClr>
              </a:solidFill>
              <a:ln w="158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5" name="平行四边形 14"/>
            <p:cNvSpPr/>
            <p:nvPr/>
          </p:nvSpPr>
          <p:spPr>
            <a:xfrm>
              <a:off x="10046308" y="1367989"/>
              <a:ext cx="1320677" cy="1987105"/>
            </a:xfrm>
            <a:custGeom>
              <a:avLst/>
              <a:gdLst>
                <a:gd name="connsiteX0" fmla="*/ 0 w 1276633"/>
                <a:gd name="connsiteY0" fmla="*/ 618394 h 618394"/>
                <a:gd name="connsiteX1" fmla="*/ 154599 w 1276633"/>
                <a:gd name="connsiteY1" fmla="*/ 0 h 618394"/>
                <a:gd name="connsiteX2" fmla="*/ 1276633 w 1276633"/>
                <a:gd name="connsiteY2" fmla="*/ 0 h 618394"/>
                <a:gd name="connsiteX3" fmla="*/ 1122035 w 1276633"/>
                <a:gd name="connsiteY3" fmla="*/ 618394 h 618394"/>
                <a:gd name="connsiteX4" fmla="*/ 0 w 1276633"/>
                <a:gd name="connsiteY4" fmla="*/ 618394 h 618394"/>
                <a:gd name="connsiteX0" fmla="*/ 42251 w 1318884"/>
                <a:gd name="connsiteY0" fmla="*/ 1323244 h 1323244"/>
                <a:gd name="connsiteX1" fmla="*/ 0 w 1318884"/>
                <a:gd name="connsiteY1" fmla="*/ 0 h 1323244"/>
                <a:gd name="connsiteX2" fmla="*/ 1318884 w 1318884"/>
                <a:gd name="connsiteY2" fmla="*/ 704850 h 1323244"/>
                <a:gd name="connsiteX3" fmla="*/ 1164286 w 1318884"/>
                <a:gd name="connsiteY3" fmla="*/ 1323244 h 1323244"/>
                <a:gd name="connsiteX4" fmla="*/ 42251 w 1318884"/>
                <a:gd name="connsiteY4" fmla="*/ 1323244 h 1323244"/>
                <a:gd name="connsiteX0" fmla="*/ 56539 w 1333172"/>
                <a:gd name="connsiteY0" fmla="*/ 1332769 h 1332769"/>
                <a:gd name="connsiteX1" fmla="*/ 0 w 1333172"/>
                <a:gd name="connsiteY1" fmla="*/ 0 h 1332769"/>
                <a:gd name="connsiteX2" fmla="*/ 1333172 w 1333172"/>
                <a:gd name="connsiteY2" fmla="*/ 714375 h 1332769"/>
                <a:gd name="connsiteX3" fmla="*/ 1178574 w 1333172"/>
                <a:gd name="connsiteY3" fmla="*/ 1332769 h 1332769"/>
                <a:gd name="connsiteX4" fmla="*/ 56539 w 1333172"/>
                <a:gd name="connsiteY4" fmla="*/ 1332769 h 1332769"/>
                <a:gd name="connsiteX0" fmla="*/ 4151 w 1333172"/>
                <a:gd name="connsiteY0" fmla="*/ 1480407 h 1480407"/>
                <a:gd name="connsiteX1" fmla="*/ 0 w 1333172"/>
                <a:gd name="connsiteY1" fmla="*/ 0 h 1480407"/>
                <a:gd name="connsiteX2" fmla="*/ 1333172 w 1333172"/>
                <a:gd name="connsiteY2" fmla="*/ 714375 h 1480407"/>
                <a:gd name="connsiteX3" fmla="*/ 1178574 w 1333172"/>
                <a:gd name="connsiteY3" fmla="*/ 1332769 h 1480407"/>
                <a:gd name="connsiteX4" fmla="*/ 4151 w 1333172"/>
                <a:gd name="connsiteY4" fmla="*/ 1480407 h 1480407"/>
                <a:gd name="connsiteX0" fmla="*/ 4151 w 1447472"/>
                <a:gd name="connsiteY0" fmla="*/ 1480407 h 1480407"/>
                <a:gd name="connsiteX1" fmla="*/ 0 w 1447472"/>
                <a:gd name="connsiteY1" fmla="*/ 0 h 1480407"/>
                <a:gd name="connsiteX2" fmla="*/ 1447472 w 1447472"/>
                <a:gd name="connsiteY2" fmla="*/ 759619 h 1480407"/>
                <a:gd name="connsiteX3" fmla="*/ 1178574 w 1447472"/>
                <a:gd name="connsiteY3" fmla="*/ 1332769 h 1480407"/>
                <a:gd name="connsiteX4" fmla="*/ 4151 w 1447472"/>
                <a:gd name="connsiteY4" fmla="*/ 1480407 h 1480407"/>
                <a:gd name="connsiteX0" fmla="*/ 4151 w 1440328"/>
                <a:gd name="connsiteY0" fmla="*/ 1480407 h 1480407"/>
                <a:gd name="connsiteX1" fmla="*/ 0 w 1440328"/>
                <a:gd name="connsiteY1" fmla="*/ 0 h 1480407"/>
                <a:gd name="connsiteX2" fmla="*/ 1440328 w 1440328"/>
                <a:gd name="connsiteY2" fmla="*/ 759619 h 1480407"/>
                <a:gd name="connsiteX3" fmla="*/ 1178574 w 1440328"/>
                <a:gd name="connsiteY3" fmla="*/ 1332769 h 1480407"/>
                <a:gd name="connsiteX4" fmla="*/ 4151 w 1440328"/>
                <a:gd name="connsiteY4" fmla="*/ 1480407 h 1480407"/>
                <a:gd name="connsiteX0" fmla="*/ 4151 w 1440511"/>
                <a:gd name="connsiteY0" fmla="*/ 1480407 h 2201925"/>
                <a:gd name="connsiteX1" fmla="*/ 0 w 1440511"/>
                <a:gd name="connsiteY1" fmla="*/ 0 h 2201925"/>
                <a:gd name="connsiteX2" fmla="*/ 1440328 w 1440511"/>
                <a:gd name="connsiteY2" fmla="*/ 759619 h 2201925"/>
                <a:gd name="connsiteX3" fmla="*/ 1440511 w 1440511"/>
                <a:gd name="connsiteY3" fmla="*/ 2201925 h 2201925"/>
                <a:gd name="connsiteX4" fmla="*/ 4151 w 1440511"/>
                <a:gd name="connsiteY4" fmla="*/ 1480407 h 2201925"/>
                <a:gd name="connsiteX0" fmla="*/ 1769 w 1438129"/>
                <a:gd name="connsiteY0" fmla="*/ 1442307 h 2163825"/>
                <a:gd name="connsiteX1" fmla="*/ 0 w 1438129"/>
                <a:gd name="connsiteY1" fmla="*/ 0 h 2163825"/>
                <a:gd name="connsiteX2" fmla="*/ 1437946 w 1438129"/>
                <a:gd name="connsiteY2" fmla="*/ 721519 h 2163825"/>
                <a:gd name="connsiteX3" fmla="*/ 1438129 w 1438129"/>
                <a:gd name="connsiteY3" fmla="*/ 2163825 h 2163825"/>
                <a:gd name="connsiteX4" fmla="*/ 1769 w 1438129"/>
                <a:gd name="connsiteY4" fmla="*/ 1442307 h 21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129" h="2163825">
                  <a:moveTo>
                    <a:pt x="1769" y="1442307"/>
                  </a:moveTo>
                  <a:cubicBezTo>
                    <a:pt x="385" y="948838"/>
                    <a:pt x="1384" y="493469"/>
                    <a:pt x="0" y="0"/>
                  </a:cubicBezTo>
                  <a:lnTo>
                    <a:pt x="1437946" y="721519"/>
                  </a:lnTo>
                  <a:lnTo>
                    <a:pt x="1438129" y="2163825"/>
                  </a:lnTo>
                  <a:lnTo>
                    <a:pt x="1769" y="14423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平行四边形 14"/>
            <p:cNvSpPr/>
            <p:nvPr/>
          </p:nvSpPr>
          <p:spPr>
            <a:xfrm>
              <a:off x="8544777" y="1838442"/>
              <a:ext cx="709685" cy="1067800"/>
            </a:xfrm>
            <a:custGeom>
              <a:avLst/>
              <a:gdLst>
                <a:gd name="connsiteX0" fmla="*/ 0 w 1276633"/>
                <a:gd name="connsiteY0" fmla="*/ 618394 h 618394"/>
                <a:gd name="connsiteX1" fmla="*/ 154599 w 1276633"/>
                <a:gd name="connsiteY1" fmla="*/ 0 h 618394"/>
                <a:gd name="connsiteX2" fmla="*/ 1276633 w 1276633"/>
                <a:gd name="connsiteY2" fmla="*/ 0 h 618394"/>
                <a:gd name="connsiteX3" fmla="*/ 1122035 w 1276633"/>
                <a:gd name="connsiteY3" fmla="*/ 618394 h 618394"/>
                <a:gd name="connsiteX4" fmla="*/ 0 w 1276633"/>
                <a:gd name="connsiteY4" fmla="*/ 618394 h 618394"/>
                <a:gd name="connsiteX0" fmla="*/ 42251 w 1318884"/>
                <a:gd name="connsiteY0" fmla="*/ 1323244 h 1323244"/>
                <a:gd name="connsiteX1" fmla="*/ 0 w 1318884"/>
                <a:gd name="connsiteY1" fmla="*/ 0 h 1323244"/>
                <a:gd name="connsiteX2" fmla="*/ 1318884 w 1318884"/>
                <a:gd name="connsiteY2" fmla="*/ 704850 h 1323244"/>
                <a:gd name="connsiteX3" fmla="*/ 1164286 w 1318884"/>
                <a:gd name="connsiteY3" fmla="*/ 1323244 h 1323244"/>
                <a:gd name="connsiteX4" fmla="*/ 42251 w 1318884"/>
                <a:gd name="connsiteY4" fmla="*/ 1323244 h 1323244"/>
                <a:gd name="connsiteX0" fmla="*/ 56539 w 1333172"/>
                <a:gd name="connsiteY0" fmla="*/ 1332769 h 1332769"/>
                <a:gd name="connsiteX1" fmla="*/ 0 w 1333172"/>
                <a:gd name="connsiteY1" fmla="*/ 0 h 1332769"/>
                <a:gd name="connsiteX2" fmla="*/ 1333172 w 1333172"/>
                <a:gd name="connsiteY2" fmla="*/ 714375 h 1332769"/>
                <a:gd name="connsiteX3" fmla="*/ 1178574 w 1333172"/>
                <a:gd name="connsiteY3" fmla="*/ 1332769 h 1332769"/>
                <a:gd name="connsiteX4" fmla="*/ 56539 w 1333172"/>
                <a:gd name="connsiteY4" fmla="*/ 1332769 h 1332769"/>
                <a:gd name="connsiteX0" fmla="*/ 4151 w 1333172"/>
                <a:gd name="connsiteY0" fmla="*/ 1480407 h 1480407"/>
                <a:gd name="connsiteX1" fmla="*/ 0 w 1333172"/>
                <a:gd name="connsiteY1" fmla="*/ 0 h 1480407"/>
                <a:gd name="connsiteX2" fmla="*/ 1333172 w 1333172"/>
                <a:gd name="connsiteY2" fmla="*/ 714375 h 1480407"/>
                <a:gd name="connsiteX3" fmla="*/ 1178574 w 1333172"/>
                <a:gd name="connsiteY3" fmla="*/ 1332769 h 1480407"/>
                <a:gd name="connsiteX4" fmla="*/ 4151 w 1333172"/>
                <a:gd name="connsiteY4" fmla="*/ 1480407 h 1480407"/>
                <a:gd name="connsiteX0" fmla="*/ 4151 w 1447472"/>
                <a:gd name="connsiteY0" fmla="*/ 1480407 h 1480407"/>
                <a:gd name="connsiteX1" fmla="*/ 0 w 1447472"/>
                <a:gd name="connsiteY1" fmla="*/ 0 h 1480407"/>
                <a:gd name="connsiteX2" fmla="*/ 1447472 w 1447472"/>
                <a:gd name="connsiteY2" fmla="*/ 759619 h 1480407"/>
                <a:gd name="connsiteX3" fmla="*/ 1178574 w 1447472"/>
                <a:gd name="connsiteY3" fmla="*/ 1332769 h 1480407"/>
                <a:gd name="connsiteX4" fmla="*/ 4151 w 1447472"/>
                <a:gd name="connsiteY4" fmla="*/ 1480407 h 1480407"/>
                <a:gd name="connsiteX0" fmla="*/ 4151 w 1440328"/>
                <a:gd name="connsiteY0" fmla="*/ 1480407 h 1480407"/>
                <a:gd name="connsiteX1" fmla="*/ 0 w 1440328"/>
                <a:gd name="connsiteY1" fmla="*/ 0 h 1480407"/>
                <a:gd name="connsiteX2" fmla="*/ 1440328 w 1440328"/>
                <a:gd name="connsiteY2" fmla="*/ 759619 h 1480407"/>
                <a:gd name="connsiteX3" fmla="*/ 1178574 w 1440328"/>
                <a:gd name="connsiteY3" fmla="*/ 1332769 h 1480407"/>
                <a:gd name="connsiteX4" fmla="*/ 4151 w 1440328"/>
                <a:gd name="connsiteY4" fmla="*/ 1480407 h 1480407"/>
                <a:gd name="connsiteX0" fmla="*/ 4151 w 1440511"/>
                <a:gd name="connsiteY0" fmla="*/ 1480407 h 2201925"/>
                <a:gd name="connsiteX1" fmla="*/ 0 w 1440511"/>
                <a:gd name="connsiteY1" fmla="*/ 0 h 2201925"/>
                <a:gd name="connsiteX2" fmla="*/ 1440328 w 1440511"/>
                <a:gd name="connsiteY2" fmla="*/ 759619 h 2201925"/>
                <a:gd name="connsiteX3" fmla="*/ 1440511 w 1440511"/>
                <a:gd name="connsiteY3" fmla="*/ 2201925 h 2201925"/>
                <a:gd name="connsiteX4" fmla="*/ 4151 w 1440511"/>
                <a:gd name="connsiteY4" fmla="*/ 1480407 h 2201925"/>
                <a:gd name="connsiteX0" fmla="*/ 1769 w 1438129"/>
                <a:gd name="connsiteY0" fmla="*/ 1442307 h 2163825"/>
                <a:gd name="connsiteX1" fmla="*/ 0 w 1438129"/>
                <a:gd name="connsiteY1" fmla="*/ 0 h 2163825"/>
                <a:gd name="connsiteX2" fmla="*/ 1437946 w 1438129"/>
                <a:gd name="connsiteY2" fmla="*/ 721519 h 2163825"/>
                <a:gd name="connsiteX3" fmla="*/ 1438129 w 1438129"/>
                <a:gd name="connsiteY3" fmla="*/ 2163825 h 2163825"/>
                <a:gd name="connsiteX4" fmla="*/ 1769 w 1438129"/>
                <a:gd name="connsiteY4" fmla="*/ 1442307 h 21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129" h="2163825">
                  <a:moveTo>
                    <a:pt x="1769" y="1442307"/>
                  </a:moveTo>
                  <a:cubicBezTo>
                    <a:pt x="385" y="948838"/>
                    <a:pt x="1384" y="493469"/>
                    <a:pt x="0" y="0"/>
                  </a:cubicBezTo>
                  <a:lnTo>
                    <a:pt x="1437946" y="721519"/>
                  </a:lnTo>
                  <a:lnTo>
                    <a:pt x="1438129" y="2163825"/>
                  </a:lnTo>
                  <a:lnTo>
                    <a:pt x="1769" y="14423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4"/>
            <p:cNvSpPr/>
            <p:nvPr/>
          </p:nvSpPr>
          <p:spPr>
            <a:xfrm>
              <a:off x="7828680" y="2018422"/>
              <a:ext cx="463738" cy="697745"/>
            </a:xfrm>
            <a:custGeom>
              <a:avLst/>
              <a:gdLst>
                <a:gd name="connsiteX0" fmla="*/ 0 w 1276633"/>
                <a:gd name="connsiteY0" fmla="*/ 618394 h 618394"/>
                <a:gd name="connsiteX1" fmla="*/ 154599 w 1276633"/>
                <a:gd name="connsiteY1" fmla="*/ 0 h 618394"/>
                <a:gd name="connsiteX2" fmla="*/ 1276633 w 1276633"/>
                <a:gd name="connsiteY2" fmla="*/ 0 h 618394"/>
                <a:gd name="connsiteX3" fmla="*/ 1122035 w 1276633"/>
                <a:gd name="connsiteY3" fmla="*/ 618394 h 618394"/>
                <a:gd name="connsiteX4" fmla="*/ 0 w 1276633"/>
                <a:gd name="connsiteY4" fmla="*/ 618394 h 618394"/>
                <a:gd name="connsiteX0" fmla="*/ 42251 w 1318884"/>
                <a:gd name="connsiteY0" fmla="*/ 1323244 h 1323244"/>
                <a:gd name="connsiteX1" fmla="*/ 0 w 1318884"/>
                <a:gd name="connsiteY1" fmla="*/ 0 h 1323244"/>
                <a:gd name="connsiteX2" fmla="*/ 1318884 w 1318884"/>
                <a:gd name="connsiteY2" fmla="*/ 704850 h 1323244"/>
                <a:gd name="connsiteX3" fmla="*/ 1164286 w 1318884"/>
                <a:gd name="connsiteY3" fmla="*/ 1323244 h 1323244"/>
                <a:gd name="connsiteX4" fmla="*/ 42251 w 1318884"/>
                <a:gd name="connsiteY4" fmla="*/ 1323244 h 1323244"/>
                <a:gd name="connsiteX0" fmla="*/ 56539 w 1333172"/>
                <a:gd name="connsiteY0" fmla="*/ 1332769 h 1332769"/>
                <a:gd name="connsiteX1" fmla="*/ 0 w 1333172"/>
                <a:gd name="connsiteY1" fmla="*/ 0 h 1332769"/>
                <a:gd name="connsiteX2" fmla="*/ 1333172 w 1333172"/>
                <a:gd name="connsiteY2" fmla="*/ 714375 h 1332769"/>
                <a:gd name="connsiteX3" fmla="*/ 1178574 w 1333172"/>
                <a:gd name="connsiteY3" fmla="*/ 1332769 h 1332769"/>
                <a:gd name="connsiteX4" fmla="*/ 56539 w 1333172"/>
                <a:gd name="connsiteY4" fmla="*/ 1332769 h 1332769"/>
                <a:gd name="connsiteX0" fmla="*/ 4151 w 1333172"/>
                <a:gd name="connsiteY0" fmla="*/ 1480407 h 1480407"/>
                <a:gd name="connsiteX1" fmla="*/ 0 w 1333172"/>
                <a:gd name="connsiteY1" fmla="*/ 0 h 1480407"/>
                <a:gd name="connsiteX2" fmla="*/ 1333172 w 1333172"/>
                <a:gd name="connsiteY2" fmla="*/ 714375 h 1480407"/>
                <a:gd name="connsiteX3" fmla="*/ 1178574 w 1333172"/>
                <a:gd name="connsiteY3" fmla="*/ 1332769 h 1480407"/>
                <a:gd name="connsiteX4" fmla="*/ 4151 w 1333172"/>
                <a:gd name="connsiteY4" fmla="*/ 1480407 h 1480407"/>
                <a:gd name="connsiteX0" fmla="*/ 4151 w 1447472"/>
                <a:gd name="connsiteY0" fmla="*/ 1480407 h 1480407"/>
                <a:gd name="connsiteX1" fmla="*/ 0 w 1447472"/>
                <a:gd name="connsiteY1" fmla="*/ 0 h 1480407"/>
                <a:gd name="connsiteX2" fmla="*/ 1447472 w 1447472"/>
                <a:gd name="connsiteY2" fmla="*/ 759619 h 1480407"/>
                <a:gd name="connsiteX3" fmla="*/ 1178574 w 1447472"/>
                <a:gd name="connsiteY3" fmla="*/ 1332769 h 1480407"/>
                <a:gd name="connsiteX4" fmla="*/ 4151 w 1447472"/>
                <a:gd name="connsiteY4" fmla="*/ 1480407 h 1480407"/>
                <a:gd name="connsiteX0" fmla="*/ 4151 w 1440328"/>
                <a:gd name="connsiteY0" fmla="*/ 1480407 h 1480407"/>
                <a:gd name="connsiteX1" fmla="*/ 0 w 1440328"/>
                <a:gd name="connsiteY1" fmla="*/ 0 h 1480407"/>
                <a:gd name="connsiteX2" fmla="*/ 1440328 w 1440328"/>
                <a:gd name="connsiteY2" fmla="*/ 759619 h 1480407"/>
                <a:gd name="connsiteX3" fmla="*/ 1178574 w 1440328"/>
                <a:gd name="connsiteY3" fmla="*/ 1332769 h 1480407"/>
                <a:gd name="connsiteX4" fmla="*/ 4151 w 1440328"/>
                <a:gd name="connsiteY4" fmla="*/ 1480407 h 1480407"/>
                <a:gd name="connsiteX0" fmla="*/ 4151 w 1440511"/>
                <a:gd name="connsiteY0" fmla="*/ 1480407 h 2201925"/>
                <a:gd name="connsiteX1" fmla="*/ 0 w 1440511"/>
                <a:gd name="connsiteY1" fmla="*/ 0 h 2201925"/>
                <a:gd name="connsiteX2" fmla="*/ 1440328 w 1440511"/>
                <a:gd name="connsiteY2" fmla="*/ 759619 h 2201925"/>
                <a:gd name="connsiteX3" fmla="*/ 1440511 w 1440511"/>
                <a:gd name="connsiteY3" fmla="*/ 2201925 h 2201925"/>
                <a:gd name="connsiteX4" fmla="*/ 4151 w 1440511"/>
                <a:gd name="connsiteY4" fmla="*/ 1480407 h 2201925"/>
                <a:gd name="connsiteX0" fmla="*/ 1769 w 1438129"/>
                <a:gd name="connsiteY0" fmla="*/ 1442307 h 2163825"/>
                <a:gd name="connsiteX1" fmla="*/ 0 w 1438129"/>
                <a:gd name="connsiteY1" fmla="*/ 0 h 2163825"/>
                <a:gd name="connsiteX2" fmla="*/ 1437946 w 1438129"/>
                <a:gd name="connsiteY2" fmla="*/ 721519 h 2163825"/>
                <a:gd name="connsiteX3" fmla="*/ 1438129 w 1438129"/>
                <a:gd name="connsiteY3" fmla="*/ 2163825 h 2163825"/>
                <a:gd name="connsiteX4" fmla="*/ 1769 w 1438129"/>
                <a:gd name="connsiteY4" fmla="*/ 1442307 h 21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129" h="2163825">
                  <a:moveTo>
                    <a:pt x="1769" y="1442307"/>
                  </a:moveTo>
                  <a:cubicBezTo>
                    <a:pt x="385" y="948838"/>
                    <a:pt x="1384" y="493469"/>
                    <a:pt x="0" y="0"/>
                  </a:cubicBezTo>
                  <a:lnTo>
                    <a:pt x="1437946" y="721519"/>
                  </a:lnTo>
                  <a:lnTo>
                    <a:pt x="1438129" y="2163825"/>
                  </a:lnTo>
                  <a:lnTo>
                    <a:pt x="1769" y="14423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箭头连接符 128"/>
            <p:cNvCxnSpPr/>
            <p:nvPr/>
          </p:nvCxnSpPr>
          <p:spPr>
            <a:xfrm flipH="1" flipV="1">
              <a:off x="8581131" y="1446121"/>
              <a:ext cx="158533" cy="656044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/>
                <p:cNvSpPr txBox="1"/>
                <p:nvPr/>
              </p:nvSpPr>
              <p:spPr>
                <a:xfrm>
                  <a:off x="8341200" y="1208666"/>
                  <a:ext cx="43338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200" y="1208666"/>
                  <a:ext cx="4333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33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/>
                <p:cNvSpPr txBox="1"/>
                <p:nvPr/>
              </p:nvSpPr>
              <p:spPr>
                <a:xfrm>
                  <a:off x="11210428" y="1113079"/>
                  <a:ext cx="361381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文本框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428" y="1113079"/>
                  <a:ext cx="361381" cy="2326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864" r="-678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直接箭头连接符 136"/>
            <p:cNvCxnSpPr>
              <a:endCxn id="136" idx="2"/>
            </p:cNvCxnSpPr>
            <p:nvPr/>
          </p:nvCxnSpPr>
          <p:spPr>
            <a:xfrm flipV="1">
              <a:off x="10867548" y="1345771"/>
              <a:ext cx="523571" cy="927412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9821344" y="854210"/>
                  <a:ext cx="356829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𝑡𝑜𝑝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文本框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4" y="854210"/>
                  <a:ext cx="356829" cy="23205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864" r="-339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直接箭头连接符 138"/>
            <p:cNvCxnSpPr/>
            <p:nvPr/>
          </p:nvCxnSpPr>
          <p:spPr>
            <a:xfrm flipV="1">
              <a:off x="9761719" y="1086084"/>
              <a:ext cx="187801" cy="590963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/>
                <p:cNvSpPr txBox="1"/>
                <p:nvPr/>
              </p:nvSpPr>
              <p:spPr>
                <a:xfrm>
                  <a:off x="8980022" y="1221310"/>
                  <a:ext cx="395621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0022" y="1221310"/>
                  <a:ext cx="395621" cy="2326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231" r="-6154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H="1" flipV="1">
              <a:off x="9200613" y="1443393"/>
              <a:ext cx="107646" cy="448637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/>
                <p:cNvSpPr txBox="1"/>
                <p:nvPr/>
              </p:nvSpPr>
              <p:spPr>
                <a:xfrm>
                  <a:off x="9948310" y="3260139"/>
                  <a:ext cx="6107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𝑏𝑜𝑡𝑡𝑜𝑚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8310" y="3260139"/>
                  <a:ext cx="61074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000" r="-2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接箭头连接符 142"/>
            <p:cNvCxnSpPr>
              <a:endCxn id="142" idx="0"/>
            </p:cNvCxnSpPr>
            <p:nvPr/>
          </p:nvCxnSpPr>
          <p:spPr>
            <a:xfrm>
              <a:off x="9975649" y="2936435"/>
              <a:ext cx="278034" cy="323704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/>
                <p:cNvSpPr txBox="1"/>
                <p:nvPr/>
              </p:nvSpPr>
              <p:spPr>
                <a:xfrm>
                  <a:off x="9352258" y="2273183"/>
                  <a:ext cx="483787" cy="2329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文本框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258" y="2273183"/>
                  <a:ext cx="483787" cy="23294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00" r="-3750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文本框 144"/>
            <p:cNvSpPr txBox="1"/>
            <p:nvPr/>
          </p:nvSpPr>
          <p:spPr>
            <a:xfrm>
              <a:off x="6419174" y="2396284"/>
              <a:ext cx="67396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Viewport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7889616" y="2759238"/>
              <a:ext cx="896656" cy="376135"/>
              <a:chOff x="5149052" y="4955903"/>
              <a:chExt cx="896656" cy="376135"/>
            </a:xfrm>
          </p:grpSpPr>
          <p:sp>
            <p:nvSpPr>
              <p:cNvPr id="153" name="文本框 152"/>
              <p:cNvSpPr txBox="1"/>
              <p:nvPr/>
            </p:nvSpPr>
            <p:spPr>
              <a:xfrm>
                <a:off x="5149052" y="5085817"/>
                <a:ext cx="8966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iew plane</a:t>
                </a:r>
                <a:endParaRPr lang="zh-CN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>
                <a:off x="5542884" y="4955903"/>
                <a:ext cx="2382" cy="154427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/>
            <p:cNvGrpSpPr/>
            <p:nvPr/>
          </p:nvGrpSpPr>
          <p:grpSpPr>
            <a:xfrm>
              <a:off x="11164681" y="3372422"/>
              <a:ext cx="561820" cy="357085"/>
              <a:chOff x="5339552" y="4955903"/>
              <a:chExt cx="561820" cy="357085"/>
            </a:xfrm>
          </p:grpSpPr>
          <p:sp>
            <p:nvSpPr>
              <p:cNvPr id="151" name="文本框 150"/>
              <p:cNvSpPr txBox="1"/>
              <p:nvPr/>
            </p:nvSpPr>
            <p:spPr>
              <a:xfrm>
                <a:off x="5339552" y="5066767"/>
                <a:ext cx="5618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far clip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2" name="直接箭头连接符 151"/>
              <p:cNvCxnSpPr/>
              <p:nvPr/>
            </p:nvCxnSpPr>
            <p:spPr>
              <a:xfrm>
                <a:off x="5542884" y="4955903"/>
                <a:ext cx="2382" cy="154427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8987682" y="2911691"/>
              <a:ext cx="626775" cy="326308"/>
              <a:chOff x="5339552" y="4955903"/>
              <a:chExt cx="626775" cy="326308"/>
            </a:xfrm>
          </p:grpSpPr>
          <p:sp>
            <p:nvSpPr>
              <p:cNvPr id="149" name="文本框 148"/>
              <p:cNvSpPr txBox="1"/>
              <p:nvPr/>
            </p:nvSpPr>
            <p:spPr>
              <a:xfrm>
                <a:off x="5339552" y="5066767"/>
                <a:ext cx="6267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near clip</a:t>
                </a:r>
                <a:endParaRPr lang="zh-CN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>
                <a:off x="5542884" y="4955903"/>
                <a:ext cx="2382" cy="154427"/>
              </a:xfrm>
              <a:prstGeom prst="straightConnector1">
                <a:avLst/>
              </a:prstGeom>
              <a:ln w="158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 flipH="1">
              <a:off x="9798063" y="2323492"/>
              <a:ext cx="260231" cy="260231"/>
              <a:chOff x="8777002" y="5103678"/>
              <a:chExt cx="465153" cy="465153"/>
            </a:xfrm>
          </p:grpSpPr>
          <p:sp>
            <p:nvSpPr>
              <p:cNvPr id="171" name="立方体 170"/>
              <p:cNvSpPr/>
              <p:nvPr/>
            </p:nvSpPr>
            <p:spPr>
              <a:xfrm rot="5400000">
                <a:off x="8777002" y="5103678"/>
                <a:ext cx="465153" cy="465153"/>
              </a:xfrm>
              <a:prstGeom prst="cube">
                <a:avLst/>
              </a:prstGeom>
              <a:solidFill>
                <a:schemeClr val="bg2">
                  <a:lumMod val="75000"/>
                  <a:alpha val="4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5400000" flipV="1">
                <a:off x="8718498" y="5392542"/>
                <a:ext cx="349874" cy="270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/>
              <p:cNvCxnSpPr/>
              <p:nvPr/>
            </p:nvCxnSpPr>
            <p:spPr>
              <a:xfrm rot="5400000">
                <a:off x="9066304" y="5046718"/>
                <a:ext cx="871" cy="345349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箭头连接符 173"/>
              <p:cNvCxnSpPr/>
              <p:nvPr/>
            </p:nvCxnSpPr>
            <p:spPr>
              <a:xfrm rot="5400000" flipV="1">
                <a:off x="8776903" y="5103777"/>
                <a:ext cx="115279" cy="1150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 rot="2040000" flipH="1">
              <a:off x="10079604" y="2743800"/>
              <a:ext cx="260231" cy="260231"/>
              <a:chOff x="8777002" y="5103678"/>
              <a:chExt cx="465153" cy="465153"/>
            </a:xfrm>
          </p:grpSpPr>
          <p:sp>
            <p:nvSpPr>
              <p:cNvPr id="89" name="立方体 88"/>
              <p:cNvSpPr/>
              <p:nvPr/>
            </p:nvSpPr>
            <p:spPr>
              <a:xfrm rot="5400000">
                <a:off x="8777002" y="5103678"/>
                <a:ext cx="465153" cy="465153"/>
              </a:xfrm>
              <a:prstGeom prst="cube">
                <a:avLst/>
              </a:prstGeom>
              <a:solidFill>
                <a:schemeClr val="bg2">
                  <a:lumMod val="75000"/>
                  <a:alpha val="4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rot="5400000" flipV="1">
                <a:off x="8718498" y="5392542"/>
                <a:ext cx="349874" cy="270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rot="5400000">
                <a:off x="9066304" y="5046718"/>
                <a:ext cx="871" cy="345349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 rot="5400000" flipV="1">
                <a:off x="8776903" y="5103777"/>
                <a:ext cx="115279" cy="1150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圆角矩形 203"/>
              <p:cNvSpPr/>
              <p:nvPr/>
            </p:nvSpPr>
            <p:spPr>
              <a:xfrm>
                <a:off x="9817876" y="4790277"/>
                <a:ext cx="1820860" cy="124982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圆角矩形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876" y="4790277"/>
                <a:ext cx="1820860" cy="1249821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6408582" y="4241210"/>
            <a:ext cx="2671669" cy="2123483"/>
            <a:chOff x="6940920" y="3846450"/>
            <a:chExt cx="2671669" cy="2123483"/>
          </a:xfrm>
        </p:grpSpPr>
        <p:sp>
          <p:nvSpPr>
            <p:cNvPr id="178" name="立方体 177"/>
            <p:cNvSpPr/>
            <p:nvPr/>
          </p:nvSpPr>
          <p:spPr>
            <a:xfrm>
              <a:off x="7557245" y="4024366"/>
              <a:ext cx="1945567" cy="1945567"/>
            </a:xfrm>
            <a:prstGeom prst="cub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flipV="1">
              <a:off x="8039415" y="5450412"/>
              <a:ext cx="1463397" cy="11311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>
              <a:off x="8039415" y="4035830"/>
              <a:ext cx="3643" cy="1444470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/>
            <p:nvPr/>
          </p:nvCxnSpPr>
          <p:spPr>
            <a:xfrm flipV="1">
              <a:off x="7557245" y="5488592"/>
              <a:ext cx="482170" cy="481341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组合 181"/>
            <p:cNvGrpSpPr/>
            <p:nvPr/>
          </p:nvGrpSpPr>
          <p:grpSpPr>
            <a:xfrm>
              <a:off x="8367429" y="4429643"/>
              <a:ext cx="942045" cy="789410"/>
              <a:chOff x="7055653" y="4898265"/>
              <a:chExt cx="942045" cy="789410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134413" y="5144349"/>
                <a:ext cx="506841" cy="432000"/>
                <a:chOff x="5864083" y="3042046"/>
                <a:chExt cx="506841" cy="432000"/>
              </a:xfrm>
            </p:grpSpPr>
            <p:cxnSp>
              <p:nvCxnSpPr>
                <p:cNvPr id="199" name="直接箭头连接符 198"/>
                <p:cNvCxnSpPr/>
                <p:nvPr/>
              </p:nvCxnSpPr>
              <p:spPr>
                <a:xfrm flipH="1">
                  <a:off x="5938924" y="3461387"/>
                  <a:ext cx="432000" cy="1595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prstDash val="solid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箭头连接符 199"/>
                <p:cNvCxnSpPr/>
                <p:nvPr/>
              </p:nvCxnSpPr>
              <p:spPr>
                <a:xfrm rot="16200000" flipH="1">
                  <a:off x="5722127" y="3257248"/>
                  <a:ext cx="432000" cy="1595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prstDash val="solid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箭头连接符 200"/>
                <p:cNvCxnSpPr/>
                <p:nvPr/>
              </p:nvCxnSpPr>
              <p:spPr>
                <a:xfrm rot="18900000" flipH="1">
                  <a:off x="5864083" y="3281835"/>
                  <a:ext cx="504000" cy="1595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文本框 195"/>
                  <p:cNvSpPr txBox="1"/>
                  <p:nvPr/>
                </p:nvSpPr>
                <p:spPr>
                  <a:xfrm>
                    <a:off x="7641254" y="5410676"/>
                    <a:ext cx="3564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文本框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1254" y="5410676"/>
                    <a:ext cx="356444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1864" r="-678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文本框 196"/>
                  <p:cNvSpPr txBox="1"/>
                  <p:nvPr/>
                </p:nvSpPr>
                <p:spPr>
                  <a:xfrm>
                    <a:off x="7055653" y="4898265"/>
                    <a:ext cx="3598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7" name="文本框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5653" y="4898265"/>
                    <a:ext cx="359842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3559" r="-15254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文本框 197"/>
                  <p:cNvSpPr txBox="1"/>
                  <p:nvPr/>
                </p:nvSpPr>
                <p:spPr>
                  <a:xfrm>
                    <a:off x="7565168" y="5011287"/>
                    <a:ext cx="342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文本框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5168" y="5011287"/>
                    <a:ext cx="342209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6071" r="-89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/>
                <p:cNvSpPr txBox="1"/>
                <p:nvPr/>
              </p:nvSpPr>
              <p:spPr>
                <a:xfrm>
                  <a:off x="8155209" y="5594638"/>
                  <a:ext cx="6107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𝑏𝑜𝑡𝑡𝑜𝑚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文本框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209" y="5594638"/>
                  <a:ext cx="610745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5941" r="-99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本框 206"/>
                <p:cNvSpPr txBox="1"/>
                <p:nvPr/>
              </p:nvSpPr>
              <p:spPr>
                <a:xfrm>
                  <a:off x="9128802" y="5139044"/>
                  <a:ext cx="483787" cy="2329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文本框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802" y="5139044"/>
                  <a:ext cx="483787" cy="23294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00" r="-375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/>
                <p:cNvSpPr txBox="1"/>
                <p:nvPr/>
              </p:nvSpPr>
              <p:spPr>
                <a:xfrm>
                  <a:off x="7565346" y="4825708"/>
                  <a:ext cx="395621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文本框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5346" y="4825708"/>
                  <a:ext cx="395621" cy="23269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231" r="-4615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文本框 208"/>
                <p:cNvSpPr txBox="1"/>
                <p:nvPr/>
              </p:nvSpPr>
              <p:spPr>
                <a:xfrm>
                  <a:off x="8423408" y="4247160"/>
                  <a:ext cx="356829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𝑡𝑜𝑝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文本框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08" y="4247160"/>
                  <a:ext cx="356829" cy="232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64" r="-3390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直接箭头连接符 209"/>
            <p:cNvCxnSpPr>
              <a:endCxn id="211" idx="3"/>
            </p:cNvCxnSpPr>
            <p:nvPr/>
          </p:nvCxnSpPr>
          <p:spPr>
            <a:xfrm flipH="1" flipV="1">
              <a:off x="7673540" y="3962796"/>
              <a:ext cx="496170" cy="432721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7312159" y="3846450"/>
                  <a:ext cx="361381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159" y="3846450"/>
                  <a:ext cx="361381" cy="2326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864" r="-678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" name="直接箭头连接符 212"/>
            <p:cNvCxnSpPr/>
            <p:nvPr/>
          </p:nvCxnSpPr>
          <p:spPr>
            <a:xfrm flipH="1">
              <a:off x="7358804" y="5541870"/>
              <a:ext cx="299484" cy="61986"/>
            </a:xfrm>
            <a:prstGeom prst="straightConnector1">
              <a:avLst/>
            </a:prstGeom>
            <a:ln w="15875">
              <a:solidFill>
                <a:schemeClr val="accent1">
                  <a:lumMod val="60000"/>
                  <a:lumOff val="40000"/>
                </a:schemeClr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/>
                <p:cNvSpPr txBox="1"/>
                <p:nvPr/>
              </p:nvSpPr>
              <p:spPr>
                <a:xfrm>
                  <a:off x="6940920" y="5459032"/>
                  <a:ext cx="4333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文本框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20" y="5459032"/>
                  <a:ext cx="433388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8451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直接箭头连接符 68"/>
          <p:cNvCxnSpPr/>
          <p:nvPr/>
        </p:nvCxnSpPr>
        <p:spPr>
          <a:xfrm rot="5400000">
            <a:off x="9048835" y="3783452"/>
            <a:ext cx="792000" cy="0"/>
          </a:xfrm>
          <a:prstGeom prst="straightConnector1">
            <a:avLst/>
          </a:prstGeom>
          <a:ln w="117475">
            <a:solidFill>
              <a:schemeClr val="accent1">
                <a:lumMod val="60000"/>
                <a:lumOff val="40000"/>
                <a:alpha val="7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透视变换</a:t>
            </a:r>
            <a:endParaRPr lang="zh-CN" altLang="en-US" sz="4800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6884949" y="1726725"/>
            <a:ext cx="720000" cy="0"/>
          </a:xfrm>
          <a:prstGeom prst="straightConnector1">
            <a:avLst/>
          </a:prstGeom>
          <a:ln w="117475">
            <a:solidFill>
              <a:schemeClr val="accent1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5946132" y="4944089"/>
                <a:ext cx="5536516" cy="1885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𝑛𝑓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32" y="4944089"/>
                <a:ext cx="5536516" cy="18859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-23702" y="807391"/>
            <a:ext cx="4657563" cy="5863562"/>
            <a:chOff x="27098" y="807391"/>
            <a:chExt cx="4657563" cy="5863562"/>
          </a:xfrm>
        </p:grpSpPr>
        <p:sp>
          <p:nvSpPr>
            <p:cNvPr id="92" name="梯形 36"/>
            <p:cNvSpPr/>
            <p:nvPr/>
          </p:nvSpPr>
          <p:spPr>
            <a:xfrm rot="16200000">
              <a:off x="1268026" y="2932082"/>
              <a:ext cx="4936511" cy="1163627"/>
            </a:xfrm>
            <a:custGeom>
              <a:avLst/>
              <a:gdLst>
                <a:gd name="connsiteX0" fmla="*/ 0 w 4661594"/>
                <a:gd name="connsiteY0" fmla="*/ 1372911 h 1372911"/>
                <a:gd name="connsiteX1" fmla="*/ 1465885 w 4661594"/>
                <a:gd name="connsiteY1" fmla="*/ 0 h 1372911"/>
                <a:gd name="connsiteX2" fmla="*/ 3195709 w 4661594"/>
                <a:gd name="connsiteY2" fmla="*/ 0 h 1372911"/>
                <a:gd name="connsiteX3" fmla="*/ 4661594 w 4661594"/>
                <a:gd name="connsiteY3" fmla="*/ 1372911 h 1372911"/>
                <a:gd name="connsiteX4" fmla="*/ 0 w 4661594"/>
                <a:gd name="connsiteY4" fmla="*/ 1372911 h 1372911"/>
                <a:gd name="connsiteX0" fmla="*/ 0 w 4661594"/>
                <a:gd name="connsiteY0" fmla="*/ 1372911 h 1372911"/>
                <a:gd name="connsiteX1" fmla="*/ 1518273 w 4661594"/>
                <a:gd name="connsiteY1" fmla="*/ 0 h 1372911"/>
                <a:gd name="connsiteX2" fmla="*/ 3195709 w 4661594"/>
                <a:gd name="connsiteY2" fmla="*/ 0 h 1372911"/>
                <a:gd name="connsiteX3" fmla="*/ 4661594 w 4661594"/>
                <a:gd name="connsiteY3" fmla="*/ 1372911 h 1372911"/>
                <a:gd name="connsiteX4" fmla="*/ 0 w 4661594"/>
                <a:gd name="connsiteY4" fmla="*/ 1372911 h 1372911"/>
                <a:gd name="connsiteX0" fmla="*/ 0 w 4623494"/>
                <a:gd name="connsiteY0" fmla="*/ 1372911 h 1372911"/>
                <a:gd name="connsiteX1" fmla="*/ 1480173 w 4623494"/>
                <a:gd name="connsiteY1" fmla="*/ 0 h 1372911"/>
                <a:gd name="connsiteX2" fmla="*/ 3157609 w 4623494"/>
                <a:gd name="connsiteY2" fmla="*/ 0 h 1372911"/>
                <a:gd name="connsiteX3" fmla="*/ 4623494 w 4623494"/>
                <a:gd name="connsiteY3" fmla="*/ 1372911 h 1372911"/>
                <a:gd name="connsiteX4" fmla="*/ 0 w 4623494"/>
                <a:gd name="connsiteY4" fmla="*/ 1372911 h 1372911"/>
                <a:gd name="connsiteX0" fmla="*/ 0 w 4623494"/>
                <a:gd name="connsiteY0" fmla="*/ 1377674 h 1377674"/>
                <a:gd name="connsiteX1" fmla="*/ 1480173 w 4623494"/>
                <a:gd name="connsiteY1" fmla="*/ 4763 h 1377674"/>
                <a:gd name="connsiteX2" fmla="*/ 3148084 w 4623494"/>
                <a:gd name="connsiteY2" fmla="*/ 0 h 1377674"/>
                <a:gd name="connsiteX3" fmla="*/ 4623494 w 4623494"/>
                <a:gd name="connsiteY3" fmla="*/ 1377674 h 1377674"/>
                <a:gd name="connsiteX4" fmla="*/ 0 w 4623494"/>
                <a:gd name="connsiteY4" fmla="*/ 1377674 h 1377674"/>
                <a:gd name="connsiteX0" fmla="*/ 0 w 4623494"/>
                <a:gd name="connsiteY0" fmla="*/ 1377674 h 1377674"/>
                <a:gd name="connsiteX1" fmla="*/ 1489698 w 4623494"/>
                <a:gd name="connsiteY1" fmla="*/ 1 h 1377674"/>
                <a:gd name="connsiteX2" fmla="*/ 3148084 w 4623494"/>
                <a:gd name="connsiteY2" fmla="*/ 0 h 1377674"/>
                <a:gd name="connsiteX3" fmla="*/ 4623494 w 4623494"/>
                <a:gd name="connsiteY3" fmla="*/ 1377674 h 1377674"/>
                <a:gd name="connsiteX4" fmla="*/ 0 w 4623494"/>
                <a:gd name="connsiteY4" fmla="*/ 1377674 h 1377674"/>
                <a:gd name="connsiteX0" fmla="*/ 61895 w 4685389"/>
                <a:gd name="connsiteY0" fmla="*/ 1377674 h 1377674"/>
                <a:gd name="connsiteX1" fmla="*/ 0 w 4685389"/>
                <a:gd name="connsiteY1" fmla="*/ 10277 h 1377674"/>
                <a:gd name="connsiteX2" fmla="*/ 3209979 w 4685389"/>
                <a:gd name="connsiteY2" fmla="*/ 0 h 1377674"/>
                <a:gd name="connsiteX3" fmla="*/ 4685389 w 4685389"/>
                <a:gd name="connsiteY3" fmla="*/ 1377674 h 1377674"/>
                <a:gd name="connsiteX4" fmla="*/ 61895 w 4685389"/>
                <a:gd name="connsiteY4" fmla="*/ 1377674 h 1377674"/>
                <a:gd name="connsiteX0" fmla="*/ 61895 w 4710194"/>
                <a:gd name="connsiteY0" fmla="*/ 1367397 h 1367397"/>
                <a:gd name="connsiteX1" fmla="*/ 0 w 4710194"/>
                <a:gd name="connsiteY1" fmla="*/ 0 h 1367397"/>
                <a:gd name="connsiteX2" fmla="*/ 4710194 w 4710194"/>
                <a:gd name="connsiteY2" fmla="*/ 10275 h 1367397"/>
                <a:gd name="connsiteX3" fmla="*/ 4685389 w 4710194"/>
                <a:gd name="connsiteY3" fmla="*/ 1367397 h 1367397"/>
                <a:gd name="connsiteX4" fmla="*/ 61895 w 4710194"/>
                <a:gd name="connsiteY4" fmla="*/ 1367397 h 1367397"/>
                <a:gd name="connsiteX0" fmla="*/ 61895 w 6123951"/>
                <a:gd name="connsiteY0" fmla="*/ 1367397 h 1377672"/>
                <a:gd name="connsiteX1" fmla="*/ 0 w 6123951"/>
                <a:gd name="connsiteY1" fmla="*/ 0 h 1377672"/>
                <a:gd name="connsiteX2" fmla="*/ 4710194 w 6123951"/>
                <a:gd name="connsiteY2" fmla="*/ 10275 h 1377672"/>
                <a:gd name="connsiteX3" fmla="*/ 6123951 w 6123951"/>
                <a:gd name="connsiteY3" fmla="*/ 1377672 h 1377672"/>
                <a:gd name="connsiteX4" fmla="*/ 61895 w 6123951"/>
                <a:gd name="connsiteY4" fmla="*/ 1367397 h 1377672"/>
                <a:gd name="connsiteX0" fmla="*/ 61895 w 6123951"/>
                <a:gd name="connsiteY0" fmla="*/ 1367397 h 1377672"/>
                <a:gd name="connsiteX1" fmla="*/ 0 w 6123951"/>
                <a:gd name="connsiteY1" fmla="*/ 0 h 1377672"/>
                <a:gd name="connsiteX2" fmla="*/ 4792397 w 6123951"/>
                <a:gd name="connsiteY2" fmla="*/ 10275 h 1377672"/>
                <a:gd name="connsiteX3" fmla="*/ 6123951 w 6123951"/>
                <a:gd name="connsiteY3" fmla="*/ 1377672 h 1377672"/>
                <a:gd name="connsiteX4" fmla="*/ 61895 w 6123951"/>
                <a:gd name="connsiteY4" fmla="*/ 1367397 h 1377672"/>
                <a:gd name="connsiteX0" fmla="*/ 61895 w 6123951"/>
                <a:gd name="connsiteY0" fmla="*/ 1398223 h 1408498"/>
                <a:gd name="connsiteX1" fmla="*/ 0 w 6123951"/>
                <a:gd name="connsiteY1" fmla="*/ 30826 h 1408498"/>
                <a:gd name="connsiteX2" fmla="*/ 4720469 w 6123951"/>
                <a:gd name="connsiteY2" fmla="*/ 0 h 1408498"/>
                <a:gd name="connsiteX3" fmla="*/ 6123951 w 6123951"/>
                <a:gd name="connsiteY3" fmla="*/ 1408498 h 1408498"/>
                <a:gd name="connsiteX4" fmla="*/ 61895 w 6123951"/>
                <a:gd name="connsiteY4" fmla="*/ 1398223 h 1408498"/>
                <a:gd name="connsiteX0" fmla="*/ 0 w 7492193"/>
                <a:gd name="connsiteY0" fmla="*/ 1409057 h 1409057"/>
                <a:gd name="connsiteX1" fmla="*/ 1368242 w 7492193"/>
                <a:gd name="connsiteY1" fmla="*/ 30826 h 1409057"/>
                <a:gd name="connsiteX2" fmla="*/ 6088711 w 7492193"/>
                <a:gd name="connsiteY2" fmla="*/ 0 h 1409057"/>
                <a:gd name="connsiteX3" fmla="*/ 7492193 w 7492193"/>
                <a:gd name="connsiteY3" fmla="*/ 1408498 h 1409057"/>
                <a:gd name="connsiteX4" fmla="*/ 0 w 7492193"/>
                <a:gd name="connsiteY4" fmla="*/ 1409057 h 140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2193" h="1409057">
                  <a:moveTo>
                    <a:pt x="0" y="1409057"/>
                  </a:moveTo>
                  <a:lnTo>
                    <a:pt x="1368242" y="30826"/>
                  </a:lnTo>
                  <a:lnTo>
                    <a:pt x="6088711" y="0"/>
                  </a:lnTo>
                  <a:lnTo>
                    <a:pt x="7492193" y="1408498"/>
                  </a:lnTo>
                  <a:lnTo>
                    <a:pt x="0" y="140905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" name="直接箭头连接符 115"/>
            <p:cNvCxnSpPr/>
            <p:nvPr/>
          </p:nvCxnSpPr>
          <p:spPr>
            <a:xfrm>
              <a:off x="1180062" y="3514406"/>
              <a:ext cx="345600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4342452" y="3185043"/>
                  <a:ext cx="342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452" y="3185043"/>
                  <a:ext cx="34220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286" r="-892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接箭头连接符 118"/>
            <p:cNvCxnSpPr/>
            <p:nvPr/>
          </p:nvCxnSpPr>
          <p:spPr>
            <a:xfrm>
              <a:off x="2191084" y="2702813"/>
              <a:ext cx="0" cy="1584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/>
                <p:cNvSpPr txBox="1"/>
                <p:nvPr/>
              </p:nvSpPr>
              <p:spPr>
                <a:xfrm>
                  <a:off x="1001191" y="939843"/>
                  <a:ext cx="3564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文本框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91" y="939843"/>
                  <a:ext cx="35644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793" r="-8621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立方体 146"/>
            <p:cNvSpPr/>
            <p:nvPr/>
          </p:nvSpPr>
          <p:spPr>
            <a:xfrm rot="5400000">
              <a:off x="3685475" y="2034991"/>
              <a:ext cx="465154" cy="465153"/>
            </a:xfrm>
            <a:prstGeom prst="cube">
              <a:avLst/>
            </a:prstGeom>
            <a:solidFill>
              <a:schemeClr val="bg2">
                <a:lumMod val="75000"/>
                <a:alpha val="4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直接箭头连接符 147"/>
            <p:cNvCxnSpPr/>
            <p:nvPr/>
          </p:nvCxnSpPr>
          <p:spPr>
            <a:xfrm rot="5400000" flipV="1">
              <a:off x="3626978" y="2323859"/>
              <a:ext cx="349873" cy="2704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rot="5400000">
              <a:off x="3974784" y="1978036"/>
              <a:ext cx="871" cy="345349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 rot="5400000" flipV="1">
              <a:off x="3685382" y="2035095"/>
              <a:ext cx="115279" cy="115081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/>
            <p:cNvSpPr/>
            <p:nvPr/>
          </p:nvSpPr>
          <p:spPr>
            <a:xfrm rot="5400000">
              <a:off x="3652711" y="2014535"/>
              <a:ext cx="54000" cy="54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5400000">
              <a:off x="3654656" y="2358074"/>
              <a:ext cx="54000" cy="54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3" name="直接箭头连接符 132"/>
            <p:cNvCxnSpPr>
              <a:stCxn id="141" idx="7"/>
              <a:endCxn id="145" idx="0"/>
            </p:cNvCxnSpPr>
            <p:nvPr/>
          </p:nvCxnSpPr>
          <p:spPr>
            <a:xfrm flipV="1">
              <a:off x="1226891" y="2041535"/>
              <a:ext cx="2479820" cy="1448479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 flipV="1">
              <a:off x="1253891" y="2385210"/>
              <a:ext cx="2452820" cy="110494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1597266" y="3479470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文本框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266" y="3479470"/>
                  <a:ext cx="1932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9032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椭圆 138"/>
            <p:cNvSpPr/>
            <p:nvPr/>
          </p:nvSpPr>
          <p:spPr>
            <a:xfrm>
              <a:off x="2165872" y="2881546"/>
              <a:ext cx="54000" cy="54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2171212" y="3044996"/>
              <a:ext cx="54000" cy="54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/>
                <p:cNvSpPr txBox="1"/>
                <p:nvPr/>
              </p:nvSpPr>
              <p:spPr>
                <a:xfrm>
                  <a:off x="27098" y="3269746"/>
                  <a:ext cx="114890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𝑣𝑖𝑒𝑤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𝑝𝑜𝑖𝑛𝑡</m:t>
                        </m:r>
                      </m:oMath>
                    </m:oMathPara>
                  </a14:m>
                  <a:endParaRPr lang="en-US" altLang="zh-CN" b="0" dirty="0" smtClean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US" altLang="zh-CN" dirty="0">
                      <a:solidFill>
                        <a:schemeClr val="accent1"/>
                      </a:solidFill>
                    </a:rPr>
                    <a:t>(0,0,0</a:t>
                  </a:r>
                  <a:r>
                    <a:rPr lang="en-US" altLang="zh-CN" dirty="0" smtClean="0">
                      <a:solidFill>
                        <a:schemeClr val="accent1"/>
                      </a:solidFill>
                    </a:rPr>
                    <a:t>)</a:t>
                  </a:r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8" y="3269746"/>
                  <a:ext cx="1148904" cy="55399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762" t="-1099" r="-6349" b="-252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直接箭头连接符 150"/>
            <p:cNvCxnSpPr/>
            <p:nvPr/>
          </p:nvCxnSpPr>
          <p:spPr>
            <a:xfrm>
              <a:off x="3676274" y="2088286"/>
              <a:ext cx="0" cy="1440000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/>
                <p:cNvSpPr txBox="1"/>
                <p:nvPr/>
              </p:nvSpPr>
              <p:spPr>
                <a:xfrm>
                  <a:off x="3338305" y="1756433"/>
                  <a:ext cx="946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文本框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305" y="1756433"/>
                  <a:ext cx="946349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128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2369032" y="3761948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032" y="3761948"/>
                  <a:ext cx="16908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/>
            <p:cNvCxnSpPr/>
            <p:nvPr/>
          </p:nvCxnSpPr>
          <p:spPr>
            <a:xfrm>
              <a:off x="1187682" y="1177958"/>
              <a:ext cx="0" cy="230400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rot="2700000">
              <a:off x="995541" y="3452849"/>
              <a:ext cx="0" cy="506815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5400000" flipV="1">
              <a:off x="1538749" y="3158747"/>
              <a:ext cx="2686821" cy="3367538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 flipH="1" flipV="1">
              <a:off x="1568471" y="467033"/>
              <a:ext cx="2686821" cy="3367538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2700000">
              <a:off x="1375632" y="3062842"/>
              <a:ext cx="0" cy="506815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1186920" y="3527070"/>
              <a:ext cx="0" cy="230400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535590" y="3830075"/>
                  <a:ext cx="3598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90" y="3830075"/>
                  <a:ext cx="359842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254" r="-15254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椭圆 140"/>
            <p:cNvSpPr/>
            <p:nvPr/>
          </p:nvSpPr>
          <p:spPr>
            <a:xfrm>
              <a:off x="1165435" y="3479470"/>
              <a:ext cx="72000" cy="72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>
            <a:xfrm>
              <a:off x="2190262" y="2938158"/>
              <a:ext cx="0" cy="576000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 rot="5400000">
              <a:off x="1595896" y="3145285"/>
              <a:ext cx="199039" cy="966752"/>
              <a:chOff x="5282067" y="3652317"/>
              <a:chExt cx="199039" cy="966752"/>
            </a:xfrm>
          </p:grpSpPr>
          <p:cxnSp>
            <p:nvCxnSpPr>
              <p:cNvPr id="101" name="直接箭头连接符 100"/>
              <p:cNvCxnSpPr/>
              <p:nvPr/>
            </p:nvCxnSpPr>
            <p:spPr>
              <a:xfrm>
                <a:off x="5391118" y="3661842"/>
                <a:ext cx="0" cy="39600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/>
              <p:nvPr/>
            </p:nvCxnSpPr>
            <p:spPr>
              <a:xfrm>
                <a:off x="5391112" y="4211444"/>
                <a:ext cx="0" cy="39600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/>
              <p:cNvCxnSpPr/>
              <p:nvPr/>
            </p:nvCxnSpPr>
            <p:spPr>
              <a:xfrm rot="5400000">
                <a:off x="5372067" y="3562317"/>
                <a:ext cx="0" cy="18000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/>
              <p:nvPr/>
            </p:nvCxnSpPr>
            <p:spPr>
              <a:xfrm rot="5400000">
                <a:off x="5391106" y="4529069"/>
                <a:ext cx="0" cy="18000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3477258" y="2044356"/>
              <a:ext cx="183320" cy="1462052"/>
              <a:chOff x="3434966" y="2416861"/>
              <a:chExt cx="183320" cy="14620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/>
                  <p:cNvSpPr txBox="1"/>
                  <p:nvPr/>
                </p:nvSpPr>
                <p:spPr>
                  <a:xfrm>
                    <a:off x="3434966" y="2980698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66" y="2980698"/>
                    <a:ext cx="183320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组合 117"/>
              <p:cNvGrpSpPr/>
              <p:nvPr/>
            </p:nvGrpSpPr>
            <p:grpSpPr>
              <a:xfrm>
                <a:off x="3434966" y="2416861"/>
                <a:ext cx="180000" cy="1462052"/>
                <a:chOff x="5301106" y="3776142"/>
                <a:chExt cx="180000" cy="1462052"/>
              </a:xfrm>
            </p:grpSpPr>
            <p:cxnSp>
              <p:nvCxnSpPr>
                <p:cNvPr id="120" name="直接箭头连接符 119"/>
                <p:cNvCxnSpPr/>
                <p:nvPr/>
              </p:nvCxnSpPr>
              <p:spPr>
                <a:xfrm>
                  <a:off x="5391106" y="3776142"/>
                  <a:ext cx="0" cy="612000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/>
                <p:cNvCxnSpPr/>
                <p:nvPr/>
              </p:nvCxnSpPr>
              <p:spPr>
                <a:xfrm>
                  <a:off x="5391106" y="4611494"/>
                  <a:ext cx="0" cy="612000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箭头连接符 121"/>
                <p:cNvCxnSpPr/>
                <p:nvPr/>
              </p:nvCxnSpPr>
              <p:spPr>
                <a:xfrm rot="5400000">
                  <a:off x="5391106" y="3686142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/>
                <p:cNvCxnSpPr/>
                <p:nvPr/>
              </p:nvCxnSpPr>
              <p:spPr>
                <a:xfrm rot="5400000">
                  <a:off x="5391106" y="5148194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组合 22"/>
            <p:cNvGrpSpPr/>
            <p:nvPr/>
          </p:nvGrpSpPr>
          <p:grpSpPr>
            <a:xfrm>
              <a:off x="2197889" y="2917112"/>
              <a:ext cx="240504" cy="594152"/>
              <a:chOff x="2340017" y="3207547"/>
              <a:chExt cx="240504" cy="5941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2341931" y="3332723"/>
                    <a:ext cx="238590" cy="2873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1931" y="3332723"/>
                    <a:ext cx="238590" cy="28732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5385" t="-4255" r="-102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0" name="组合 129"/>
              <p:cNvGrpSpPr/>
              <p:nvPr/>
            </p:nvGrpSpPr>
            <p:grpSpPr>
              <a:xfrm>
                <a:off x="2340017" y="3207547"/>
                <a:ext cx="180000" cy="594152"/>
                <a:chOff x="5301106" y="3776142"/>
                <a:chExt cx="180000" cy="594152"/>
              </a:xfrm>
            </p:grpSpPr>
            <p:cxnSp>
              <p:nvCxnSpPr>
                <p:cNvPr id="131" name="直接箭头连接符 130"/>
                <p:cNvCxnSpPr/>
                <p:nvPr/>
              </p:nvCxnSpPr>
              <p:spPr>
                <a:xfrm>
                  <a:off x="5391106" y="3776142"/>
                  <a:ext cx="0" cy="216000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/>
                <p:cNvCxnSpPr/>
                <p:nvPr/>
              </p:nvCxnSpPr>
              <p:spPr>
                <a:xfrm>
                  <a:off x="5391106" y="4154294"/>
                  <a:ext cx="0" cy="216000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箭头连接符 135"/>
                <p:cNvCxnSpPr/>
                <p:nvPr/>
              </p:nvCxnSpPr>
              <p:spPr>
                <a:xfrm rot="5400000">
                  <a:off x="5391106" y="3686142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/>
                <p:cNvCxnSpPr/>
                <p:nvPr/>
              </p:nvCxnSpPr>
              <p:spPr>
                <a:xfrm rot="5400000">
                  <a:off x="5391106" y="4271894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bg2">
                      <a:lumMod val="50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3" name="组合 142"/>
            <p:cNvGrpSpPr/>
            <p:nvPr/>
          </p:nvGrpSpPr>
          <p:grpSpPr>
            <a:xfrm rot="5400000">
              <a:off x="2198303" y="2525906"/>
              <a:ext cx="468000" cy="2481227"/>
              <a:chOff x="5013126" y="2137842"/>
              <a:chExt cx="468000" cy="2481227"/>
            </a:xfrm>
          </p:grpSpPr>
          <p:cxnSp>
            <p:nvCxnSpPr>
              <p:cNvPr id="152" name="直接箭头连接符 151"/>
              <p:cNvCxnSpPr/>
              <p:nvPr/>
            </p:nvCxnSpPr>
            <p:spPr>
              <a:xfrm>
                <a:off x="5391109" y="2137842"/>
                <a:ext cx="0" cy="115200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/>
            </p:nvCxnSpPr>
            <p:spPr>
              <a:xfrm>
                <a:off x="5391143" y="3449444"/>
                <a:ext cx="0" cy="115200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/>
              <p:nvPr/>
            </p:nvCxnSpPr>
            <p:spPr>
              <a:xfrm rot="5400000">
                <a:off x="5247126" y="1903842"/>
                <a:ext cx="0" cy="46800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/>
              <p:nvPr/>
            </p:nvCxnSpPr>
            <p:spPr>
              <a:xfrm rot="5400000">
                <a:off x="5391106" y="4529069"/>
                <a:ext cx="0" cy="18000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直接箭头连接符 159"/>
            <p:cNvCxnSpPr/>
            <p:nvPr/>
          </p:nvCxnSpPr>
          <p:spPr>
            <a:xfrm>
              <a:off x="3160287" y="1903374"/>
              <a:ext cx="0" cy="3312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4318095" y="976787"/>
              <a:ext cx="0" cy="5148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/>
            <p:cNvSpPr txBox="1"/>
            <p:nvPr/>
          </p:nvSpPr>
          <p:spPr>
            <a:xfrm>
              <a:off x="2799875" y="5513857"/>
              <a:ext cx="626775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</a:rPr>
                <a:t>near clip</a:t>
              </a:r>
            </a:p>
            <a:p>
              <a:pPr algn="ctr"/>
              <a:r>
                <a:rPr lang="en-US" altLang="zh-CN" sz="1400" i="1" dirty="0" smtClean="0">
                  <a:solidFill>
                    <a:srgbClr val="0070C0"/>
                  </a:solidFill>
                </a:rPr>
                <a:t>z = n</a:t>
              </a:r>
              <a:endParaRPr lang="zh-CN" altLang="en-US" sz="1400" i="1" dirty="0">
                <a:solidFill>
                  <a:srgbClr val="0070C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080803" y="6240066"/>
              <a:ext cx="493405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1"/>
                  </a:solidFill>
                </a:rPr>
                <a:t>far clip</a:t>
              </a:r>
            </a:p>
            <a:p>
              <a:pPr algn="ctr"/>
              <a:r>
                <a:rPr lang="en-US" altLang="zh-CN" sz="1400" i="1" dirty="0" smtClean="0">
                  <a:solidFill>
                    <a:srgbClr val="0070C0"/>
                  </a:solidFill>
                </a:rPr>
                <a:t>z = f</a:t>
              </a:r>
              <a:endParaRPr lang="zh-CN" altLang="en-US" sz="1400" i="1" dirty="0">
                <a:solidFill>
                  <a:srgbClr val="0070C0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793604" y="4610330"/>
              <a:ext cx="7877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</a:rPr>
                <a:t>v</a:t>
              </a:r>
              <a:r>
                <a:rPr lang="en-US" altLang="zh-CN" sz="1400" dirty="0" smtClean="0">
                  <a:solidFill>
                    <a:schemeClr val="accent1"/>
                  </a:solidFill>
                </a:rPr>
                <a:t>iew plane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2183836" y="4358749"/>
              <a:ext cx="0" cy="252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>
              <a:off x="3140791" y="5215374"/>
              <a:ext cx="0" cy="252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4318095" y="6077133"/>
              <a:ext cx="0" cy="144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/>
                <p:cNvSpPr txBox="1"/>
                <p:nvPr/>
              </p:nvSpPr>
              <p:spPr>
                <a:xfrm>
                  <a:off x="1278999" y="2560346"/>
                  <a:ext cx="110100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文本框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99" y="2560346"/>
                  <a:ext cx="1101007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315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7686994" y="1252480"/>
            <a:ext cx="2884377" cy="2226990"/>
            <a:chOff x="8304509" y="1768090"/>
            <a:chExt cx="2884377" cy="2226990"/>
          </a:xfrm>
        </p:grpSpPr>
        <p:grpSp>
          <p:nvGrpSpPr>
            <p:cNvPr id="6" name="组合 5"/>
            <p:cNvGrpSpPr/>
            <p:nvPr/>
          </p:nvGrpSpPr>
          <p:grpSpPr>
            <a:xfrm>
              <a:off x="8304509" y="1768090"/>
              <a:ext cx="2884377" cy="2226990"/>
              <a:chOff x="8665016" y="1393752"/>
              <a:chExt cx="2884377" cy="2226990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8665016" y="1393752"/>
                <a:ext cx="2884377" cy="222699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</a:gra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b="1" dirty="0"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8841858" y="1561988"/>
                    <a:ext cx="2123402" cy="5241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=(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oMath>
                      </m:oMathPara>
                    </a14:m>
                    <a:endParaRPr lang="en-US" altLang="zh-CN" b="0" dirty="0" smtClean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858" y="1561988"/>
                    <a:ext cx="2123402" cy="524118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8841858" y="2228877"/>
                    <a:ext cx="2099229" cy="5241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=(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oMath>
                      </m:oMathPara>
                    </a14:m>
                    <a:endParaRPr lang="en-US" altLang="zh-CN" b="0" dirty="0" smtClean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858" y="2228877"/>
                    <a:ext cx="2099229" cy="52411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8841858" y="2928389"/>
                    <a:ext cx="2633285" cy="5241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=(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𝑎𝑧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b="0" dirty="0" smtClean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858" y="2928389"/>
                    <a:ext cx="2633285" cy="52411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8" name="圆角矩形 167"/>
            <p:cNvSpPr/>
            <p:nvPr/>
          </p:nvSpPr>
          <p:spPr>
            <a:xfrm>
              <a:off x="10263232" y="3232709"/>
              <a:ext cx="709566" cy="711149"/>
            </a:xfrm>
            <a:prstGeom prst="roundRect">
              <a:avLst>
                <a:gd name="adj" fmla="val 10000"/>
              </a:avLst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0355283" y="3441784"/>
                <a:ext cx="1549142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chemeClr val="accent2"/>
                                  </a:solidFill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𝑎𝑓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 smtClean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283" y="3441784"/>
                <a:ext cx="1549142" cy="134088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4853455" y="989078"/>
            <a:ext cx="2000576" cy="1443334"/>
            <a:chOff x="4691604" y="989078"/>
            <a:chExt cx="2000576" cy="1443334"/>
          </a:xfrm>
        </p:grpSpPr>
        <p:grpSp>
          <p:nvGrpSpPr>
            <p:cNvPr id="25" name="组合 24"/>
            <p:cNvGrpSpPr/>
            <p:nvPr/>
          </p:nvGrpSpPr>
          <p:grpSpPr>
            <a:xfrm>
              <a:off x="4713867" y="989078"/>
              <a:ext cx="1978313" cy="1443334"/>
              <a:chOff x="6108686" y="1785580"/>
              <a:chExt cx="1634656" cy="1443334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6108686" y="1785580"/>
                <a:ext cx="1634656" cy="1443334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</a:gra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b="1" dirty="0"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6422639" y="1883341"/>
                    <a:ext cx="1006749" cy="13252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oMath>
                      </m:oMathPara>
                    </a14:m>
                    <a:endParaRPr lang="en-US" altLang="zh-CN" b="0" dirty="0" smtClean="0">
                      <a:solidFill>
                        <a:schemeClr val="bg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oMath>
                      </m:oMathPara>
                    </a14:m>
                    <a:endParaRPr lang="en-US" altLang="zh-CN" dirty="0" smtClean="0">
                      <a:solidFill>
                        <a:schemeClr val="bg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altLang="zh-CN" dirty="0" smtClean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文本框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2639" y="1883341"/>
                    <a:ext cx="1006749" cy="132523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9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文本框 171"/>
            <p:cNvSpPr txBox="1"/>
            <p:nvPr/>
          </p:nvSpPr>
          <p:spPr>
            <a:xfrm>
              <a:off x="4691604" y="1283660"/>
              <a:ext cx="461665" cy="9536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视平面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76141" y="3435938"/>
            <a:ext cx="2155204" cy="1249821"/>
            <a:chOff x="4767165" y="3094104"/>
            <a:chExt cx="2155204" cy="1249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圆角矩形 169"/>
                <p:cNvSpPr/>
                <p:nvPr/>
              </p:nvSpPr>
              <p:spPr>
                <a:xfrm>
                  <a:off x="4830723" y="3094104"/>
                  <a:ext cx="2091646" cy="124982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 w="25400"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altLang="zh-CN" sz="2000" b="1" dirty="0" smtClean="0"/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altLang="zh-CN" sz="2000" b="1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0" name="圆角矩形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723" y="3094104"/>
                  <a:ext cx="2091646" cy="1249821"/>
                </a:xfrm>
                <a:prstGeom prst="round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25400"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圆角矩形 170"/>
            <p:cNvSpPr/>
            <p:nvPr/>
          </p:nvSpPr>
          <p:spPr>
            <a:xfrm>
              <a:off x="5261261" y="3748295"/>
              <a:ext cx="1351790" cy="290652"/>
            </a:xfrm>
            <a:prstGeom prst="roundRect">
              <a:avLst>
                <a:gd name="adj" fmla="val 10000"/>
              </a:avLst>
            </a:prstGeom>
            <a:noFill/>
            <a:ln w="25400"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73" name="文本框 172"/>
            <p:cNvSpPr txBox="1"/>
            <p:nvPr/>
          </p:nvSpPr>
          <p:spPr>
            <a:xfrm>
              <a:off x="4767165" y="3261211"/>
              <a:ext cx="461665" cy="9346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CVV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4" name="直接箭头连接符 173"/>
          <p:cNvCxnSpPr/>
          <p:nvPr/>
        </p:nvCxnSpPr>
        <p:spPr>
          <a:xfrm rot="5400000">
            <a:off x="5490300" y="3025112"/>
            <a:ext cx="720000" cy="0"/>
          </a:xfrm>
          <a:prstGeom prst="straightConnector1">
            <a:avLst/>
          </a:prstGeom>
          <a:ln w="117475">
            <a:solidFill>
              <a:schemeClr val="bg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 rot="16200000" flipH="1">
            <a:off x="10050674" y="3525173"/>
            <a:ext cx="498894" cy="471076"/>
          </a:xfrm>
          <a:prstGeom prst="curvedConnector2">
            <a:avLst/>
          </a:prstGeom>
          <a:ln w="19050">
            <a:solidFill>
              <a:schemeClr val="accent2">
                <a:lumMod val="60000"/>
                <a:lumOff val="40000"/>
                <a:alpha val="7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660565" y="4191010"/>
            <a:ext cx="3875094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  <a:alpha val="7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>
            <a:spLocks/>
          </p:cNvSpPr>
          <p:nvPr/>
        </p:nvSpPr>
        <p:spPr>
          <a:xfrm>
            <a:off x="838200" y="0"/>
            <a:ext cx="10515600" cy="87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/>
              <a:t>透视变换</a:t>
            </a:r>
            <a:endParaRPr lang="zh-CN" altLang="en-US" sz="4800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7911205" y="1589971"/>
            <a:ext cx="720000" cy="0"/>
          </a:xfrm>
          <a:prstGeom prst="straightConnector1">
            <a:avLst/>
          </a:prstGeom>
          <a:ln w="117475">
            <a:solidFill>
              <a:schemeClr val="accent1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4704991" y="4478800"/>
                <a:ext cx="7130157" cy="2182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𝐹𝑂𝑉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CN" sz="1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1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𝐹𝑂𝑉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CN" sz="1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𝑛𝑓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𝐹𝑂𝑉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𝐹𝑂𝑉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𝑛𝑓</m:t>
                              </m:r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91" y="4478800"/>
                <a:ext cx="7130157" cy="2182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9272251" y="928633"/>
            <a:ext cx="572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CVV</a:t>
            </a:r>
            <a:endParaRPr lang="zh-CN" altLang="en-US" dirty="0"/>
          </a:p>
        </p:txBody>
      </p:sp>
      <p:sp>
        <p:nvSpPr>
          <p:cNvPr id="259" name="圆角矩形 258"/>
          <p:cNvSpPr/>
          <p:nvPr/>
        </p:nvSpPr>
        <p:spPr>
          <a:xfrm>
            <a:off x="5386869" y="868304"/>
            <a:ext cx="2238271" cy="1443334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ea typeface="Cambria Math" panose="020405030504060302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34463" y="878050"/>
            <a:ext cx="1847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000" i="1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000" dirty="0" smtClean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5768559" y="1634623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6998" y="985709"/>
            <a:ext cx="3322282" cy="5278896"/>
            <a:chOff x="934561" y="1438044"/>
            <a:chExt cx="3322282" cy="5278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/>
                <p:cNvSpPr txBox="1"/>
                <p:nvPr/>
              </p:nvSpPr>
              <p:spPr>
                <a:xfrm>
                  <a:off x="1011068" y="5504921"/>
                  <a:ext cx="2761353" cy="5275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𝐹𝑂𝑉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)/2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文本框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68" y="5504921"/>
                  <a:ext cx="2761353" cy="5275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5" name="组合 224"/>
            <p:cNvGrpSpPr/>
            <p:nvPr/>
          </p:nvGrpSpPr>
          <p:grpSpPr>
            <a:xfrm>
              <a:off x="941159" y="1586851"/>
              <a:ext cx="3315684" cy="3762263"/>
              <a:chOff x="427512" y="1479951"/>
              <a:chExt cx="4114381" cy="4668534"/>
            </a:xfrm>
          </p:grpSpPr>
          <p:sp>
            <p:nvSpPr>
              <p:cNvPr id="226" name="弧形 225"/>
              <p:cNvSpPr/>
              <p:nvPr/>
            </p:nvSpPr>
            <p:spPr>
              <a:xfrm rot="17700000">
                <a:off x="1788220" y="5494139"/>
                <a:ext cx="743895" cy="564798"/>
              </a:xfrm>
              <a:prstGeom prst="arc">
                <a:avLst>
                  <a:gd name="adj1" fmla="val 18808123"/>
                  <a:gd name="adj2" fmla="val 547253"/>
                </a:avLst>
              </a:prstGeom>
              <a:ln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7" name="直接箭头连接符 226"/>
              <p:cNvCxnSpPr/>
              <p:nvPr/>
            </p:nvCxnSpPr>
            <p:spPr>
              <a:xfrm>
                <a:off x="690920" y="5661985"/>
                <a:ext cx="3009801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箭头连接符 227"/>
              <p:cNvCxnSpPr/>
              <p:nvPr/>
            </p:nvCxnSpPr>
            <p:spPr>
              <a:xfrm>
                <a:off x="2195819" y="3503009"/>
                <a:ext cx="0" cy="2528829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箭头连接符 228"/>
              <p:cNvCxnSpPr/>
              <p:nvPr/>
            </p:nvCxnSpPr>
            <p:spPr>
              <a:xfrm flipV="1">
                <a:off x="2195819" y="3911300"/>
                <a:ext cx="1758445" cy="1758445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箭头连接符 229"/>
              <p:cNvCxnSpPr/>
              <p:nvPr/>
            </p:nvCxnSpPr>
            <p:spPr>
              <a:xfrm flipH="1">
                <a:off x="1032623" y="1573024"/>
                <a:ext cx="10503" cy="2913154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箭头连接符 230"/>
              <p:cNvCxnSpPr/>
              <p:nvPr/>
            </p:nvCxnSpPr>
            <p:spPr>
              <a:xfrm>
                <a:off x="871313" y="4486178"/>
                <a:ext cx="2490483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文本框 231"/>
                  <p:cNvSpPr txBox="1"/>
                  <p:nvPr/>
                </p:nvSpPr>
                <p:spPr>
                  <a:xfrm>
                    <a:off x="3825097" y="4370786"/>
                    <a:ext cx="716796" cy="1691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𝑣𝑖𝑒𝑤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𝑝𝑙𝑎𝑛𝑒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文本框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5097" y="4370786"/>
                    <a:ext cx="716796" cy="16912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1864" t="-3571" r="-69492" b="-117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3" name="直接箭头连接符 232"/>
              <p:cNvCxnSpPr/>
              <p:nvPr/>
            </p:nvCxnSpPr>
            <p:spPr>
              <a:xfrm flipH="1">
                <a:off x="3489135" y="4500619"/>
                <a:ext cx="253087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none" w="sm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/>
              <p:cNvGrpSpPr/>
              <p:nvPr/>
            </p:nvGrpSpPr>
            <p:grpSpPr>
              <a:xfrm>
                <a:off x="799720" y="4494904"/>
                <a:ext cx="156763" cy="1154476"/>
                <a:chOff x="5203237" y="4730222"/>
                <a:chExt cx="178388" cy="1313733"/>
              </a:xfrm>
            </p:grpSpPr>
            <p:cxnSp>
              <p:nvCxnSpPr>
                <p:cNvPr id="250" name="直接箭头连接符 249"/>
                <p:cNvCxnSpPr/>
                <p:nvPr/>
              </p:nvCxnSpPr>
              <p:spPr>
                <a:xfrm flipH="1" flipV="1">
                  <a:off x="5375200" y="4730222"/>
                  <a:ext cx="6425" cy="1313733"/>
                </a:xfrm>
                <a:prstGeom prst="straightConnector1">
                  <a:avLst/>
                </a:prstGeom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5203237" y="5290859"/>
                      <a:ext cx="134275" cy="19245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文本框 1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03237" y="5290859"/>
                      <a:ext cx="134275" cy="192458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70000" r="-80000" b="-7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5" name="椭圆 234"/>
              <p:cNvSpPr/>
              <p:nvPr/>
            </p:nvSpPr>
            <p:spPr>
              <a:xfrm>
                <a:off x="2183049" y="5640654"/>
                <a:ext cx="32971" cy="32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1031859" y="1479951"/>
                <a:ext cx="2329937" cy="1523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7" name="直接箭头连接符 236"/>
              <p:cNvCxnSpPr/>
              <p:nvPr/>
            </p:nvCxnSpPr>
            <p:spPr>
              <a:xfrm flipH="1" flipV="1">
                <a:off x="427512" y="3899661"/>
                <a:ext cx="1758445" cy="1758445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/>
              <p:cNvCxnSpPr/>
              <p:nvPr/>
            </p:nvCxnSpPr>
            <p:spPr>
              <a:xfrm>
                <a:off x="3350530" y="1494169"/>
                <a:ext cx="11266" cy="2992009"/>
              </a:xfrm>
              <a:prstGeom prst="straightConnector1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箭头连接符 247"/>
              <p:cNvCxnSpPr/>
              <p:nvPr/>
            </p:nvCxnSpPr>
            <p:spPr>
              <a:xfrm rot="5400000" flipH="1" flipV="1">
                <a:off x="1614406" y="3819425"/>
                <a:ext cx="5646" cy="1154476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组合 243"/>
              <p:cNvGrpSpPr/>
              <p:nvPr/>
            </p:nvGrpSpPr>
            <p:grpSpPr>
              <a:xfrm>
                <a:off x="2227523" y="4093878"/>
                <a:ext cx="1154476" cy="293974"/>
                <a:chOff x="3518368" y="4194839"/>
                <a:chExt cx="1313733" cy="334527"/>
              </a:xfrm>
            </p:grpSpPr>
            <p:cxnSp>
              <p:nvCxnSpPr>
                <p:cNvPr id="246" name="直接箭头连接符 245"/>
                <p:cNvCxnSpPr/>
                <p:nvPr/>
              </p:nvCxnSpPr>
              <p:spPr>
                <a:xfrm rot="5400000" flipH="1" flipV="1">
                  <a:off x="4172022" y="3869287"/>
                  <a:ext cx="6425" cy="1313733"/>
                </a:xfrm>
                <a:prstGeom prst="straightConnector1">
                  <a:avLst/>
                </a:prstGeom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文本框 246"/>
                    <p:cNvSpPr txBox="1"/>
                    <p:nvPr/>
                  </p:nvSpPr>
                  <p:spPr>
                    <a:xfrm>
                      <a:off x="3959712" y="4194839"/>
                      <a:ext cx="837149" cy="304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altLang="zh-CN" sz="1400" b="0" dirty="0" smtClean="0">
                          <a:solidFill>
                            <a:schemeClr val="accent1"/>
                          </a:solidFill>
                        </a:rPr>
                        <a:t>(r-l)</a:t>
                      </a:r>
                      <a14:m>
                        <m:oMath xmlns:m="http://schemas.openxmlformats.org/officeDocument/2006/math">
                          <m:r>
                            <a:rPr lang="en-US" altLang="zh-CN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a14:m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文本框 2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9712" y="4194839"/>
                      <a:ext cx="837149" cy="30422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8557" t="-28571" b="-5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文本框 244"/>
                  <p:cNvSpPr txBox="1"/>
                  <p:nvPr/>
                </p:nvSpPr>
                <p:spPr>
                  <a:xfrm>
                    <a:off x="1935436" y="5205697"/>
                    <a:ext cx="516493" cy="1893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𝐹𝑂𝑉</m:t>
                          </m:r>
                        </m:oMath>
                      </m:oMathPara>
                    </a14:m>
                    <a:endParaRPr lang="en-US" altLang="zh-CN" sz="1400" b="0" dirty="0" smtClean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文本框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5436" y="5205697"/>
                    <a:ext cx="516493" cy="18932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文本框 251"/>
                <p:cNvSpPr txBox="1"/>
                <p:nvPr/>
              </p:nvSpPr>
              <p:spPr>
                <a:xfrm>
                  <a:off x="3241471" y="1439509"/>
                  <a:ext cx="51649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2" name="文本框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471" y="1439509"/>
                  <a:ext cx="516493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381" r="-2381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文本框 252"/>
                <p:cNvSpPr txBox="1"/>
                <p:nvPr/>
              </p:nvSpPr>
              <p:spPr>
                <a:xfrm>
                  <a:off x="3266794" y="2658744"/>
                  <a:ext cx="51649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3" name="文本框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794" y="2658744"/>
                  <a:ext cx="516493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706" r="-3529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文本框 253"/>
                <p:cNvSpPr txBox="1"/>
                <p:nvPr/>
              </p:nvSpPr>
              <p:spPr>
                <a:xfrm>
                  <a:off x="934561" y="2645311"/>
                  <a:ext cx="51649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文本框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61" y="2645311"/>
                  <a:ext cx="516493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176" r="-2353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文本框 254"/>
                <p:cNvSpPr txBox="1"/>
                <p:nvPr/>
              </p:nvSpPr>
              <p:spPr>
                <a:xfrm>
                  <a:off x="966249" y="1438044"/>
                  <a:ext cx="51649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文本框 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49" y="1438044"/>
                  <a:ext cx="516493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文本框 255"/>
                <p:cNvSpPr txBox="1"/>
                <p:nvPr/>
              </p:nvSpPr>
              <p:spPr>
                <a:xfrm>
                  <a:off x="1692086" y="3703829"/>
                  <a:ext cx="5928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0" dirty="0" smtClean="0">
                      <a:solidFill>
                        <a:schemeClr val="accent1"/>
                      </a:solidFill>
                    </a:rPr>
                    <a:t>(r-l)</a:t>
                  </a:r>
                  <a14:m>
                    <m:oMath xmlns:m="http://schemas.openxmlformats.org/officeDocument/2006/math">
                      <m:r>
                        <a:rPr lang="en-US" altLang="zh-CN" sz="1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文本框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086" y="3703829"/>
                  <a:ext cx="5928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367" t="-25000" b="-47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文本框 263"/>
                <p:cNvSpPr txBox="1"/>
                <p:nvPr/>
              </p:nvSpPr>
              <p:spPr>
                <a:xfrm>
                  <a:off x="1241113" y="6191027"/>
                  <a:ext cx="2143542" cy="525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𝑎𝑠𝑝𝑒𝑐𝑡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𝑟𝑎𝑡𝑖𝑜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altLang="zh-CN" b="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文本框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113" y="6191027"/>
                  <a:ext cx="2143542" cy="52591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文本框 264"/>
                <p:cNvSpPr txBox="1"/>
                <p:nvPr/>
              </p:nvSpPr>
              <p:spPr>
                <a:xfrm>
                  <a:off x="3594199" y="4801365"/>
                  <a:ext cx="3564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文本框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4199" y="4801365"/>
                  <a:ext cx="356444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3793" r="-8621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文本框 265"/>
                <p:cNvSpPr txBox="1"/>
                <p:nvPr/>
              </p:nvSpPr>
              <p:spPr>
                <a:xfrm>
                  <a:off x="2184248" y="2971166"/>
                  <a:ext cx="342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文本框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248" y="2971166"/>
                  <a:ext cx="342209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4286" r="-892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矩形 266"/>
              <p:cNvSpPr/>
              <p:nvPr/>
            </p:nvSpPr>
            <p:spPr>
              <a:xfrm>
                <a:off x="5202770" y="2401579"/>
                <a:ext cx="2760371" cy="1695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𝑐𝑣𝑣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𝑐𝑣𝑣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7" name="矩形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770" y="2401579"/>
                <a:ext cx="2760371" cy="169520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8821223" y="2631903"/>
            <a:ext cx="2780569" cy="1340880"/>
            <a:chOff x="8821223" y="2561296"/>
            <a:chExt cx="2780569" cy="1340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矩形 267"/>
                <p:cNvSpPr/>
                <p:nvPr/>
              </p:nvSpPr>
              <p:spPr>
                <a:xfrm>
                  <a:off x="8821223" y="2561296"/>
                  <a:ext cx="2780569" cy="13408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𝑐𝑣𝑣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𝑐𝑣𝑣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b="0" dirty="0" smtClean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矩形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223" y="2561296"/>
                  <a:ext cx="2780569" cy="134088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圆角矩形 268"/>
            <p:cNvSpPr/>
            <p:nvPr/>
          </p:nvSpPr>
          <p:spPr>
            <a:xfrm>
              <a:off x="10876195" y="2651230"/>
              <a:ext cx="720000" cy="576000"/>
            </a:xfrm>
            <a:prstGeom prst="roundRect">
              <a:avLst>
                <a:gd name="adj" fmla="val 10000"/>
              </a:avLst>
            </a:prstGeom>
            <a:noFill/>
            <a:ln w="25400"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270" name="圆角矩形 269"/>
            <p:cNvSpPr/>
            <p:nvPr/>
          </p:nvSpPr>
          <p:spPr>
            <a:xfrm>
              <a:off x="10876195" y="3272784"/>
              <a:ext cx="720000" cy="576000"/>
            </a:xfrm>
            <a:prstGeom prst="roundRect">
              <a:avLst>
                <a:gd name="adj" fmla="val 10000"/>
              </a:avLst>
            </a:prstGeom>
            <a:noFill/>
            <a:ln w="25400"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</p:grpSp>
      <p:cxnSp>
        <p:nvCxnSpPr>
          <p:cNvPr id="271" name="直接箭头连接符 270"/>
          <p:cNvCxnSpPr/>
          <p:nvPr/>
        </p:nvCxnSpPr>
        <p:spPr>
          <a:xfrm>
            <a:off x="7911205" y="3420222"/>
            <a:ext cx="720000" cy="0"/>
          </a:xfrm>
          <a:prstGeom prst="straightConnector1">
            <a:avLst/>
          </a:prstGeom>
          <a:ln w="117475">
            <a:solidFill>
              <a:schemeClr val="bg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/>
          <p:cNvCxnSpPr/>
          <p:nvPr/>
        </p:nvCxnSpPr>
        <p:spPr>
          <a:xfrm>
            <a:off x="7910070" y="1589971"/>
            <a:ext cx="720000" cy="0"/>
          </a:xfrm>
          <a:prstGeom prst="straightConnector1">
            <a:avLst/>
          </a:prstGeom>
          <a:ln w="117475">
            <a:solidFill>
              <a:schemeClr val="accent1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333920" y="1191474"/>
            <a:ext cx="461665" cy="953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视平面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965856" y="868304"/>
            <a:ext cx="2270339" cy="1443334"/>
            <a:chOff x="8965856" y="868304"/>
            <a:chExt cx="2270339" cy="1443334"/>
          </a:xfrm>
        </p:grpSpPr>
        <p:sp>
          <p:nvSpPr>
            <p:cNvPr id="262" name="圆角矩形 261"/>
            <p:cNvSpPr/>
            <p:nvPr/>
          </p:nvSpPr>
          <p:spPr>
            <a:xfrm>
              <a:off x="8997924" y="868304"/>
              <a:ext cx="2238271" cy="1443334"/>
            </a:xfrm>
            <a:prstGeom prst="roundRect">
              <a:avLst/>
            </a:prstGeom>
            <a:gradFill>
              <a:gsLst>
                <a:gs pos="100000">
                  <a:schemeClr val="bg2">
                    <a:lumMod val="75000"/>
                  </a:schemeClr>
                </a:gs>
                <a:gs pos="10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b="1" dirty="0">
                <a:ea typeface="Cambria Math" panose="02040503050406030204" pitchFamily="18" charset="0"/>
              </a:endParaRPr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8965856" y="1113128"/>
              <a:ext cx="461665" cy="9536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CVV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724837" y="851325"/>
                <a:ext cx="1578830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837" y="851325"/>
                <a:ext cx="1578830" cy="134088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9239477" y="1184806"/>
                <a:ext cx="1914435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𝑐𝑣𝑣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−1, 1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𝑐𝑣𝑣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−1, 1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477" y="1184806"/>
                <a:ext cx="1914435" cy="77886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1726809" y="2999656"/>
                <a:ext cx="465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809" y="2999656"/>
                <a:ext cx="465191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2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5672</TotalTime>
  <Words>1234</Words>
  <Application>Microsoft Office PowerPoint</Application>
  <PresentationFormat>宽屏</PresentationFormat>
  <Paragraphs>445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yuffyli(李燕霏)</dc:creator>
  <cp:lastModifiedBy>yuffyli(李燕霏)</cp:lastModifiedBy>
  <cp:revision>162</cp:revision>
  <dcterms:created xsi:type="dcterms:W3CDTF">2017-06-10T07:34:53Z</dcterms:created>
  <dcterms:modified xsi:type="dcterms:W3CDTF">2017-07-04T11:56:51Z</dcterms:modified>
</cp:coreProperties>
</file>