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1420FF-4545-4230-B57E-33A33BDE221D}">
  <a:tblStyle styleId="{F81420FF-4545-4230-B57E-33A33BDE22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6BF4020-7BBF-4578-8E9A-2F22A9DDED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35dc20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35dc20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300cea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300cea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300cea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300cea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35dc20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35dc20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300cea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300cea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ae9765a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ae9765a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300cea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300cea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aa3c7373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aa3c7373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aa3c7373_0_4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aa3c7373_0_4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aa3c7373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aa3c7373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300cea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300cea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a3c7373_0_3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aa3c7373_0_3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aa3c7373_0_4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aa3c7373_0_4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a3c7373_0_3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aa3c7373_0_3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aa3c7373_0_4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aa3c7373_0_4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300cea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300cea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30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Predicting Hospital Readmission Rates Using Machine Learning Algorithms</a:t>
            </a:r>
            <a:endParaRPr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TEAM 6:</a:t>
            </a:r>
            <a:endParaRPr b="1" sz="2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Movses Musaelian</a:t>
            </a:r>
            <a:endParaRPr b="1" sz="2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Revathi Bhuvaneswari </a:t>
            </a:r>
            <a:endParaRPr b="1" sz="2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Youfei Zhang</a:t>
            </a:r>
            <a:endParaRPr b="1" sz="2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7090" l="3688" r="0" t="1777"/>
          <a:stretch/>
        </p:blipFill>
        <p:spPr>
          <a:xfrm>
            <a:off x="1182425" y="982112"/>
            <a:ext cx="6779150" cy="3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Imbalance Data Treatment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Under/Over Sampling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SMOTE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Optimization in Tuning -&gt; imbalanced data and context leads to our objective for a </a:t>
            </a:r>
            <a:r>
              <a:rPr lang="en" sz="1800" u="sng"/>
              <a:t>robust</a:t>
            </a:r>
            <a:r>
              <a:rPr lang="en" sz="1800"/>
              <a:t> model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Ensemble Modelling Approaches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18538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Soft/Hard Majority Voting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Hard Voting with Logistic Regression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 threshold approach with </a:t>
            </a:r>
            <a:r>
              <a:rPr lang="en" sz="1800"/>
              <a:t>Logistic</a:t>
            </a:r>
            <a:r>
              <a:rPr lang="en" sz="1800"/>
              <a:t> Regression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𝌀𝌀𝌀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Candidate Model Construction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Itertools.combinations → gather all possible ensembles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 candidate ensembles with differing settings (Baseline/Sampling Type/Normalization)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875" y="374738"/>
            <a:ext cx="7106250" cy="43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843525" y="80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 Chosen Model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3782875" y="153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{D6BF4020-7BBF-4578-8E9A-2F22A9DDEDAC}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3200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 Matrix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rowSpan="2"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2032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32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53,327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37,082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6,881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26"/>
          <p:cNvGraphicFramePr/>
          <p:nvPr/>
        </p:nvGraphicFramePr>
        <p:xfrm>
          <a:off x="3306625" y="27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{D6BF4020-7BBF-4578-8E9A-2F22A9DDEDAC}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class_0_test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class_1_test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59.4%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61.6%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25.3%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60.3%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59.8%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/>
        </p:nvSpPr>
        <p:spPr>
          <a:xfrm>
            <a:off x="275850" y="1355150"/>
            <a:ext cx="25056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Our final ensemble model contains: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Multinomial Naive Bayes,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Gradient Boosting,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Random Forest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with hard majority voting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no normalization or sampling applied to the data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using just the 38 important features obtained from RF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36325" y="56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Optimization Goal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457175" y="3423525"/>
            <a:ext cx="39597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Balanced result for train and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Balanced accuracy for class 1 and class 0 that is better than random guessing (there is signal captured)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125" y="3316050"/>
            <a:ext cx="4361676" cy="182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125" y="1182922"/>
            <a:ext cx="4361675" cy="198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422975" y="1311925"/>
            <a:ext cx="4028100" cy="2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Problem</a:t>
            </a:r>
            <a:r>
              <a:rPr lang="en">
                <a:highlight>
                  <a:srgbClr val="FFFFFF"/>
                </a:highlight>
              </a:rPr>
              <a:t> Context: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The Centers for Medicare and Medicaid Services announced that they would no longer reimburse hospitals for services rendered if a patient was readmitted with complications within 30 days of discharge.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no-information classifier: ~88% of class 0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Concluding Remarks &amp; Lessons Learned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Maximisation of accuracies for both class 1 and class 0 at stable level, with no overfitting issues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Difficult to increase balanced accuracy of both classes given an imbalanced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Parameter tuning must reflect model objective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4294967295" type="title"/>
          </p:nvPr>
        </p:nvSpPr>
        <p:spPr>
          <a:xfrm>
            <a:off x="1061400" y="10792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5"/>
                </a:solidFill>
              </a:rPr>
              <a:t>Overview</a:t>
            </a:r>
            <a:endParaRPr sz="4500">
              <a:solidFill>
                <a:schemeClr val="accent5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20200" y="2830950"/>
            <a:ext cx="3012600" cy="8664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Data Cleaning &amp; Pre-Processing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064263" y="2830950"/>
            <a:ext cx="3012600" cy="866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Model Fitting &amp; Ensembles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814804" y="2830950"/>
            <a:ext cx="3012600" cy="8664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Final Model &amp; Results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875" y="379350"/>
            <a:ext cx="37147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950" y="3110725"/>
            <a:ext cx="2484612" cy="16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245525" y="1421963"/>
            <a:ext cx="4045200" cy="6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Missing Values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45525" y="2336375"/>
            <a:ext cx="40452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●"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 Imputation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●"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Drop Sparse Features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Feature Encoding - General Approach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Numeric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Bin-Counting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Binary Encoding → # Outpatient and # Emergency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Categorical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Ordinal Encoding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Binary Encoding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One-Hot Encoding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Reducing Levels in Categorical Features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952500" y="20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{F81420FF-4545-4230-B57E-33A33BDE221D}</a:tableStyleId>
              </a:tblPr>
              <a:tblGrid>
                <a:gridCol w="2863450"/>
                <a:gridCol w="2183700"/>
                <a:gridCol w="2191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BEFORE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AFTER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Admission Source ID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Admission Type ID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Discharge Disposition ID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Diagnosis - 1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717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Cleaning Remarks - 23 Medications Features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</a:t>
            </a:r>
            <a:r>
              <a:rPr lang="en" sz="2000"/>
              <a:t>14 Medications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Engineering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# Changes → ‘Up’ + ‘Down’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</a:pPr>
            <a:r>
              <a:rPr lang="en" sz="2000"/>
              <a:t># Medications → ‘Steady’ + ‘Up’ + ‘Down’</a:t>
            </a:r>
            <a:endParaRPr sz="2000"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Special Encoding Scheme:</a:t>
            </a:r>
            <a:endParaRPr sz="1800"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2883100" y="402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{F81420FF-4545-4230-B57E-33A33BDE221D}</a:tableStyleId>
              </a:tblPr>
              <a:tblGrid>
                <a:gridCol w="699975"/>
                <a:gridCol w="508475"/>
                <a:gridCol w="909750"/>
                <a:gridCol w="444650"/>
                <a:gridCol w="818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STEADY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UP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DOWN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CODE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Encounters Vs. Unique Patients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650" y="1853850"/>
            <a:ext cx="482725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26" y="1999600"/>
            <a:ext cx="3859550" cy="269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45525" y="1631738"/>
            <a:ext cx="4045200" cy="6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Final Cleaned Dataset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45525" y="2862125"/>
            <a:ext cx="40452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●"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101, 766 Instances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●"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56 Features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●"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Target Variable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9288"/>
            <a:ext cx="4548477" cy="4144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Parameter Tuning &amp; Feature Selection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Grid Search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Optimize for ‘balanced accuracies’ and ‘recall’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Filter Feature Selection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PCA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Random Forest Feature importance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