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9069-3645-4B16-B98B-0B3077CB6D92}" type="datetimeFigureOut">
              <a:rPr lang="zh-CN" altLang="en-US" smtClean="0"/>
              <a:t>2013/12/3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B1C2-607D-4BF8-AE21-3324ED67CC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9069-3645-4B16-B98B-0B3077CB6D92}" type="datetimeFigureOut">
              <a:rPr lang="zh-CN" altLang="en-US" smtClean="0"/>
              <a:t>2013/12/3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B1C2-607D-4BF8-AE21-3324ED67CC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9069-3645-4B16-B98B-0B3077CB6D92}" type="datetimeFigureOut">
              <a:rPr lang="zh-CN" altLang="en-US" smtClean="0"/>
              <a:t>2013/12/3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B1C2-607D-4BF8-AE21-3324ED67CC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9069-3645-4B16-B98B-0B3077CB6D92}" type="datetimeFigureOut">
              <a:rPr lang="zh-CN" altLang="en-US" smtClean="0"/>
              <a:t>2013/12/3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B1C2-607D-4BF8-AE21-3324ED67CC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9069-3645-4B16-B98B-0B3077CB6D92}" type="datetimeFigureOut">
              <a:rPr lang="zh-CN" altLang="en-US" smtClean="0"/>
              <a:t>2013/12/3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B1C2-607D-4BF8-AE21-3324ED67CC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9069-3645-4B16-B98B-0B3077CB6D92}" type="datetimeFigureOut">
              <a:rPr lang="zh-CN" altLang="en-US" smtClean="0"/>
              <a:t>2013/12/3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B1C2-607D-4BF8-AE21-3324ED67CC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9069-3645-4B16-B98B-0B3077CB6D92}" type="datetimeFigureOut">
              <a:rPr lang="zh-CN" altLang="en-US" smtClean="0"/>
              <a:t>2013/12/3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B1C2-607D-4BF8-AE21-3324ED67CC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9069-3645-4B16-B98B-0B3077CB6D92}" type="datetimeFigureOut">
              <a:rPr lang="zh-CN" altLang="en-US" smtClean="0"/>
              <a:t>2013/12/3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B1C2-607D-4BF8-AE21-3324ED67CC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9069-3645-4B16-B98B-0B3077CB6D92}" type="datetimeFigureOut">
              <a:rPr lang="zh-CN" altLang="en-US" smtClean="0"/>
              <a:t>2013/12/3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B1C2-607D-4BF8-AE21-3324ED67CC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9069-3645-4B16-B98B-0B3077CB6D92}" type="datetimeFigureOut">
              <a:rPr lang="zh-CN" altLang="en-US" smtClean="0"/>
              <a:t>2013/12/3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B1C2-607D-4BF8-AE21-3324ED67CC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9069-3645-4B16-B98B-0B3077CB6D92}" type="datetimeFigureOut">
              <a:rPr lang="zh-CN" altLang="en-US" smtClean="0"/>
              <a:t>2013/12/3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B1C2-607D-4BF8-AE21-3324ED67CC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49069-3645-4B16-B98B-0B3077CB6D92}" type="datetimeFigureOut">
              <a:rPr lang="zh-CN" altLang="en-US" smtClean="0"/>
              <a:t>2013/12/3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3B1C2-607D-4BF8-AE21-3324ED67CC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1124744"/>
            <a:ext cx="7488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latin typeface="Microsoft YaHei" pitchFamily="34" charset="-122"/>
                <a:ea typeface="Microsoft YaHei" pitchFamily="34" charset="-122"/>
              </a:rPr>
              <a:t>Bootstrap</a:t>
            </a:r>
            <a:r>
              <a:rPr lang="zh-CN" altLang="en-US" sz="4000" dirty="0" smtClean="0">
                <a:latin typeface="Microsoft YaHei" pitchFamily="34" charset="-122"/>
                <a:ea typeface="Microsoft YaHei" pitchFamily="34" charset="-122"/>
              </a:rPr>
              <a:t>重采样技术在环境污染调查中的应用</a:t>
            </a:r>
            <a:endParaRPr lang="zh-CN" altLang="en-US" sz="4000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4149080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Microsoft YaHei" pitchFamily="34" charset="-122"/>
                <a:ea typeface="Microsoft YaHei" pitchFamily="34" charset="-122"/>
              </a:rPr>
              <a:t>于淼</a:t>
            </a:r>
            <a:endParaRPr lang="en-US" altLang="zh-CN" sz="2400" dirty="0" smtClean="0">
              <a:latin typeface="Microsoft YaHei" pitchFamily="34" charset="-122"/>
              <a:ea typeface="Microsoft YaHei" pitchFamily="34" charset="-122"/>
            </a:endParaRPr>
          </a:p>
          <a:p>
            <a:pPr algn="ctr"/>
            <a:endParaRPr lang="en-US" altLang="zh-CN" sz="2400" dirty="0" smtClean="0">
              <a:latin typeface="Microsoft YaHei" pitchFamily="34" charset="-122"/>
              <a:ea typeface="Microsoft YaHei" pitchFamily="34" charset="-122"/>
            </a:endParaRPr>
          </a:p>
          <a:p>
            <a:pPr algn="ctr"/>
            <a:fld id="{26687F41-DD77-44C9-93AA-00E87C0F22FB}" type="datetime2">
              <a:rPr lang="zh-CN" altLang="en-US" sz="2400" smtClean="0">
                <a:latin typeface="Microsoft YaHei" pitchFamily="34" charset="-122"/>
                <a:ea typeface="Microsoft YaHei" pitchFamily="34" charset="-122"/>
              </a:rPr>
              <a:pPr algn="ctr"/>
              <a:t>2013年12月3日</a:t>
            </a:fld>
            <a:endParaRPr lang="zh-CN" altLang="en-US" sz="2400" dirty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6" name="图片 5" descr="Bootstra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0032" y="2420888"/>
            <a:ext cx="32385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548680"/>
            <a:ext cx="7200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Microsoft YaHei" pitchFamily="34" charset="-122"/>
                <a:ea typeface="Microsoft YaHei" pitchFamily="34" charset="-122"/>
              </a:rPr>
              <a:t>中位数区间估计</a:t>
            </a:r>
          </a:p>
          <a:p>
            <a:r>
              <a:rPr lang="en-US" altLang="zh-CN" b="1" dirty="0" smtClean="0"/>
              <a:t>========================================================</a:t>
            </a:r>
          </a:p>
          <a:p>
            <a:endParaRPr lang="en-US" altLang="zh-CN" dirty="0"/>
          </a:p>
        </p:txBody>
      </p:sp>
      <p:pic>
        <p:nvPicPr>
          <p:cNvPr id="8" name="图片 7" descr="Rplot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484784"/>
            <a:ext cx="7200800" cy="4974280"/>
          </a:xfrm>
          <a:prstGeom prst="rect">
            <a:avLst/>
          </a:prstGeom>
        </p:spPr>
      </p:pic>
      <p:pic>
        <p:nvPicPr>
          <p:cNvPr id="6" name="图片 5" descr="2013-12-03_1449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67944" y="2348880"/>
            <a:ext cx="3456384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548680"/>
            <a:ext cx="7200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Microsoft YaHei" pitchFamily="34" charset="-122"/>
                <a:ea typeface="Microsoft YaHei" pitchFamily="34" charset="-122"/>
              </a:rPr>
              <a:t>中位数区间估计</a:t>
            </a:r>
          </a:p>
          <a:p>
            <a:r>
              <a:rPr lang="en-US" altLang="zh-CN" b="1" dirty="0" smtClean="0"/>
              <a:t>========================================================</a:t>
            </a:r>
          </a:p>
          <a:p>
            <a:endParaRPr lang="en-US" altLang="zh-CN" dirty="0"/>
          </a:p>
        </p:txBody>
      </p:sp>
      <p:pic>
        <p:nvPicPr>
          <p:cNvPr id="9" name="图片 8" descr="Rplot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556792"/>
            <a:ext cx="7200800" cy="4968552"/>
          </a:xfrm>
          <a:prstGeom prst="rect">
            <a:avLst/>
          </a:prstGeom>
        </p:spPr>
      </p:pic>
      <p:pic>
        <p:nvPicPr>
          <p:cNvPr id="7" name="图片 6" descr="2013-12-03_15223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1960" y="2420888"/>
            <a:ext cx="3295650" cy="1323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548680"/>
            <a:ext cx="7200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Microsoft YaHei" pitchFamily="34" charset="-122"/>
                <a:ea typeface="Microsoft YaHei" pitchFamily="34" charset="-122"/>
              </a:rPr>
              <a:t>变量关系探索</a:t>
            </a:r>
            <a:r>
              <a:rPr lang="en-US" altLang="zh-CN" b="1" dirty="0" smtClean="0"/>
              <a:t>========================================================</a:t>
            </a:r>
          </a:p>
          <a:p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6444208" y="1844824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2400" dirty="0" smtClean="0">
                <a:latin typeface="Microsoft YaHei" pitchFamily="34" charset="-122"/>
                <a:ea typeface="Microsoft YaHei" pitchFamily="34" charset="-122"/>
              </a:rPr>
              <a:t>p</a:t>
            </a:r>
            <a:r>
              <a:rPr lang="zh-CN" altLang="pt-BR" sz="2400" dirty="0" smtClean="0">
                <a:latin typeface="Microsoft YaHei" pitchFamily="34" charset="-122"/>
                <a:ea typeface="Microsoft YaHei" pitchFamily="34" charset="-122"/>
              </a:rPr>
              <a:t>值</a:t>
            </a:r>
            <a:r>
              <a:rPr lang="en-US" altLang="zh-CN" sz="2400" dirty="0" smtClean="0">
                <a:latin typeface="Microsoft YaHei" pitchFamily="34" charset="-122"/>
                <a:ea typeface="Microsoft YaHei" pitchFamily="34" charset="-122"/>
              </a:rPr>
              <a:t>: </a:t>
            </a:r>
            <a:r>
              <a:rPr lang="pt-BR" altLang="zh-CN" sz="2400" dirty="0" smtClean="0">
                <a:latin typeface="Microsoft YaHei" pitchFamily="34" charset="-122"/>
                <a:ea typeface="Microsoft YaHei" pitchFamily="34" charset="-122"/>
              </a:rPr>
              <a:t>0.001525</a:t>
            </a:r>
          </a:p>
          <a:p>
            <a:endParaRPr lang="pt-BR" altLang="zh-CN" sz="2400" dirty="0" smtClean="0">
              <a:latin typeface="Microsoft YaHei" pitchFamily="34" charset="-122"/>
              <a:ea typeface="Microsoft YaHei" pitchFamily="34" charset="-122"/>
            </a:endParaRPr>
          </a:p>
          <a:p>
            <a:r>
              <a:rPr lang="pt-BR" altLang="zh-CN" sz="2400" dirty="0" smtClean="0">
                <a:latin typeface="Microsoft YaHei" pitchFamily="34" charset="-122"/>
                <a:ea typeface="Microsoft YaHei" pitchFamily="34" charset="-122"/>
              </a:rPr>
              <a:t> r</a:t>
            </a:r>
            <a:r>
              <a:rPr lang="pt-BR" altLang="zh-CN" sz="2400" baseline="30000" dirty="0" smtClean="0">
                <a:latin typeface="Microsoft YaHei" pitchFamily="34" charset="-122"/>
                <a:ea typeface="Microsoft YaHei" pitchFamily="34" charset="-122"/>
              </a:rPr>
              <a:t>2</a:t>
            </a:r>
            <a:r>
              <a:rPr lang="pt-BR" altLang="zh-CN" sz="2400" dirty="0" smtClean="0">
                <a:latin typeface="Microsoft YaHei" pitchFamily="34" charset="-122"/>
                <a:ea typeface="Microsoft YaHei" pitchFamily="34" charset="-122"/>
              </a:rPr>
              <a:t> : 0.1294</a:t>
            </a:r>
            <a:endParaRPr lang="zh-CN" altLang="en-US" sz="2400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88224" y="3356992"/>
            <a:ext cx="2088232" cy="2448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影响显著</a:t>
            </a:r>
            <a:endParaRPr lang="en-US" altLang="zh-CN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</a:endParaRPr>
          </a:p>
          <a:p>
            <a:pPr algn="ctr"/>
            <a:endParaRPr lang="en-US" altLang="zh-CN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解释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13%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变异</a:t>
            </a:r>
            <a:endParaRPr lang="en-US" altLang="zh-CN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不符合</a:t>
            </a:r>
            <a:r>
              <a:rPr lang="zh-CN" altLang="en-US" sz="2400" dirty="0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</a:rPr>
              <a:t>物理</a:t>
            </a:r>
            <a:endParaRPr lang="zh-CN" altLang="en-US" sz="2400" dirty="0">
              <a:solidFill>
                <a:srgbClr val="FF0000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9" name="图片 8" descr="Rplot0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412776"/>
            <a:ext cx="5328592" cy="4824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548680"/>
            <a:ext cx="7200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Microsoft YaHei" pitchFamily="34" charset="-122"/>
                <a:ea typeface="Microsoft YaHei" pitchFamily="34" charset="-122"/>
              </a:rPr>
              <a:t>变量关系探索</a:t>
            </a:r>
            <a:r>
              <a:rPr lang="en-US" altLang="zh-CN" b="1" dirty="0" smtClean="0"/>
              <a:t>========================================================</a:t>
            </a:r>
          </a:p>
          <a:p>
            <a:endParaRPr lang="en-US" altLang="zh-CN" dirty="0"/>
          </a:p>
        </p:txBody>
      </p:sp>
      <p:pic>
        <p:nvPicPr>
          <p:cNvPr id="5" name="图片 4" descr="Rplot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412776"/>
            <a:ext cx="5328592" cy="48965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28184" y="2204864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pitchFamily="34" charset="-122"/>
                <a:ea typeface="Microsoft YaHei" pitchFamily="34" charset="-122"/>
              </a:rPr>
              <a:t>locally weighted </a:t>
            </a:r>
            <a:r>
              <a:rPr lang="en-US" altLang="zh-CN" dirty="0" err="1">
                <a:latin typeface="Microsoft YaHei" pitchFamily="34" charset="-122"/>
                <a:ea typeface="Microsoft YaHei" pitchFamily="34" charset="-122"/>
              </a:rPr>
              <a:t>scatterplot</a:t>
            </a:r>
            <a:r>
              <a:rPr lang="en-US" altLang="zh-CN" dirty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smoothing</a:t>
            </a:r>
          </a:p>
          <a:p>
            <a:endParaRPr lang="en-US" altLang="zh-CN" dirty="0">
              <a:latin typeface="Microsoft YaHei" pitchFamily="34" charset="-122"/>
              <a:ea typeface="Microsoft YaHei" pitchFamily="34" charset="-122"/>
            </a:endParaRPr>
          </a:p>
          <a:p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局部加权散点平滑回归</a:t>
            </a:r>
            <a:endParaRPr lang="zh-CN" altLang="en-US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88224" y="3356992"/>
            <a:ext cx="2088232" cy="2448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局部描述</a:t>
            </a:r>
            <a:endParaRPr lang="en-US" altLang="zh-CN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</a:endParaRPr>
          </a:p>
          <a:p>
            <a:pPr algn="ctr"/>
            <a:endParaRPr lang="en-US" altLang="zh-CN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分层模型</a:t>
            </a:r>
            <a:endParaRPr lang="en-US" altLang="zh-CN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不符合</a:t>
            </a:r>
            <a:r>
              <a:rPr lang="zh-CN" altLang="en-US" sz="2400" dirty="0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</a:rPr>
              <a:t>物理</a:t>
            </a:r>
            <a:endParaRPr lang="zh-CN" altLang="en-US" sz="2400" dirty="0">
              <a:solidFill>
                <a:srgbClr val="FF0000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548680"/>
            <a:ext cx="7200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Microsoft YaHei" pitchFamily="34" charset="-122"/>
                <a:ea typeface="Microsoft YaHei" pitchFamily="34" charset="-122"/>
              </a:rPr>
              <a:t>变量关系探索</a:t>
            </a:r>
            <a:r>
              <a:rPr lang="en-US" altLang="zh-CN" b="1" dirty="0" smtClean="0"/>
              <a:t>========================================================</a:t>
            </a:r>
          </a:p>
          <a:p>
            <a:endParaRPr lang="en-US" altLang="zh-CN" dirty="0"/>
          </a:p>
        </p:txBody>
      </p:sp>
      <p:pic>
        <p:nvPicPr>
          <p:cNvPr id="8" name="图片 7" descr="Rplot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391394"/>
            <a:ext cx="5328592" cy="48459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12160" y="1988840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Bootstrap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重采样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300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次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endParaRPr lang="en-US" altLang="zh-CN" dirty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0~200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米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PCBs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浓度随深度增加而增加</a:t>
            </a:r>
            <a:endParaRPr lang="en-US" altLang="zh-CN" dirty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300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米附近浓度呈稳定趋势</a:t>
            </a:r>
            <a:endParaRPr lang="en-US" altLang="zh-CN" dirty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400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米之后的浓度波动较大</a:t>
            </a:r>
            <a:endParaRPr lang="zh-CN" altLang="en-US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88224" y="4077072"/>
            <a:ext cx="2088232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分层点</a:t>
            </a:r>
            <a:endParaRPr lang="en-US" altLang="zh-CN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信息挖掘</a:t>
            </a:r>
            <a:endParaRPr lang="zh-CN" altLang="en-US" sz="2400" dirty="0">
              <a:solidFill>
                <a:srgbClr val="FF0000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548680"/>
            <a:ext cx="7200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Microsoft YaHei" pitchFamily="34" charset="-122"/>
                <a:ea typeface="Microsoft YaHei" pitchFamily="34" charset="-122"/>
              </a:rPr>
              <a:t>小结</a:t>
            </a:r>
            <a:endParaRPr lang="en-US" altLang="zh-CN" sz="3200" b="1" dirty="0" smtClean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CN" b="1" dirty="0" smtClean="0"/>
              <a:t>========================================================</a:t>
            </a:r>
          </a:p>
          <a:p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115616" y="1484784"/>
            <a:ext cx="6408712" cy="2952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Font typeface="Wingdings" pitchFamily="2" charset="2"/>
              <a:buChar char="ü"/>
            </a:pP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Bootstrap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技术可应用于环境数据的描述</a:t>
            </a:r>
            <a:endParaRPr lang="en-US" altLang="zh-CN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</a:endParaRPr>
          </a:p>
          <a:p>
            <a:pPr lvl="0">
              <a:buFont typeface="Wingdings" pitchFamily="2" charset="2"/>
              <a:buChar char="ü"/>
            </a:pPr>
            <a:endParaRPr lang="en-US" altLang="zh-CN" sz="240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Bootstrap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技术可应用于环境数据挖掘</a:t>
            </a:r>
          </a:p>
          <a:p>
            <a:pPr lvl="0">
              <a:buFont typeface="Wingdings" pitchFamily="2" charset="2"/>
              <a:buChar char="ü"/>
            </a:pPr>
            <a:endParaRPr lang="en-US" altLang="zh-CN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Bootstrap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模拟比预设分布更稳健，直观</a:t>
            </a:r>
          </a:p>
          <a:p>
            <a:pPr lvl="0" algn="ctr"/>
            <a:endParaRPr lang="zh-CN" altLang="en-US" dirty="0" smtClean="0">
              <a:latin typeface="Microsoft YaHei" pitchFamily="34" charset="-122"/>
              <a:ea typeface="Microsoft YaHei" pitchFamily="34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slides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71600" y="548680"/>
            <a:ext cx="7200800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MS Gothic" pitchFamily="49" charset="-128"/>
                <a:ea typeface="MS Gothic" pitchFamily="49" charset="-128"/>
              </a:rPr>
              <a:t>“</a:t>
            </a:r>
            <a:r>
              <a:rPr lang="en-US" altLang="zh-CN" sz="2400" b="1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Pulling oneself up by one</a:t>
            </a:r>
            <a:r>
              <a:rPr lang="en-US" altLang="zh-CN" sz="2400" b="1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’</a:t>
            </a:r>
            <a:r>
              <a:rPr lang="en-US" altLang="zh-CN" sz="2400" b="1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s bootstraps</a:t>
            </a:r>
            <a:r>
              <a:rPr lang="en-US" altLang="zh-CN" sz="2400" b="1" dirty="0" smtClean="0">
                <a:solidFill>
                  <a:schemeClr val="tx1"/>
                </a:solidFill>
                <a:latin typeface="MS Gothic" pitchFamily="49" charset="-128"/>
                <a:ea typeface="MS Gothic" pitchFamily="49" charset="-128"/>
              </a:rPr>
              <a:t>”</a:t>
            </a:r>
            <a:endParaRPr lang="zh-CN" altLang="en-US" sz="2400" b="1" dirty="0">
              <a:solidFill>
                <a:schemeClr val="tx1"/>
              </a:solidFill>
              <a:latin typeface="MS Gothic" pitchFamily="49" charset="-128"/>
              <a:ea typeface="MS Gothic" pitchFamily="49" charset="-128"/>
            </a:endParaRPr>
          </a:p>
        </p:txBody>
      </p:sp>
      <p:pic>
        <p:nvPicPr>
          <p:cNvPr id="6" name="图片 5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2492896"/>
            <a:ext cx="2880320" cy="3600400"/>
          </a:xfrm>
          <a:prstGeom prst="rect">
            <a:avLst/>
          </a:prstGeom>
        </p:spPr>
      </p:pic>
      <p:sp>
        <p:nvSpPr>
          <p:cNvPr id="7" name="矩形标注 6"/>
          <p:cNvSpPr/>
          <p:nvPr/>
        </p:nvSpPr>
        <p:spPr>
          <a:xfrm>
            <a:off x="1043608" y="2852936"/>
            <a:ext cx="3240360" cy="2304256"/>
          </a:xfrm>
          <a:prstGeom prst="wedgeRectCallout">
            <a:avLst>
              <a:gd name="adj1" fmla="val 64734"/>
              <a:gd name="adj2" fmla="val 1271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59632" y="2848868"/>
            <a:ext cx="2880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a typeface="KaiTi" pitchFamily="49" charset="-122"/>
              </a:rPr>
              <a:t>……</a:t>
            </a:r>
            <a:r>
              <a:rPr lang="zh-CN" altLang="en-US" sz="2400" dirty="0" smtClean="0">
                <a:ea typeface="KaiTi" pitchFamily="49" charset="-122"/>
              </a:rPr>
              <a:t>白眉徐良见势不妙，抖身展轻功就走，只见他</a:t>
            </a:r>
            <a:r>
              <a:rPr lang="zh-CN" altLang="en-US" sz="2400" dirty="0" smtClean="0">
                <a:solidFill>
                  <a:srgbClr val="FF0000"/>
                </a:solidFill>
                <a:ea typeface="KaiTi" pitchFamily="49" charset="-122"/>
              </a:rPr>
              <a:t>左脚尖点右脚背，右脚尖点左脚背，</a:t>
            </a:r>
            <a:r>
              <a:rPr lang="zh-CN" altLang="en-US" sz="2400" dirty="0" smtClean="0">
                <a:ea typeface="KaiTi" pitchFamily="49" charset="-122"/>
              </a:rPr>
              <a:t>三两下就上了屋顶</a:t>
            </a:r>
            <a:r>
              <a:rPr lang="en-US" altLang="zh-CN" sz="2400" dirty="0" smtClean="0">
                <a:ea typeface="KaiTi" pitchFamily="49" charset="-122"/>
              </a:rPr>
              <a:t>……</a:t>
            </a:r>
            <a:endParaRPr lang="zh-CN" altLang="en-US" sz="2400" dirty="0">
              <a:ea typeface="KaiTi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0" y="548680"/>
            <a:ext cx="676875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Microsoft YaHei" pitchFamily="34" charset="-122"/>
                <a:ea typeface="Microsoft YaHei" pitchFamily="34" charset="-122"/>
              </a:rPr>
              <a:t>Bootstrap</a:t>
            </a:r>
            <a:r>
              <a:rPr lang="zh-CN" altLang="en-US" sz="3200" b="1" dirty="0" smtClean="0">
                <a:latin typeface="Microsoft YaHei" pitchFamily="34" charset="-122"/>
                <a:ea typeface="Microsoft YaHei" pitchFamily="34" charset="-122"/>
              </a:rPr>
              <a:t>原理</a:t>
            </a:r>
            <a:endParaRPr lang="en-US" altLang="zh-CN" sz="3200" b="1" dirty="0" smtClean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CN" b="1" dirty="0" smtClean="0"/>
              <a:t>=======================================================</a:t>
            </a:r>
          </a:p>
          <a:p>
            <a:endParaRPr lang="zh-CN" altLang="en-US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400" dirty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sz="2400" dirty="0" smtClean="0">
                <a:latin typeface="Microsoft YaHei" pitchFamily="34" charset="-122"/>
                <a:ea typeface="Microsoft YaHei" pitchFamily="34" charset="-122"/>
              </a:rPr>
              <a:t>把样本看作总体进行有放回的重采样</a:t>
            </a:r>
          </a:p>
          <a:p>
            <a:pPr>
              <a:buFont typeface="Wingdings" pitchFamily="2" charset="2"/>
              <a:buChar char="p"/>
            </a:pPr>
            <a:endParaRPr lang="zh-CN" altLang="en-US" sz="2400" dirty="0" smtClean="0">
              <a:latin typeface="Microsoft YaHei" pitchFamily="34" charset="-122"/>
              <a:ea typeface="Microsoft YaHei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z="2400" dirty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sz="2400" dirty="0" smtClean="0">
                <a:latin typeface="Microsoft YaHei" pitchFamily="34" charset="-122"/>
                <a:ea typeface="Microsoft YaHei" pitchFamily="34" charset="-122"/>
              </a:rPr>
              <a:t>重复</a:t>
            </a:r>
            <a:r>
              <a:rPr lang="en-US" altLang="zh-CN" sz="2400" dirty="0" smtClean="0">
                <a:latin typeface="Microsoft YaHei" pitchFamily="34" charset="-122"/>
                <a:ea typeface="Microsoft YaHei" pitchFamily="34" charset="-122"/>
              </a:rPr>
              <a:t>n</a:t>
            </a:r>
            <a:r>
              <a:rPr lang="zh-CN" altLang="en-US" sz="2400" dirty="0" smtClean="0">
                <a:latin typeface="Microsoft YaHei" pitchFamily="34" charset="-122"/>
                <a:ea typeface="Microsoft YaHei" pitchFamily="34" charset="-122"/>
              </a:rPr>
              <a:t>次进行估计</a:t>
            </a:r>
          </a:p>
          <a:p>
            <a:pPr>
              <a:buFont typeface="Wingdings" pitchFamily="2" charset="2"/>
              <a:buChar char="p"/>
            </a:pPr>
            <a:endParaRPr lang="zh-CN" altLang="en-US" sz="2400" dirty="0" smtClean="0">
              <a:latin typeface="Microsoft YaHei" pitchFamily="34" charset="-122"/>
              <a:ea typeface="Microsoft YaHei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z="2400" dirty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en-US" altLang="zh-CN" sz="2400" dirty="0" smtClean="0">
                <a:latin typeface="Microsoft YaHei" pitchFamily="34" charset="-122"/>
                <a:ea typeface="Microsoft YaHei" pitchFamily="34" charset="-122"/>
              </a:rPr>
              <a:t>plug-in </a:t>
            </a:r>
            <a:r>
              <a:rPr lang="zh-CN" altLang="en-US" sz="2400" dirty="0" smtClean="0">
                <a:latin typeface="Microsoft YaHei" pitchFamily="34" charset="-122"/>
                <a:ea typeface="Microsoft YaHei" pitchFamily="34" charset="-122"/>
              </a:rPr>
              <a:t>原理 </a:t>
            </a:r>
            <a:r>
              <a:rPr lang="en-US" altLang="zh-CN" sz="2400" dirty="0" smtClean="0">
                <a:latin typeface="Microsoft YaHei" pitchFamily="34" charset="-122"/>
                <a:ea typeface="Microsoft YaHei" pitchFamily="34" charset="-122"/>
              </a:rPr>
              <a:t>—— </a:t>
            </a:r>
            <a:r>
              <a:rPr lang="zh-CN" altLang="en-US" sz="2400" dirty="0" smtClean="0">
                <a:latin typeface="Microsoft YaHei" pitchFamily="34" charset="-122"/>
                <a:ea typeface="Microsoft YaHei" pitchFamily="34" charset="-122"/>
              </a:rPr>
              <a:t>样本对总体的估计逼近</a:t>
            </a:r>
          </a:p>
          <a:p>
            <a:pPr>
              <a:buFont typeface="Wingdings" pitchFamily="2" charset="2"/>
              <a:buChar char="p"/>
            </a:pPr>
            <a:endParaRPr lang="zh-CN" altLang="en-US" sz="2400" dirty="0" smtClean="0">
              <a:latin typeface="Microsoft YaHei" pitchFamily="34" charset="-122"/>
              <a:ea typeface="Microsoft YaHei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z="2400" dirty="0" smtClean="0">
                <a:latin typeface="Microsoft YaHei" pitchFamily="34" charset="-122"/>
                <a:ea typeface="Microsoft YaHei" pitchFamily="34" charset="-122"/>
              </a:rPr>
              <a:t> Monte Carlo </a:t>
            </a:r>
            <a:r>
              <a:rPr lang="zh-CN" altLang="en-US" sz="2400" dirty="0" smtClean="0">
                <a:latin typeface="Microsoft YaHei" pitchFamily="34" charset="-122"/>
                <a:ea typeface="Microsoft YaHei" pitchFamily="34" charset="-122"/>
              </a:rPr>
              <a:t>近似 </a:t>
            </a:r>
            <a:r>
              <a:rPr lang="en-US" altLang="zh-CN" sz="2400" dirty="0" smtClean="0">
                <a:latin typeface="Microsoft YaHei" pitchFamily="34" charset="-122"/>
                <a:ea typeface="Microsoft YaHei" pitchFamily="34" charset="-122"/>
              </a:rPr>
              <a:t>—— </a:t>
            </a:r>
            <a:r>
              <a:rPr lang="zh-CN" altLang="en-US" sz="2400" dirty="0" smtClean="0">
                <a:latin typeface="Microsoft YaHei" pitchFamily="34" charset="-122"/>
                <a:ea typeface="Microsoft YaHei" pitchFamily="34" charset="-122"/>
              </a:rPr>
              <a:t>大数定律</a:t>
            </a:r>
            <a:endParaRPr lang="zh-CN" altLang="en-US" sz="2400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 rot="19998944">
            <a:off x="4674307" y="4379423"/>
            <a:ext cx="3240360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</a:rPr>
              <a:t>强规律的再现</a:t>
            </a:r>
            <a:endParaRPr lang="zh-CN" altLang="en-US" sz="3200" dirty="0">
              <a:solidFill>
                <a:srgbClr val="FF0000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548680"/>
            <a:ext cx="7200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Microsoft YaHei" pitchFamily="34" charset="-122"/>
                <a:ea typeface="Microsoft YaHei" pitchFamily="34" charset="-122"/>
              </a:rPr>
              <a:t>环境污染调查的可靠性</a:t>
            </a:r>
          </a:p>
          <a:p>
            <a:r>
              <a:rPr lang="en-US" altLang="zh-CN" b="1" dirty="0" smtClean="0"/>
              <a:t>========================================================</a:t>
            </a:r>
          </a:p>
          <a:p>
            <a:endParaRPr lang="en-US" altLang="zh-CN" dirty="0"/>
          </a:p>
          <a:p>
            <a:r>
              <a:rPr lang="zh-CN" altLang="en-US" sz="2400" dirty="0" smtClean="0">
                <a:latin typeface="Microsoft YaHei" pitchFamily="34" charset="-122"/>
                <a:ea typeface="Microsoft YaHei" pitchFamily="34" charset="-122"/>
              </a:rPr>
              <a:t>异常值影响 </a:t>
            </a:r>
            <a:r>
              <a:rPr lang="en-US" altLang="zh-CN" sz="2400" dirty="0" smtClean="0">
                <a:latin typeface="Microsoft YaHei" pitchFamily="34" charset="-122"/>
                <a:ea typeface="Microsoft YaHei" pitchFamily="34" charset="-122"/>
              </a:rPr>
              <a:t>- </a:t>
            </a:r>
            <a:r>
              <a:rPr lang="zh-CN" altLang="en-US" sz="2400" dirty="0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</a:rPr>
              <a:t>安斯库姆四重奏</a:t>
            </a:r>
            <a:endParaRPr lang="zh-CN" altLang="en-US" sz="2400" dirty="0" smtClean="0">
              <a:solidFill>
                <a:srgbClr val="FF0000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5" name="图片 4" descr="425px-Anscombe's_quartet_3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997943"/>
            <a:ext cx="7848872" cy="46714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548680"/>
            <a:ext cx="7200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Microsoft YaHei" pitchFamily="34" charset="-122"/>
                <a:ea typeface="Microsoft YaHei" pitchFamily="34" charset="-122"/>
              </a:rPr>
              <a:t>环境污染调查的可靠性</a:t>
            </a:r>
          </a:p>
          <a:p>
            <a:r>
              <a:rPr lang="en-US" altLang="zh-CN" b="1" dirty="0" smtClean="0"/>
              <a:t>========================================================</a:t>
            </a:r>
          </a:p>
          <a:p>
            <a:endParaRPr lang="en-US" altLang="zh-CN" dirty="0"/>
          </a:p>
          <a:p>
            <a:r>
              <a:rPr lang="zh-CN" altLang="en-US" sz="2400" dirty="0">
                <a:latin typeface="Microsoft YaHei" pitchFamily="34" charset="-122"/>
                <a:ea typeface="Microsoft YaHei" pitchFamily="34" charset="-122"/>
              </a:rPr>
              <a:t>分布</a:t>
            </a:r>
            <a:r>
              <a:rPr lang="zh-CN" altLang="en-US" sz="2400" dirty="0" smtClean="0">
                <a:latin typeface="Microsoft YaHei" pitchFamily="34" charset="-122"/>
                <a:ea typeface="Microsoft YaHei" pitchFamily="34" charset="-122"/>
              </a:rPr>
              <a:t>影响 </a:t>
            </a:r>
            <a:r>
              <a:rPr lang="en-US" altLang="zh-CN" sz="2400" dirty="0" smtClean="0">
                <a:latin typeface="Microsoft YaHei" pitchFamily="34" charset="-122"/>
                <a:ea typeface="Microsoft YaHei" pitchFamily="34" charset="-122"/>
              </a:rPr>
              <a:t>– </a:t>
            </a:r>
            <a:r>
              <a:rPr lang="zh-CN" altLang="en-US" sz="2400" dirty="0" smtClean="0">
                <a:latin typeface="Microsoft YaHei" pitchFamily="34" charset="-122"/>
                <a:ea typeface="Microsoft YaHei" pitchFamily="34" charset="-122"/>
              </a:rPr>
              <a:t>非正态分布</a:t>
            </a:r>
            <a:endParaRPr lang="zh-CN" altLang="en-US" sz="2400" dirty="0" smtClean="0">
              <a:solidFill>
                <a:srgbClr val="FF0000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6" name="图片 5" descr="Im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2060848"/>
            <a:ext cx="7488832" cy="42677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56176" y="587727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Ashok K. Singh, 1997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548680"/>
            <a:ext cx="7200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Microsoft YaHei" pitchFamily="34" charset="-122"/>
                <a:ea typeface="Microsoft YaHei" pitchFamily="34" charset="-122"/>
              </a:rPr>
              <a:t>环境污染调查的可靠性</a:t>
            </a:r>
          </a:p>
          <a:p>
            <a:r>
              <a:rPr lang="en-US" altLang="zh-CN" b="1" dirty="0" smtClean="0"/>
              <a:t>========================================================</a:t>
            </a:r>
          </a:p>
          <a:p>
            <a:endParaRPr lang="en-US" altLang="zh-CN" dirty="0"/>
          </a:p>
          <a:p>
            <a:r>
              <a:rPr lang="zh-CN" altLang="en-US" sz="2400" dirty="0">
                <a:latin typeface="Microsoft YaHei" pitchFamily="34" charset="-122"/>
                <a:ea typeface="Microsoft YaHei" pitchFamily="34" charset="-122"/>
              </a:rPr>
              <a:t>分布</a:t>
            </a:r>
            <a:r>
              <a:rPr lang="zh-CN" altLang="en-US" sz="2400" dirty="0" smtClean="0">
                <a:latin typeface="Microsoft YaHei" pitchFamily="34" charset="-122"/>
                <a:ea typeface="Microsoft YaHei" pitchFamily="34" charset="-122"/>
              </a:rPr>
              <a:t>影响 </a:t>
            </a:r>
            <a:r>
              <a:rPr lang="en-US" altLang="zh-CN" sz="2400" dirty="0" smtClean="0">
                <a:latin typeface="Microsoft YaHei" pitchFamily="34" charset="-122"/>
                <a:ea typeface="Microsoft YaHei" pitchFamily="34" charset="-122"/>
              </a:rPr>
              <a:t>– </a:t>
            </a:r>
            <a:r>
              <a:rPr lang="zh-CN" altLang="en-US" sz="2400" dirty="0" smtClean="0">
                <a:latin typeface="Microsoft YaHei" pitchFamily="34" charset="-122"/>
                <a:ea typeface="Microsoft YaHei" pitchFamily="34" charset="-122"/>
              </a:rPr>
              <a:t>非正态分布</a:t>
            </a:r>
            <a:endParaRPr lang="zh-CN" altLang="en-US" sz="2400" dirty="0" smtClean="0">
              <a:solidFill>
                <a:srgbClr val="FF0000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5" name="图片 4" descr="2013-12-03_14194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276872"/>
            <a:ext cx="7128792" cy="4086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068960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Microsoft YaHei" pitchFamily="34" charset="-122"/>
                <a:ea typeface="Microsoft YaHei" pitchFamily="34" charset="-122"/>
              </a:rPr>
              <a:t>模型是现实的</a:t>
            </a:r>
            <a:r>
              <a:rPr lang="zh-CN" altLang="en-US" sz="3200" dirty="0">
                <a:latin typeface="Microsoft YaHei" pitchFamily="34" charset="-122"/>
                <a:ea typeface="Microsoft YaHei" pitchFamily="34" charset="-122"/>
              </a:rPr>
              <a:t>抽象</a:t>
            </a:r>
            <a:r>
              <a:rPr lang="zh-CN" altLang="en-US" sz="3200" dirty="0" smtClean="0">
                <a:latin typeface="Microsoft YaHei" pitchFamily="34" charset="-122"/>
                <a:ea typeface="Microsoft YaHei" pitchFamily="34" charset="-122"/>
              </a:rPr>
              <a:t>，不一定是产生现象的原因</a:t>
            </a:r>
            <a:endParaRPr lang="zh-CN" altLang="en-US" sz="3200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 rot="19998944">
            <a:off x="4798528" y="3166738"/>
            <a:ext cx="3612051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</a:rPr>
              <a:t>Bootstrap</a:t>
            </a:r>
            <a:r>
              <a:rPr lang="zh-CN" altLang="en-US" sz="3200" dirty="0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</a:rPr>
              <a:t>重采样</a:t>
            </a:r>
            <a:endParaRPr lang="zh-CN" altLang="en-US" sz="3200" dirty="0">
              <a:solidFill>
                <a:srgbClr val="FF0000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3608" y="548680"/>
            <a:ext cx="7056784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示例：普吉特海湾</a:t>
            </a:r>
            <a:r>
              <a:rPr lang="en-US" altLang="zh-CN" sz="3200" b="1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PCBs</a:t>
            </a:r>
            <a:r>
              <a:rPr lang="zh-CN" altLang="en-US" sz="3200" b="1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开放数据</a:t>
            </a:r>
            <a:endParaRPr lang="zh-CN" altLang="en-US" sz="3200" b="1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2839576"/>
            <a:ext cx="42484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2400" b="1" dirty="0">
                <a:latin typeface="Microsoft YaHei" pitchFamily="34" charset="-122"/>
                <a:ea typeface="Microsoft YaHei" pitchFamily="34" charset="-122"/>
              </a:rPr>
              <a:t> EPA</a:t>
            </a:r>
            <a:r>
              <a:rPr lang="zh-CN" altLang="en-US" sz="2400" b="1" dirty="0" smtClean="0">
                <a:latin typeface="Microsoft YaHei" pitchFamily="34" charset="-122"/>
                <a:ea typeface="Microsoft YaHei" pitchFamily="34" charset="-122"/>
              </a:rPr>
              <a:t>公布于</a:t>
            </a:r>
            <a:r>
              <a:rPr lang="en-US" altLang="zh-CN" sz="2400" b="1" dirty="0" smtClean="0">
                <a:latin typeface="Microsoft YaHei" pitchFamily="34" charset="-122"/>
                <a:ea typeface="Microsoft YaHei" pitchFamily="34" charset="-122"/>
              </a:rPr>
              <a:t>Socrata.com</a:t>
            </a:r>
          </a:p>
          <a:p>
            <a:pPr>
              <a:buFont typeface="Wingdings" pitchFamily="2" charset="2"/>
              <a:buChar char="p"/>
            </a:pPr>
            <a:endParaRPr lang="en-US" altLang="zh-CN" sz="2400" b="1" dirty="0" smtClean="0">
              <a:latin typeface="Microsoft YaHei" pitchFamily="34" charset="-122"/>
              <a:ea typeface="Microsoft YaHei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z="2400" b="1" dirty="0" smtClean="0">
                <a:latin typeface="Microsoft YaHei" pitchFamily="34" charset="-122"/>
                <a:ea typeface="Microsoft YaHei" pitchFamily="34" charset="-122"/>
              </a:rPr>
              <a:t> 75</a:t>
            </a:r>
            <a:r>
              <a:rPr lang="zh-CN" altLang="en-US" sz="2400" b="1" dirty="0" smtClean="0">
                <a:latin typeface="Microsoft YaHei" pitchFamily="34" charset="-122"/>
                <a:ea typeface="Microsoft YaHei" pitchFamily="34" charset="-122"/>
              </a:rPr>
              <a:t>个底泥样品采样点数据与污染物浓度数据</a:t>
            </a:r>
          </a:p>
          <a:p>
            <a:pPr>
              <a:buFont typeface="Wingdings" pitchFamily="2" charset="2"/>
              <a:buChar char="p"/>
            </a:pPr>
            <a:endParaRPr lang="zh-CN" altLang="en-US" sz="2400" b="1" dirty="0" smtClean="0">
              <a:latin typeface="Microsoft YaHei" pitchFamily="34" charset="-122"/>
              <a:ea typeface="Microsoft YaHei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z="2400" b="1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sz="2400" b="1" dirty="0" smtClean="0">
                <a:latin typeface="Microsoft YaHei" pitchFamily="34" charset="-122"/>
                <a:ea typeface="Microsoft YaHei" pitchFamily="34" charset="-122"/>
              </a:rPr>
              <a:t>只关注</a:t>
            </a:r>
            <a:r>
              <a:rPr lang="en-US" altLang="zh-CN" sz="2400" b="1" dirty="0" smtClean="0">
                <a:latin typeface="Microsoft YaHei" pitchFamily="34" charset="-122"/>
                <a:ea typeface="Microsoft YaHei" pitchFamily="34" charset="-122"/>
              </a:rPr>
              <a:t>PCBs</a:t>
            </a:r>
            <a:r>
              <a:rPr lang="zh-CN" altLang="en-US" sz="2400" b="1" dirty="0" smtClean="0">
                <a:latin typeface="Microsoft YaHei" pitchFamily="34" charset="-122"/>
                <a:ea typeface="Microsoft YaHei" pitchFamily="34" charset="-122"/>
              </a:rPr>
              <a:t>总浓度与采样深度两个变量</a:t>
            </a:r>
            <a:endParaRPr lang="zh-CN" altLang="en-US" sz="2400" b="1" dirty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026" name="Picture 2" descr="C:\Users\yufree\Documents\GitHub\PugetSound\figure\socra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5" y="2348880"/>
            <a:ext cx="2952328" cy="39604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548680"/>
            <a:ext cx="7200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Microsoft YaHei" pitchFamily="34" charset="-122"/>
                <a:ea typeface="Microsoft YaHei" pitchFamily="34" charset="-122"/>
              </a:rPr>
              <a:t>中位数区间估计</a:t>
            </a:r>
          </a:p>
          <a:p>
            <a:r>
              <a:rPr lang="en-US" altLang="zh-CN" b="1" dirty="0" smtClean="0"/>
              <a:t>========================================================</a:t>
            </a:r>
          </a:p>
          <a:p>
            <a:endParaRPr lang="en-US" altLang="zh-CN" dirty="0"/>
          </a:p>
        </p:txBody>
      </p:sp>
      <p:pic>
        <p:nvPicPr>
          <p:cNvPr id="12" name="图片 11" descr="Rplot0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1484784"/>
            <a:ext cx="4762500" cy="47625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12160" y="1988840"/>
            <a:ext cx="2736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92D050"/>
                </a:solidFill>
                <a:latin typeface="Microsoft YaHei" pitchFamily="34" charset="-122"/>
                <a:ea typeface="Microsoft YaHei" pitchFamily="34" charset="-122"/>
              </a:rPr>
              <a:t>绿线 </a:t>
            </a:r>
            <a:r>
              <a:rPr lang="en-US" altLang="zh-CN" b="1" dirty="0" smtClean="0">
                <a:latin typeface="Microsoft YaHei" pitchFamily="34" charset="-122"/>
                <a:ea typeface="Microsoft YaHei" pitchFamily="34" charset="-122"/>
              </a:rPr>
              <a:t>—— </a:t>
            </a:r>
            <a:r>
              <a:rPr lang="zh-CN" altLang="en-US" b="1" dirty="0" smtClean="0">
                <a:latin typeface="Microsoft YaHei" pitchFamily="34" charset="-122"/>
                <a:ea typeface="Microsoft YaHei" pitchFamily="34" charset="-122"/>
              </a:rPr>
              <a:t>几何平均值</a:t>
            </a:r>
            <a:endParaRPr lang="en-US" altLang="zh-CN" b="1" dirty="0" smtClean="0">
              <a:latin typeface="Microsoft YaHei" pitchFamily="34" charset="-122"/>
              <a:ea typeface="Microsoft YaHei" pitchFamily="34" charset="-122"/>
            </a:endParaRPr>
          </a:p>
          <a:p>
            <a:endParaRPr lang="en-US" altLang="zh-CN" b="1" dirty="0" smtClean="0">
              <a:latin typeface="Microsoft YaHei" pitchFamily="34" charset="-122"/>
              <a:ea typeface="Microsoft YaHei" pitchFamily="34" charset="-122"/>
            </a:endParaRPr>
          </a:p>
          <a:p>
            <a:r>
              <a:rPr lang="zh-CN" altLang="en-US" b="1" dirty="0">
                <a:solidFill>
                  <a:srgbClr val="FFFF00"/>
                </a:solidFill>
                <a:latin typeface="Microsoft YaHei" pitchFamily="34" charset="-122"/>
                <a:ea typeface="Microsoft YaHei" pitchFamily="34" charset="-122"/>
              </a:rPr>
              <a:t>黄</a:t>
            </a:r>
            <a:r>
              <a:rPr lang="zh-CN" altLang="en-US" b="1" dirty="0" smtClean="0">
                <a:solidFill>
                  <a:srgbClr val="FFFF00"/>
                </a:solidFill>
                <a:latin typeface="Microsoft YaHei" pitchFamily="34" charset="-122"/>
                <a:ea typeface="Microsoft YaHei" pitchFamily="34" charset="-122"/>
              </a:rPr>
              <a:t>线 </a:t>
            </a:r>
            <a:r>
              <a:rPr lang="en-US" altLang="zh-CN" b="1" dirty="0" smtClean="0">
                <a:latin typeface="Microsoft YaHei" pitchFamily="34" charset="-122"/>
                <a:ea typeface="Microsoft YaHei" pitchFamily="34" charset="-122"/>
              </a:rPr>
              <a:t>—— </a:t>
            </a:r>
            <a:r>
              <a:rPr lang="zh-CN" altLang="en-US" b="1" dirty="0" smtClean="0">
                <a:latin typeface="Microsoft YaHei" pitchFamily="34" charset="-122"/>
                <a:ea typeface="Microsoft YaHei" pitchFamily="34" charset="-122"/>
              </a:rPr>
              <a:t>中位数</a:t>
            </a:r>
            <a:endParaRPr lang="en-US" altLang="zh-CN" b="1" dirty="0" smtClean="0">
              <a:latin typeface="Microsoft YaHei" pitchFamily="34" charset="-122"/>
              <a:ea typeface="Microsoft YaHei" pitchFamily="34" charset="-122"/>
            </a:endParaRPr>
          </a:p>
          <a:p>
            <a:endParaRPr lang="en-US" altLang="zh-CN" b="1" dirty="0" smtClean="0">
              <a:latin typeface="Microsoft YaHei" pitchFamily="34" charset="-122"/>
              <a:ea typeface="Microsoft YaHei" pitchFamily="34" charset="-122"/>
            </a:endParaRPr>
          </a:p>
          <a:p>
            <a:r>
              <a:rPr lang="zh-CN" altLang="en-US" b="1" dirty="0" smtClean="0">
                <a:latin typeface="Microsoft YaHei" pitchFamily="34" charset="-122"/>
                <a:ea typeface="Microsoft YaHei" pitchFamily="34" charset="-122"/>
              </a:rPr>
              <a:t>黑线 </a:t>
            </a:r>
            <a:r>
              <a:rPr lang="en-US" altLang="zh-CN" b="1" dirty="0" smtClean="0">
                <a:latin typeface="Microsoft YaHei" pitchFamily="34" charset="-122"/>
                <a:ea typeface="Microsoft YaHei" pitchFamily="34" charset="-122"/>
              </a:rPr>
              <a:t>—— </a:t>
            </a:r>
            <a:r>
              <a:rPr lang="zh-CN" altLang="en-US" b="1" dirty="0" smtClean="0">
                <a:latin typeface="Microsoft YaHei" pitchFamily="34" charset="-122"/>
                <a:ea typeface="Microsoft YaHei" pitchFamily="34" charset="-122"/>
              </a:rPr>
              <a:t>平均值</a:t>
            </a:r>
            <a:endParaRPr lang="zh-CN" altLang="en-US" b="1" dirty="0"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307</Words>
  <Application>Microsoft Office PowerPoint</Application>
  <PresentationFormat>全屏显示(4:3)</PresentationFormat>
  <Paragraphs>83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Company>sdu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yufree</dc:creator>
  <cp:lastModifiedBy>yufree</cp:lastModifiedBy>
  <cp:revision>21</cp:revision>
  <dcterms:created xsi:type="dcterms:W3CDTF">2013-12-03T05:17:14Z</dcterms:created>
  <dcterms:modified xsi:type="dcterms:W3CDTF">2013-12-03T08:41:11Z</dcterms:modified>
</cp:coreProperties>
</file>