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yufree.cn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675803" y="3720876"/>
            <a:ext cx="11653194" cy="1613348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/>
            </a:pPr>
            <a:r>
              <a:rPr sz="4200"/>
              <a:t>Organic Stable Isotope Analysis with GC-qMS for PBDEs in a molecular view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6045200"/>
            <a:ext cx="10464800" cy="2228850"/>
          </a:xfrm>
          <a:prstGeom prst="rect">
            <a:avLst/>
          </a:prstGeom>
        </p:spPr>
        <p:txBody>
          <a:bodyPr/>
          <a:lstStyle/>
          <a:p>
            <a:pPr lvl="0" defTabSz="449833">
              <a:defRPr sz="1800"/>
            </a:pPr>
            <a:r>
              <a:rPr sz="3234"/>
              <a:t>Miao Yu, Jiyan Liu, Guibin Jiang</a:t>
            </a:r>
            <a:endParaRPr sz="3234"/>
          </a:p>
          <a:p>
            <a:pPr lvl="0" defTabSz="449833">
              <a:defRPr sz="1800"/>
            </a:pPr>
            <a:endParaRPr sz="3234"/>
          </a:p>
          <a:p>
            <a:pPr lvl="0" defTabSz="449833">
              <a:defRPr sz="1800"/>
            </a:pPr>
            <a:r>
              <a:rPr sz="2387"/>
              <a:t>State Key Laboratory of Environmental Chemistry and Ecotoxicology</a:t>
            </a:r>
            <a:endParaRPr sz="2387"/>
          </a:p>
          <a:p>
            <a:pPr lvl="0" defTabSz="449833">
              <a:defRPr sz="1800"/>
            </a:pPr>
            <a:r>
              <a:rPr sz="2387"/>
              <a:t> Research Center for Eco-Environmental Sciences</a:t>
            </a:r>
            <a:endParaRPr sz="2387"/>
          </a:p>
          <a:p>
            <a:pPr lvl="0" defTabSz="449833">
              <a:defRPr sz="1800"/>
            </a:pPr>
            <a:r>
              <a:rPr sz="2387"/>
              <a:t>Chinese Academy of Sciences</a:t>
            </a:r>
          </a:p>
        </p:txBody>
      </p:sp>
      <p:pic>
        <p:nvPicPr>
          <p:cNvPr id="34" name="institution-logo-rce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5877" y="1179598"/>
            <a:ext cx="1834173" cy="1899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lab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7057" y="1248608"/>
            <a:ext cx="1834174" cy="1761292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3405517" y="8483600"/>
            <a:ext cx="619376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 lvl="0">
              <a:defRPr sz="1800"/>
            </a:pPr>
            <a:r>
              <a:rPr sz="3300"/>
              <a:t>Isotopes 2015, Jerusalem, Israel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General web app</a:t>
            </a:r>
          </a:p>
        </p:txBody>
      </p:sp>
      <p:sp>
        <p:nvSpPr>
          <p:cNvPr id="77" name="Shape 77"/>
          <p:cNvSpPr/>
          <p:nvPr/>
        </p:nvSpPr>
        <p:spPr>
          <a:xfrm>
            <a:off x="2739643" y="2165350"/>
            <a:ext cx="75255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https://yufree.shinyapps.io/MIRtools/</a:t>
            </a:r>
          </a:p>
        </p:txBody>
      </p:sp>
      <p:pic>
        <p:nvPicPr>
          <p:cNvPr id="78" name="屏幕快照 2015-06-15 下午10.38.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453" y="3513617"/>
            <a:ext cx="10185847" cy="5279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BDE-47 in SRM</a:t>
            </a:r>
          </a:p>
        </p:txBody>
      </p:sp>
      <p:pic>
        <p:nvPicPr>
          <p:cNvPr id="81" name="app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5900" y="2006600"/>
            <a:ext cx="7493000" cy="749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Summary</a:t>
            </a:r>
          </a:p>
        </p:txBody>
      </p:sp>
      <p:sp>
        <p:nvSpPr>
          <p:cNvPr id="84" name="Shape 84"/>
          <p:cNvSpPr/>
          <p:nvPr/>
        </p:nvSpPr>
        <p:spPr>
          <a:xfrm>
            <a:off x="1726922" y="3479799"/>
            <a:ext cx="9550956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Char char="•"/>
              <a:defRPr sz="1800"/>
            </a:pPr>
            <a:r>
              <a:rPr sz="3600"/>
              <a:t>GC-qMS could be used to get molecular isotope ratio</a:t>
            </a:r>
            <a:endParaRPr sz="36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3600"/>
              <a:t>In-source fractionation phenomena for fragmental ions </a:t>
            </a:r>
            <a:endParaRPr sz="3600"/>
          </a:p>
          <a:p>
            <a:pPr lvl="0" marL="228600" indent="-228600" algn="l">
              <a:buSzPct val="100000"/>
              <a:buChar char="•"/>
              <a:defRPr sz="1800"/>
            </a:pPr>
            <a:r>
              <a:rPr sz="3600"/>
              <a:t>BDE-47 in SRM has different MIR compared with technical product DE-70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2741141" y="4508500"/>
            <a:ext cx="752251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4200"/>
              <a:t>Thank you for your attention!</a:t>
            </a:r>
          </a:p>
        </p:txBody>
      </p:sp>
      <p:sp>
        <p:nvSpPr>
          <p:cNvPr id="87" name="Shape 87"/>
          <p:cNvSpPr/>
          <p:nvPr/>
        </p:nvSpPr>
        <p:spPr>
          <a:xfrm>
            <a:off x="2666949" y="5467350"/>
            <a:ext cx="767090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Email: yumiao210@mails.ucas.ac.cn</a:t>
            </a:r>
            <a:endParaRPr sz="3600"/>
          </a:p>
          <a:p>
            <a:pPr lvl="0">
              <a:defRPr sz="1800"/>
            </a:pPr>
            <a:r>
              <a:rPr sz="3600"/>
              <a:t>http://</a:t>
            </a:r>
            <a:r>
              <a:rPr sz="3600" u="sng">
                <a:hlinkClick r:id="rId2" invalidUrl="" action="" tgtFrame="" tooltip="" history="1" highlightClick="0" endSnd="0"/>
              </a:rPr>
              <a:t>yufree.cn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defRPr sz="4000"/>
            </a:lvl1pPr>
          </a:lstStyle>
          <a:p>
            <a:pPr lvl="0">
              <a:defRPr sz="1800"/>
            </a:pPr>
            <a:r>
              <a:rPr sz="4000"/>
              <a:t>PBDEs:Brominated Flame Retardant &amp; Persistent Organic Pollutants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7398742"/>
            <a:ext cx="11099800" cy="1805335"/>
          </a:xfrm>
          <a:prstGeom prst="rect">
            <a:avLst/>
          </a:prstGeom>
        </p:spPr>
        <p:txBody>
          <a:bodyPr/>
          <a:lstStyle/>
          <a:p>
            <a:pPr lvl="0" marL="248920" indent="-248920" defTabSz="327152">
              <a:spcBef>
                <a:spcPts val="2300"/>
              </a:spcBef>
              <a:defRPr sz="1800"/>
            </a:pPr>
            <a:r>
              <a:rPr sz="2352"/>
              <a:t>Sources of high concentration BDE-47 in Environmental samples</a:t>
            </a:r>
            <a:endParaRPr sz="2352"/>
          </a:p>
          <a:p>
            <a:pPr lvl="1" marL="497840" indent="-248920" defTabSz="327152">
              <a:spcBef>
                <a:spcPts val="2300"/>
              </a:spcBef>
              <a:defRPr sz="1800"/>
            </a:pPr>
            <a:r>
              <a:rPr sz="2352"/>
              <a:t>Release from e-waste</a:t>
            </a:r>
            <a:endParaRPr sz="2352"/>
          </a:p>
          <a:p>
            <a:pPr lvl="1" marL="497840" indent="-248920" defTabSz="327152">
              <a:spcBef>
                <a:spcPts val="2300"/>
              </a:spcBef>
              <a:defRPr sz="1800"/>
            </a:pPr>
            <a:r>
              <a:rPr sz="2352"/>
              <a:t>Debromination from high brominated PBDEs</a:t>
            </a:r>
          </a:p>
        </p:txBody>
      </p:sp>
      <p:pic>
        <p:nvPicPr>
          <p:cNvPr id="40" name="屏幕快照 2015-06-15 下午5.32.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870" y="2813404"/>
            <a:ext cx="10829060" cy="4126792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6497065" y="6451600"/>
            <a:ext cx="60812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Ni Kun et.al 2013 Int J Hyg Environ Healthntal Health</a:t>
            </a:r>
          </a:p>
        </p:txBody>
      </p:sp>
      <p:pic>
        <p:nvPicPr>
          <p:cNvPr id="42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02860" y="7977211"/>
            <a:ext cx="3622920" cy="1130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079690" y="4953000"/>
            <a:ext cx="1084542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500"/>
              <a:t>We need </a:t>
            </a:r>
            <a:r>
              <a:rPr sz="3500">
                <a:solidFill>
                  <a:srgbClr val="C82506"/>
                </a:solidFill>
              </a:rPr>
              <a:t>another method</a:t>
            </a:r>
            <a:r>
              <a:rPr sz="3500"/>
              <a:t> to get the </a:t>
            </a:r>
            <a:r>
              <a:rPr sz="3500">
                <a:solidFill>
                  <a:srgbClr val="C82506"/>
                </a:solidFill>
              </a:rPr>
              <a:t>sources</a:t>
            </a:r>
            <a:r>
              <a:rPr sz="3500"/>
              <a:t> of PBDEs</a:t>
            </a:r>
          </a:p>
        </p:txBody>
      </p:sp>
      <p:sp>
        <p:nvSpPr>
          <p:cNvPr id="45" name="Shape 45"/>
          <p:cNvSpPr/>
          <p:nvPr/>
        </p:nvSpPr>
        <p:spPr>
          <a:xfrm>
            <a:off x="2870200" y="3403600"/>
            <a:ext cx="3696097" cy="1482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1" y="0"/>
                </a:moveTo>
                <a:cubicBezTo>
                  <a:pt x="166" y="0"/>
                  <a:pt x="0" y="414"/>
                  <a:pt x="0" y="925"/>
                </a:cubicBezTo>
                <a:lnTo>
                  <a:pt x="0" y="17576"/>
                </a:lnTo>
                <a:cubicBezTo>
                  <a:pt x="0" y="18087"/>
                  <a:pt x="166" y="18501"/>
                  <a:pt x="371" y="18501"/>
                </a:cubicBezTo>
                <a:lnTo>
                  <a:pt x="2908" y="18501"/>
                </a:lnTo>
                <a:lnTo>
                  <a:pt x="3653" y="21600"/>
                </a:lnTo>
                <a:lnTo>
                  <a:pt x="4395" y="18501"/>
                </a:lnTo>
                <a:lnTo>
                  <a:pt x="21229" y="18501"/>
                </a:lnTo>
                <a:cubicBezTo>
                  <a:pt x="21434" y="18501"/>
                  <a:pt x="21600" y="18087"/>
                  <a:pt x="21600" y="17576"/>
                </a:cubicBezTo>
                <a:lnTo>
                  <a:pt x="21600" y="925"/>
                </a:lnTo>
                <a:cubicBezTo>
                  <a:pt x="21600" y="414"/>
                  <a:pt x="21434" y="0"/>
                  <a:pt x="21229" y="0"/>
                </a:cubicBezTo>
                <a:lnTo>
                  <a:pt x="371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700">
                <a:solidFill>
                  <a:srgbClr val="FFFFFF"/>
                </a:solidFill>
              </a:rPr>
              <a:t>ISOTOPE</a:t>
            </a:r>
          </a:p>
        </p:txBody>
      </p:sp>
      <p:sp>
        <p:nvSpPr>
          <p:cNvPr id="46" name="Shape 46"/>
          <p:cNvSpPr/>
          <p:nvPr/>
        </p:nvSpPr>
        <p:spPr>
          <a:xfrm>
            <a:off x="5918200" y="5761434"/>
            <a:ext cx="3696097" cy="1502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063" y="0"/>
                </a:moveTo>
                <a:lnTo>
                  <a:pt x="17319" y="3348"/>
                </a:lnTo>
                <a:lnTo>
                  <a:pt x="371" y="3348"/>
                </a:lnTo>
                <a:cubicBezTo>
                  <a:pt x="166" y="3348"/>
                  <a:pt x="0" y="3757"/>
                  <a:pt x="0" y="4261"/>
                </a:cubicBezTo>
                <a:lnTo>
                  <a:pt x="0" y="20687"/>
                </a:lnTo>
                <a:cubicBezTo>
                  <a:pt x="0" y="21191"/>
                  <a:pt x="166" y="21600"/>
                  <a:pt x="371" y="21600"/>
                </a:cubicBezTo>
                <a:lnTo>
                  <a:pt x="21229" y="21600"/>
                </a:lnTo>
                <a:cubicBezTo>
                  <a:pt x="21434" y="21600"/>
                  <a:pt x="21600" y="21191"/>
                  <a:pt x="21600" y="20687"/>
                </a:cubicBezTo>
                <a:lnTo>
                  <a:pt x="21600" y="4261"/>
                </a:lnTo>
                <a:cubicBezTo>
                  <a:pt x="21600" y="3757"/>
                  <a:pt x="21434" y="3348"/>
                  <a:pt x="21229" y="3348"/>
                </a:cubicBezTo>
                <a:lnTo>
                  <a:pt x="18805" y="3348"/>
                </a:lnTo>
                <a:lnTo>
                  <a:pt x="18063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Δ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Why molecular?</a:t>
            </a:r>
          </a:p>
        </p:txBody>
      </p:sp>
      <p:pic>
        <p:nvPicPr>
          <p:cNvPr id="49" name="IMG_152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4230" y="2899202"/>
            <a:ext cx="7676340" cy="5757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2491989"/>
            <a:ext cx="8478070" cy="6979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6786" y="939800"/>
            <a:ext cx="4473828" cy="368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54772" y="5092700"/>
            <a:ext cx="447382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 flipH="1">
            <a:off x="3411016" y="2959244"/>
            <a:ext cx="4712926" cy="215885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" name="Shape 55"/>
          <p:cNvSpPr/>
          <p:nvPr/>
        </p:nvSpPr>
        <p:spPr>
          <a:xfrm flipH="1">
            <a:off x="5603391" y="5092819"/>
            <a:ext cx="2754489" cy="132288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" name="Shape 56"/>
          <p:cNvSpPr/>
          <p:nvPr/>
        </p:nvSpPr>
        <p:spPr>
          <a:xfrm>
            <a:off x="1170368" y="1676400"/>
            <a:ext cx="69048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Isotopolugue are actually isotopolugues</a:t>
            </a:r>
          </a:p>
        </p:txBody>
      </p:sp>
      <p:sp>
        <p:nvSpPr>
          <p:cNvPr id="57" name="Shape 57"/>
          <p:cNvSpPr/>
          <p:nvPr/>
        </p:nvSpPr>
        <p:spPr>
          <a:xfrm>
            <a:off x="9630753" y="628650"/>
            <a:ext cx="21218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m/z 483.7</a:t>
            </a:r>
          </a:p>
        </p:txBody>
      </p:sp>
      <p:sp>
        <p:nvSpPr>
          <p:cNvPr id="58" name="Shape 58"/>
          <p:cNvSpPr/>
          <p:nvPr/>
        </p:nvSpPr>
        <p:spPr>
          <a:xfrm>
            <a:off x="9630753" y="4387850"/>
            <a:ext cx="21218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m/z 487.7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Molecular Isotope Ratio</a:t>
            </a:r>
          </a:p>
        </p:txBody>
      </p:sp>
      <p:pic>
        <p:nvPicPr>
          <p:cNvPr id="61" name="屏幕快照 2015-06-15 下午10.12.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4894" y="3559910"/>
            <a:ext cx="4955012" cy="1338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屏幕快照 2015-06-15 下午10.14.3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4924" y="2300181"/>
            <a:ext cx="7734952" cy="1338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rincipl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94290" y="4531209"/>
            <a:ext cx="7195743" cy="5147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Which pair?</a:t>
            </a:r>
          </a:p>
        </p:txBody>
      </p:sp>
      <p:pic>
        <p:nvPicPr>
          <p:cNvPr id="66" name="BDE-47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7427" y="3643251"/>
            <a:ext cx="9529946" cy="6353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屏幕快照 2015-06-15 下午10.25.0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673" y="2713779"/>
            <a:ext cx="11209454" cy="819193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9088094" y="5429250"/>
            <a:ext cx="10008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[M]</a:t>
            </a:r>
            <a:r>
              <a:rPr baseline="31999" sz="3600"/>
              <a:t>+</a:t>
            </a:r>
          </a:p>
        </p:txBody>
      </p:sp>
      <p:sp>
        <p:nvSpPr>
          <p:cNvPr id="69" name="Shape 69"/>
          <p:cNvSpPr/>
          <p:nvPr/>
        </p:nvSpPr>
        <p:spPr>
          <a:xfrm>
            <a:off x="4122369" y="5175250"/>
            <a:ext cx="18644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[M-2Br]</a:t>
            </a:r>
            <a:r>
              <a:rPr baseline="31999" sz="3600"/>
              <a:t>+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Which pair?</a:t>
            </a:r>
          </a:p>
        </p:txBody>
      </p:sp>
      <p:pic>
        <p:nvPicPr>
          <p:cNvPr id="72" name="MIFI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2406" y="1893106"/>
            <a:ext cx="7719988" cy="7719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944420" y="4508500"/>
            <a:ext cx="911596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How to make the results </a:t>
            </a:r>
            <a:r>
              <a:rPr sz="4200">
                <a:solidFill>
                  <a:srgbClr val="EC5D57"/>
                </a:solidFill>
              </a:rPr>
              <a:t>comparable</a:t>
            </a:r>
            <a:r>
              <a:rPr sz="4200"/>
              <a:t>?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