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ousin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sine-bold.fntdata"/><Relationship Id="rId11" Type="http://schemas.openxmlformats.org/officeDocument/2006/relationships/slide" Target="slides/slide7.xml"/><Relationship Id="rId22" Type="http://schemas.openxmlformats.org/officeDocument/2006/relationships/font" Target="fonts/Cousine-boldItalic.fntdata"/><Relationship Id="rId10" Type="http://schemas.openxmlformats.org/officeDocument/2006/relationships/slide" Target="slides/slide6.xml"/><Relationship Id="rId21" Type="http://schemas.openxmlformats.org/officeDocument/2006/relationships/font" Target="fonts/Cousin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usin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8594821c1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8594821c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8594821c1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8594821c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8637af7b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8637af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8594821c1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8594821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8594821c1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8594821c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8594821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859482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8594821c1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8594821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8594821c1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8594821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594821c1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8594821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8594821c1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8594821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Technically this is whole cipher one image that could replace this PPT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8594821c1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8594821c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Honourable mention and may come for bonus marks in class test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8594821c1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8594821c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8594821c1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8594821c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crypt.eu.org/stream/e2-trivium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965700" y="2313439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TRIVIUM CIPHER</a:t>
            </a:r>
            <a:endParaRPr/>
          </a:p>
        </p:txBody>
      </p:sp>
      <p:sp>
        <p:nvSpPr>
          <p:cNvPr id="66" name="Google Shape;66;p11"/>
          <p:cNvSpPr txBox="1"/>
          <p:nvPr>
            <p:ph idx="4294967295" type="subTitle"/>
          </p:nvPr>
        </p:nvSpPr>
        <p:spPr>
          <a:xfrm>
            <a:off x="1275157" y="3473262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Yugam Parashar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Initialization	</a:t>
            </a:r>
            <a:endParaRPr sz="3400"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Key</a:t>
            </a:r>
            <a:r>
              <a:rPr b="1" lang="en"/>
              <a:t>🔑</a:t>
            </a:r>
            <a:r>
              <a:rPr lang="en"/>
              <a:t>: bit 1 to 80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IV</a:t>
            </a:r>
            <a:r>
              <a:rPr lang="en"/>
              <a:t> (Initialization Vector):94 to 178(Public)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Constant</a:t>
            </a:r>
            <a:r>
              <a:rPr lang="en"/>
              <a:t> 000000111 bit 1281 to 288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Warm up Phase: No cipher output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First bit of stream</a:t>
            </a:r>
            <a:r>
              <a:rPr lang="en"/>
              <a:t> is result of </a:t>
            </a:r>
            <a:r>
              <a:rPr b="1" lang="en"/>
              <a:t>round 1153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Implementation[2]</a:t>
            </a:r>
            <a:endParaRPr sz="3400"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Implementation requires  288-bit shift register and a few Boolean operations.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Hardware implementation requires about </a:t>
            </a:r>
            <a:r>
              <a:rPr b="1" lang="en"/>
              <a:t>3500 to 5500 gates </a:t>
            </a:r>
            <a:r>
              <a:rPr lang="en"/>
              <a:t>depending on </a:t>
            </a:r>
            <a:r>
              <a:rPr b="1" lang="en"/>
              <a:t>performance and components tradeoff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It is considerably smaller than most block ciphers such as AES and is very fast.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1.5 GHz Intel CPU</a:t>
            </a:r>
            <a:r>
              <a:rPr lang="en"/>
              <a:t> can give theoretical </a:t>
            </a:r>
            <a:r>
              <a:rPr b="1" lang="en"/>
              <a:t>encryption rate of 1 Gbit/sec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Parallelizability</a:t>
            </a:r>
            <a:endParaRPr sz="3400"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State bits are not used for at least 64 rounds, and thus, </a:t>
            </a:r>
            <a:r>
              <a:rPr b="1" lang="en"/>
              <a:t>64 state bits can be generated in parallel</a:t>
            </a:r>
            <a:r>
              <a:rPr lang="en"/>
              <a:t> with 5504 gates.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The above </a:t>
            </a:r>
            <a:r>
              <a:rPr b="1" lang="en"/>
              <a:t>property allows</a:t>
            </a:r>
            <a:r>
              <a:rPr lang="en"/>
              <a:t> an efficient bitslice </a:t>
            </a:r>
            <a:r>
              <a:rPr b="1" lang="en"/>
              <a:t>implementation in software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REFERENCES</a:t>
            </a:r>
            <a:endParaRPr sz="3400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Estream</a:t>
            </a:r>
            <a:r>
              <a:rPr lang="en" sz="1500"/>
              <a:t>: The Ecrypt Stream Cipher Project. The eSTREAM portfolio page. (n.d.). Retrieved March 29, 2023, from https://www.ecrypt.eu.org/stream/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Paar, C., &amp; Pelzl, J. (2010). Understanding Cryptography</a:t>
            </a:r>
            <a:r>
              <a:rPr lang="en" sz="1500"/>
              <a:t>: Stream Ciphers, Trivium Cipher. Springer. ISBN: 978-3-642-04100-6.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"Trivium." eSTREAM</a:t>
            </a:r>
            <a:r>
              <a:rPr lang="en" sz="1500"/>
              <a:t>. European Network of Excellence for Cryptology. Accessed on March 29, 2023.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https://www.ecrypt.eu.org/stream/e2-trivium.html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De Cannière, C., &amp; Preneel, B. (2006). Trivium:</a:t>
            </a:r>
            <a:r>
              <a:rPr lang="en" sz="1500"/>
              <a:t> A Stream Cipher Construction Inspired by Block Cipher Design Principles. eSTREAM Specification. Accessed on March 29, 2023, from https://www.ecrypt.eu.org/stream/ciphers/trivium/trivium.pdf.</a:t>
            </a:r>
            <a:endParaRPr sz="1500"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4294967295" type="ctrTitle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57" name="Google Shape;157;p24"/>
          <p:cNvSpPr txBox="1"/>
          <p:nvPr>
            <p:ph idx="4294967295" type="subTitle"/>
          </p:nvPr>
        </p:nvSpPr>
        <p:spPr>
          <a:xfrm>
            <a:off x="878648" y="2444300"/>
            <a:ext cx="802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 AND FEEDBACK?</a:t>
            </a:r>
            <a:endParaRPr sz="3600"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PRESENTATION</a:t>
            </a:r>
            <a:r>
              <a:rPr lang="en" sz="3400"/>
              <a:t> FLOW</a:t>
            </a:r>
            <a:endParaRPr sz="3400"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Motivation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Brief Introduction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eSTREAM Project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Trivium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Dissected circuit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Initialization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Implementation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MOTIVATION</a:t>
            </a:r>
            <a:endParaRPr sz="3400"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No known attacks</a:t>
            </a:r>
            <a:r>
              <a:rPr lang="en"/>
              <a:t>⚠ till date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Fast</a:t>
            </a:r>
            <a:r>
              <a:rPr lang="en"/>
              <a:t>⚡!! theoretical </a:t>
            </a:r>
            <a:r>
              <a:rPr b="1" lang="en"/>
              <a:t>encryption rate</a:t>
            </a:r>
            <a:r>
              <a:rPr lang="en"/>
              <a:t> of </a:t>
            </a:r>
            <a:r>
              <a:rPr b="1" lang="en"/>
              <a:t>1 Gbit/sec</a:t>
            </a:r>
            <a:r>
              <a:rPr lang="en"/>
              <a:t>[2]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Selected and is still in eStream[1] project portfolio.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Trivium</a:t>
            </a:r>
            <a:endParaRPr sz="3400"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Trivium[3] is a fast and secure stream </a:t>
            </a:r>
            <a:r>
              <a:rPr b="1" lang="en"/>
              <a:t>hardware</a:t>
            </a:r>
            <a:r>
              <a:rPr b="1" lang="en"/>
              <a:t> focused cipher</a:t>
            </a:r>
            <a:r>
              <a:rPr lang="en"/>
              <a:t>. It offers high-speed data encryption.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It is a part of </a:t>
            </a:r>
            <a:r>
              <a:rPr lang="en"/>
              <a:t>eStream portfolio[1].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eStream Project</a:t>
            </a:r>
            <a:endParaRPr sz="3400"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Project to </a:t>
            </a:r>
            <a:r>
              <a:rPr b="1" lang="en"/>
              <a:t>promote the</a:t>
            </a:r>
            <a:r>
              <a:rPr lang="en"/>
              <a:t> design of efficient and compact </a:t>
            </a:r>
            <a:r>
              <a:rPr b="1" lang="en"/>
              <a:t>stream ciphers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Organized by ECRYPT(European Network of Excellence in Cryptology)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First call for paper: 2004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Project completion: 2008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TRIVIUM CIPHER</a:t>
            </a:r>
            <a:endParaRPr sz="3400"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475" y="195025"/>
            <a:ext cx="4406552" cy="46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343225" y="1125000"/>
            <a:ext cx="39612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synchronous stream cipher</a:t>
            </a:r>
            <a:r>
              <a:rPr lang="en"/>
              <a:t> designed by Christophe De Canniere and Bart Preneel.[4]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TRIVIUM TEAM	</a:t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343225" y="1125000"/>
            <a:ext cx="84399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Christophe De Cannière and Bart Preneel</a:t>
            </a:r>
            <a:r>
              <a:rPr b="1" lang="en"/>
              <a:t> 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Christophe De Cannière </a:t>
            </a:r>
            <a:r>
              <a:rPr b="1" lang="en"/>
              <a:t>from the Katholieke Universiteit Leuven in Belgium.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"/>
              <a:t>Bart Preneel and Anne Canteaut from the French research institute INRIA.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DEMYSTIFYING TRIVIUM CIRCUIT[2]</a:t>
            </a:r>
            <a:endParaRPr sz="340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5" y="1020146"/>
            <a:ext cx="7409623" cy="39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7011"/>
          <a:stretch/>
        </p:blipFill>
        <p:spPr>
          <a:xfrm>
            <a:off x="261251" y="385225"/>
            <a:ext cx="7868974" cy="4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title"/>
          </p:nvPr>
        </p:nvSpPr>
        <p:spPr>
          <a:xfrm>
            <a:off x="853738" y="385225"/>
            <a:ext cx="66840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DISSECTED</a:t>
            </a:r>
            <a:r>
              <a:rPr lang="en" sz="3400">
                <a:solidFill>
                  <a:schemeClr val="dk1"/>
                </a:solidFill>
              </a:rPr>
              <a:t> TRIVIUM CIRCUIT SKETCH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