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7" r:id="rId22"/>
    <p:sldId id="276"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23"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2731E55F-2E7A-E98F-FFB8-8F4CED6B6CC2}"/>
              </a:ext>
            </a:extLst>
          </p:cNvPr>
          <p:cNvPicPr>
            <a:picLocks noChangeAspect="1"/>
          </p:cNvPicPr>
          <p:nvPr/>
        </p:nvPicPr>
        <p:blipFill>
          <a:blip r:embed="rId2"/>
          <a:stretch>
            <a:fillRect/>
          </a:stretch>
        </p:blipFill>
        <p:spPr>
          <a:xfrm>
            <a:off x="1536111" y="1833488"/>
            <a:ext cx="9816517" cy="5024511"/>
          </a:xfrm>
          <a:prstGeom prst="rect">
            <a:avLst/>
          </a:prstGeom>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 name="Picture 4">
            <a:extLst>
              <a:ext uri="{FF2B5EF4-FFF2-40B4-BE49-F238E27FC236}">
                <a16:creationId xmlns:a16="http://schemas.microsoft.com/office/drawing/2014/main" id="{C2A3BE09-6BCB-BF83-9B70-597D63416212}"/>
              </a:ext>
            </a:extLst>
          </p:cNvPr>
          <p:cNvPicPr>
            <a:picLocks noChangeAspect="1"/>
          </p:cNvPicPr>
          <p:nvPr/>
        </p:nvPicPr>
        <p:blipFill>
          <a:blip r:embed="rId2"/>
          <a:stretch>
            <a:fillRect/>
          </a:stretch>
        </p:blipFill>
        <p:spPr>
          <a:xfrm>
            <a:off x="1572062" y="1716258"/>
            <a:ext cx="9592995" cy="5169877"/>
          </a:xfrm>
          <a:prstGeom prst="rect">
            <a:avLst/>
          </a:prstGeom>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194561"/>
            <a:ext cx="10820400" cy="3155852"/>
          </a:xfrm>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SVR, Decision Tree Regressor, Kneighbors Regressor, Random Forest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Ridge as our best model since it's giving us best score and it's performing well. It's r2_score is also satisfactory and it shows that our model is neither underfitting/overfitting.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dirty="0">
                <a:solidFill>
                  <a:schemeClr val="accent5">
                    <a:lumMod val="40000"/>
                    <a:lumOff val="60000"/>
                  </a:schemeClr>
                </a:solidFill>
                <a:latin typeface="Arial Rounded MT Bold" panose="020F0704030504030204" pitchFamily="34" charset="0"/>
              </a:rPr>
              <a:t>Ridge</a:t>
            </a:r>
            <a:r>
              <a:rPr lang="en-US" sz="2400" b="0" i="0" dirty="0">
                <a:solidFill>
                  <a:schemeClr val="accent5">
                    <a:lumMod val="40000"/>
                    <a:lumOff val="60000"/>
                  </a:schemeClr>
                </a:solidFill>
                <a:effectLst/>
                <a:latin typeface="Arial Rounded MT Bold" panose="020F0704030504030204" pitchFamily="34" charset="0"/>
              </a:rPr>
              <a:t> as our final model using p</a:t>
            </a:r>
            <a:r>
              <a:rPr lang="en-US" sz="2400" dirty="0">
                <a:solidFill>
                  <a:schemeClr val="accent5">
                    <a:lumMod val="40000"/>
                    <a:lumOff val="60000"/>
                  </a:schemeClr>
                </a:solidFill>
                <a:latin typeface="Arial Rounded MT Bold" panose="020F0704030504030204" pitchFamily="34" charset="0"/>
              </a:rPr>
              <a:t>ickle</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a:t>
            </a:r>
            <a:r>
              <a:rPr lang="en-US" sz="3600" dirty="0">
                <a:solidFill>
                  <a:schemeClr val="accent3">
                    <a:lumMod val="20000"/>
                    <a:lumOff val="80000"/>
                  </a:schemeClr>
                </a:solidFill>
                <a:latin typeface="Arial Rounded MT Bold" panose="020F0704030504030204" pitchFamily="34" charset="0"/>
              </a:rPr>
              <a:t>Cross Validation Score</a:t>
            </a:r>
            <a:r>
              <a:rPr lang="en-US" sz="3600" b="0" i="0" dirty="0">
                <a:solidFill>
                  <a:schemeClr val="accent3">
                    <a:lumMod val="20000"/>
                    <a:lumOff val="80000"/>
                  </a:schemeClr>
                </a:solidFill>
                <a:effectLst/>
                <a:latin typeface="Arial Rounded MT Bold" panose="020F0704030504030204" pitchFamily="34" charset="0"/>
              </a:rPr>
              <a:t> and r2_score. Since in case of </a:t>
            </a:r>
            <a:r>
              <a:rPr lang="en-US" sz="3600" dirty="0">
                <a:solidFill>
                  <a:schemeClr val="accent3">
                    <a:lumMod val="20000"/>
                    <a:lumOff val="80000"/>
                  </a:schemeClr>
                </a:solidFill>
                <a:latin typeface="Arial Rounded MT Bold" panose="020F0704030504030204" pitchFamily="34" charset="0"/>
              </a:rPr>
              <a:t>Ridge</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7" name="Picture 6">
            <a:extLst>
              <a:ext uri="{FF2B5EF4-FFF2-40B4-BE49-F238E27FC236}">
                <a16:creationId xmlns:a16="http://schemas.microsoft.com/office/drawing/2014/main" id="{766E26FC-B077-4D61-4C27-287705812B22}"/>
              </a:ext>
            </a:extLst>
          </p:cNvPr>
          <p:cNvPicPr>
            <a:picLocks noChangeAspect="1"/>
          </p:cNvPicPr>
          <p:nvPr/>
        </p:nvPicPr>
        <p:blipFill>
          <a:blip r:embed="rId2"/>
          <a:stretch>
            <a:fillRect/>
          </a:stretch>
        </p:blipFill>
        <p:spPr>
          <a:xfrm>
            <a:off x="2200246" y="2600318"/>
            <a:ext cx="7791507" cy="2576593"/>
          </a:xfrm>
          <a:prstGeom prst="rect">
            <a:avLst/>
          </a:prstGeo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830997"/>
          </a:xfrm>
          <a:prstGeom prst="rect">
            <a:avLst/>
          </a:prstGeom>
          <a:noFill/>
        </p:spPr>
        <p:txBody>
          <a:bodyPr wrap="square">
            <a:spAutoFit/>
          </a:bodyPr>
          <a:lstStyle/>
          <a:p>
            <a:pPr algn="ct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Tara Chand</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7" name="Picture 6">
            <a:extLst>
              <a:ext uri="{FF2B5EF4-FFF2-40B4-BE49-F238E27FC236}">
                <a16:creationId xmlns:a16="http://schemas.microsoft.com/office/drawing/2014/main" id="{76B9696F-7CFF-123F-5085-338F9262B4CF}"/>
              </a:ext>
            </a:extLst>
          </p:cNvPr>
          <p:cNvPicPr>
            <a:picLocks noChangeAspect="1"/>
          </p:cNvPicPr>
          <p:nvPr/>
        </p:nvPicPr>
        <p:blipFill>
          <a:blip r:embed="rId2"/>
          <a:stretch>
            <a:fillRect/>
          </a:stretch>
        </p:blipFill>
        <p:spPr>
          <a:xfrm>
            <a:off x="2473317" y="1862925"/>
            <a:ext cx="8867840" cy="4857786"/>
          </a:xfrm>
          <a:prstGeom prst="rect">
            <a:avLst/>
          </a:prstGeo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6" name="Picture 5">
            <a:extLst>
              <a:ext uri="{FF2B5EF4-FFF2-40B4-BE49-F238E27FC236}">
                <a16:creationId xmlns:a16="http://schemas.microsoft.com/office/drawing/2014/main" id="{084D94F4-F176-479B-1D3B-37FE0F9CFC7A}"/>
              </a:ext>
            </a:extLst>
          </p:cNvPr>
          <p:cNvPicPr>
            <a:picLocks noChangeAspect="1"/>
          </p:cNvPicPr>
          <p:nvPr/>
        </p:nvPicPr>
        <p:blipFill>
          <a:blip r:embed="rId2"/>
          <a:stretch>
            <a:fillRect/>
          </a:stretch>
        </p:blipFill>
        <p:spPr>
          <a:xfrm>
            <a:off x="1602801" y="1882268"/>
            <a:ext cx="9867972" cy="4781585"/>
          </a:xfrm>
          <a:prstGeom prst="rect">
            <a:avLst/>
          </a:prstGeom>
        </p:spPr>
      </p:pic>
    </p:spTree>
    <p:extLst>
      <p:ext uri="{BB962C8B-B14F-4D97-AF65-F5344CB8AC3E}">
        <p14:creationId xmlns:p14="http://schemas.microsoft.com/office/powerpoint/2010/main" val="425435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9" name="Picture 8">
            <a:extLst>
              <a:ext uri="{FF2B5EF4-FFF2-40B4-BE49-F238E27FC236}">
                <a16:creationId xmlns:a16="http://schemas.microsoft.com/office/drawing/2014/main" id="{3B823D7E-EEE9-B58B-81BE-D9753C677988}"/>
              </a:ext>
            </a:extLst>
          </p:cNvPr>
          <p:cNvPicPr>
            <a:picLocks noChangeAspect="1"/>
          </p:cNvPicPr>
          <p:nvPr/>
        </p:nvPicPr>
        <p:blipFill>
          <a:blip r:embed="rId2"/>
          <a:stretch>
            <a:fillRect/>
          </a:stretch>
        </p:blipFill>
        <p:spPr>
          <a:xfrm>
            <a:off x="1899176" y="2600309"/>
            <a:ext cx="9744146" cy="2459371"/>
          </a:xfrm>
          <a:prstGeom prst="rect">
            <a:avLst/>
          </a:prstGeom>
        </p:spPr>
      </p:pic>
    </p:spTree>
    <p:extLst>
      <p:ext uri="{BB962C8B-B14F-4D97-AF65-F5344CB8AC3E}">
        <p14:creationId xmlns:p14="http://schemas.microsoft.com/office/powerpoint/2010/main" val="243462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31A2FC-3FAA-963B-0ED5-CB0E73C09544}"/>
              </a:ext>
            </a:extLst>
          </p:cNvPr>
          <p:cNvSpPr>
            <a:spLocks noGrp="1"/>
          </p:cNvSpPr>
          <p:nvPr>
            <p:ph idx="1"/>
          </p:nvPr>
        </p:nvSpPr>
        <p:spPr>
          <a:xfrm>
            <a:off x="1241805" y="2752578"/>
            <a:ext cx="9706046" cy="3433282"/>
          </a:xfrm>
        </p:spPr>
        <p:txBody>
          <a:bodyPr/>
          <a:lstStyle/>
          <a:p>
            <a:endParaRPr lang="en-IN" dirty="0"/>
          </a:p>
        </p:txBody>
      </p:sp>
      <p:pic>
        <p:nvPicPr>
          <p:cNvPr id="7" name="Picture 6">
            <a:extLst>
              <a:ext uri="{FF2B5EF4-FFF2-40B4-BE49-F238E27FC236}">
                <a16:creationId xmlns:a16="http://schemas.microsoft.com/office/drawing/2014/main" id="{89522433-22CE-FEB5-EEA4-1518EAD24859}"/>
              </a:ext>
            </a:extLst>
          </p:cNvPr>
          <p:cNvPicPr>
            <a:picLocks noChangeAspect="1"/>
          </p:cNvPicPr>
          <p:nvPr/>
        </p:nvPicPr>
        <p:blipFill>
          <a:blip r:embed="rId2"/>
          <a:stretch>
            <a:fillRect/>
          </a:stretch>
        </p:blipFill>
        <p:spPr>
          <a:xfrm>
            <a:off x="1242977" y="1111348"/>
            <a:ext cx="9706046" cy="5241848"/>
          </a:xfrm>
          <a:prstGeom prst="rect">
            <a:avLst/>
          </a:prstGeo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0911" y="343514"/>
            <a:ext cx="8610600" cy="1293028"/>
          </a:xfrm>
        </p:spPr>
        <p:txBody>
          <a:bodyPr>
            <a:normAutofit/>
          </a:bodyPr>
          <a:lstStyle/>
          <a:p>
            <a:r>
              <a:rPr lang="en-US" sz="3600" dirty="0">
                <a:latin typeface="Arial Rounded MT Bold" panose="020F0704030504030204" pitchFamily="34" charset="0"/>
              </a:rPr>
              <a:t>Data Cleaning  </a:t>
            </a:r>
          </a:p>
        </p:txBody>
      </p:sp>
      <p:pic>
        <p:nvPicPr>
          <p:cNvPr id="6" name="Picture 5">
            <a:extLst>
              <a:ext uri="{FF2B5EF4-FFF2-40B4-BE49-F238E27FC236}">
                <a16:creationId xmlns:a16="http://schemas.microsoft.com/office/drawing/2014/main" id="{3A9BCE32-F47C-C0AD-A0EF-DC4B1C8B6BE7}"/>
              </a:ext>
            </a:extLst>
          </p:cNvPr>
          <p:cNvPicPr>
            <a:picLocks noChangeAspect="1"/>
          </p:cNvPicPr>
          <p:nvPr/>
        </p:nvPicPr>
        <p:blipFill>
          <a:blip r:embed="rId2"/>
          <a:stretch>
            <a:fillRect/>
          </a:stretch>
        </p:blipFill>
        <p:spPr>
          <a:xfrm>
            <a:off x="2227384" y="1645921"/>
            <a:ext cx="9220965" cy="5002406"/>
          </a:xfrm>
          <a:prstGeom prst="rect">
            <a:avLst/>
          </a:prstGeom>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7" name="Picture 6">
            <a:extLst>
              <a:ext uri="{FF2B5EF4-FFF2-40B4-BE49-F238E27FC236}">
                <a16:creationId xmlns:a16="http://schemas.microsoft.com/office/drawing/2014/main" id="{AB41C4B6-0584-E505-D79C-374F1FE7C2C9}"/>
              </a:ext>
            </a:extLst>
          </p:cNvPr>
          <p:cNvPicPr>
            <a:picLocks noChangeAspect="1"/>
          </p:cNvPicPr>
          <p:nvPr/>
        </p:nvPicPr>
        <p:blipFill>
          <a:blip r:embed="rId2"/>
          <a:stretch>
            <a:fillRect/>
          </a:stretch>
        </p:blipFill>
        <p:spPr>
          <a:xfrm>
            <a:off x="1715419" y="1674055"/>
            <a:ext cx="9360544" cy="5008099"/>
          </a:xfrm>
          <a:prstGeom prst="rect">
            <a:avLst/>
          </a:prstGeo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136</TotalTime>
  <Words>1079</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Problem Statement: </vt:lpstr>
      <vt:lpstr>Review of Literature </vt:lpstr>
      <vt:lpstr>Conceptual Background of the domain </vt:lpstr>
      <vt:lpstr>PowerPoint Presentation</vt:lpstr>
      <vt:lpstr>Data Cleaning  </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MAKING PREDICTIONS</vt:lpstr>
      <vt:lpstr>SAVING MODEL</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Sarla Thakur</cp:lastModifiedBy>
  <cp:revision>13</cp:revision>
  <dcterms:created xsi:type="dcterms:W3CDTF">2021-10-28T06:28:03Z</dcterms:created>
  <dcterms:modified xsi:type="dcterms:W3CDTF">2023-01-22T13:43:29Z</dcterms:modified>
</cp:coreProperties>
</file>