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7" r:id="rId2"/>
    <p:sldId id="388" r:id="rId3"/>
    <p:sldId id="389" r:id="rId4"/>
    <p:sldId id="396" r:id="rId5"/>
    <p:sldId id="417" r:id="rId6"/>
    <p:sldId id="397" r:id="rId7"/>
    <p:sldId id="399" r:id="rId8"/>
    <p:sldId id="418" r:id="rId9"/>
    <p:sldId id="400" r:id="rId10"/>
    <p:sldId id="402" r:id="rId11"/>
    <p:sldId id="401" r:id="rId12"/>
    <p:sldId id="403" r:id="rId13"/>
    <p:sldId id="406" r:id="rId14"/>
    <p:sldId id="409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2584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Variables declared outside a function, become </a:t>
            </a:r>
            <a:r>
              <a:rPr lang="en-IN" sz="5400" b="1" dirty="0" smtClean="0">
                <a:solidFill>
                  <a:srgbClr val="FFFF00"/>
                </a:solidFill>
              </a:rPr>
              <a:t>GLOBAL</a:t>
            </a:r>
            <a:r>
              <a:rPr lang="en-IN" sz="5400" dirty="0" smtClean="0"/>
              <a:t>, and all scripts and functions on the web page can access it.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7620" y="6584803"/>
            <a:ext cx="22534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 smtClean="0"/>
              <a:t>A variable declared 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var) </a:t>
            </a:r>
            <a:r>
              <a:rPr lang="en-IN" sz="5400" dirty="0" smtClean="0"/>
              <a:t>within a JavaScript function becomes </a:t>
            </a:r>
            <a:r>
              <a:rPr lang="en-IN" sz="5400" b="1" dirty="0" smtClean="0">
                <a:solidFill>
                  <a:srgbClr val="FFFF00"/>
                </a:solidFill>
              </a:rPr>
              <a:t>LOCAL</a:t>
            </a:r>
            <a:r>
              <a:rPr lang="en-IN" sz="5400" dirty="0" smtClean="0"/>
              <a:t> and can only be accessed from within that function. (the variable has local scope).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318" y="10550837"/>
            <a:ext cx="22623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If we assign a value to variable that has not yet been declared, the variable will automatically be declared as a </a:t>
            </a:r>
            <a:r>
              <a:rPr lang="en-IN" sz="5400" b="1" dirty="0" smtClean="0">
                <a:solidFill>
                  <a:srgbClr val="FFFF00"/>
                </a:solidFill>
              </a:rPr>
              <a:t>GLOBAL</a:t>
            </a:r>
            <a:r>
              <a:rPr lang="en-IN" sz="5400" dirty="0" smtClean="0"/>
              <a:t> variable.</a:t>
            </a:r>
            <a:endParaRPr lang="en-US" sz="5400" dirty="0" smtClean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486" y="3144654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519" y="6183367"/>
            <a:ext cx="22707764" cy="3362071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3877" y="10372421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0" grpId="0" animBg="1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71513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715644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6534607"/>
            <a:ext cx="145948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&lt;function name&gt;(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1,var 2. . .)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some code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(variable or value);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898" y="3224924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To return a value from a function we use the keyword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“return” 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486" y="4648538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The keyword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5400" dirty="0" smtClean="0">
                <a:solidFill>
                  <a:schemeClr val="tx1"/>
                </a:solidFill>
              </a:rPr>
              <a:t> can only be used in a function.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7647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Via Button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72298" y="2137812"/>
            <a:ext cx="1170298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3598079"/>
            <a:ext cx="224624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 function can be called directly on a button click.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For this we need to assign the function call to the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event attribute of the button tag.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7414641"/>
            <a:ext cx="219100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type=“button” value=“some text”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36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 function definition can be directly assigned to a variable .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This variable is like any other variable except that it’s value is a function definition and can be used as a reference to a function.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880051"/>
            <a:ext cx="19207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variablename = function(Argument List)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//Function Body 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1081882"/>
            <a:ext cx="12423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450040"/>
            <a:ext cx="12560860" cy="1588"/>
          </a:xfrm>
          <a:prstGeom prst="line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930762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We can call an anonymous  function using it’s variable name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4192852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289260"/>
            <a:ext cx="19207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functionvariable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(arguments);</a:t>
            </a:r>
            <a:endParaRPr lang="en-US" sz="54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1. </a:t>
            </a:r>
            <a:r>
              <a:rPr lang="en-US" sz="5400" dirty="0" err="1" smtClean="0">
                <a:solidFill>
                  <a:srgbClr val="FFFF00"/>
                </a:solidFill>
              </a:rPr>
              <a:t>setInterval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err="1" smtClean="0">
                <a:solidFill>
                  <a:srgbClr val="00B0F0"/>
                </a:solidFill>
              </a:rPr>
              <a:t>function_name</a:t>
            </a:r>
            <a:r>
              <a:rPr lang="en-US" sz="5400" dirty="0" err="1" smtClean="0">
                <a:solidFill>
                  <a:srgbClr val="FFFF00"/>
                </a:solidFill>
              </a:rPr>
              <a:t>,</a:t>
            </a:r>
            <a:r>
              <a:rPr lang="en-US" sz="5400" dirty="0" err="1" smtClean="0">
                <a:solidFill>
                  <a:srgbClr val="00B0F0"/>
                </a:solidFill>
              </a:rPr>
              <a:t>time_period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Accepts the </a:t>
            </a:r>
            <a:r>
              <a:rPr lang="en-US" sz="5400" dirty="0" smtClean="0">
                <a:solidFill>
                  <a:srgbClr val="00B0F0"/>
                </a:solidFill>
              </a:rPr>
              <a:t>name of a function </a:t>
            </a:r>
            <a:r>
              <a:rPr lang="en-US" sz="5400" dirty="0" smtClean="0">
                <a:solidFill>
                  <a:schemeClr val="tx1"/>
                </a:solidFill>
              </a:rPr>
              <a:t>and a </a:t>
            </a:r>
            <a:r>
              <a:rPr lang="en-US" sz="5400" dirty="0" smtClean="0">
                <a:solidFill>
                  <a:srgbClr val="00B0F0"/>
                </a:solidFill>
              </a:rPr>
              <a:t>time period </a:t>
            </a:r>
            <a:r>
              <a:rPr lang="en-US" sz="5400" dirty="0" smtClean="0">
                <a:solidFill>
                  <a:schemeClr val="tx1"/>
                </a:solidFill>
              </a:rPr>
              <a:t>in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repeatedly</a:t>
            </a:r>
            <a:r>
              <a:rPr lang="en-US" sz="5400" dirty="0" smtClean="0">
                <a:solidFill>
                  <a:schemeClr val="tx1"/>
                </a:solidFill>
              </a:rPr>
              <a:t>. It also </a:t>
            </a:r>
            <a:r>
              <a:rPr lang="en-US" sz="5400" dirty="0" smtClean="0">
                <a:solidFill>
                  <a:srgbClr val="00B0F0"/>
                </a:solidFill>
              </a:rPr>
              <a:t>returns a number </a:t>
            </a:r>
            <a:r>
              <a:rPr lang="en-US" sz="5400" dirty="0" smtClean="0">
                <a:solidFill>
                  <a:schemeClr val="tx1"/>
                </a:solidFill>
              </a:rPr>
              <a:t>representing the 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 smtClean="0">
                <a:solidFill>
                  <a:schemeClr val="tx1"/>
                </a:solidFill>
              </a:rPr>
              <a:t>with the </a:t>
            </a:r>
            <a:r>
              <a:rPr lang="en-IN" sz="5400" dirty="0" err="1" smtClean="0">
                <a:solidFill>
                  <a:srgbClr val="FFFF00"/>
                </a:solidFill>
              </a:rPr>
              <a:t>clearInterval</a:t>
            </a:r>
            <a:r>
              <a:rPr lang="en-IN" sz="5400" dirty="0" smtClean="0">
                <a:solidFill>
                  <a:srgbClr val="FFFF00"/>
                </a:solidFill>
              </a:rPr>
              <a:t>() </a:t>
            </a:r>
            <a:r>
              <a:rPr lang="en-IN" sz="5400" dirty="0" smtClean="0">
                <a:solidFill>
                  <a:schemeClr val="tx1"/>
                </a:solidFill>
              </a:rPr>
              <a:t>method to cancel the timer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2. </a:t>
            </a:r>
            <a:r>
              <a:rPr lang="en-US" sz="5400" dirty="0" err="1" smtClean="0">
                <a:solidFill>
                  <a:srgbClr val="FFFF00"/>
                </a:solidFill>
              </a:rPr>
              <a:t>clearInterval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 smtClean="0"/>
              <a:t>Clears the </a:t>
            </a:r>
            <a:r>
              <a:rPr lang="en-IN" sz="5400" smtClean="0"/>
              <a:t>timer ,of </a:t>
            </a:r>
            <a:r>
              <a:rPr lang="en-IN" sz="5400" dirty="0" smtClean="0"/>
              <a:t>the given </a:t>
            </a:r>
            <a:r>
              <a:rPr lang="en-IN" sz="5400" dirty="0" smtClean="0">
                <a:solidFill>
                  <a:srgbClr val="00B0F0"/>
                </a:solidFill>
              </a:rPr>
              <a:t>ID </a:t>
            </a:r>
            <a:r>
              <a:rPr lang="en-IN" sz="5400" dirty="0" smtClean="0">
                <a:solidFill>
                  <a:schemeClr val="bg1"/>
                </a:solidFill>
              </a:rPr>
              <a:t>,</a:t>
            </a:r>
            <a:r>
              <a:rPr lang="en-IN" sz="5400" dirty="0" smtClean="0"/>
              <a:t>set with the </a:t>
            </a:r>
            <a:r>
              <a:rPr lang="en-IN" sz="5400" dirty="0" err="1" smtClean="0">
                <a:solidFill>
                  <a:srgbClr val="FFFF00"/>
                </a:solidFill>
              </a:rPr>
              <a:t>setInterval</a:t>
            </a:r>
            <a:r>
              <a:rPr lang="en-IN" sz="5400" dirty="0" smtClean="0">
                <a:solidFill>
                  <a:srgbClr val="FFFF00"/>
                </a:solidFill>
              </a:rPr>
              <a:t>()</a:t>
            </a:r>
            <a:r>
              <a:rPr lang="en-IN" sz="5400" dirty="0" smtClean="0"/>
              <a:t> method.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3. </a:t>
            </a:r>
            <a:r>
              <a:rPr lang="en-US" sz="5400" dirty="0" err="1" smtClean="0">
                <a:solidFill>
                  <a:srgbClr val="FFFF00"/>
                </a:solidFill>
              </a:rPr>
              <a:t>setTimeout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err="1" smtClean="0">
                <a:solidFill>
                  <a:srgbClr val="00B0F0"/>
                </a:solidFill>
              </a:rPr>
              <a:t>function_name</a:t>
            </a:r>
            <a:r>
              <a:rPr lang="en-US" sz="5400" dirty="0" err="1" smtClean="0">
                <a:solidFill>
                  <a:srgbClr val="FFFF00"/>
                </a:solidFill>
              </a:rPr>
              <a:t>,</a:t>
            </a:r>
            <a:r>
              <a:rPr lang="en-US" sz="5400" dirty="0" err="1" smtClean="0">
                <a:solidFill>
                  <a:srgbClr val="00B0F0"/>
                </a:solidFill>
              </a:rPr>
              <a:t>time_period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Accepts the </a:t>
            </a:r>
            <a:r>
              <a:rPr lang="en-US" sz="5400" dirty="0" smtClean="0">
                <a:solidFill>
                  <a:srgbClr val="00B0F0"/>
                </a:solidFill>
              </a:rPr>
              <a:t>name of a function </a:t>
            </a:r>
            <a:r>
              <a:rPr lang="en-US" sz="5400" dirty="0" smtClean="0">
                <a:solidFill>
                  <a:schemeClr val="tx1"/>
                </a:solidFill>
              </a:rPr>
              <a:t>and a </a:t>
            </a:r>
            <a:r>
              <a:rPr lang="en-US" sz="5400" dirty="0" smtClean="0">
                <a:solidFill>
                  <a:srgbClr val="00B0F0"/>
                </a:solidFill>
              </a:rPr>
              <a:t>time period </a:t>
            </a:r>
            <a:r>
              <a:rPr lang="en-US" sz="5400" dirty="0" smtClean="0">
                <a:solidFill>
                  <a:schemeClr val="tx1"/>
                </a:solidFill>
              </a:rPr>
              <a:t>in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bg1"/>
                </a:solidFill>
              </a:rPr>
              <a:t>,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once</a:t>
            </a:r>
            <a:r>
              <a:rPr lang="en-US" sz="5400" dirty="0" smtClean="0">
                <a:solidFill>
                  <a:schemeClr val="tx1"/>
                </a:solidFill>
              </a:rPr>
              <a:t>. It also </a:t>
            </a:r>
            <a:r>
              <a:rPr lang="en-US" sz="5400" dirty="0" smtClean="0">
                <a:solidFill>
                  <a:srgbClr val="00B0F0"/>
                </a:solidFill>
              </a:rPr>
              <a:t>returns a number </a:t>
            </a:r>
            <a:r>
              <a:rPr lang="en-US" sz="5400" dirty="0" smtClean="0">
                <a:solidFill>
                  <a:schemeClr val="tx1"/>
                </a:solidFill>
              </a:rPr>
              <a:t>representing the 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 smtClean="0">
                <a:solidFill>
                  <a:schemeClr val="tx1"/>
                </a:solidFill>
              </a:rPr>
              <a:t>with the </a:t>
            </a:r>
            <a:r>
              <a:rPr lang="en-IN" sz="5400" dirty="0" err="1" smtClean="0">
                <a:solidFill>
                  <a:srgbClr val="FFFF00"/>
                </a:solidFill>
              </a:rPr>
              <a:t>clearTimeout</a:t>
            </a:r>
            <a:r>
              <a:rPr lang="en-IN" sz="5400" dirty="0" smtClean="0">
                <a:solidFill>
                  <a:srgbClr val="FFFF00"/>
                </a:solidFill>
              </a:rPr>
              <a:t>() </a:t>
            </a:r>
            <a:r>
              <a:rPr lang="en-IN" sz="5400" dirty="0" smtClean="0">
                <a:solidFill>
                  <a:schemeClr val="tx1"/>
                </a:solidFill>
              </a:rPr>
              <a:t>method to cancel the timer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4. </a:t>
            </a:r>
            <a:r>
              <a:rPr lang="en-US" sz="5400" dirty="0" err="1" smtClean="0">
                <a:solidFill>
                  <a:srgbClr val="FFFF00"/>
                </a:solidFill>
              </a:rPr>
              <a:t>clearTimeout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 smtClean="0"/>
              <a:t>Clears the timer ,of the given </a:t>
            </a:r>
            <a:r>
              <a:rPr lang="en-IN" sz="5400" dirty="0" smtClean="0">
                <a:solidFill>
                  <a:srgbClr val="00B0F0"/>
                </a:solidFill>
              </a:rPr>
              <a:t>ID </a:t>
            </a:r>
            <a:r>
              <a:rPr lang="en-IN" sz="5400" dirty="0" smtClean="0">
                <a:solidFill>
                  <a:schemeClr val="bg1"/>
                </a:solidFill>
              </a:rPr>
              <a:t>,</a:t>
            </a:r>
            <a:r>
              <a:rPr lang="en-IN" sz="5400" dirty="0" smtClean="0">
                <a:solidFill>
                  <a:srgbClr val="00B0F0"/>
                </a:solidFill>
              </a:rPr>
              <a:t> </a:t>
            </a:r>
            <a:r>
              <a:rPr lang="en-IN" sz="5400" dirty="0" smtClean="0"/>
              <a:t>set with the </a:t>
            </a:r>
            <a:r>
              <a:rPr lang="en-IN" sz="5400" dirty="0" err="1" smtClean="0">
                <a:solidFill>
                  <a:srgbClr val="FFFF00"/>
                </a:solidFill>
              </a:rPr>
              <a:t>setTimeout</a:t>
            </a:r>
            <a:r>
              <a:rPr lang="en-IN" sz="5400" dirty="0" smtClean="0">
                <a:solidFill>
                  <a:srgbClr val="FFFF00"/>
                </a:solidFill>
              </a:rPr>
              <a:t>()</a:t>
            </a:r>
            <a:r>
              <a:rPr lang="en-IN" sz="5400" dirty="0" smtClean="0"/>
              <a:t> method.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43300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Now that we have </a:t>
            </a:r>
            <a:r>
              <a:rPr lang="en-IN" sz="5400" smtClean="0"/>
              <a:t>learnt </a:t>
            </a:r>
            <a:r>
              <a:rPr lang="en-IN" sz="5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 functions </a:t>
            </a:r>
            <a:r>
              <a:rPr lang="en-IN" sz="5400" dirty="0" smtClean="0"/>
              <a:t>, we must discuss the difference between </a:t>
            </a:r>
            <a:r>
              <a:rPr lang="en-IN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 smtClean="0"/>
              <a:t> keywords.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632" y="7047571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 smtClean="0"/>
              <a:t>They 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</a:t>
            </a:r>
            <a:r>
              <a:rPr lang="en-IN" sz="5400" dirty="0" smtClean="0"/>
              <a:t> in </a:t>
            </a:r>
            <a:r>
              <a:rPr lang="en-IN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four</a:t>
            </a:r>
            <a:r>
              <a:rPr lang="en-IN" sz="5400" dirty="0" smtClean="0"/>
              <a:t> ways:</a:t>
            </a:r>
          </a:p>
          <a:p>
            <a:pPr marL="914400" lvl="0" indent="-914400" algn="l">
              <a:buAutoNum type="arabicPeriod"/>
            </a:pP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</a:p>
          <a:p>
            <a:pPr marL="914400" lvl="0" indent="-914400" algn="l">
              <a:buAutoNum type="arabicPeriod"/>
            </a:pPr>
            <a:r>
              <a:rPr lang="en-US" sz="5400" b="1" dirty="0" err="1" smtClean="0">
                <a:solidFill>
                  <a:schemeClr val="accent4"/>
                </a:solidFill>
              </a:rPr>
              <a:t>Redeclaration</a:t>
            </a:r>
            <a:endParaRPr lang="en-US" sz="5400" b="1" dirty="0" smtClean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Window object</a:t>
            </a:r>
          </a:p>
          <a:p>
            <a:pPr marL="914400" lvl="0" indent="-914400" algn="l">
              <a:buAutoNum type="arabicPeriod"/>
            </a:pPr>
            <a:r>
              <a:rPr lang="en-US" sz="5400" b="1" dirty="0" smtClean="0">
                <a:solidFill>
                  <a:srgbClr val="00B050"/>
                </a:solidFill>
              </a:rPr>
              <a:t>Using before declaring</a:t>
            </a:r>
            <a:endParaRPr lang="en-IN" sz="5400" b="1" dirty="0" smtClean="0">
              <a:solidFill>
                <a:srgbClr val="00B050"/>
              </a:solidFill>
            </a:endParaRPr>
          </a:p>
          <a:p>
            <a:pPr lvl="0" algn="l"/>
            <a:endParaRPr lang="en-IN" sz="5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  <a:r>
              <a:rPr lang="en-IN" sz="5400" dirty="0" smtClean="0"/>
              <a:t> essentially means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 these variables </a:t>
            </a:r>
            <a:r>
              <a:rPr lang="en-IN" sz="5400" dirty="0" smtClean="0"/>
              <a:t>are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available for use</a:t>
            </a:r>
            <a:r>
              <a:rPr lang="en-IN" sz="5400" dirty="0" smtClean="0"/>
              <a:t>. 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 smtClean="0"/>
              <a:t> declarations are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globally scoped </a:t>
            </a:r>
            <a:r>
              <a:rPr lang="en-IN" sz="5400" dirty="0" smtClean="0"/>
              <a:t>or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function/locally scoped </a:t>
            </a:r>
            <a:r>
              <a:rPr lang="en-IN" sz="5400" dirty="0" smtClean="0"/>
              <a:t>, while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 smtClean="0"/>
              <a:t> declarations are </a:t>
            </a:r>
            <a:r>
              <a:rPr lang="en-IN" sz="5400" b="1" dirty="0" smtClean="0">
                <a:solidFill>
                  <a:schemeClr val="accent4"/>
                </a:solidFill>
              </a:rPr>
              <a:t>block scoped</a:t>
            </a:r>
            <a:r>
              <a:rPr lang="en-IN" sz="5400" dirty="0" smtClean="0"/>
              <a:t>.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dirty="0" smtClean="0"/>
              <a:t>This means that a variable </a:t>
            </a:r>
            <a:r>
              <a:rPr lang="en-US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US" sz="5400" dirty="0" smtClean="0"/>
              <a:t> with </a:t>
            </a:r>
            <a:r>
              <a:rPr lang="en-US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dirty="0" smtClean="0"/>
              <a:t> inside a </a:t>
            </a:r>
            <a:r>
              <a:rPr lang="en-US" sz="5400" b="1" dirty="0" smtClean="0">
                <a:solidFill>
                  <a:schemeClr val="accent3"/>
                </a:solidFill>
              </a:rPr>
              <a:t>function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B050"/>
                </a:solidFill>
              </a:rPr>
              <a:t>anywhere</a:t>
            </a:r>
            <a:r>
              <a:rPr lang="en-US" sz="5400" dirty="0" smtClean="0"/>
              <a:t> is available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 out that function </a:t>
            </a:r>
            <a:r>
              <a:rPr lang="en-US" sz="5400" dirty="0" smtClean="0"/>
              <a:t>while a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 smtClean="0"/>
              <a:t> variable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declared inside a block </a:t>
            </a:r>
            <a:r>
              <a:rPr lang="en-US" sz="5400" dirty="0" smtClean="0"/>
              <a:t>is available only till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 terminates</a:t>
            </a:r>
            <a:endParaRPr lang="en-IN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8389602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(var i = 1; i &lt;= 3; i++) { 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 smtClean="0"/>
          </a:p>
          <a:p>
            <a:pPr algn="l"/>
            <a:r>
              <a:rPr lang="nn-NO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  <a:p>
            <a:pPr algn="l"/>
            <a:endParaRPr lang="en-IN" sz="5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864266" y="2917920"/>
            <a:ext cx="9084944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</a:t>
            </a:r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(let </a:t>
            </a:r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 = 1; i &lt;= 3; i++) { 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 smtClean="0"/>
          </a:p>
          <a:p>
            <a:pPr algn="l"/>
            <a:r>
              <a:rPr lang="nn-NO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not defined</a:t>
            </a:r>
            <a:endParaRPr lang="nn-NO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10000" spc="-200" dirty="0" smtClean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7871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Redeclaration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The </a:t>
            </a:r>
            <a:r>
              <a:rPr lang="en-IN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 smtClean="0"/>
              <a:t> keyword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allows us  </a:t>
            </a:r>
            <a:r>
              <a:rPr lang="en-IN" sz="5400" dirty="0" smtClean="0"/>
              <a:t>to </a:t>
            </a:r>
            <a:r>
              <a:rPr lang="en-IN" sz="5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 smtClean="0"/>
              <a:t>without any issue.</a:t>
            </a:r>
          </a:p>
          <a:p>
            <a:pPr algn="l"/>
            <a:endParaRPr lang="en-US" sz="5400" dirty="0" smtClean="0"/>
          </a:p>
          <a:p>
            <a:pPr algn="l"/>
            <a:r>
              <a:rPr lang="en-IN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20; </a:t>
            </a:r>
          </a:p>
          <a:p>
            <a:pPr algn="l"/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console.log(counter);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20</a:t>
            </a:r>
          </a:p>
          <a:p>
            <a:pPr algn="l"/>
            <a:endParaRPr lang="en-US" sz="5400" i="1" dirty="0" smtClean="0"/>
          </a:p>
          <a:p>
            <a:pPr algn="l"/>
            <a:r>
              <a:rPr lang="en-US" sz="5400" dirty="0" smtClean="0"/>
              <a:t>If we </a:t>
            </a:r>
            <a:r>
              <a:rPr lang="en-IN" sz="5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 smtClean="0"/>
              <a:t>with the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 let</a:t>
            </a:r>
            <a:r>
              <a:rPr lang="en-IN" sz="5400" dirty="0" smtClean="0"/>
              <a:t> keyword, we will get an </a:t>
            </a:r>
            <a:r>
              <a:rPr lang="en-IN" sz="5400" b="1" dirty="0" smtClean="0">
                <a:solidFill>
                  <a:srgbClr val="00B050"/>
                </a:solidFill>
              </a:rPr>
              <a:t>error</a:t>
            </a:r>
            <a:r>
              <a:rPr lang="en-IN" sz="5400" dirty="0" smtClean="0"/>
              <a:t>: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counter = 20;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error: x is already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3033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027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 smtClean="0"/>
              <a:t>We know that a </a:t>
            </a:r>
            <a:r>
              <a:rPr lang="en-US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declared globally </a:t>
            </a:r>
            <a:r>
              <a:rPr lang="en-US" sz="5400" dirty="0" smtClean="0"/>
              <a:t>with </a:t>
            </a:r>
            <a:r>
              <a:rPr lang="en-US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dirty="0" smtClean="0"/>
              <a:t> becomes a </a:t>
            </a:r>
            <a:r>
              <a:rPr lang="en-US" sz="5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</a:t>
            </a:r>
            <a:r>
              <a:rPr lang="en-US" sz="5400" dirty="0" smtClean="0"/>
              <a:t> of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sz="5400" dirty="0" smtClean="0"/>
              <a:t> object but </a:t>
            </a:r>
            <a:r>
              <a:rPr lang="en-US" sz="5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not true </a:t>
            </a:r>
            <a:r>
              <a:rPr lang="en-US" sz="5400" dirty="0" smtClean="0"/>
              <a:t>for </a:t>
            </a:r>
            <a:r>
              <a:rPr lang="en-US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US" sz="5400" dirty="0" smtClean="0"/>
              <a:t>declared with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 smtClean="0"/>
              <a:t>.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4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y=20;</a:t>
            </a:r>
          </a:p>
          <a:p>
            <a:pPr algn="l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window.x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window.y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endParaRPr lang="en-IN" sz="4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8995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We </a:t>
            </a:r>
            <a:r>
              <a:rPr lang="en-IN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can use a variable </a:t>
            </a:r>
            <a:r>
              <a:rPr lang="en-IN" sz="5400" dirty="0" smtClean="0"/>
              <a:t>created using </a:t>
            </a:r>
            <a:r>
              <a:rPr lang="en-IN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 smtClean="0"/>
              <a:t> even </a:t>
            </a:r>
            <a:r>
              <a:rPr lang="en-IN" sz="5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declaring </a:t>
            </a:r>
            <a:r>
              <a:rPr lang="en-IN" sz="5400" dirty="0" smtClean="0"/>
              <a:t>it.</a:t>
            </a:r>
            <a:endParaRPr lang="en-US" sz="5400" dirty="0" smtClean="0"/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  <a:p>
            <a:pPr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endParaRPr lang="en-IN" sz="5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8995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However ,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does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allow us </a:t>
            </a:r>
            <a:r>
              <a:rPr lang="en-IN" sz="5400" dirty="0" smtClean="0"/>
              <a:t>to do this and so if we write the previous code using let  then </a:t>
            </a:r>
            <a:r>
              <a:rPr lang="en-IN" sz="5400" b="1" dirty="0" smtClean="0">
                <a:solidFill>
                  <a:srgbClr val="FFC000"/>
                </a:solidFill>
              </a:rPr>
              <a:t>JS</a:t>
            </a:r>
            <a:r>
              <a:rPr lang="en-IN" sz="5400" dirty="0" smtClean="0"/>
              <a:t> will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throw error</a:t>
            </a:r>
            <a:r>
              <a:rPr lang="en-IN" sz="5400" dirty="0" smtClean="0"/>
              <a:t>:</a:t>
            </a:r>
            <a:endParaRPr lang="en-US" sz="5400" dirty="0" smtClean="0"/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x=10;</a:t>
            </a:r>
          </a:p>
          <a:p>
            <a:pPr algn="l"/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b="1" u="sng" dirty="0" smtClean="0">
              <a:solidFill>
                <a:srgbClr val="00B0F0"/>
              </a:solidFill>
            </a:endParaRPr>
          </a:p>
          <a:p>
            <a:pPr algn="l"/>
            <a:r>
              <a:rPr lang="en-US" sz="5400" b="1" u="sng" dirty="0" smtClean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Cannot access 'name' before initialization</a:t>
            </a:r>
            <a:r>
              <a:rPr lang="en-IN" sz="5400" dirty="0" smtClean="0"/>
              <a:t>.</a:t>
            </a:r>
            <a:endParaRPr lang="en-US" sz="5400" dirty="0" smtClean="0"/>
          </a:p>
          <a:p>
            <a:pPr algn="l"/>
            <a:endParaRPr lang="en-IN" sz="5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rgbClr val="FFFF00"/>
                </a:solidFill>
              </a:rPr>
              <a:t>javaScript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</a:rPr>
              <a:t>function</a:t>
            </a:r>
            <a:r>
              <a:rPr lang="en-US" sz="5400" dirty="0" smtClean="0">
                <a:solidFill>
                  <a:schemeClr val="tx1"/>
                </a:solidFill>
              </a:rPr>
              <a:t> is a collection of statements either </a:t>
            </a:r>
            <a:r>
              <a:rPr lang="en-US" sz="5400" b="1" dirty="0" smtClean="0">
                <a:solidFill>
                  <a:srgbClr val="00B0F0"/>
                </a:solidFill>
              </a:rPr>
              <a:t>named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rgbClr val="00B0F0"/>
                </a:solidFill>
              </a:rPr>
              <a:t>unnamed</a:t>
            </a:r>
            <a:r>
              <a:rPr lang="en-US" sz="5400" dirty="0" smtClean="0">
                <a:solidFill>
                  <a:schemeClr val="tx1"/>
                </a:solidFill>
              </a:rPr>
              <a:t> that can be called from elsewhere in a JavaScript program.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 smtClean="0">
                <a:solidFill>
                  <a:schemeClr val="tx1"/>
                </a:solidFill>
              </a:rPr>
              <a:t>A function can also be executed by an event.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29626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29626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Functions can be defined in both </a:t>
            </a:r>
            <a:r>
              <a:rPr lang="en-US" sz="5400" dirty="0" smtClean="0">
                <a:solidFill>
                  <a:schemeClr val="accent3"/>
                </a:solidFill>
              </a:rPr>
              <a:t>&lt;head&gt;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dirty="0" smtClean="0">
                <a:solidFill>
                  <a:schemeClr val="accent3"/>
                </a:solidFill>
              </a:rPr>
              <a:t>&lt;body&gt; </a:t>
            </a:r>
            <a:r>
              <a:rPr lang="en-US" sz="5400" dirty="0" smtClean="0">
                <a:solidFill>
                  <a:schemeClr val="tx1"/>
                </a:solidFill>
              </a:rPr>
              <a:t>section but generally are placed in the head section.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16401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&lt;function name&gt;( 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1,arg 2. . .)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some code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2" y="6043961"/>
            <a:ext cx="17070371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296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306834" y="5107242"/>
            <a:ext cx="1640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&lt;function name&gt;(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1,arg 2. . .);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512" y="4259766"/>
            <a:ext cx="13055932" cy="4460488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 smtClean="0">
                <a:solidFill>
                  <a:schemeClr val="tx1"/>
                </a:solidFill>
              </a:rPr>
              <a:t>A function with no parameters must include a parenthesis after it’s </a:t>
            </a:r>
          </a:p>
          <a:p>
            <a:pPr marL="514350" lvl="0" indent="-514350" algn="l"/>
            <a:r>
              <a:rPr lang="en-US" sz="5400" dirty="0" smtClean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 smtClean="0">
                <a:solidFill>
                  <a:schemeClr val="tx1"/>
                </a:solidFill>
              </a:rPr>
              <a:t>The word </a:t>
            </a:r>
            <a:r>
              <a:rPr lang="en-US" sz="5400" b="1" dirty="0" smtClean="0">
                <a:solidFill>
                  <a:srgbClr val="FFFF00"/>
                </a:solidFill>
              </a:rPr>
              <a:t>“function” </a:t>
            </a:r>
            <a:r>
              <a:rPr lang="en-US" sz="5400" dirty="0" smtClean="0">
                <a:solidFill>
                  <a:schemeClr val="tx1"/>
                </a:solidFill>
              </a:rPr>
              <a:t>must be written in lowercase.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6888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928962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Whenever a function is invoked it gets an object called </a:t>
            </a:r>
            <a:r>
              <a:rPr lang="en-US" sz="5400" b="1" dirty="0" smtClean="0">
                <a:solidFill>
                  <a:srgbClr val="FFFF00"/>
                </a:solidFill>
              </a:rPr>
              <a:t>“arguments” </a:t>
            </a:r>
            <a:r>
              <a:rPr lang="en-US" sz="5400" dirty="0" smtClean="0">
                <a:solidFill>
                  <a:schemeClr val="tx1"/>
                </a:solidFill>
              </a:rPr>
              <a:t>which acts like an array and holds the arguments sent to a function.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470" y="7804048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This feature is very helpful if we don’t know how many arguments might be passed to the function.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16902" y="655851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Write a JavaScript function called </a:t>
            </a:r>
            <a:r>
              <a:rPr lang="en-US" sz="5400" b="1" dirty="0" smtClean="0">
                <a:solidFill>
                  <a:srgbClr val="FFFF00"/>
                </a:solidFill>
              </a:rPr>
              <a:t>“average( )” </a:t>
            </a:r>
            <a:r>
              <a:rPr lang="en-US" sz="5400" b="1" dirty="0" smtClean="0">
                <a:solidFill>
                  <a:schemeClr val="tx1"/>
                </a:solidFill>
              </a:rPr>
              <a:t>which should accept  some integers as argument and calculates and displays their sum and average.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6236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From Link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137812"/>
            <a:ext cx="116957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838485" y="6685736"/>
            <a:ext cx="20750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href =“JavaScript:&lt; functionname &gt;( );”&gt;some text &lt;/a&gt;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42171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A function can be called directly from a link by using </a:t>
            </a:r>
            <a:r>
              <a:rPr lang="en-US" sz="4800" b="1" dirty="0" smtClean="0">
                <a:solidFill>
                  <a:schemeClr val="tx1"/>
                </a:solidFill>
              </a:rPr>
              <a:t>JavaScript pseudoprotocol </a:t>
            </a:r>
            <a:r>
              <a:rPr lang="en-US" sz="4800" dirty="0" smtClean="0">
                <a:solidFill>
                  <a:schemeClr val="tx1"/>
                </a:solidFill>
              </a:rPr>
              <a:t>called </a:t>
            </a:r>
            <a:r>
              <a:rPr lang="en-US" sz="4800" b="1" dirty="0" smtClean="0">
                <a:solidFill>
                  <a:schemeClr val="tx1"/>
                </a:solidFill>
              </a:rPr>
              <a:t>“JavaScript:”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842</Words>
  <Application>Microsoft Macintosh PowerPoint</Application>
  <PresentationFormat>Custom</PresentationFormat>
  <Paragraphs>154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177</cp:revision>
  <dcterms:modified xsi:type="dcterms:W3CDTF">2020-07-09T15:17:12Z</dcterms:modified>
</cp:coreProperties>
</file>