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396" r:id="rId5"/>
    <p:sldId id="419" r:id="rId6"/>
    <p:sldId id="417" r:id="rId7"/>
    <p:sldId id="440" r:id="rId8"/>
    <p:sldId id="441" r:id="rId9"/>
    <p:sldId id="442" r:id="rId10"/>
    <p:sldId id="443" r:id="rId11"/>
    <p:sldId id="399" r:id="rId12"/>
    <p:sldId id="432" r:id="rId13"/>
    <p:sldId id="433" r:id="rId14"/>
    <p:sldId id="421" r:id="rId15"/>
    <p:sldId id="422" r:id="rId16"/>
    <p:sldId id="444" r:id="rId17"/>
    <p:sldId id="434" r:id="rId18"/>
    <p:sldId id="435" r:id="rId19"/>
    <p:sldId id="423" r:id="rId20"/>
    <p:sldId id="445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B3C2B2A-3AA2-4EBB-87E5-22BC91BACC7F}"/>
    <pc:docChg chg="modSld">
      <pc:chgData name="Sharma Computer Academy" userId="08476b32c11f4418" providerId="LiveId" clId="{5B3C2B2A-3AA2-4EBB-87E5-22BC91BACC7F}" dt="2021-07-29T08:39:56.122" v="26" actId="113"/>
      <pc:docMkLst>
        <pc:docMk/>
      </pc:docMkLst>
      <pc:sldChg chg="modSp mod">
        <pc:chgData name="Sharma Computer Academy" userId="08476b32c11f4418" providerId="LiveId" clId="{5B3C2B2A-3AA2-4EBB-87E5-22BC91BACC7F}" dt="2021-07-19T07:01:45.622" v="3" actId="255"/>
        <pc:sldMkLst>
          <pc:docMk/>
          <pc:sldMk cId="0" sldId="432"/>
        </pc:sldMkLst>
        <pc:spChg chg="mod">
          <ac:chgData name="Sharma Computer Academy" userId="08476b32c11f4418" providerId="LiveId" clId="{5B3C2B2A-3AA2-4EBB-87E5-22BC91BACC7F}" dt="2021-07-19T07:01:45.622" v="3" actId="255"/>
          <ac:spMkLst>
            <pc:docMk/>
            <pc:sldMk cId="0" sldId="43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5B3C2B2A-3AA2-4EBB-87E5-22BC91BACC7F}" dt="2021-07-19T07:02:04.018" v="4" actId="2711"/>
        <pc:sldMkLst>
          <pc:docMk/>
          <pc:sldMk cId="0" sldId="434"/>
        </pc:sldMkLst>
        <pc:spChg chg="mod">
          <ac:chgData name="Sharma Computer Academy" userId="08476b32c11f4418" providerId="LiveId" clId="{5B3C2B2A-3AA2-4EBB-87E5-22BC91BACC7F}" dt="2021-07-19T07:02:04.018" v="4" actId="2711"/>
          <ac:spMkLst>
            <pc:docMk/>
            <pc:sldMk cId="0" sldId="43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5B3C2B2A-3AA2-4EBB-87E5-22BC91BACC7F}" dt="2021-07-19T07:03:36.114" v="25" actId="113"/>
        <pc:sldMkLst>
          <pc:docMk/>
          <pc:sldMk cId="0" sldId="435"/>
        </pc:sldMkLst>
        <pc:spChg chg="mod">
          <ac:chgData name="Sharma Computer Academy" userId="08476b32c11f4418" providerId="LiveId" clId="{5B3C2B2A-3AA2-4EBB-87E5-22BC91BACC7F}" dt="2021-07-19T07:03:36.114" v="25" actId="113"/>
          <ac:spMkLst>
            <pc:docMk/>
            <pc:sldMk cId="0" sldId="435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5B3C2B2A-3AA2-4EBB-87E5-22BC91BACC7F}" dt="2021-07-29T08:39:56.122" v="26" actId="113"/>
        <pc:sldMkLst>
          <pc:docMk/>
          <pc:sldMk cId="0" sldId="444"/>
        </pc:sldMkLst>
        <pc:spChg chg="mod">
          <ac:chgData name="Sharma Computer Academy" userId="08476b32c11f4418" providerId="LiveId" clId="{5B3C2B2A-3AA2-4EBB-87E5-22BC91BACC7F}" dt="2021-07-29T08:39:56.122" v="26" actId="113"/>
          <ac:spMkLst>
            <pc:docMk/>
            <pc:sldMk cId="0" sldId="444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08824" y="568324"/>
            <a:ext cx="104470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Of Handling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08824" y="1927780"/>
            <a:ext cx="10447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2826097"/>
            <a:ext cx="215664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IN" sz="5400" dirty="0"/>
              <a:t>When an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occurs, we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an event handler </a:t>
            </a:r>
            <a:r>
              <a:rPr lang="en-IN" sz="5400" dirty="0"/>
              <a:t>which is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piece of code </a:t>
            </a:r>
            <a:r>
              <a:rPr lang="en-IN" sz="5400" dirty="0"/>
              <a:t>that will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execute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/>
              <a:t> to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. </a:t>
            </a:r>
          </a:p>
          <a:p>
            <a:pPr marL="0" indent="0" algn="l" fontAlgn="base">
              <a:buNone/>
            </a:pPr>
            <a:endParaRPr lang="en-IN" sz="5400" dirty="0"/>
          </a:p>
          <a:p>
            <a:pPr marL="0" indent="0" algn="l" fontAlgn="base">
              <a:buNone/>
            </a:pPr>
            <a:r>
              <a:rPr lang="en-IN" sz="5400" dirty="0"/>
              <a:t>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IN" sz="5400" dirty="0"/>
              <a:t>is also known as an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listener</a:t>
            </a:r>
            <a:r>
              <a:rPr lang="en-IN" sz="5400" dirty="0"/>
              <a:t>. It </a:t>
            </a:r>
            <a:r>
              <a:rPr lang="en-IN" sz="5400" b="1" dirty="0">
                <a:solidFill>
                  <a:schemeClr val="accent3"/>
                </a:solidFill>
              </a:rPr>
              <a:t>listens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responds accordingly</a:t>
            </a:r>
            <a:r>
              <a:rPr lang="en-IN" sz="5400" dirty="0"/>
              <a:t>.</a:t>
            </a:r>
            <a:endParaRPr lang="en-US" sz="5400" dirty="0"/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IN" sz="5400" dirty="0"/>
              <a:t>There are </a:t>
            </a:r>
            <a:r>
              <a:rPr lang="en-IN" sz="5400" b="1" dirty="0">
                <a:solidFill>
                  <a:schemeClr val="accent3"/>
                </a:solidFill>
              </a:rPr>
              <a:t>three ways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 event handlers: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Event Attributes</a:t>
            </a: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0 Event Handler</a:t>
            </a: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 Level 2 Event Handler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52550" y="529766"/>
            <a:ext cx="67714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02819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</a:t>
            </a:r>
            <a:r>
              <a:rPr lang="en-US" sz="5400" dirty="0"/>
              <a:t> ,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handling co</a:t>
            </a:r>
            <a:r>
              <a:rPr lang="en-US" sz="5400" dirty="0"/>
              <a:t>de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 </a:t>
            </a:r>
            <a:r>
              <a:rPr lang="en-US" sz="5400" dirty="0"/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tags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For example , if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</a:t>
            </a:r>
            <a:r>
              <a:rPr lang="en-US" sz="5400" dirty="0"/>
              <a:t> with a </a:t>
            </a:r>
            <a:r>
              <a:rPr lang="en-US" sz="5400" b="1" dirty="0">
                <a:solidFill>
                  <a:srgbClr val="FFC000"/>
                </a:solidFill>
              </a:rPr>
              <a:t>&lt;form&gt; </a:t>
            </a:r>
            <a:r>
              <a:rPr lang="en-US" sz="5400" dirty="0"/>
              <a:t>then it will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rgbClr val="FFC000"/>
                </a:solidFill>
              </a:rPr>
              <a:t>&lt;form&gt; </a:t>
            </a:r>
            <a:r>
              <a:rPr lang="en-US" sz="5400" dirty="0"/>
              <a:t>tag and if it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 </a:t>
            </a:r>
            <a:r>
              <a:rPr lang="en-US" sz="5400" dirty="0"/>
              <a:t>with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en-US" sz="5400" dirty="0"/>
              <a:t>then it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the 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en-US" sz="5400" dirty="0"/>
              <a:t>tag.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dirty="0"/>
              <a:t>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is the word </a:t>
            </a:r>
            <a:r>
              <a:rPr lang="en-US" sz="5400" b="1" dirty="0">
                <a:solidFill>
                  <a:schemeClr val="accent3"/>
                </a:solidFill>
              </a:rPr>
              <a:t>“on” </a:t>
            </a:r>
            <a:r>
              <a:rPr lang="en-US" sz="5400" dirty="0"/>
              <a:t>followed by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dirty="0"/>
              <a:t>For example: </a:t>
            </a:r>
            <a:r>
              <a:rPr lang="en-US" sz="5400" b="1" dirty="0" err="1">
                <a:solidFill>
                  <a:schemeClr val="accent3"/>
                </a:solidFill>
              </a:rPr>
              <a:t>onclick</a:t>
            </a:r>
            <a:r>
              <a:rPr lang="en-US" sz="5400" dirty="0" err="1">
                <a:solidFill>
                  <a:schemeClr val="bg1"/>
                </a:solidFill>
              </a:rPr>
              <a:t>,</a:t>
            </a:r>
            <a:r>
              <a:rPr lang="en-US" sz="5400" b="1" dirty="0" err="1">
                <a:solidFill>
                  <a:schemeClr val="accent3"/>
                </a:solidFill>
              </a:rPr>
              <a:t>onmouseover</a:t>
            </a:r>
            <a:r>
              <a:rPr lang="en-US" sz="5400" dirty="0" err="1">
                <a:solidFill>
                  <a:schemeClr val="bg1"/>
                </a:solidFill>
              </a:rPr>
              <a:t>,</a:t>
            </a:r>
            <a:r>
              <a:rPr lang="en-US" sz="5400" b="1" dirty="0" err="1">
                <a:solidFill>
                  <a:schemeClr val="accent3"/>
                </a:solidFill>
              </a:rPr>
              <a:t>onkeypress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17227" y="780585"/>
            <a:ext cx="39036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567496" y="2137812"/>
            <a:ext cx="395336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5" y="3815704"/>
            <a:ext cx="230478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chemeClr val="tx1"/>
                </a:solidFill>
              </a:rPr>
              <a:t>For example,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>
                <a:solidFill>
                  <a:schemeClr val="tx1"/>
                </a:solidFill>
              </a:rPr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IN" sz="5400" dirty="0">
                <a:solidFill>
                  <a:schemeClr val="tx1"/>
                </a:solidFill>
              </a:rPr>
              <a:t>on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button</a:t>
            </a:r>
            <a:r>
              <a:rPr lang="en-IN" sz="5400" dirty="0">
                <a:solidFill>
                  <a:schemeClr val="tx1"/>
                </a:solidFill>
              </a:rPr>
              <a:t>, it is possible to assign an </a:t>
            </a:r>
            <a:r>
              <a:rPr lang="en-IN" sz="5400" b="1" dirty="0" err="1">
                <a:solidFill>
                  <a:schemeClr val="accent3"/>
                </a:solidFill>
              </a:rPr>
              <a:t>onclick</a:t>
            </a:r>
            <a:r>
              <a:rPr lang="en-IN" sz="5400" dirty="0">
                <a:solidFill>
                  <a:srgbClr val="FFFF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handler like this:</a:t>
            </a:r>
          </a:p>
          <a:p>
            <a:pPr marL="0" indent="0" algn="l" fontAlgn="base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id="b1" type=“button” value="Click me" </a:t>
            </a:r>
            <a:r>
              <a:rPr lang="en-IN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onclick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alert('Thanks!');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&gt;</a:t>
            </a:r>
          </a:p>
          <a:p>
            <a:pPr algn="l" fontAlgn="base"/>
            <a:endParaRPr lang="en-IN" sz="5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79699" y="529766"/>
            <a:ext cx="113383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Multiple Statements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9968" y="1886993"/>
            <a:ext cx="11388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event attribute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multiple JavaScript statements </a:t>
            </a:r>
            <a:r>
              <a:rPr lang="en-US" sz="5400" dirty="0">
                <a:solidFill>
                  <a:schemeClr val="tx1"/>
                </a:solidFill>
              </a:rPr>
              <a:t>against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do this </a:t>
            </a:r>
            <a:r>
              <a:rPr lang="en-US" sz="5400" dirty="0">
                <a:solidFill>
                  <a:schemeClr val="tx1"/>
                </a:solidFill>
              </a:rPr>
              <a:t>we have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separate  them </a:t>
            </a:r>
            <a:r>
              <a:rPr lang="en-US" sz="5400" dirty="0">
                <a:solidFill>
                  <a:schemeClr val="tx1"/>
                </a:solidFill>
              </a:rPr>
              <a:t>with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semicolon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27996" y="778997"/>
            <a:ext cx="14353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Function For Event Handling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55963" y="2136224"/>
            <a:ext cx="1442564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945926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statements </a:t>
            </a:r>
            <a:r>
              <a:rPr lang="en-US" sz="5400" dirty="0">
                <a:solidFill>
                  <a:schemeClr val="tx1"/>
                </a:solidFill>
              </a:rPr>
              <a:t>against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sz="5400" dirty="0">
                <a:solidFill>
                  <a:schemeClr val="tx1"/>
                </a:solidFill>
              </a:rPr>
              <a:t> then we can </a:t>
            </a:r>
            <a:r>
              <a:rPr lang="en-US" sz="5400" b="1" dirty="0">
                <a:solidFill>
                  <a:schemeClr val="accent3"/>
                </a:solidFill>
              </a:rPr>
              <a:t>group them</a:t>
            </a:r>
            <a:r>
              <a:rPr lang="en-US" sz="5400" dirty="0">
                <a:solidFill>
                  <a:schemeClr val="tx1"/>
                </a:solidFill>
              </a:rPr>
              <a:t> inside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 the function </a:t>
            </a:r>
            <a:r>
              <a:rPr lang="en-US" sz="5400" dirty="0">
                <a:solidFill>
                  <a:schemeClr val="tx1"/>
                </a:solidFill>
              </a:rPr>
              <a:t>via </a:t>
            </a:r>
            <a:r>
              <a:rPr lang="en-US" sz="5400" b="1" dirty="0">
                <a:solidFill>
                  <a:schemeClr val="accent3"/>
                </a:solidFill>
              </a:rPr>
              <a:t>attribute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function &lt;name&gt;(arguments)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{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//some code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}</a:t>
            </a:r>
          </a:p>
          <a:p>
            <a:pPr marL="0" indent="0" algn="l" fontAlgn="base">
              <a:buNone/>
            </a:pPr>
            <a:endParaRPr lang="en-US" sz="5400" b="1" i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&lt;tag   attribute=“</a:t>
            </a:r>
            <a:r>
              <a:rPr lang="en-US" sz="5400" b="1" i="1" dirty="0" err="1">
                <a:solidFill>
                  <a:schemeClr val="accent3"/>
                </a:solidFill>
              </a:rPr>
              <a:t>function_name</a:t>
            </a:r>
            <a:r>
              <a:rPr lang="en-US" sz="5400" b="1" i="1" dirty="0">
                <a:solidFill>
                  <a:schemeClr val="accent3"/>
                </a:solidFill>
              </a:rPr>
              <a:t>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16673" y="780585"/>
            <a:ext cx="51267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“this”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01908" y="2139400"/>
            <a:ext cx="42437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we had to write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functions </a:t>
            </a:r>
            <a:r>
              <a:rPr lang="en-US" sz="5400" dirty="0">
                <a:solidFill>
                  <a:schemeClr val="tx1"/>
                </a:solidFill>
              </a:rPr>
              <a:t>because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had to run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b="1" dirty="0">
                <a:solidFill>
                  <a:schemeClr val="accent3"/>
                </a:solidFill>
              </a:rPr>
              <a:t>different div elements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But we can use a </a:t>
            </a:r>
            <a:r>
              <a:rPr lang="en-US" sz="5400" b="1" dirty="0">
                <a:solidFill>
                  <a:srgbClr val="FFC000"/>
                </a:solidFill>
              </a:rPr>
              <a:t>single function </a:t>
            </a:r>
            <a:r>
              <a:rPr lang="en-US" sz="5400" dirty="0">
                <a:solidFill>
                  <a:schemeClr val="tx1"/>
                </a:solidFill>
              </a:rPr>
              <a:t>also by making use of “</a:t>
            </a:r>
            <a:r>
              <a:rPr lang="en-US" sz="5400" b="1" dirty="0">
                <a:solidFill>
                  <a:schemeClr val="accent3"/>
                </a:solidFill>
              </a:rPr>
              <a:t>this</a:t>
            </a:r>
            <a:r>
              <a:rPr lang="en-US" sz="5400" dirty="0">
                <a:solidFill>
                  <a:schemeClr val="tx1"/>
                </a:solidFill>
              </a:rPr>
              <a:t>” as argument.</a:t>
            </a:r>
          </a:p>
          <a:p>
            <a:pPr marL="0" indent="0" algn="l" fontAlgn="base">
              <a:buNone/>
            </a:pPr>
            <a:endParaRPr lang="en-IN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Inside</a:t>
            </a:r>
            <a:r>
              <a:rPr lang="en-IN" sz="5400" dirty="0">
                <a:solidFill>
                  <a:schemeClr val="bg1"/>
                </a:solidFill>
              </a:rPr>
              <a:t>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IN" sz="5400" dirty="0">
                <a:solidFill>
                  <a:schemeClr val="bg1"/>
                </a:solidFill>
              </a:rPr>
              <a:t>, </a:t>
            </a:r>
            <a:r>
              <a:rPr lang="en-IN" sz="5400" b="1" dirty="0">
                <a:solidFill>
                  <a:schemeClr val="accent3"/>
                </a:solidFill>
              </a:rPr>
              <a:t>this</a:t>
            </a:r>
            <a:r>
              <a:rPr lang="en-IN" sz="5400" dirty="0">
                <a:solidFill>
                  <a:schemeClr val="bg1"/>
                </a:solidFill>
              </a:rPr>
              <a:t> always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IN" sz="5400" dirty="0">
                <a:solidFill>
                  <a:schemeClr val="bg1"/>
                </a:solidFill>
              </a:rPr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element</a:t>
            </a:r>
            <a:r>
              <a:rPr lang="en-IN" sz="5400" dirty="0">
                <a:solidFill>
                  <a:schemeClr val="bg1"/>
                </a:solidFill>
              </a:rPr>
              <a:t>. 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changeColor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background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based upon the </a:t>
            </a:r>
            <a:r>
              <a:rPr lang="en-US" sz="5400" b="1" dirty="0">
                <a:solidFill>
                  <a:schemeClr val="accent3"/>
                </a:solidFill>
              </a:rPr>
              <a:t>radio button clicked </a:t>
            </a:r>
            <a:r>
              <a:rPr lang="en-US" sz="5400" dirty="0">
                <a:solidFill>
                  <a:schemeClr val="tx1"/>
                </a:solidFill>
              </a:rPr>
              <a:t>by the </a:t>
            </a:r>
            <a:r>
              <a:rPr lang="en-US" sz="5400" b="1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8396" y="778997"/>
            <a:ext cx="136963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246363" y="2136224"/>
            <a:ext cx="1414875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Some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have some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predefined default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Like the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dirty="0">
                <a:solidFill>
                  <a:schemeClr val="tx1"/>
                </a:solidFill>
              </a:rPr>
              <a:t> tag has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navigating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 page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&lt;a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=“http://www.google.com”&gt;</a:t>
            </a: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onclick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=“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changeColor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(this)”&gt;Click Me&lt;/a&gt;</a:t>
            </a:r>
            <a:endParaRPr lang="en-IN" sz="54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93535" y="529766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21502" y="1886993"/>
            <a:ext cx="1356889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70382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In this case when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5400" dirty="0">
                <a:solidFill>
                  <a:schemeClr val="tx1"/>
                </a:solidFill>
              </a:rPr>
              <a:t> does the following: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It executes </a:t>
            </a:r>
            <a:r>
              <a:rPr lang="en-US" sz="5400" b="1" dirty="0" err="1">
                <a:solidFill>
                  <a:schemeClr val="accent3"/>
                </a:solidFill>
              </a:rPr>
              <a:t>changeColor</a:t>
            </a:r>
            <a:r>
              <a:rPr lang="en-US" sz="5400" b="1" dirty="0">
                <a:solidFill>
                  <a:schemeClr val="accent3"/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function.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00B05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The color of </a:t>
            </a:r>
            <a:r>
              <a:rPr lang="en-US" sz="5400" b="1" dirty="0">
                <a:solidFill>
                  <a:schemeClr val="accent3"/>
                </a:solidFill>
              </a:rPr>
              <a:t>&lt;a&gt;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FF000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US" sz="5400" dirty="0">
                <a:solidFill>
                  <a:schemeClr val="bg1"/>
                </a:solidFill>
              </a:rPr>
              <a:t>appears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 stays on </a:t>
            </a:r>
            <a:r>
              <a:rPr lang="en-US" sz="5400" dirty="0">
                <a:solidFill>
                  <a:schemeClr val="bg1"/>
                </a:solidFill>
              </a:rPr>
              <a:t>the page until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OK</a:t>
            </a:r>
            <a:r>
              <a:rPr lang="en-US" sz="5400" dirty="0">
                <a:solidFill>
                  <a:schemeClr val="bg1"/>
                </a:solidFill>
              </a:rPr>
              <a:t> is pressed</a:t>
            </a:r>
            <a:r>
              <a:rPr lang="en-US" sz="5400" dirty="0">
                <a:solidFill>
                  <a:schemeClr val="accent3"/>
                </a:solidFill>
              </a:rPr>
              <a:t>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0070C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 navigates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page </a:t>
            </a:r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OK</a:t>
            </a:r>
            <a:r>
              <a:rPr lang="en-US" sz="5400" dirty="0">
                <a:solidFill>
                  <a:schemeClr val="tx1"/>
                </a:solidFill>
              </a:rPr>
              <a:t> is clicked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01165" y="780585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84528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If we want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 step 4 </a:t>
            </a:r>
            <a:r>
              <a:rPr lang="en-US" sz="5400" dirty="0">
                <a:solidFill>
                  <a:schemeClr val="tx1"/>
                </a:solidFill>
              </a:rPr>
              <a:t>then we’ll have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ensure</a:t>
            </a:r>
            <a:r>
              <a:rPr lang="en-US" sz="5400" dirty="0">
                <a:solidFill>
                  <a:schemeClr val="tx1"/>
                </a:solidFill>
              </a:rPr>
              <a:t> that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 must return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“false”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This can be done in 2 steps: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1. 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>
                <a:solidFill>
                  <a:schemeClr val="tx1"/>
                </a:solidFill>
              </a:rPr>
              <a:t>statement in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event attribute </a:t>
            </a:r>
            <a:r>
              <a:rPr lang="en-US" sz="5400" dirty="0">
                <a:solidFill>
                  <a:schemeClr val="tx1"/>
                </a:solidFill>
              </a:rPr>
              <a:t>after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call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2. 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>
                <a:solidFill>
                  <a:schemeClr val="tx1"/>
                </a:solidFill>
              </a:rPr>
              <a:t>statement 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body</a:t>
            </a:r>
            <a:endParaRPr lang="en-IN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3547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EVENT HANDLING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(Part 1)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(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chemeClr val="accent4"/>
                </a:solidFill>
              </a:rPr>
              <a:t>asks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00B050"/>
                </a:solidFill>
              </a:rPr>
              <a:t>choose a site </a:t>
            </a:r>
            <a:r>
              <a:rPr lang="en-US" sz="5400" dirty="0">
                <a:solidFill>
                  <a:schemeClr val="tx1"/>
                </a:solidFill>
              </a:rPr>
              <a:t>amongst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5400" dirty="0">
                <a:solidFill>
                  <a:schemeClr val="tx1"/>
                </a:solidFill>
              </a:rPr>
              <a:t> and then </a:t>
            </a:r>
            <a:r>
              <a:rPr lang="en-US" sz="5400" b="1" dirty="0">
                <a:solidFill>
                  <a:schemeClr val="accent3"/>
                </a:solidFill>
              </a:rPr>
              <a:t>redirects</a:t>
            </a:r>
            <a:r>
              <a:rPr lang="en-US" sz="5400" dirty="0">
                <a:solidFill>
                  <a:schemeClr val="tx1"/>
                </a:solidFill>
              </a:rPr>
              <a:t> to that site. In case user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select </a:t>
            </a:r>
            <a:r>
              <a:rPr lang="en-US" sz="5400" dirty="0">
                <a:solidFill>
                  <a:schemeClr val="tx1"/>
                </a:solidFill>
              </a:rPr>
              <a:t>any of these sites then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redirection </a:t>
            </a:r>
            <a:r>
              <a:rPr lang="en-US" sz="5400" dirty="0">
                <a:solidFill>
                  <a:schemeClr val="tx1"/>
                </a:solidFill>
              </a:rPr>
              <a:t>should happen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Introduction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 are at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very core </a:t>
            </a:r>
            <a:r>
              <a:rPr lang="en-IN" sz="5400" dirty="0"/>
              <a:t>of any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application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almost every 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enhancements. </a:t>
            </a:r>
          </a:p>
          <a:p>
            <a:pPr lvl="0" algn="l"/>
            <a:endParaRPr lang="en-IN" sz="5400" dirty="0"/>
          </a:p>
          <a:p>
            <a:pPr lvl="0" algn="l"/>
            <a:r>
              <a:rPr lang="en-IN" sz="5400" dirty="0"/>
              <a:t>It’s through these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 that we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/>
              <a:t> when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something</a:t>
            </a:r>
            <a:r>
              <a:rPr lang="en-IN" sz="5400" dirty="0"/>
              <a:t> is going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happen</a:t>
            </a:r>
            <a:r>
              <a:rPr lang="en-IN" sz="5400" dirty="0"/>
              <a:t>. </a:t>
            </a:r>
            <a:endParaRPr lang="en-US" sz="5400" dirty="0"/>
          </a:p>
          <a:p>
            <a:pPr lvl="0" algn="l"/>
            <a:endParaRPr lang="en-IN" sz="5400" dirty="0"/>
          </a:p>
          <a:p>
            <a:pPr lvl="0" algn="l"/>
            <a:r>
              <a:rPr lang="en-IN" sz="5400" b="1" u="sng" dirty="0">
                <a:solidFill>
                  <a:srgbClr val="FFC000"/>
                </a:solidFill>
              </a:rPr>
              <a:t>For Example: </a:t>
            </a:r>
            <a:r>
              <a:rPr lang="en-IN" sz="5400" dirty="0"/>
              <a:t>If we have a </a:t>
            </a:r>
            <a:r>
              <a:rPr lang="en-IN" sz="5400" b="1" dirty="0">
                <a:solidFill>
                  <a:schemeClr val="accent3"/>
                </a:solidFill>
              </a:rPr>
              <a:t>button</a:t>
            </a:r>
            <a:r>
              <a:rPr lang="en-IN" sz="5400" dirty="0"/>
              <a:t> in our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web page </a:t>
            </a:r>
            <a:r>
              <a:rPr lang="en-IN" sz="5400" dirty="0"/>
              <a:t>and we need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form validation</a:t>
            </a:r>
            <a:r>
              <a:rPr lang="en-IN" sz="5400" dirty="0"/>
              <a:t> to take place when it’s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/>
              <a:t> then we would use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’ </a:t>
            </a:r>
            <a:r>
              <a:rPr lang="en-IN" sz="5400" dirty="0"/>
              <a:t>event.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87161" y="2180828"/>
            <a:ext cx="731519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7627" y="821372"/>
            <a:ext cx="78566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06576" y="2180828"/>
            <a:ext cx="718138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2917370"/>
            <a:ext cx="224452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3"/>
                </a:solidFill>
              </a:rPr>
              <a:t>building blocks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interactive web page </a:t>
            </a:r>
            <a:r>
              <a:rPr lang="en-IN" sz="5400" dirty="0"/>
              <a:t>is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event system.</a:t>
            </a:r>
          </a:p>
          <a:p>
            <a:pPr marL="0" indent="0" algn="l">
              <a:buNone/>
            </a:pPr>
            <a:endParaRPr lang="en-IN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>
                <a:solidFill>
                  <a:schemeClr val="tx1"/>
                </a:solidFill>
              </a:rPr>
              <a:t>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>
                <a:solidFill>
                  <a:schemeClr val="tx1"/>
                </a:solidFill>
              </a:rPr>
              <a:t>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something that happens </a:t>
            </a:r>
            <a:r>
              <a:rPr lang="en-IN" sz="5400" dirty="0">
                <a:solidFill>
                  <a:schemeClr val="tx1"/>
                </a:solidFill>
              </a:rPr>
              <a:t>with or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the webpage</a:t>
            </a:r>
            <a:r>
              <a:rPr lang="en-IN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IN" sz="5400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few example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:</a:t>
            </a:r>
          </a:p>
          <a:p>
            <a:pPr marL="0" indent="0" algn="l">
              <a:buNone/>
            </a:pPr>
            <a:endParaRPr lang="en-IN" sz="5400" dirty="0"/>
          </a:p>
          <a:p>
            <a:pPr algn="l">
              <a:buFont typeface="Wingdings" pitchFamily="2" charset="2"/>
              <a:buChar char="ü"/>
            </a:pP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mouse click.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webpage loading.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ousing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a hot spot on the webpage, also known as hovering.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electing an input box in an HTML form.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keystroke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6740" y="569912"/>
            <a:ext cx="71048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Categories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229042" y="1929368"/>
            <a:ext cx="743516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176213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5400" dirty="0">
                <a:solidFill>
                  <a:schemeClr val="tx1"/>
                </a:solidFill>
              </a:rPr>
              <a:t> we can design </a:t>
            </a:r>
            <a:r>
              <a:rPr lang="en-US" sz="5400" b="1" dirty="0">
                <a:solidFill>
                  <a:schemeClr val="accent4"/>
                </a:solidFill>
              </a:rPr>
              <a:t>event handling code </a:t>
            </a:r>
            <a:r>
              <a:rPr lang="en-US" sz="5400" dirty="0">
                <a:solidFill>
                  <a:schemeClr val="tx1"/>
                </a:solidFill>
              </a:rPr>
              <a:t>we must know about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types of events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Overall there are </a:t>
            </a:r>
            <a:r>
              <a:rPr lang="en-US" sz="5400" b="1" dirty="0">
                <a:solidFill>
                  <a:schemeClr val="accent3"/>
                </a:solidFill>
              </a:rPr>
              <a:t>50 events </a:t>
            </a:r>
            <a:r>
              <a:rPr lang="en-US" sz="5400" dirty="0">
                <a:solidFill>
                  <a:schemeClr val="tx1"/>
                </a:solidFill>
              </a:rPr>
              <a:t>, but we generally deal with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categories of events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rgbClr val="7030A0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Key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Form Events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General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66448" y="569912"/>
            <a:ext cx="5881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err="1">
                <a:solidFill>
                  <a:schemeClr val="accent3"/>
                </a:solidFill>
              </a:rPr>
              <a:t>mousedown</a:t>
            </a:r>
            <a:r>
              <a:rPr lang="en-IN" sz="5400" dirty="0">
                <a:solidFill>
                  <a:srgbClr val="7030A0"/>
                </a:solidFill>
              </a:rPr>
              <a:t> </a:t>
            </a:r>
            <a:r>
              <a:rPr lang="en-IN" sz="5400" dirty="0"/>
              <a:t>– The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mousedown</a:t>
            </a:r>
            <a:r>
              <a:rPr lang="en-IN" sz="5400" dirty="0"/>
              <a:t> event is fired when the pointing device (usually a mouse)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pressed downwards </a:t>
            </a:r>
            <a:r>
              <a:rPr lang="en-IN" sz="5400" dirty="0"/>
              <a:t>over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 err="1">
                <a:solidFill>
                  <a:schemeClr val="accent3"/>
                </a:solidFill>
              </a:rPr>
              <a:t>mouseup</a:t>
            </a:r>
            <a:r>
              <a:rPr lang="en-IN" sz="5400" dirty="0"/>
              <a:t> – The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mouseup</a:t>
            </a:r>
            <a:r>
              <a:rPr lang="en-IN" sz="5400" dirty="0"/>
              <a:t> event is fired when the pointing device (usually a mouse)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released</a:t>
            </a:r>
            <a:r>
              <a:rPr lang="en-IN" sz="5400" dirty="0"/>
              <a:t> over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click</a:t>
            </a:r>
            <a:r>
              <a:rPr lang="en-IN" sz="5400" dirty="0">
                <a:solidFill>
                  <a:srgbClr val="FFFF00"/>
                </a:solidFill>
              </a:rPr>
              <a:t> </a:t>
            </a:r>
            <a:r>
              <a:rPr lang="en-IN" sz="5400" dirty="0"/>
              <a:t>–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IN" sz="5400" dirty="0"/>
              <a:t>is defined as a 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mousedown</a:t>
            </a:r>
            <a:r>
              <a:rPr lang="en-IN" sz="5400" dirty="0"/>
              <a:t> followed by a 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mouseup</a:t>
            </a:r>
            <a:r>
              <a:rPr lang="en-IN" sz="5400" dirty="0"/>
              <a:t> in exactly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position</a:t>
            </a:r>
            <a:r>
              <a:rPr lang="en-IN" sz="5400" dirty="0"/>
              <a:t>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 err="1">
                <a:solidFill>
                  <a:schemeClr val="accent3"/>
                </a:solidFill>
              </a:rPr>
              <a:t>dblclick</a:t>
            </a:r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– This event is fired when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is clicked twice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quick succession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position</a:t>
            </a:r>
            <a:r>
              <a:rPr lang="en-IN" sz="54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96624" y="569912"/>
            <a:ext cx="47516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52185" y="1929368"/>
            <a:ext cx="405618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err="1">
                <a:solidFill>
                  <a:schemeClr val="accent3"/>
                </a:solidFill>
              </a:rPr>
              <a:t>keypress</a:t>
            </a:r>
            <a:r>
              <a:rPr lang="en-IN" sz="5400" dirty="0">
                <a:solidFill>
                  <a:schemeClr val="accent3"/>
                </a:solidFill>
              </a:rPr>
              <a:t> </a:t>
            </a:r>
            <a:r>
              <a:rPr lang="en-IN" sz="5400" dirty="0"/>
              <a:t>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whenever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/>
              <a:t> on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keyboard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pressed</a:t>
            </a:r>
            <a:r>
              <a:rPr lang="en-IN" sz="5400" dirty="0"/>
              <a:t>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 err="1">
                <a:solidFill>
                  <a:schemeClr val="accent3"/>
                </a:solidFill>
              </a:rPr>
              <a:t>keydown</a:t>
            </a:r>
            <a:r>
              <a:rPr lang="en-IN" sz="5400" dirty="0"/>
              <a:t>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also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fires</a:t>
            </a:r>
            <a:r>
              <a:rPr lang="en-IN" sz="5400" dirty="0"/>
              <a:t> whenever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pressed</a:t>
            </a:r>
            <a:r>
              <a:rPr lang="en-IN" sz="5400" dirty="0"/>
              <a:t>, it runs </a:t>
            </a:r>
            <a:r>
              <a:rPr lang="en-IN" sz="5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IN" sz="5400" dirty="0"/>
              <a:t> event.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 err="1">
                <a:solidFill>
                  <a:schemeClr val="accent3"/>
                </a:solidFill>
              </a:rPr>
              <a:t>keyup</a:t>
            </a:r>
            <a:r>
              <a:rPr lang="en-IN" sz="5400" dirty="0"/>
              <a:t> 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released</a:t>
            </a:r>
            <a:r>
              <a:rPr lang="en-IN" sz="5400" dirty="0"/>
              <a:t>, after both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keydown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 </a:t>
            </a:r>
            <a:r>
              <a:rPr lang="en-IN" sz="5400" dirty="0"/>
              <a:t>events.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91979" y="569912"/>
            <a:ext cx="53142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424355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select</a:t>
            </a:r>
            <a:r>
              <a:rPr lang="en-IN" sz="5400" dirty="0">
                <a:solidFill>
                  <a:schemeClr val="accent3"/>
                </a:solidFill>
              </a:rPr>
              <a:t> 	  </a:t>
            </a:r>
            <a:r>
              <a:rPr lang="en-IN" sz="5400" dirty="0"/>
              <a:t>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IN" sz="5400" dirty="0"/>
              <a:t> within a </a:t>
            </a:r>
            <a:r>
              <a:rPr lang="en-IN" sz="5400" b="1" dirty="0" err="1">
                <a:solidFill>
                  <a:schemeClr val="accent3"/>
                </a:solidFill>
              </a:rPr>
              <a:t>textfield</a:t>
            </a:r>
            <a:r>
              <a:rPr lang="en-IN" sz="5400" dirty="0"/>
              <a:t> (input, 									   </a:t>
            </a:r>
            <a:r>
              <a:rPr lang="en-IN" sz="5400" dirty="0" err="1"/>
              <a:t>textarea</a:t>
            </a:r>
            <a:r>
              <a:rPr lang="en-IN" sz="5400" dirty="0"/>
              <a:t> etc.) is selected.</a:t>
            </a:r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change</a:t>
            </a:r>
            <a:r>
              <a:rPr lang="en-IN" sz="5400" dirty="0"/>
              <a:t> 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   loses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focus </a:t>
            </a:r>
          </a:p>
          <a:p>
            <a:pPr algn="l" fontAlgn="base"/>
            <a:r>
              <a:rPr lang="en-IN" sz="5400" dirty="0"/>
              <a:t>						and/or the value has been modified since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gaining focus</a:t>
            </a:r>
            <a:r>
              <a:rPr lang="en-IN" sz="5400" dirty="0"/>
              <a:t>.</a:t>
            </a:r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submit </a:t>
            </a:r>
            <a:r>
              <a:rPr lang="en-IN" sz="5400" dirty="0"/>
              <a:t>– 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5400" dirty="0"/>
              <a:t>.</a:t>
            </a:r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reset</a:t>
            </a:r>
            <a:r>
              <a:rPr lang="en-IN" sz="5400" dirty="0">
                <a:solidFill>
                  <a:srgbClr val="FFFF00"/>
                </a:solidFill>
              </a:rPr>
              <a:t>    </a:t>
            </a:r>
            <a:r>
              <a:rPr lang="en-IN" sz="5400" dirty="0"/>
              <a:t>– 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reset</a:t>
            </a:r>
            <a:r>
              <a:rPr lang="en-IN" sz="5400" dirty="0"/>
              <a:t>.</a:t>
            </a:r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focus</a:t>
            </a:r>
            <a:r>
              <a:rPr lang="en-IN" sz="5400" dirty="0">
                <a:solidFill>
                  <a:srgbClr val="FFFF00"/>
                </a:solidFill>
              </a:rPr>
              <a:t>   </a:t>
            </a:r>
            <a:r>
              <a:rPr lang="en-IN" sz="5400" dirty="0"/>
              <a:t>– 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receives focus</a:t>
            </a:r>
            <a:r>
              <a:rPr lang="en-IN" sz="5400" dirty="0"/>
              <a:t>, 								  usually from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pointing device</a:t>
            </a:r>
            <a:r>
              <a:rPr lang="en-IN" sz="5400" dirty="0"/>
              <a:t>.</a:t>
            </a:r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blur</a:t>
            </a:r>
            <a:r>
              <a:rPr lang="en-IN" sz="5400" dirty="0">
                <a:solidFill>
                  <a:srgbClr val="FFFF00"/>
                </a:solidFill>
              </a:rPr>
              <a:t>     </a:t>
            </a:r>
            <a:r>
              <a:rPr lang="en-IN" sz="5400" dirty="0"/>
              <a:t>–  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loses focus</a:t>
            </a:r>
            <a:r>
              <a:rPr lang="en-IN" sz="5400" dirty="0"/>
              <a:t>, usually 					  from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pointing device</a:t>
            </a:r>
            <a:r>
              <a:rPr lang="en-IN" sz="54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99610" y="569912"/>
            <a:ext cx="63530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931986" y="1929368"/>
            <a:ext cx="69227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load</a:t>
            </a:r>
            <a:r>
              <a:rPr lang="en-IN" sz="5400" dirty="0"/>
              <a:t> 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agent </a:t>
            </a:r>
            <a:r>
              <a:rPr lang="en-IN" sz="5400" dirty="0"/>
              <a:t>finished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loading</a:t>
            </a:r>
            <a:r>
              <a:rPr lang="en-IN" sz="5400" dirty="0"/>
              <a:t> all content within a </a:t>
            </a:r>
            <a:r>
              <a:rPr lang="en-IN" sz="5400" b="1" dirty="0">
                <a:solidFill>
                  <a:schemeClr val="accent3"/>
                </a:solidFill>
              </a:rPr>
              <a:t>web page</a:t>
            </a:r>
            <a:r>
              <a:rPr lang="en-IN" sz="5400" dirty="0"/>
              <a:t>, including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images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resize</a:t>
            </a:r>
            <a:r>
              <a:rPr lang="en-IN" sz="5400" dirty="0"/>
              <a:t>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3"/>
                </a:solidFill>
              </a:rPr>
              <a:t>web page 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resized</a:t>
            </a:r>
            <a:r>
              <a:rPr lang="en-IN" sz="5400" dirty="0"/>
              <a:t>. (i.e. when the browser is resized.)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scroll</a:t>
            </a:r>
            <a:r>
              <a:rPr lang="en-IN" sz="5400" dirty="0"/>
              <a:t> 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3"/>
                </a:solidFill>
              </a:rPr>
              <a:t>web page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scrolled</a:t>
            </a:r>
            <a:r>
              <a:rPr lang="en-IN" sz="5400" dirty="0"/>
              <a:t>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unload</a:t>
            </a:r>
            <a:r>
              <a:rPr lang="en-IN" sz="5400" dirty="0">
                <a:solidFill>
                  <a:schemeClr val="accent3"/>
                </a:solidFill>
              </a:rPr>
              <a:t> </a:t>
            </a:r>
            <a:r>
              <a:rPr lang="en-IN" sz="5400" dirty="0"/>
              <a:t>– This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leaves</a:t>
            </a:r>
            <a:r>
              <a:rPr lang="en-IN" sz="5400" dirty="0"/>
              <a:t> a page.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1171</Words>
  <Application>Microsoft Office PowerPoint</Application>
  <PresentationFormat>Custom</PresentationFormat>
  <Paragraphs>139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303</cp:revision>
  <dcterms:modified xsi:type="dcterms:W3CDTF">2021-07-29T11:11:10Z</dcterms:modified>
</cp:coreProperties>
</file>