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87" r:id="rId2"/>
    <p:sldId id="388" r:id="rId3"/>
    <p:sldId id="389" r:id="rId4"/>
    <p:sldId id="396" r:id="rId5"/>
    <p:sldId id="419" r:id="rId6"/>
    <p:sldId id="417" r:id="rId7"/>
    <p:sldId id="440" r:id="rId8"/>
    <p:sldId id="445" r:id="rId9"/>
    <p:sldId id="446" r:id="rId10"/>
    <p:sldId id="441" r:id="rId11"/>
    <p:sldId id="442" r:id="rId12"/>
    <p:sldId id="443" r:id="rId13"/>
    <p:sldId id="444" r:id="rId14"/>
    <p:sldId id="447" r:id="rId15"/>
    <p:sldId id="432" r:id="rId16"/>
    <p:sldId id="399" r:id="rId1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2492E19-6558-4C9D-9D7C-88A3965F1C0A}"/>
    <pc:docChg chg="modSld">
      <pc:chgData name="Sharma Computer Academy" userId="08476b32c11f4418" providerId="LiveId" clId="{22492E19-6558-4C9D-9D7C-88A3965F1C0A}" dt="2021-02-25T07:11:06.182" v="9" actId="113"/>
      <pc:docMkLst>
        <pc:docMk/>
      </pc:docMkLst>
      <pc:sldChg chg="modSp">
        <pc:chgData name="Sharma Computer Academy" userId="08476b32c11f4418" providerId="LiveId" clId="{22492E19-6558-4C9D-9D7C-88A3965F1C0A}" dt="2021-02-25T07:11:06.182" v="9" actId="113"/>
        <pc:sldMkLst>
          <pc:docMk/>
          <pc:sldMk cId="0" sldId="389"/>
        </pc:sldMkLst>
        <pc:spChg chg="mod">
          <ac:chgData name="Sharma Computer Academy" userId="08476b32c11f4418" providerId="LiveId" clId="{22492E19-6558-4C9D-9D7C-88A3965F1C0A}" dt="2021-02-25T07:11:06.182" v="9" actId="113"/>
          <ac:spMkLst>
            <pc:docMk/>
            <pc:sldMk cId="0" sldId="389"/>
            <ac:spMk id="9" creationId="{00000000-0000-0000-0000-000000000000}"/>
          </ac:spMkLst>
        </pc:spChg>
      </pc:sldChg>
    </pc:docChg>
  </pc:docChgLst>
  <pc:docChgLst>
    <pc:chgData name="Sharma Computer Academy" userId="08476b32c11f4418" providerId="LiveId" clId="{E21BF0AE-594D-47C7-A296-3C2D8C633E98}"/>
    <pc:docChg chg="modSld">
      <pc:chgData name="Sharma Computer Academy" userId="08476b32c11f4418" providerId="LiveId" clId="{E21BF0AE-594D-47C7-A296-3C2D8C633E98}" dt="2021-07-19T07:04:07.839" v="0" actId="2711"/>
      <pc:docMkLst>
        <pc:docMk/>
      </pc:docMkLst>
      <pc:sldChg chg="modSp mod">
        <pc:chgData name="Sharma Computer Academy" userId="08476b32c11f4418" providerId="LiveId" clId="{E21BF0AE-594D-47C7-A296-3C2D8C633E98}" dt="2021-07-19T07:04:07.839" v="0" actId="2711"/>
        <pc:sldMkLst>
          <pc:docMk/>
          <pc:sldMk cId="0" sldId="419"/>
        </pc:sldMkLst>
        <pc:spChg chg="mod">
          <ac:chgData name="Sharma Computer Academy" userId="08476b32c11f4418" providerId="LiveId" clId="{E21BF0AE-594D-47C7-A296-3C2D8C633E98}" dt="2021-07-19T07:04:07.839" v="0" actId="2711"/>
          <ac:spMkLst>
            <pc:docMk/>
            <pc:sldMk cId="0" sldId="41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21995" y="822960"/>
            <a:ext cx="12890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KeyBoard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99356" y="2182416"/>
            <a:ext cx="1206562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930335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supports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 standard keyboard events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7030A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keyup</a:t>
            </a: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event </a:t>
            </a:r>
            <a:r>
              <a:rPr lang="en-US" sz="5400" b="1" dirty="0">
                <a:solidFill>
                  <a:srgbClr val="FFC000"/>
                </a:solidFill>
              </a:rPr>
              <a:t>occurs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rgbClr val="00B050"/>
                </a:solidFill>
              </a:rPr>
              <a:t>key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pressed</a:t>
            </a:r>
            <a:r>
              <a:rPr lang="en-US" sz="5400" dirty="0">
                <a:solidFill>
                  <a:schemeClr val="tx1"/>
                </a:solidFill>
              </a:rPr>
              <a:t> followed by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 finally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keyup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IN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12649" y="821372"/>
            <a:ext cx="117663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the key pressed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45025" y="2180828"/>
            <a:ext cx="124983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40641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determine</a:t>
            </a:r>
            <a:r>
              <a:rPr lang="en-US" sz="5400" dirty="0">
                <a:solidFill>
                  <a:schemeClr val="tx1"/>
                </a:solidFill>
              </a:rPr>
              <a:t> 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dirty="0">
                <a:solidFill>
                  <a:schemeClr val="tx1"/>
                </a:solidFill>
              </a:rPr>
              <a:t> has been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pressed</a:t>
            </a:r>
            <a:r>
              <a:rPr lang="en-US" sz="5400" dirty="0">
                <a:solidFill>
                  <a:schemeClr val="tx1"/>
                </a:solidFill>
              </a:rPr>
              <a:t> we need to use some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belong to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“event” </a:t>
            </a:r>
            <a:r>
              <a:rPr lang="en-US" sz="5400" dirty="0">
                <a:solidFill>
                  <a:schemeClr val="tx1"/>
                </a:solidFill>
              </a:rPr>
              <a:t>object which </a:t>
            </a:r>
            <a:r>
              <a:rPr lang="en-US" sz="5400" b="1" dirty="0">
                <a:solidFill>
                  <a:srgbClr val="FFC000"/>
                </a:solidFill>
              </a:rPr>
              <a:t>JavaScript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automatically passes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37156" y="569912"/>
            <a:ext cx="46089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737156" y="1929368"/>
            <a:ext cx="46089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36731" y="319436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charCode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5400" b="1" dirty="0">
                <a:solidFill>
                  <a:schemeClr val="tx1"/>
                </a:solidFill>
              </a:rPr>
              <a:t>Returns the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>
                <a:solidFill>
                  <a:schemeClr val="tx1"/>
                </a:solidFill>
              </a:rPr>
              <a:t> for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algn="l" fontAlgn="base"/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keyCode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:</a:t>
            </a:r>
            <a:r>
              <a:rPr lang="en-US" sz="5400" b="1" dirty="0">
                <a:solidFill>
                  <a:schemeClr val="bg1"/>
                </a:solidFill>
              </a:rPr>
              <a:t>	  </a:t>
            </a:r>
            <a:r>
              <a:rPr lang="en-US" sz="5400" b="1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rgbClr val="FFC000"/>
                </a:solidFill>
              </a:rPr>
              <a:t>JavaScript allotted code </a:t>
            </a:r>
            <a:r>
              <a:rPr lang="en-US" sz="5400" b="1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If we are handling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b="1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either</a:t>
            </a:r>
            <a:r>
              <a:rPr lang="en-US" sz="5400" b="1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b="1" dirty="0">
                <a:solidFill>
                  <a:schemeClr val="tx1"/>
                </a:solidFill>
              </a:rPr>
              <a:t> will work but if we are handling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r>
              <a:rPr lang="en-US" sz="5400" b="1" dirty="0">
                <a:solidFill>
                  <a:schemeClr val="tx1"/>
                </a:solidFill>
              </a:rPr>
              <a:t> then only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keyCode</a:t>
            </a:r>
            <a:r>
              <a:rPr lang="en-US" sz="5400" b="1" dirty="0">
                <a:solidFill>
                  <a:schemeClr val="tx1"/>
                </a:solidFill>
              </a:rPr>
              <a:t> will work .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b="1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phone number </a:t>
            </a:r>
            <a:r>
              <a:rPr lang="en-US" sz="5400" b="1" dirty="0">
                <a:solidFill>
                  <a:schemeClr val="tx1"/>
                </a:solidFill>
              </a:rPr>
              <a:t>from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b="1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 box </a:t>
            </a:r>
            <a:r>
              <a:rPr lang="en-US" sz="5400" b="1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00B050"/>
                </a:solidFill>
              </a:rPr>
              <a:t>does not allows </a:t>
            </a:r>
            <a:r>
              <a:rPr lang="en-US" sz="5400" b="1" dirty="0">
                <a:solidFill>
                  <a:schemeClr val="tx1"/>
                </a:solidFill>
              </a:rPr>
              <a:t>anything else to be </a:t>
            </a:r>
            <a:r>
              <a:rPr lang="en-US" sz="5400" b="1" dirty="0">
                <a:solidFill>
                  <a:schemeClr val="accent3"/>
                </a:solidFill>
              </a:rPr>
              <a:t>typed</a:t>
            </a:r>
            <a:r>
              <a:rPr lang="en-US" sz="5400" b="1" dirty="0">
                <a:solidFill>
                  <a:schemeClr val="tx1"/>
                </a:solidFill>
              </a:rPr>
              <a:t> other than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digits.</a:t>
            </a:r>
          </a:p>
          <a:p>
            <a:pPr marL="0" indent="0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b="1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previous app </a:t>
            </a:r>
            <a:r>
              <a:rPr lang="en-US" sz="5400" b="1" dirty="0">
                <a:solidFill>
                  <a:schemeClr val="tx1"/>
                </a:solidFill>
              </a:rPr>
              <a:t>so that if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typed by the user </a:t>
            </a:r>
            <a:r>
              <a:rPr lang="en-US" sz="5400" b="1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wrong</a:t>
            </a:r>
            <a:r>
              <a:rPr lang="en-US" sz="5400" b="1" dirty="0">
                <a:solidFill>
                  <a:schemeClr val="tx1"/>
                </a:solidFill>
              </a:rPr>
              <a:t> then a </a:t>
            </a:r>
            <a:r>
              <a:rPr lang="en-US" sz="5400" b="1" dirty="0">
                <a:solidFill>
                  <a:schemeClr val="accent4"/>
                </a:solidFill>
              </a:rPr>
              <a:t>error message </a:t>
            </a:r>
            <a:r>
              <a:rPr lang="en-US" sz="5400" b="1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 color should appear on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 side of the input box </a:t>
            </a:r>
            <a:r>
              <a:rPr lang="en-US" sz="5400" b="1" dirty="0">
                <a:solidFill>
                  <a:schemeClr val="tx1"/>
                </a:solidFill>
              </a:rPr>
              <a:t>and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</a:t>
            </a:r>
            <a:r>
              <a:rPr lang="en-US" sz="5400" b="1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box </a:t>
            </a:r>
            <a:r>
              <a:rPr lang="en-US" sz="5400" b="1" dirty="0">
                <a:solidFill>
                  <a:schemeClr val="tx1"/>
                </a:solidFill>
              </a:rPr>
              <a:t>should also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 . 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If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typed input is correct </a:t>
            </a:r>
            <a:r>
              <a:rPr lang="en-US" sz="5400" b="1" dirty="0">
                <a:solidFill>
                  <a:schemeClr val="tx1"/>
                </a:solidFill>
              </a:rPr>
              <a:t>then a </a:t>
            </a:r>
            <a:r>
              <a:rPr lang="en-US" sz="5400" b="1" dirty="0">
                <a:solidFill>
                  <a:schemeClr val="accent4"/>
                </a:solidFill>
              </a:rPr>
              <a:t>success message </a:t>
            </a:r>
            <a:r>
              <a:rPr lang="en-US" sz="5400" b="1" dirty="0">
                <a:solidFill>
                  <a:schemeClr val="tx1"/>
                </a:solidFill>
              </a:rPr>
              <a:t>in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limegreen</a:t>
            </a:r>
            <a:r>
              <a:rPr lang="en-US" sz="5400" b="1" dirty="0">
                <a:solidFill>
                  <a:schemeClr val="tx1"/>
                </a:solidFill>
              </a:rPr>
              <a:t> color should appear on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 side of the input box </a:t>
            </a:r>
            <a:r>
              <a:rPr lang="en-US" sz="5400" b="1" dirty="0">
                <a:solidFill>
                  <a:schemeClr val="tx1"/>
                </a:solidFill>
              </a:rPr>
              <a:t>and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</a:t>
            </a:r>
            <a:r>
              <a:rPr lang="en-US" sz="5400" b="1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box </a:t>
            </a:r>
            <a:r>
              <a:rPr lang="en-US" sz="5400" b="1" dirty="0">
                <a:solidFill>
                  <a:schemeClr val="tx1"/>
                </a:solidFill>
              </a:rPr>
              <a:t>should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limegreen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21569" y="778997"/>
            <a:ext cx="113816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String.fromCharCode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971838" y="2136224"/>
            <a:ext cx="118516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637288"/>
            <a:ext cx="225344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b="1" dirty="0">
                <a:solidFill>
                  <a:schemeClr val="accent3"/>
                </a:solidFill>
              </a:rPr>
              <a:t> </a:t>
            </a:r>
            <a:r>
              <a:rPr lang="en-US" sz="5400" b="1" dirty="0" err="1">
                <a:solidFill>
                  <a:schemeClr val="accent3"/>
                </a:solidFill>
              </a:rPr>
              <a:t>fromCharCode</a:t>
            </a:r>
            <a:r>
              <a:rPr lang="en-US" sz="5400" b="1" dirty="0">
                <a:solidFill>
                  <a:schemeClr val="accent3"/>
                </a:solidFill>
              </a:rPr>
              <a:t>( )</a:t>
            </a:r>
            <a:r>
              <a:rPr lang="en-US" sz="5400" dirty="0">
                <a:solidFill>
                  <a:schemeClr val="tx1"/>
                </a:solidFill>
              </a:rPr>
              <a:t> method accepts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dirty="0">
                <a:solidFill>
                  <a:schemeClr val="tx1"/>
                </a:solidFill>
              </a:rPr>
              <a:t> value and returns it’s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corresponding character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4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endParaRPr lang="en-US" sz="48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=String.fromCharCode(&lt;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value&gt;);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4348985" y="4551670"/>
            <a:ext cx="16013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containing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text </a:t>
            </a:r>
            <a:r>
              <a:rPr lang="en-US" sz="5400" b="1" dirty="0">
                <a:solidFill>
                  <a:schemeClr val="tx1"/>
                </a:solidFill>
              </a:rPr>
              <a:t>and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textbox.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As the user presses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“+”</a:t>
            </a:r>
            <a:r>
              <a:rPr lang="en-US" sz="5400" b="1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textbox</a:t>
            </a:r>
            <a:r>
              <a:rPr lang="en-US" sz="5400" b="1" dirty="0">
                <a:solidFill>
                  <a:schemeClr val="tx1"/>
                </a:solidFill>
              </a:rPr>
              <a:t> the </a:t>
            </a:r>
            <a:r>
              <a:rPr lang="en-US" sz="5400" b="1" dirty="0" err="1">
                <a:solidFill>
                  <a:srgbClr val="00B050"/>
                </a:solidFill>
              </a:rPr>
              <a:t>textsize</a:t>
            </a:r>
            <a:r>
              <a:rPr lang="en-US" sz="5400" b="1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 </a:t>
            </a:r>
            <a:r>
              <a:rPr lang="en-US" sz="5400" b="1" dirty="0">
                <a:solidFill>
                  <a:schemeClr val="tx1"/>
                </a:solidFill>
              </a:rPr>
              <a:t>and if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“-” </a:t>
            </a:r>
            <a:r>
              <a:rPr lang="en-US" sz="5400" b="1" dirty="0">
                <a:solidFill>
                  <a:schemeClr val="tx1"/>
                </a:solidFill>
              </a:rPr>
              <a:t>is pressed </a:t>
            </a:r>
            <a:r>
              <a:rPr lang="en-US" sz="5400" b="1" dirty="0" err="1">
                <a:solidFill>
                  <a:srgbClr val="00B050"/>
                </a:solidFill>
              </a:rPr>
              <a:t>textsize</a:t>
            </a:r>
            <a:r>
              <a:rPr lang="en-US" sz="5400" b="1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3"/>
                </a:solidFill>
              </a:rPr>
              <a:t>decrease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9446" y="3345357"/>
            <a:ext cx="19693053" cy="7761248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LEVEL 0 EVENT HANDLING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Event Handler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414042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>
                <a:solidFill>
                  <a:schemeClr val="tx1"/>
                </a:solidFill>
              </a:rPr>
              <a:t>approach that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we’ve used </a:t>
            </a:r>
            <a:r>
              <a:rPr lang="en-US" sz="5400" dirty="0">
                <a:solidFill>
                  <a:schemeClr val="tx1"/>
                </a:solidFill>
              </a:rPr>
              <a:t>is the </a:t>
            </a:r>
            <a:r>
              <a:rPr lang="en-US" sz="5400" b="1" dirty="0">
                <a:solidFill>
                  <a:srgbClr val="00B050"/>
                </a:solidFill>
              </a:rPr>
              <a:t>simplest</a:t>
            </a:r>
            <a:r>
              <a:rPr lang="en-US" sz="5400" dirty="0">
                <a:solidFill>
                  <a:schemeClr val="tx1"/>
                </a:solidFill>
              </a:rPr>
              <a:t> way of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defining an event </a:t>
            </a:r>
            <a:r>
              <a:rPr lang="en-US" sz="5400" dirty="0">
                <a:solidFill>
                  <a:schemeClr val="tx1"/>
                </a:solidFill>
              </a:rPr>
              <a:t>but is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highly discouraged </a:t>
            </a:r>
            <a:r>
              <a:rPr lang="en-US" sz="5400" dirty="0">
                <a:solidFill>
                  <a:schemeClr val="tx1"/>
                </a:solidFill>
              </a:rPr>
              <a:t>because it is </a:t>
            </a:r>
            <a:r>
              <a:rPr lang="en-US" sz="5400" b="1" dirty="0">
                <a:solidFill>
                  <a:schemeClr val="accent3"/>
                </a:solidFill>
              </a:rPr>
              <a:t>very inflexible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mixes the structure of the page </a:t>
            </a:r>
            <a:r>
              <a:rPr lang="en-US" sz="5400" dirty="0">
                <a:solidFill>
                  <a:schemeClr val="tx1"/>
                </a:solidFill>
              </a:rPr>
              <a:t>with it’s </a:t>
            </a:r>
            <a:r>
              <a:rPr lang="en-US" sz="5400" b="1" dirty="0">
                <a:solidFill>
                  <a:srgbClr val="FFC000"/>
                </a:solidFill>
              </a:rPr>
              <a:t>functionality</a:t>
            </a:r>
            <a:r>
              <a:rPr lang="en-US" sz="5400" dirty="0">
                <a:solidFill>
                  <a:schemeClr val="tx1"/>
                </a:solidFill>
              </a:rPr>
              <a:t> i.e it mixes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with JavaScript</a:t>
            </a:r>
            <a:r>
              <a:rPr lang="en-US" sz="5400" dirty="0">
                <a:solidFill>
                  <a:schemeClr val="accent3"/>
                </a:solidFill>
              </a:rPr>
              <a:t>.</a:t>
            </a:r>
          </a:p>
          <a:p>
            <a:pPr lvl="0" algn="l"/>
            <a:endParaRPr lang="en-IN" sz="5400" dirty="0"/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Thus it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suitable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rgbClr val="FFC000"/>
                </a:solidFill>
              </a:rPr>
              <a:t>practical applications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C000"/>
                </a:solidFill>
              </a:rPr>
              <a:t>overcome</a:t>
            </a:r>
            <a:r>
              <a:rPr lang="en-US" sz="5400" dirty="0">
                <a:solidFill>
                  <a:schemeClr val="tx1"/>
                </a:solidFill>
              </a:rPr>
              <a:t>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DOM based event handling.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79744" y="2456736"/>
            <a:ext cx="999385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91972" y="1097280"/>
            <a:ext cx="93153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DOM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73483" y="2456736"/>
            <a:ext cx="893386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/>
          <p:cNvSpPr/>
          <p:nvPr/>
        </p:nvSpPr>
        <p:spPr>
          <a:xfrm>
            <a:off x="1239922" y="3062133"/>
            <a:ext cx="6139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>
                <a:latin typeface="Calibri" pitchFamily="34" charset="0"/>
                <a:cs typeface="Calibri" pitchFamily="34" charset="0"/>
              </a:rPr>
              <a:t>It 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2 step process</a:t>
            </a:r>
            <a:r>
              <a:rPr lang="en-IN" sz="5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8582" y="7694350"/>
            <a:ext cx="47965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 the element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81719" y="7004085"/>
            <a:ext cx="5920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Assign a </a:t>
            </a:r>
            <a:r>
              <a:rPr lang="en-IN" sz="54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handler</a:t>
            </a:r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to the property </a:t>
            </a:r>
            <a:r>
              <a:rPr lang="en-IN" sz="5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</a:t>
            </a:r>
            <a:r>
              <a:rPr lang="en-IN" sz="5400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2205" y="6530154"/>
            <a:ext cx="6356195" cy="3600000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98839" y="6548742"/>
            <a:ext cx="6356195" cy="3600000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3660" y="5029200"/>
            <a:ext cx="772647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</a:t>
            </a:r>
            <a:endParaRPr kumimoji="0" lang="en-IN" sz="8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65880" y="5021580"/>
            <a:ext cx="77264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8800" b="1" dirty="0">
                <a:solidFill>
                  <a:schemeClr val="accent3"/>
                </a:solidFill>
              </a:rPr>
              <a:t>2</a:t>
            </a:r>
            <a:endParaRPr kumimoji="0" lang="en-IN" sz="8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73863" y="821372"/>
            <a:ext cx="36679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696165" y="2180828"/>
            <a:ext cx="364569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 algn="l" fontAlgn="base">
              <a:buNone/>
            </a:pPr>
            <a:r>
              <a:rPr lang="en-IN" sz="5400" dirty="0">
                <a:solidFill>
                  <a:srgbClr val="FFFF00"/>
                </a:solidFill>
                <a:latin typeface="Consolas" panose="020B0609020204030204" pitchFamily="49" charset="0"/>
              </a:rPr>
              <a:t>&lt;input id="</a:t>
            </a:r>
            <a:r>
              <a:rPr lang="en-IN" sz="5400" dirty="0" err="1">
                <a:solidFill>
                  <a:srgbClr val="FFFF00"/>
                </a:solidFill>
                <a:latin typeface="Consolas" panose="020B0609020204030204" pitchFamily="49" charset="0"/>
              </a:rPr>
              <a:t>myElement</a:t>
            </a:r>
            <a:r>
              <a:rPr lang="en-IN" sz="5400" dirty="0">
                <a:solidFill>
                  <a:srgbClr val="FFFF00"/>
                </a:solidFill>
                <a:latin typeface="Consolas" panose="020B0609020204030204" pitchFamily="49" charset="0"/>
              </a:rPr>
              <a:t>" type="button" value="Press me"/&gt;</a:t>
            </a:r>
          </a:p>
          <a:p>
            <a:pPr marL="0" indent="0" algn="l" fontAlgn="base">
              <a:buNone/>
            </a:pPr>
            <a:r>
              <a:rPr lang="en-IN" sz="5400" dirty="0">
                <a:solidFill>
                  <a:srgbClr val="00B0F0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 algn="l" fontAlgn="base">
              <a:buNone/>
            </a:pPr>
            <a:r>
              <a:rPr lang="en-IN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</a:t>
            </a:r>
            <a:r>
              <a:rPr lang="en-IN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IN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myElement</a:t>
            </a:r>
            <a:r>
              <a:rPr lang="en-IN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').</a:t>
            </a:r>
            <a:r>
              <a:rPr lang="en-IN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onclick</a:t>
            </a:r>
            <a:r>
              <a:rPr lang="en-IN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=show;</a:t>
            </a:r>
          </a:p>
          <a:p>
            <a:pPr marL="0" indent="0" algn="l" fontAlgn="base">
              <a:buNone/>
            </a:pPr>
            <a:r>
              <a:rPr lang="en-IN" sz="5400" dirty="0">
                <a:solidFill>
                  <a:srgbClr val="00B0F0"/>
                </a:solidFill>
                <a:latin typeface="Consolas" panose="020B0609020204030204" pitchFamily="49" charset="0"/>
              </a:rPr>
              <a:t>&lt;/script&gt;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&lt;/body&gt;</a:t>
            </a:r>
            <a:endParaRPr lang="en-IN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67366" y="821372"/>
            <a:ext cx="5832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Alternate Way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7366" y="218082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149765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way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assign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54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54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pPr algn="l" fontAlgn="base"/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');</a:t>
            </a:r>
          </a:p>
          <a:p>
            <a:pPr marL="0" indent="0" algn="l">
              <a:buNone/>
            </a:pPr>
            <a:r>
              <a:rPr lang="en-IN" sz="5400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x.onclick</a:t>
            </a:r>
            <a:r>
              <a:rPr lang="en-IN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=function( )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//some code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89626" y="821372"/>
            <a:ext cx="113383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MouseEvents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88908" y="2180828"/>
            <a:ext cx="118516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439691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most popular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mouse events </a:t>
            </a:r>
            <a:r>
              <a:rPr lang="en-US" sz="5400" dirty="0">
                <a:solidFill>
                  <a:schemeClr val="tx1"/>
                </a:solidFill>
              </a:rPr>
              <a:t>are :</a:t>
            </a:r>
          </a:p>
          <a:p>
            <a:pPr algn="l" fontAlgn="base"/>
            <a:endParaRPr lang="en-US" sz="5400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mouseover</a:t>
            </a: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mouseout</a:t>
            </a:r>
          </a:p>
          <a:p>
            <a:pPr algn="l" fontAlgn="base"/>
            <a:endParaRPr lang="en-IN" sz="5400" dirty="0"/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These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visitor moves the mouse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5400" dirty="0">
                <a:solidFill>
                  <a:schemeClr val="tx1"/>
                </a:solidFill>
              </a:rPr>
              <a:t>f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shown , write the </a:t>
            </a:r>
            <a:r>
              <a:rPr lang="en-US" sz="5400" b="1" dirty="0">
                <a:solidFill>
                  <a:srgbClr val="FFC000"/>
                </a:solidFill>
              </a:rPr>
              <a:t>JS Code </a:t>
            </a:r>
            <a:r>
              <a:rPr lang="en-US" sz="5400" b="1" dirty="0">
                <a:solidFill>
                  <a:schemeClr val="tx1"/>
                </a:solidFill>
              </a:rPr>
              <a:t>such that when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mouse is over the div </a:t>
            </a:r>
            <a:r>
              <a:rPr lang="en-US" sz="5400" b="1" dirty="0">
                <a:solidFill>
                  <a:schemeClr val="tx1"/>
                </a:solidFill>
              </a:rPr>
              <a:t>,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b="1" dirty="0">
                <a:solidFill>
                  <a:schemeClr val="tx1"/>
                </a:solidFill>
              </a:rPr>
              <a:t> becomes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bold</a:t>
            </a:r>
            <a:r>
              <a:rPr lang="en-US" sz="5400" b="1" dirty="0">
                <a:solidFill>
                  <a:schemeClr val="tx1"/>
                </a:solidFill>
              </a:rPr>
              <a:t> and when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mouse moves out of the div </a:t>
            </a:r>
            <a:r>
              <a:rPr lang="en-US" sz="5400" b="1" dirty="0">
                <a:solidFill>
                  <a:schemeClr val="tx1"/>
                </a:solidFill>
              </a:rPr>
              <a:t>,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b="1" dirty="0">
                <a:solidFill>
                  <a:schemeClr val="tx1"/>
                </a:solidFill>
              </a:rPr>
              <a:t> becomes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black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normal </a:t>
            </a:r>
          </a:p>
          <a:p>
            <a:pPr marL="0" indent="0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shown , write the </a:t>
            </a:r>
            <a:r>
              <a:rPr lang="en-US" sz="5400" b="1" dirty="0">
                <a:solidFill>
                  <a:srgbClr val="FFC000"/>
                </a:solidFill>
              </a:rPr>
              <a:t>JS Code </a:t>
            </a:r>
            <a:r>
              <a:rPr lang="en-US" sz="5400" b="1" dirty="0">
                <a:solidFill>
                  <a:schemeClr val="tx1"/>
                </a:solidFill>
              </a:rPr>
              <a:t>such that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 changes </a:t>
            </a:r>
            <a:r>
              <a:rPr lang="en-US" sz="5400" b="1" dirty="0">
                <a:solidFill>
                  <a:schemeClr val="tx1"/>
                </a:solidFill>
              </a:rPr>
              <a:t>from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joe_open</a:t>
            </a:r>
            <a:r>
              <a:rPr lang="en-US" sz="5400" b="1" dirty="0">
                <a:solidFill>
                  <a:schemeClr val="tx1"/>
                </a:solidFill>
              </a:rPr>
              <a:t> to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joe_blink</a:t>
            </a:r>
            <a:r>
              <a:rPr lang="en-US" sz="5400" b="1" dirty="0">
                <a:solidFill>
                  <a:schemeClr val="tx1"/>
                </a:solidFill>
              </a:rPr>
              <a:t> and vice-versa when the </a:t>
            </a:r>
            <a:r>
              <a:rPr lang="en-US" sz="5400" b="1" dirty="0">
                <a:solidFill>
                  <a:schemeClr val="accent3"/>
                </a:solidFill>
              </a:rPr>
              <a:t>mouse moves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over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5400" b="1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</a:p>
          <a:p>
            <a:pPr marL="0" indent="0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574</Words>
  <Application>Microsoft Office PowerPoint</Application>
  <PresentationFormat>Custom</PresentationFormat>
  <Paragraphs>80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334</cp:revision>
  <dcterms:modified xsi:type="dcterms:W3CDTF">2021-07-19T07:04:29Z</dcterms:modified>
</cp:coreProperties>
</file>