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400" r:id="rId9"/>
    <p:sldId id="401" r:id="rId10"/>
    <p:sldId id="397" r:id="rId11"/>
    <p:sldId id="396" r:id="rId12"/>
    <p:sldId id="394" r:id="rId13"/>
    <p:sldId id="402" r:id="rId14"/>
    <p:sldId id="406" r:id="rId15"/>
    <p:sldId id="407" r:id="rId16"/>
    <p:sldId id="408" r:id="rId17"/>
    <p:sldId id="409" r:id="rId18"/>
    <p:sldId id="395" r:id="rId19"/>
    <p:sldId id="398" r:id="rId20"/>
    <p:sldId id="399" r:id="rId21"/>
    <p:sldId id="405" r:id="rId22"/>
    <p:sldId id="403" r:id="rId2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C280012-8C3D-4705-847A-06CDD1B186F2}"/>
    <pc:docChg chg="modSld">
      <pc:chgData name="Sharma Computer Academy" userId="08476b32c11f4418" providerId="LiveId" clId="{AC280012-8C3D-4705-847A-06CDD1B186F2}" dt="2021-01-14T15:03:16.045" v="2" actId="14100"/>
      <pc:docMkLst>
        <pc:docMk/>
      </pc:docMkLst>
      <pc:sldChg chg="modSp">
        <pc:chgData name="Sharma Computer Academy" userId="08476b32c11f4418" providerId="LiveId" clId="{AC280012-8C3D-4705-847A-06CDD1B186F2}" dt="2021-01-14T07:32:25.211" v="1" actId="20577"/>
        <pc:sldMkLst>
          <pc:docMk/>
          <pc:sldMk cId="0" sldId="402"/>
        </pc:sldMkLst>
        <pc:spChg chg="mod">
          <ac:chgData name="Sharma Computer Academy" userId="08476b32c11f4418" providerId="LiveId" clId="{AC280012-8C3D-4705-847A-06CDD1B186F2}" dt="2021-01-14T07:32:25.211" v="1" actId="20577"/>
          <ac:spMkLst>
            <pc:docMk/>
            <pc:sldMk cId="0" sldId="402"/>
            <ac:spMk id="9" creationId="{00000000-0000-0000-0000-000000000000}"/>
          </ac:spMkLst>
        </pc:spChg>
      </pc:sldChg>
      <pc:sldChg chg="modSp mod">
        <pc:chgData name="Sharma Computer Academy" userId="08476b32c11f4418" providerId="LiveId" clId="{AC280012-8C3D-4705-847A-06CDD1B186F2}" dt="2021-01-14T15:03:16.045" v="2" actId="14100"/>
        <pc:sldMkLst>
          <pc:docMk/>
          <pc:sldMk cId="0" sldId="408"/>
        </pc:sldMkLst>
        <pc:spChg chg="mod">
          <ac:chgData name="Sharma Computer Academy" userId="08476b32c11f4418" providerId="LiveId" clId="{AC280012-8C3D-4705-847A-06CDD1B186F2}" dt="2021-01-14T15:03:16.045" v="2" actId="14100"/>
          <ac:spMkLst>
            <pc:docMk/>
            <pc:sldMk cId="0" sldId="408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x=true;</a:t>
            </a:r>
            <a:br>
              <a:rPr lang="en-IN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y=false;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Booleans</a:t>
            </a:r>
            <a:r>
              <a:rPr lang="en-IN" sz="4400" dirty="0"/>
              <a:t> can only have two values: </a:t>
            </a:r>
            <a:r>
              <a:rPr lang="en-I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IN" sz="4400" dirty="0"/>
              <a:t> or </a:t>
            </a:r>
            <a:r>
              <a:rPr lang="en-I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IN" sz="4400" dirty="0">
                <a:solidFill>
                  <a:srgbClr val="FFFF00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Booleans</a:t>
            </a:r>
            <a:r>
              <a:rPr lang="en-IN" sz="4400" dirty="0"/>
              <a:t> are often used in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conditional testing</a:t>
            </a:r>
            <a:r>
              <a:rPr lang="en-IN" sz="44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US" sz="4400" dirty="0"/>
              <a:t> in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 </a:t>
            </a:r>
            <a:r>
              <a:rPr lang="en-US" sz="4400" dirty="0"/>
              <a:t>are just numbers , </a:t>
            </a:r>
            <a:r>
              <a:rPr lang="en-US" sz="4400" b="1" dirty="0">
                <a:solidFill>
                  <a:schemeClr val="accent3"/>
                </a:solidFill>
              </a:rPr>
              <a:t>no integers </a:t>
            </a:r>
            <a:r>
              <a:rPr lang="en-US" sz="4400" dirty="0"/>
              <a:t>and </a:t>
            </a:r>
            <a:r>
              <a:rPr lang="en-US" sz="4400" b="1" dirty="0">
                <a:solidFill>
                  <a:schemeClr val="accent3"/>
                </a:solidFill>
              </a:rPr>
              <a:t>no floats </a:t>
            </a:r>
            <a:r>
              <a:rPr lang="en-US" sz="4400" dirty="0"/>
              <a:t>, just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plain numbers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salary=40000;</a:t>
            </a:r>
          </a:p>
          <a:p>
            <a:pPr marL="0" indent="0" algn="l">
              <a:buNone/>
            </a:pP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pi=3.14;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phoneBill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=2000;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 flipV="1">
            <a:off x="10392394" y="2978956"/>
            <a:ext cx="1" cy="5247235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V="1">
            <a:off x="3665134" y="2978956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 flipV="1">
            <a:off x="17119655" y="297895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004581" y="4390821"/>
            <a:ext cx="4451065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dirty="0"/>
              <a:t>A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 is just a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combination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words</a:t>
            </a:r>
            <a:r>
              <a:rPr lang="en-US" dirty="0"/>
              <a:t> including nos. </a:t>
            </a:r>
          </a:p>
        </p:txBody>
      </p:sp>
      <p:sp>
        <p:nvSpPr>
          <p:cNvPr id="209" name="Shape 209"/>
          <p:cNvSpPr/>
          <p:nvPr/>
        </p:nvSpPr>
        <p:spPr>
          <a:xfrm>
            <a:off x="10790715" y="4390821"/>
            <a:ext cx="4392192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type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character</a:t>
            </a:r>
            <a:r>
              <a:rPr lang="en-US" dirty="0"/>
              <a:t> can be stored in a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.</a:t>
            </a:r>
          </a:p>
        </p:txBody>
      </p:sp>
      <p:sp>
        <p:nvSpPr>
          <p:cNvPr id="212" name="Shape 212"/>
          <p:cNvSpPr/>
          <p:nvPr/>
        </p:nvSpPr>
        <p:spPr>
          <a:xfrm>
            <a:off x="17517975" y="4390821"/>
            <a:ext cx="4451066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4400" dirty="0"/>
              <a:t>It is </a:t>
            </a:r>
            <a:r>
              <a:rPr lang="en-US" sz="4400" b="1" dirty="0">
                <a:solidFill>
                  <a:schemeClr val="accent3"/>
                </a:solidFill>
              </a:rPr>
              <a:t>enclosed</a:t>
            </a:r>
            <a:r>
              <a:rPr lang="en-US" sz="4400" dirty="0"/>
              <a:t> in  a pair of </a:t>
            </a:r>
            <a:r>
              <a:rPr lang="en-US" sz="4400" b="1" dirty="0">
                <a:solidFill>
                  <a:srgbClr val="FFFF00"/>
                </a:solidFill>
              </a:rPr>
              <a:t>“    “</a:t>
            </a:r>
            <a:r>
              <a:rPr lang="en-US" sz="4400" b="1" dirty="0"/>
              <a:t>  </a:t>
            </a:r>
            <a:r>
              <a:rPr lang="en-US" sz="4400" dirty="0"/>
              <a:t>or   </a:t>
            </a:r>
            <a:r>
              <a:rPr lang="en-US" sz="4400" b="1" dirty="0">
                <a:solidFill>
                  <a:srgbClr val="FFFF00"/>
                </a:solidFill>
              </a:rPr>
              <a:t>‘     ‘ .</a:t>
            </a:r>
          </a:p>
        </p:txBody>
      </p:sp>
      <p:sp>
        <p:nvSpPr>
          <p:cNvPr id="213" name="Shape 213"/>
          <p:cNvSpPr/>
          <p:nvPr/>
        </p:nvSpPr>
        <p:spPr>
          <a:xfrm>
            <a:off x="3561875" y="809715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0289136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7016570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" name="Shape 273"/>
          <p:cNvSpPr/>
          <p:nvPr/>
        </p:nvSpPr>
        <p:spPr>
          <a:xfrm>
            <a:off x="447159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2" name="Shape 1456"/>
          <p:cNvSpPr/>
          <p:nvPr/>
        </p:nvSpPr>
        <p:spPr>
          <a:xfrm>
            <a:off x="1673769" y="9078491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Example:</a:t>
            </a:r>
            <a:endParaRPr sz="5600" spc="-112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3024" y="9143951"/>
            <a:ext cx="6646110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=“Sachin”;</a:t>
            </a:r>
          </a:p>
          <a:p>
            <a:pPr marL="0" indent="0" algn="l">
              <a:buNone/>
            </a:pPr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indent="0" algn="l">
              <a:buNone/>
            </a:pP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=‘Sachin’;</a:t>
            </a:r>
            <a:endParaRPr lang="en-IN" sz="4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 And null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30866" y="673422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367674" y="915206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IN" sz="4400" dirty="0"/>
              <a:t> are both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types </a:t>
            </a:r>
            <a:r>
              <a:rPr lang="en-IN" sz="4400" dirty="0"/>
              <a:t>in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JavaScript.</a:t>
            </a:r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19523" y="912169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/>
                </a:solidFill>
              </a:rPr>
              <a:t>Understanding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differences between them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to use what </a:t>
            </a:r>
            <a:r>
              <a:rPr lang="en-IN" sz="4400" dirty="0"/>
              <a:t>is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 important </a:t>
            </a:r>
            <a:r>
              <a:rPr lang="en-IN" sz="4400" dirty="0"/>
              <a:t>for a </a:t>
            </a:r>
            <a:r>
              <a:rPr lang="en-IN" sz="4400" b="1">
                <a:solidFill>
                  <a:srgbClr val="FFFF00"/>
                </a:solidFill>
              </a:rPr>
              <a:t>beginner</a:t>
            </a:r>
            <a:r>
              <a:rPr lang="en-IN" sz="4400"/>
              <a:t> in </a:t>
            </a:r>
            <a:r>
              <a:rPr lang="en-IN" sz="4400" dirty="0"/>
              <a:t>the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/>
              <a:t> language</a:t>
            </a:r>
            <a:endParaRPr sz="4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undefined 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18926391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err="1">
                <a:solidFill>
                  <a:srgbClr val="FFFF00"/>
                </a:solidFill>
              </a:rPr>
              <a:t>var</a:t>
            </a:r>
            <a:r>
              <a:rPr lang="en-IN" sz="5400" b="1" i="1" dirty="0">
                <a:solidFill>
                  <a:srgbClr val="FFFF00"/>
                </a:solidFill>
              </a:rPr>
              <a:t> age  ; </a:t>
            </a:r>
            <a:r>
              <a:rPr lang="en-IN" sz="5400" dirty="0"/>
              <a:t>              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</a:t>
            </a:r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declared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but not 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initialized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console.log(age);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Will show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43362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75859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It means a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</a:t>
            </a:r>
            <a:r>
              <a:rPr lang="en-IN" sz="4400" dirty="0"/>
              <a:t> has been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declared</a:t>
            </a:r>
            <a:r>
              <a:rPr lang="en-IN" sz="4400" dirty="0"/>
              <a:t>, but </a:t>
            </a:r>
            <a:r>
              <a:rPr lang="en-IN" sz="4400" b="1" dirty="0">
                <a:solidFill>
                  <a:schemeClr val="accent3"/>
                </a:solidFill>
              </a:rPr>
              <a:t>no value </a:t>
            </a:r>
            <a:r>
              <a:rPr lang="en-IN" sz="4400" dirty="0"/>
              <a:t>has been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assigned</a:t>
            </a:r>
            <a:r>
              <a:rPr lang="en-IN" sz="4400" dirty="0"/>
              <a:t> to it.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72822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simple words we can say that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/>
              <a:t> automatically assigns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undefined </a:t>
            </a:r>
            <a:r>
              <a:rPr lang="en-IN" sz="4400" dirty="0"/>
              <a:t>to any variable which is </a:t>
            </a:r>
            <a:r>
              <a:rPr lang="en-IN" sz="4400" b="1" dirty="0">
                <a:solidFill>
                  <a:schemeClr val="accent3"/>
                </a:solidFill>
              </a:rPr>
              <a:t>declared</a:t>
            </a:r>
            <a:r>
              <a:rPr lang="en-IN" sz="4400" dirty="0"/>
              <a:t> but </a:t>
            </a:r>
            <a:r>
              <a:rPr lang="en-IN" sz="4400" b="1" dirty="0">
                <a:solidFill>
                  <a:srgbClr val="92D050"/>
                </a:solidFill>
              </a:rPr>
              <a:t>not initialized</a:t>
            </a:r>
            <a:endParaRPr sz="4400" b="1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Places Where undefined Is Used?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315857" y="621419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653916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Accessing</a:t>
            </a:r>
            <a:r>
              <a:rPr lang="en-IN" sz="4400" dirty="0"/>
              <a:t> an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property </a:t>
            </a:r>
            <a:r>
              <a:rPr lang="en-IN" sz="4400" dirty="0"/>
              <a:t>or an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array index </a:t>
            </a:r>
            <a:r>
              <a:rPr lang="en-IN" sz="4400" dirty="0"/>
              <a:t>that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does not exist</a:t>
            </a:r>
            <a:r>
              <a:rPr lang="en-IN" sz="4400" dirty="0"/>
              <a:t>.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6508796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Calling a function</a:t>
            </a:r>
            <a:r>
              <a:rPr lang="en-IN" sz="4400" dirty="0"/>
              <a:t>, without it’s </a:t>
            </a:r>
            <a:r>
              <a:rPr lang="en-IN" sz="4400" b="1" dirty="0">
                <a:solidFill>
                  <a:srgbClr val="00B050"/>
                </a:solidFill>
              </a:rPr>
              <a:t>required function parameters</a:t>
            </a:r>
            <a:r>
              <a:rPr lang="en-IN" sz="4400" dirty="0"/>
              <a:t>.</a:t>
            </a:r>
            <a:endParaRPr sz="4400" b="1">
              <a:solidFill>
                <a:srgbClr val="92D050"/>
              </a:solidFill>
            </a:endParaRPr>
          </a:p>
        </p:txBody>
      </p:sp>
      <p:sp>
        <p:nvSpPr>
          <p:cNvPr id="10" name="Shape 1459"/>
          <p:cNvSpPr/>
          <p:nvPr/>
        </p:nvSpPr>
        <p:spPr>
          <a:xfrm>
            <a:off x="1334445" y="8864423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466"/>
          <p:cNvSpPr/>
          <p:nvPr/>
        </p:nvSpPr>
        <p:spPr>
          <a:xfrm>
            <a:off x="1449454" y="918939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1469"/>
          <p:cNvSpPr/>
          <p:nvPr/>
        </p:nvSpPr>
        <p:spPr>
          <a:xfrm>
            <a:off x="2401303" y="9159020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</a:t>
            </a:r>
            <a:r>
              <a:rPr lang="en-IN" sz="4400" dirty="0"/>
              <a:t> not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returning anything </a:t>
            </a:r>
            <a:r>
              <a:rPr lang="en-IN" sz="4400" dirty="0"/>
              <a:t>, returns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IN" sz="4400" dirty="0"/>
              <a:t>.</a:t>
            </a:r>
            <a:endParaRPr sz="4400" b="1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null 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21058951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err="1">
                <a:solidFill>
                  <a:srgbClr val="FFFF00"/>
                </a:solidFill>
              </a:rPr>
              <a:t>var</a:t>
            </a:r>
            <a:r>
              <a:rPr lang="en-IN" sz="5400" b="1" i="1" dirty="0">
                <a:solidFill>
                  <a:srgbClr val="FFFF00"/>
                </a:solidFill>
              </a:rPr>
              <a:t> age=null  ; </a:t>
            </a:r>
            <a:r>
              <a:rPr lang="en-IN" sz="5400" dirty="0"/>
              <a:t>     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</a:t>
            </a:r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declared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and 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initialized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with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null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console.log(age);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Will show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43362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75859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It is a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dirty="0"/>
              <a:t> that is assigned by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programmer</a:t>
            </a:r>
            <a:r>
              <a:rPr lang="en-IN" sz="4400" dirty="0"/>
              <a:t>,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indicate</a:t>
            </a:r>
            <a:r>
              <a:rPr lang="en-IN" sz="4400" b="1" dirty="0">
                <a:solidFill>
                  <a:schemeClr val="accent3"/>
                </a:solidFill>
              </a:rPr>
              <a:t> </a:t>
            </a:r>
            <a:r>
              <a:rPr lang="en-IN" sz="4400" dirty="0"/>
              <a:t>that the </a:t>
            </a:r>
            <a:r>
              <a:rPr lang="en-IN" sz="4400" b="1" dirty="0">
                <a:solidFill>
                  <a:srgbClr val="00B050"/>
                </a:solidFill>
              </a:rPr>
              <a:t>variable</a:t>
            </a:r>
            <a:r>
              <a:rPr lang="en-IN" sz="4400" dirty="0"/>
              <a:t> currently has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 value </a:t>
            </a:r>
            <a:r>
              <a:rPr lang="en-IN" sz="4400" dirty="0"/>
              <a:t>but will be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initialized</a:t>
            </a:r>
            <a:r>
              <a:rPr lang="en-IN" sz="4400" dirty="0"/>
              <a:t>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later</a:t>
            </a:r>
            <a:endParaRPr sz="4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72822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simple words we can say that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null </a:t>
            </a:r>
            <a:r>
              <a:rPr lang="en-IN" sz="4400" dirty="0"/>
              <a:t>represents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intentional </a:t>
            </a:r>
            <a:r>
              <a:rPr lang="en-IN" sz="4400" dirty="0">
                <a:solidFill>
                  <a:schemeClr val="bg1"/>
                </a:solidFill>
              </a:rPr>
              <a:t>absence of the value</a:t>
            </a:r>
            <a:endParaRPr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</a:t>
            </a:r>
            <a:endParaRPr sz="6600" spc="-112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06143" y="4995746"/>
          <a:ext cx="21543066" cy="5955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0254">
                <a:tc>
                  <a:txBody>
                    <a:bodyPr/>
                    <a:lstStyle/>
                    <a:p>
                      <a:r>
                        <a:rPr lang="en-US" sz="4400" b="1" dirty="0"/>
                        <a:t>null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undefined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/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 is an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assignment value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 It can be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to a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which </a:t>
                      </a:r>
                      <a:r>
                        <a:rPr lang="en-IN" sz="3200" b="1" i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indicates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that a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does not </a:t>
                      </a:r>
                      <a:r>
                        <a:rPr lang="en-IN" sz="3200" b="1" i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point to any object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 is </a:t>
                      </a:r>
                      <a:r>
                        <a:rPr lang="en-IN" sz="3200" b="1" i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not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assignment value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 It means a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has been </a:t>
                      </a:r>
                      <a:r>
                        <a:rPr lang="en-IN" sz="3200" b="1" i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declared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but has </a:t>
                      </a:r>
                      <a:r>
                        <a:rPr lang="en-IN" sz="3200" b="1" i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not yet been assigned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 value.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It is an </a:t>
                      </a:r>
                      <a:r>
                        <a:rPr lang="en-IN" sz="3200" b="1" dirty="0">
                          <a:solidFill>
                            <a:srgbClr val="00B050"/>
                          </a:solidFill>
                          <a:latin typeface="verdana"/>
                        </a:rPr>
                        <a:t>object</a:t>
                      </a:r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It is a </a:t>
                      </a:r>
                      <a:r>
                        <a:rPr lang="en-IN" sz="3200" b="1" dirty="0">
                          <a:solidFill>
                            <a:srgbClr val="00B050"/>
                          </a:solidFill>
                          <a:latin typeface="verdana"/>
                        </a:rPr>
                        <a:t>type</a:t>
                      </a:r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 itself.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null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indicates the </a:t>
                      </a:r>
                      <a:r>
                        <a:rPr lang="en-IN" sz="3200" b="1" i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absence of a value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for a variable.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undefined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indicates the </a:t>
                      </a:r>
                      <a:r>
                        <a:rPr lang="en-IN" sz="3200" b="1" i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absence of the variable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itself.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null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is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converted to zero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(0) while </a:t>
                      </a:r>
                      <a:r>
                        <a:rPr lang="en-IN" sz="3200" b="1" i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performing primitive operations</a:t>
                      </a:r>
                      <a:r>
                        <a:rPr lang="en-IN" sz="2400" b="1" i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</a:t>
                      </a:r>
                      <a:endParaRPr lang="en-IN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undefined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is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converted to </a:t>
                      </a:r>
                      <a:r>
                        <a:rPr lang="en-IN" sz="3200" b="1" i="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NaN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while </a:t>
                      </a:r>
                      <a:r>
                        <a:rPr lang="en-IN" sz="3200" b="1" i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performing primitive operations.</a:t>
                      </a:r>
                      <a:endParaRPr lang="en-IN" sz="3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160823" y="715241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Double Quotes</a:t>
            </a:r>
            <a:endParaRPr sz="6000" spc="-112">
              <a:solidFill>
                <a:schemeClr val="tx1"/>
              </a:solidFill>
            </a:endParaRPr>
          </a:p>
        </p:txBody>
      </p:sp>
      <p:sp>
        <p:nvSpPr>
          <p:cNvPr id="4" name="Shape 133"/>
          <p:cNvSpPr/>
          <p:nvPr/>
        </p:nvSpPr>
        <p:spPr>
          <a:xfrm>
            <a:off x="10974361" y="2686097"/>
            <a:ext cx="2072566" cy="1997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1485760" y="2810121"/>
            <a:ext cx="100361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?</a:t>
            </a:r>
            <a:endParaRPr kumimoji="0" lang="en-IN" sz="96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795" y="5330283"/>
            <a:ext cx="1309153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/>
              <a:t>How would you print “Hello” within double quotes 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4142" y="6824563"/>
            <a:ext cx="2020601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>
                <a:solidFill>
                  <a:schemeClr val="bg1"/>
                </a:solidFill>
              </a:rPr>
              <a:t>To print double quoted string we have 2 ways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01075" y="7895058"/>
            <a:ext cx="11886104" cy="44605"/>
          </a:xfrm>
          <a:prstGeom prst="line">
            <a:avLst/>
          </a:prstGeom>
          <a:noFill/>
          <a:ln w="25400" cap="flat">
            <a:solidFill>
              <a:schemeClr val="tx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hape 395"/>
          <p:cNvSpPr/>
          <p:nvPr/>
        </p:nvSpPr>
        <p:spPr>
          <a:xfrm>
            <a:off x="5441816" y="9109632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399"/>
          <p:cNvSpPr/>
          <p:nvPr/>
        </p:nvSpPr>
        <p:spPr>
          <a:xfrm>
            <a:off x="7502777" y="8414993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400"/>
          <p:cNvSpPr/>
          <p:nvPr/>
        </p:nvSpPr>
        <p:spPr>
          <a:xfrm>
            <a:off x="8068330" y="8333289"/>
            <a:ext cx="835643" cy="182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sz="8200" spc="2912" baseline="-3846">
                <a:solidFill>
                  <a:srgbClr val="FFDB2C"/>
                </a:solidFill>
              </a:rPr>
              <a:t>a</a:t>
            </a:r>
          </a:p>
        </p:txBody>
      </p:sp>
      <p:sp>
        <p:nvSpPr>
          <p:cNvPr id="16" name="Shape 407"/>
          <p:cNvSpPr/>
          <p:nvPr/>
        </p:nvSpPr>
        <p:spPr>
          <a:xfrm>
            <a:off x="4995761" y="10651373"/>
            <a:ext cx="68677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  \”Hello\”   “;</a:t>
            </a:r>
          </a:p>
        </p:txBody>
      </p:sp>
      <p:sp>
        <p:nvSpPr>
          <p:cNvPr id="17" name="Shape 408"/>
          <p:cNvSpPr/>
          <p:nvPr/>
        </p:nvSpPr>
        <p:spPr>
          <a:xfrm>
            <a:off x="12309531" y="10651373"/>
            <a:ext cx="593387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  “Hello”  ‘;</a:t>
            </a:r>
          </a:p>
        </p:txBody>
      </p:sp>
      <p:sp>
        <p:nvSpPr>
          <p:cNvPr id="31" name="Shape 395"/>
          <p:cNvSpPr/>
          <p:nvPr/>
        </p:nvSpPr>
        <p:spPr>
          <a:xfrm>
            <a:off x="12151004" y="9128220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399"/>
          <p:cNvSpPr/>
          <p:nvPr/>
        </p:nvSpPr>
        <p:spPr>
          <a:xfrm>
            <a:off x="14211965" y="843358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Shape 400"/>
          <p:cNvSpPr/>
          <p:nvPr/>
        </p:nvSpPr>
        <p:spPr>
          <a:xfrm>
            <a:off x="14777518" y="835187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>
                <a:solidFill>
                  <a:srgbClr val="FFDB2C"/>
                </a:solidFill>
              </a:rPr>
              <a:t>b</a:t>
            </a:r>
            <a:endParaRPr sz="8200" spc="2912" baseline="-3846">
              <a:solidFill>
                <a:srgbClr val="FFDB2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 animBg="1"/>
      <p:bldP spid="12" grpId="0" animBg="1"/>
      <p:bldP spid="13" grpId="0" animBg="1"/>
      <p:bldP spid="16" grpId="0" animBg="1"/>
      <p:bldP spid="17" grpId="0" animBg="1"/>
      <p:bldP spid="31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Variable Value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801954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850174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display a variables value we just have to pass it’s name to the </a:t>
            </a:r>
            <a:r>
              <a:rPr lang="en-US" sz="4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 )</a:t>
            </a:r>
            <a:r>
              <a:rPr lang="en-US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/>
              <a:t>method.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84713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print a variable’s value with some text we use operator “ + “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1923" y="5622273"/>
            <a:ext cx="8924623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indent="0" algn="l">
              <a:buNone/>
            </a:pP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0511" y="9655221"/>
            <a:ext cx="8924623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lvl="0" indent="0" algn="l">
              <a:buNone/>
            </a:pP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(‘Value of a is ‘+a);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</a:rPr>
              <a:t>VARIABLES AND DATA TYPES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</a:rPr>
              <a:t>var x  ; </a:t>
            </a:r>
            <a:r>
              <a:rPr lang="en-IN" sz="5400" dirty="0"/>
              <a:t>             </a:t>
            </a:r>
            <a:r>
              <a:rPr lang="en-IN" sz="5400" dirty="0">
                <a:solidFill>
                  <a:schemeClr val="tx1"/>
                </a:solidFill>
              </a:rPr>
              <a:t>//  x is undefined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/>
              <a:t>             </a:t>
            </a:r>
            <a:r>
              <a:rPr lang="en-IN" sz="5400" dirty="0">
                <a:solidFill>
                  <a:schemeClr val="tx1"/>
                </a:solidFill>
              </a:rPr>
              <a:t>// Now x is a Number</a:t>
            </a:r>
            <a:br>
              <a:rPr lang="en-IN" sz="5400" dirty="0">
                <a:solidFill>
                  <a:schemeClr val="tx1"/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"John";</a:t>
            </a:r>
            <a:r>
              <a:rPr lang="en-IN" sz="5400" dirty="0"/>
              <a:t>    </a:t>
            </a:r>
            <a:r>
              <a:rPr lang="en-IN" sz="5400" dirty="0">
                <a:solidFill>
                  <a:schemeClr val="tx1"/>
                </a:solidFill>
              </a:rPr>
              <a:t>// Now x is a String</a:t>
            </a: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400" dirty="0"/>
              <a:t>Has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Types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This means that the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variable </a:t>
            </a:r>
            <a:r>
              <a:rPr lang="en-IN" sz="4400" dirty="0"/>
              <a:t>can be used as 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different types</a:t>
            </a:r>
            <a:r>
              <a:rPr lang="en-IN" sz="4400" dirty="0"/>
              <a:t>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Enhancements Made By ES6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</a:rPr>
              <a:t>let x =5  ; </a:t>
            </a:r>
            <a:r>
              <a:rPr lang="en-IN" sz="5400" dirty="0"/>
              <a:t>            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x is 5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10;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/>
              <a:t>            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Now x is 10</a:t>
            </a: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pi=3.14;   </a:t>
            </a:r>
            <a:r>
              <a:rPr lang="en-IN" sz="5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//pi is a constant</a:t>
            </a: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= 4.14;</a:t>
            </a:r>
            <a:r>
              <a:rPr lang="en-IN" sz="5400" dirty="0"/>
              <a:t>        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Error!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054495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rgbClr val="FFC000"/>
                </a:solidFill>
              </a:rPr>
              <a:t>ES6</a:t>
            </a:r>
            <a:r>
              <a:rPr lang="en-IN" sz="4400" dirty="0"/>
              <a:t> has given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new keywords </a:t>
            </a:r>
            <a:r>
              <a:rPr lang="en-IN" sz="4400" dirty="0"/>
              <a:t>for declaring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/>
              <a:t> and they are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/>
              <a:t> .</a:t>
            </a:r>
            <a:endParaRPr lang="en-IN" sz="4400" dirty="0">
              <a:solidFill>
                <a:srgbClr val="FFFF00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349092"/>
            <a:ext cx="1792272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The keyword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/>
              <a:t> , just like 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/>
              <a:t> allows us to declare variables whose value can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change</a:t>
            </a:r>
            <a:r>
              <a:rPr lang="en-IN" sz="4400" dirty="0"/>
              <a:t> , while the keyword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/>
              <a:t> creates variables whose values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cannot change</a:t>
            </a:r>
            <a:r>
              <a:rPr lang="en-IN" sz="44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54823" y="7203688"/>
            <a:ext cx="6066263" cy="5050142"/>
          </a:xfrm>
          <a:prstGeom prst="wedgeEllipseCallout">
            <a:avLst>
              <a:gd name="adj1" fmla="val -117845"/>
              <a:gd name="adj2" fmla="val 41306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, it is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compulsory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initialize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a 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const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variable 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the time of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declaration , otherwise JS will give error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V/s let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06145" y="590903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669073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>
                <a:solidFill>
                  <a:schemeClr val="tx1"/>
                </a:solidFill>
              </a:rPr>
              <a:t>There are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many differences </a:t>
            </a:r>
            <a:r>
              <a:rPr lang="en-IN" sz="4400" dirty="0">
                <a:solidFill>
                  <a:schemeClr val="tx1"/>
                </a:solidFill>
              </a:rPr>
              <a:t>between 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>
                <a:solidFill>
                  <a:schemeClr val="tx1"/>
                </a:solidFill>
              </a:rPr>
              <a:t> 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>
                <a:solidFill>
                  <a:schemeClr val="tx1"/>
                </a:solidFill>
              </a:rPr>
              <a:t> and we will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discuss them</a:t>
            </a:r>
            <a:r>
              <a:rPr lang="en-IN" sz="4400" dirty="0">
                <a:solidFill>
                  <a:schemeClr val="tx1"/>
                </a:solidFill>
              </a:rPr>
              <a:t> as the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course progresses</a:t>
            </a:r>
            <a:r>
              <a:rPr lang="en-IN" sz="4400" dirty="0">
                <a:solidFill>
                  <a:schemeClr val="tx1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6690732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 of now </a:t>
            </a:r>
            <a:r>
              <a:rPr lang="en-IN" sz="4400" dirty="0"/>
              <a:t>we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must remember </a:t>
            </a:r>
            <a:r>
              <a:rPr lang="en-IN" sz="4400" dirty="0"/>
              <a:t>that 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/>
              <a:t> was supported from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JS </a:t>
            </a:r>
            <a:r>
              <a:rPr lang="en-IN" sz="4400" dirty="0"/>
              <a:t>while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/>
              <a:t> was introduced by </a:t>
            </a:r>
            <a:r>
              <a:rPr lang="en-IN" sz="4400" b="1" dirty="0">
                <a:solidFill>
                  <a:srgbClr val="FFC000"/>
                </a:solidFill>
              </a:rPr>
              <a:t>Modern JS</a:t>
            </a:r>
            <a:r>
              <a:rPr lang="en-IN" sz="4400" dirty="0"/>
              <a:t>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55399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1"/>
                </a:solidFill>
              </a:rPr>
              <a:t>  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 Types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6000" b="1" spc="-11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Printing Double Quotes</a:t>
            </a:r>
            <a:endParaRPr lang="en-US" sz="6000" spc="-112" dirty="0">
              <a:solidFill>
                <a:schemeClr val="bg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</a:rPr>
              <a:t>Today’s Agenda</a:t>
            </a:r>
            <a:endParaRPr sz="6600" spc="89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2003014" y="96986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3166926" y="4906577"/>
            <a:ext cx="1712830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Unlike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</a:t>
            </a:r>
            <a:r>
              <a:rPr lang="en-US" sz="4800" dirty="0">
                <a:solidFill>
                  <a:schemeClr val="tx1"/>
                </a:solidFill>
              </a:rPr>
              <a:t>or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4800" dirty="0">
                <a:solidFill>
                  <a:schemeClr val="tx1"/>
                </a:solidFill>
              </a:rPr>
              <a:t> , in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>
                <a:solidFill>
                  <a:schemeClr val="tx1"/>
                </a:solidFill>
              </a:rPr>
              <a:t> we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 not have to declare </a:t>
            </a: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variable’s type </a:t>
            </a:r>
            <a:r>
              <a:rPr lang="en-US" sz="4800" dirty="0">
                <a:solidFill>
                  <a:schemeClr val="tx1"/>
                </a:solidFill>
              </a:rPr>
              <a:t>when we </a:t>
            </a:r>
            <a:r>
              <a:rPr lang="en-US" sz="4800" b="1" dirty="0">
                <a:solidFill>
                  <a:schemeClr val="accent3"/>
                </a:solidFill>
              </a:rPr>
              <a:t>define</a:t>
            </a:r>
            <a:r>
              <a:rPr lang="en-US" sz="4800" dirty="0">
                <a:solidFill>
                  <a:schemeClr val="tx1"/>
                </a:solidFill>
              </a:rPr>
              <a:t> it.</a:t>
            </a:r>
          </a:p>
        </p:txBody>
      </p:sp>
      <p:sp>
        <p:nvSpPr>
          <p:cNvPr id="644" name="Shape 644"/>
          <p:cNvSpPr/>
          <p:nvPr/>
        </p:nvSpPr>
        <p:spPr>
          <a:xfrm>
            <a:off x="3122352" y="3100080"/>
            <a:ext cx="1643992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rPr>
              <a:t>JavaScript</a:t>
            </a:r>
            <a:r>
              <a:rPr lang="en-IN" sz="4800" dirty="0">
                <a:solidFill>
                  <a:schemeClr val="bg1"/>
                </a:solidFill>
                <a:latin typeface="Lato Regular"/>
                <a:ea typeface="Lato Regular"/>
                <a:cs typeface="Lato Regular"/>
                <a:sym typeface="Lato Regular"/>
              </a:rPr>
              <a:t> is a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rPr>
              <a:t>weakly typed </a:t>
            </a:r>
            <a:r>
              <a:rPr lang="en-IN" sz="4800" dirty="0">
                <a:solidFill>
                  <a:schemeClr val="bg1"/>
                </a:solidFill>
                <a:latin typeface="Lato Regular"/>
                <a:ea typeface="Lato Regular"/>
                <a:cs typeface="Lato Regular"/>
                <a:sym typeface="Lato Regular"/>
              </a:rPr>
              <a:t>programming language.</a:t>
            </a:r>
            <a:endParaRPr sz="4800">
              <a:solidFill>
                <a:schemeClr val="bg1"/>
              </a:solidFill>
              <a:latin typeface="+mn-lt"/>
              <a:ea typeface="+mn-ea"/>
              <a:cs typeface="+mn-cs"/>
              <a:sym typeface="Lato Light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3166926" y="7315236"/>
            <a:ext cx="16439920" cy="243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Rather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>
                <a:solidFill>
                  <a:schemeClr val="tx1"/>
                </a:solidFill>
              </a:rPr>
              <a:t> allows us to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store any value </a:t>
            </a:r>
            <a:r>
              <a:rPr lang="en-US" sz="4800" dirty="0">
                <a:solidFill>
                  <a:schemeClr val="tx1"/>
                </a:solidFill>
              </a:rPr>
              <a:t>in a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.</a:t>
            </a: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2988350" y="4329749"/>
            <a:ext cx="16381478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2988351" y="6724086"/>
            <a:ext cx="16381478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716"/>
          <p:cNvSpPr/>
          <p:nvPr/>
        </p:nvSpPr>
        <p:spPr>
          <a:xfrm>
            <a:off x="2075427" y="325645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717"/>
          <p:cNvSpPr/>
          <p:nvPr/>
        </p:nvSpPr>
        <p:spPr>
          <a:xfrm>
            <a:off x="2075427" y="5294005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18"/>
          <p:cNvSpPr/>
          <p:nvPr/>
        </p:nvSpPr>
        <p:spPr>
          <a:xfrm>
            <a:off x="2075427" y="72869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Shape 273"/>
          <p:cNvSpPr/>
          <p:nvPr/>
        </p:nvSpPr>
        <p:spPr>
          <a:xfrm>
            <a:off x="4399278" y="8610149"/>
            <a:ext cx="12980021" cy="568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000" b="1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 &lt;var name&gt;;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&lt;var name&gt;=&lt;value&gt;;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 sz="1800" spc="0">
                <a:solidFill>
                  <a:srgbClr val="000000"/>
                </a:solidFill>
              </a:defRPr>
            </a:pPr>
            <a:endParaRPr sz="6000" spc="-112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 animBg="1"/>
      <p:bldP spid="644" grpId="0" animBg="1"/>
      <p:bldP spid="646" grpId="0" animBg="1"/>
      <p:bldP spid="647" grpId="0" animBg="1"/>
      <p:bldP spid="648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47159" y="403013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8800" spc="-112">
              <a:solidFill>
                <a:schemeClr val="tx1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505176" y="3165222"/>
            <a:ext cx="4451065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firstName;</a:t>
            </a:r>
          </a:p>
        </p:txBody>
      </p:sp>
      <p:sp>
        <p:nvSpPr>
          <p:cNvPr id="277" name="Shape 277"/>
          <p:cNvSpPr/>
          <p:nvPr/>
        </p:nvSpPr>
        <p:spPr>
          <a:xfrm>
            <a:off x="3505176" y="4425417"/>
            <a:ext cx="644171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one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505176" y="7928036"/>
            <a:ext cx="683841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‘Sachin’;</a:t>
            </a:r>
          </a:p>
        </p:txBody>
      </p:sp>
      <p:sp>
        <p:nvSpPr>
          <p:cNvPr id="280" name="Shape 280"/>
          <p:cNvSpPr/>
          <p:nvPr/>
        </p:nvSpPr>
        <p:spPr>
          <a:xfrm>
            <a:off x="3505176" y="9188231"/>
            <a:ext cx="60179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and assigning one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2534967" y="3165222"/>
            <a:ext cx="6801205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firstName, lastName;</a:t>
            </a:r>
          </a:p>
        </p:txBody>
      </p:sp>
      <p:sp>
        <p:nvSpPr>
          <p:cNvPr id="283" name="Shape 283"/>
          <p:cNvSpPr/>
          <p:nvPr/>
        </p:nvSpPr>
        <p:spPr>
          <a:xfrm>
            <a:off x="12534967" y="4425417"/>
            <a:ext cx="44510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multiple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2579571" y="7928036"/>
            <a:ext cx="1237681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‘Sachin’, lastName = ‘Kapoor’;</a:t>
            </a:r>
          </a:p>
        </p:txBody>
      </p:sp>
      <p:sp>
        <p:nvSpPr>
          <p:cNvPr id="286" name="Shape 286"/>
          <p:cNvSpPr/>
          <p:nvPr/>
        </p:nvSpPr>
        <p:spPr>
          <a:xfrm>
            <a:off x="12534968" y="9299741"/>
            <a:ext cx="561921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and assigning multiple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variables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05176" y="4020746"/>
            <a:ext cx="360930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3505176" y="8783560"/>
            <a:ext cx="6017965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 flipV="1">
            <a:off x="12534967" y="4020746"/>
            <a:ext cx="6132174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 flipV="1">
            <a:off x="12579571" y="8895070"/>
            <a:ext cx="11164091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Shape 337"/>
          <p:cNvSpPr/>
          <p:nvPr/>
        </p:nvSpPr>
        <p:spPr>
          <a:xfrm>
            <a:off x="2578800" y="3272243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9" name="Shape 337"/>
          <p:cNvSpPr/>
          <p:nvPr/>
        </p:nvSpPr>
        <p:spPr>
          <a:xfrm>
            <a:off x="11585094" y="324622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0" name="Shape 337"/>
          <p:cNvSpPr/>
          <p:nvPr/>
        </p:nvSpPr>
        <p:spPr>
          <a:xfrm>
            <a:off x="2575086" y="801885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1" name="Shape 337"/>
          <p:cNvSpPr/>
          <p:nvPr/>
        </p:nvSpPr>
        <p:spPr>
          <a:xfrm>
            <a:off x="11581380" y="8015141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9" grpId="0" animBg="1"/>
      <p:bldP spid="280" grpId="0" animBg="1"/>
      <p:bldP spid="282" grpId="0" animBg="1"/>
      <p:bldP spid="283" grpId="0" animBg="1"/>
      <p:bldP spid="285" grpId="0" animBg="1"/>
      <p:bldP spid="28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 Rules</a:t>
            </a:r>
            <a:endParaRPr sz="5600" spc="-112">
              <a:solidFill>
                <a:schemeClr val="tx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5164890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89946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647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7" y="38585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/>
              <a:t>must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begin</a:t>
            </a:r>
            <a:r>
              <a:rPr lang="en-IN" sz="4400" dirty="0"/>
              <a:t> with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letter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have digits </a:t>
            </a:r>
            <a:r>
              <a:rPr lang="en-IN" sz="4400" dirty="0"/>
              <a:t>also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56167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/>
              <a:t>can also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begin</a:t>
            </a:r>
            <a:r>
              <a:rPr lang="en-IN" sz="4400" dirty="0"/>
              <a:t> with 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>_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70001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6"/>
          <p:cNvSpPr/>
          <p:nvPr/>
        </p:nvSpPr>
        <p:spPr>
          <a:xfrm>
            <a:off x="735790" y="715990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9"/>
          <p:cNvSpPr/>
          <p:nvPr/>
        </p:nvSpPr>
        <p:spPr>
          <a:xfrm>
            <a:off x="1776847" y="712953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/>
              <a:t>are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sensitive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5" name="Shape 1459"/>
          <p:cNvSpPr/>
          <p:nvPr/>
        </p:nvSpPr>
        <p:spPr>
          <a:xfrm>
            <a:off x="876841" y="821283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6" name="Shape 1466"/>
          <p:cNvSpPr/>
          <p:nvPr/>
        </p:nvSpPr>
        <p:spPr>
          <a:xfrm>
            <a:off x="754378" y="86727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1469"/>
          <p:cNvSpPr/>
          <p:nvPr/>
        </p:nvSpPr>
        <p:spPr>
          <a:xfrm>
            <a:off x="1795435" y="86423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value </a:t>
            </a:r>
            <a:r>
              <a:rPr lang="en-US" sz="4400" dirty="0"/>
              <a:t>of a 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4400" dirty="0"/>
              <a:t> is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“undefined”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" grpId="0" animBg="1"/>
      <p:bldP spid="1465" grpId="0" animBg="1"/>
      <p:bldP spid="1466" grpId="0" animBg="1"/>
      <p:bldP spid="1469" grpId="0" animBg="1"/>
      <p:bldP spid="31" grpId="0" animBg="1"/>
      <p:bldP spid="3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692475" y="2319458"/>
            <a:ext cx="2233751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/>
            <a:r>
              <a:rPr lang="en-US" sz="4400" dirty="0">
                <a:solidFill>
                  <a:schemeClr val="tx1"/>
                </a:solidFill>
              </a:rPr>
              <a:t>There are two types of data types: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Shape 640"/>
          <p:cNvSpPr/>
          <p:nvPr/>
        </p:nvSpPr>
        <p:spPr>
          <a:xfrm>
            <a:off x="2493658" y="836048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11" name="Shape 202"/>
          <p:cNvSpPr/>
          <p:nvPr/>
        </p:nvSpPr>
        <p:spPr>
          <a:xfrm flipV="1">
            <a:off x="5672314" y="5197718"/>
            <a:ext cx="45719" cy="6864418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203"/>
          <p:cNvSpPr/>
          <p:nvPr/>
        </p:nvSpPr>
        <p:spPr>
          <a:xfrm flipV="1">
            <a:off x="13774355" y="5119947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206"/>
          <p:cNvSpPr/>
          <p:nvPr/>
        </p:nvSpPr>
        <p:spPr>
          <a:xfrm>
            <a:off x="6011761" y="4992975"/>
            <a:ext cx="14963810" cy="710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Null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Undefined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 (</a:t>
            </a:r>
            <a:r>
              <a:rPr lang="en-IN" sz="3200" dirty="0">
                <a:solidFill>
                  <a:schemeClr val="accent3"/>
                </a:solidFill>
              </a:rPr>
              <a:t>Symbols are new to JavaScript in </a:t>
            </a:r>
            <a:r>
              <a:rPr lang="en-IN" sz="3200" dirty="0" err="1">
                <a:solidFill>
                  <a:schemeClr val="accent3"/>
                </a:solidFill>
              </a:rPr>
              <a:t>ECMAScript</a:t>
            </a:r>
            <a:r>
              <a:rPr lang="en-IN" sz="3200" dirty="0">
                <a:solidFill>
                  <a:schemeClr val="accent3"/>
                </a:solidFill>
              </a:rPr>
              <a:t> Edition 6 </a:t>
            </a:r>
            <a:r>
              <a:rPr lang="en-US" sz="4000" dirty="0"/>
              <a:t>)</a:t>
            </a:r>
          </a:p>
        </p:txBody>
      </p:sp>
      <p:sp>
        <p:nvSpPr>
          <p:cNvPr id="15" name="Shape 212"/>
          <p:cNvSpPr/>
          <p:nvPr/>
        </p:nvSpPr>
        <p:spPr>
          <a:xfrm>
            <a:off x="14172675" y="5439015"/>
            <a:ext cx="4451066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/>
              <a:t>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</a:p>
          <a:p>
            <a:pPr algn="l">
              <a:buFont typeface="Arial" pitchFamily="34" charset="0"/>
              <a:buChar char="•"/>
            </a:pPr>
            <a:endParaRPr lang="en-US" sz="4400" b="1" dirty="0"/>
          </a:p>
          <a:p>
            <a:pPr algn="l">
              <a:buFont typeface="Arial" pitchFamily="34" charset="0"/>
              <a:buChar char="•"/>
            </a:pPr>
            <a:r>
              <a:rPr lang="en-US" sz="4400" b="1" dirty="0"/>
              <a:t> </a:t>
            </a:r>
            <a:r>
              <a:rPr lang="en-US" sz="4400" b="1" dirty="0">
                <a:solidFill>
                  <a:schemeClr val="accent4"/>
                </a:solidFill>
              </a:rPr>
              <a:t>Array</a:t>
            </a:r>
          </a:p>
          <a:p>
            <a:pPr algn="l">
              <a:buFont typeface="Arial" pitchFamily="34" charset="0"/>
              <a:buChar char="•"/>
            </a:pPr>
            <a:endParaRPr lang="en-US" sz="4400" dirty="0"/>
          </a:p>
        </p:txBody>
      </p:sp>
      <p:sp>
        <p:nvSpPr>
          <p:cNvPr id="16" name="Shape 213"/>
          <p:cNvSpPr/>
          <p:nvPr/>
        </p:nvSpPr>
        <p:spPr>
          <a:xfrm>
            <a:off x="5569055" y="11933097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" name="Shape 215"/>
          <p:cNvSpPr/>
          <p:nvPr/>
        </p:nvSpPr>
        <p:spPr>
          <a:xfrm>
            <a:off x="13671270" y="10238145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" name="Shape 227"/>
          <p:cNvSpPr/>
          <p:nvPr/>
        </p:nvSpPr>
        <p:spPr>
          <a:xfrm>
            <a:off x="5430064" y="4049720"/>
            <a:ext cx="4993354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/>
              <a:t>Primitive data types</a:t>
            </a:r>
          </a:p>
        </p:txBody>
      </p:sp>
      <p:sp>
        <p:nvSpPr>
          <p:cNvPr id="20" name="Shape 229"/>
          <p:cNvSpPr/>
          <p:nvPr/>
        </p:nvSpPr>
        <p:spPr>
          <a:xfrm>
            <a:off x="13515611" y="4138928"/>
            <a:ext cx="6131486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/>
              <a:t>Non Primitive data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IN" sz="7200" b="1" dirty="0">
                <a:solidFill>
                  <a:schemeClr val="tx1"/>
                </a:solidFill>
              </a:rPr>
              <a:t>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699459"/>
            <a:ext cx="22758293" cy="710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Boolean represents a logical entity and can have two values: 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IN" sz="3600" dirty="0">
                <a:solidFill>
                  <a:schemeClr val="accent3"/>
                </a:solidFill>
              </a:rPr>
              <a:t>, and 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IN" sz="3600" dirty="0">
                <a:solidFill>
                  <a:schemeClr val="accent3"/>
                </a:solidFill>
              </a:rPr>
              <a:t>.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numeric values e.g.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sequence of characters e.g.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"hello"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Null :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null </a:t>
            </a:r>
            <a:r>
              <a:rPr lang="en-IN" sz="3600" dirty="0">
                <a:solidFill>
                  <a:schemeClr val="accent3"/>
                </a:solidFill>
              </a:rPr>
              <a:t>i.e. no value at all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Undefined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undefined </a:t>
            </a:r>
            <a:r>
              <a:rPr lang="en-IN" sz="3600" dirty="0">
                <a:solidFill>
                  <a:schemeClr val="accent3"/>
                </a:solidFill>
              </a:rPr>
              <a:t>value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r>
              <a:rPr lang="en-IN" sz="3600" dirty="0">
                <a:solidFill>
                  <a:schemeClr val="accent3"/>
                </a:solidFill>
              </a:rPr>
              <a:t> 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790735" y="12066408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3847428" y="7324986"/>
            <a:ext cx="9481255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IN" sz="6600" b="1" dirty="0">
                <a:solidFill>
                  <a:schemeClr val="tx1"/>
                </a:solidFill>
              </a:rPr>
              <a:t>Non  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565647"/>
            <a:ext cx="1970285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 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sz="3600" dirty="0">
                <a:solidFill>
                  <a:schemeClr val="accent3"/>
                </a:solidFill>
              </a:rPr>
              <a:t> through which we can access members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Array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IN" sz="3600" dirty="0">
                <a:solidFill>
                  <a:schemeClr val="accent3"/>
                </a:solidFill>
              </a:rPr>
              <a:t> of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similar values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686682" y="729368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1227636" y="5274518"/>
            <a:ext cx="4036742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1042</Words>
  <Application>Microsoft Office PowerPoint</Application>
  <PresentationFormat>Custom</PresentationFormat>
  <Paragraphs>157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FontAwesome</vt:lpstr>
      <vt:lpstr>Gill Sans</vt:lpstr>
      <vt:lpstr>Helvetica Light</vt:lpstr>
      <vt:lpstr>Helvetica Neue</vt:lpstr>
      <vt:lpstr>Lato Bold</vt:lpstr>
      <vt:lpstr>Lato Light</vt:lpstr>
      <vt:lpstr>Lato Regular</vt:lpstr>
      <vt:lpstr>linea-basic-elaboration-10</vt:lpstr>
      <vt:lpstr>SignPainter-HouseScript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87</cp:revision>
  <dcterms:modified xsi:type="dcterms:W3CDTF">2021-01-14T15:30:38Z</dcterms:modified>
</cp:coreProperties>
</file>