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7" r:id="rId1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0981EE5-3BA3-4EB3-A888-B1947474B25B}"/>
    <pc:docChg chg="modSld">
      <pc:chgData name="Sharma Computer Academy" userId="08476b32c11f4418" providerId="LiveId" clId="{F0981EE5-3BA3-4EB3-A888-B1947474B25B}" dt="2021-01-12T08:15:24.557" v="9" actId="20577"/>
      <pc:docMkLst>
        <pc:docMk/>
      </pc:docMkLst>
      <pc:sldChg chg="modSp">
        <pc:chgData name="Sharma Computer Academy" userId="08476b32c11f4418" providerId="LiveId" clId="{F0981EE5-3BA3-4EB3-A888-B1947474B25B}" dt="2021-01-12T08:15:24.557" v="9" actId="20577"/>
        <pc:sldMkLst>
          <pc:docMk/>
          <pc:sldMk cId="0" sldId="393"/>
        </pc:sldMkLst>
        <pc:spChg chg="mod">
          <ac:chgData name="Sharma Computer Academy" userId="08476b32c11f4418" providerId="LiveId" clId="{F0981EE5-3BA3-4EB3-A888-B1947474B25B}" dt="2021-01-12T08:15:24.557" v="9" actId="20577"/>
          <ac:spMkLst>
            <pc:docMk/>
            <pc:sldMk cId="0" sldId="393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3456878"/>
            <a:ext cx="20139033" cy="720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200" b="1" dirty="0">
                <a:solidFill>
                  <a:schemeClr val="accent3"/>
                </a:solidFill>
              </a:rPr>
              <a:t>ES6</a:t>
            </a:r>
            <a:r>
              <a:rPr lang="en-US" sz="4200" dirty="0"/>
              <a:t> has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introduced</a:t>
            </a:r>
            <a:r>
              <a:rPr lang="en-US" sz="4200" dirty="0"/>
              <a:t> a </a:t>
            </a:r>
            <a:r>
              <a:rPr lang="en-US" sz="4200" b="1" dirty="0">
                <a:solidFill>
                  <a:srgbClr val="FFC000"/>
                </a:solidFill>
              </a:rPr>
              <a:t>much simpler way </a:t>
            </a:r>
            <a:r>
              <a:rPr lang="en-US" sz="4200" dirty="0"/>
              <a:t>of </a:t>
            </a:r>
            <a:r>
              <a:rPr lang="en-US" sz="4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concatenating</a:t>
            </a:r>
            <a:r>
              <a:rPr lang="en-US" sz="4200" dirty="0"/>
              <a:t> variable’s value      inside a </a:t>
            </a:r>
            <a:r>
              <a:rPr lang="en-US" sz="4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message</a:t>
            </a:r>
            <a:r>
              <a:rPr lang="en-US" sz="4200" dirty="0"/>
              <a:t> called </a:t>
            </a:r>
            <a:r>
              <a:rPr lang="en-US" sz="4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</a:p>
          <a:p>
            <a:pPr algn="l">
              <a:buFont typeface="Arial" pitchFamily="34" charset="0"/>
              <a:buChar char="•"/>
            </a:pPr>
            <a:endParaRPr lang="en-US" sz="4200" dirty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</a:rPr>
              <a:t>It</a:t>
            </a:r>
            <a:r>
              <a:rPr lang="en-US" sz="4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200" dirty="0"/>
              <a:t>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helps us</a:t>
            </a:r>
            <a:r>
              <a:rPr lang="en-US" sz="4200" dirty="0"/>
              <a:t> avoid </a:t>
            </a:r>
            <a:r>
              <a:rPr lang="en-US" sz="4200" b="1" dirty="0">
                <a:solidFill>
                  <a:srgbClr val="FFFF00"/>
                </a:solidFill>
              </a:rPr>
              <a:t>+</a:t>
            </a:r>
            <a:r>
              <a:rPr lang="en-US" sz="4200" dirty="0"/>
              <a:t> operator for </a:t>
            </a:r>
            <a:r>
              <a:rPr lang="en-US" sz="4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200" dirty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4200" dirty="0"/>
          </a:p>
          <a:p>
            <a:pPr algn="l">
              <a:buFont typeface="Arial" pitchFamily="34" charset="0"/>
              <a:buChar char="•"/>
            </a:pPr>
            <a:endParaRPr lang="en-US" sz="4200" dirty="0"/>
          </a:p>
          <a:p>
            <a:pPr algn="l">
              <a:buFont typeface="Arial" pitchFamily="34" charset="0"/>
              <a:buChar char="•"/>
            </a:pPr>
            <a:r>
              <a:rPr lang="en-US" sz="4200" dirty="0"/>
              <a:t>To use </a:t>
            </a:r>
            <a:r>
              <a:rPr lang="en-US" sz="4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  <a:r>
              <a:rPr lang="en-US" sz="4200" dirty="0"/>
              <a:t>we take 2 steps: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/>
          </a:p>
          <a:p>
            <a:pPr lvl="3" algn="l">
              <a:buFont typeface="Arial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back ticks </a:t>
            </a:r>
            <a:r>
              <a:rPr lang="en-US" sz="3200" dirty="0"/>
              <a:t>for enclosing the </a:t>
            </a:r>
            <a:r>
              <a:rPr lang="en-US" sz="3200" b="1" dirty="0">
                <a:solidFill>
                  <a:srgbClr val="FFFF00"/>
                </a:solidFill>
              </a:rPr>
              <a:t>message</a:t>
            </a:r>
          </a:p>
          <a:p>
            <a:pPr lvl="1" algn="l">
              <a:buFont typeface="Arial" pitchFamily="34" charset="0"/>
              <a:buChar char="•"/>
            </a:pP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3" algn="l">
              <a:buFont typeface="Arial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  <a:r>
              <a:rPr lang="en-US" sz="3200" dirty="0"/>
              <a:t>wherever we want to show the variable’s value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90" y="3724507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SYNTAX :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some text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sz="42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var_name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more text `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5798634"/>
            <a:ext cx="19023981" cy="279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		</a:t>
            </a:r>
            <a:r>
              <a:rPr lang="en-US" sz="4200" b="1" dirty="0">
                <a:solidFill>
                  <a:srgbClr val="FFFF00"/>
                </a:solidFill>
              </a:rPr>
              <a:t>let x=10;</a:t>
            </a:r>
          </a:p>
          <a:p>
            <a:pPr algn="l" rtl="0" latinLnBrk="1" hangingPunct="0"/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console.log(`Value of x is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32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400" dirty="0"/>
              <a:t>We can even write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expressions</a:t>
            </a:r>
            <a:r>
              <a:rPr lang="en-US" sz="4400" dirty="0"/>
              <a:t> or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calls </a:t>
            </a:r>
            <a:r>
              <a:rPr lang="en-US" sz="4400" dirty="0"/>
              <a:t>inside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strings </a:t>
            </a:r>
            <a:r>
              <a:rPr lang="en-US" sz="4400" dirty="0"/>
              <a:t>and they will be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evaluated</a:t>
            </a:r>
            <a:r>
              <a:rPr lang="en-US" sz="4400" dirty="0"/>
              <a:t> by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 and the result of expression will be inserted in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6913756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   </a:t>
            </a:r>
            <a:r>
              <a:rPr lang="en-US" sz="4400" b="1" dirty="0">
                <a:solidFill>
                  <a:srgbClr val="FFFF00"/>
                </a:solidFill>
              </a:rPr>
              <a:t>let x=10;</a:t>
            </a:r>
          </a:p>
          <a:p>
            <a:pPr rtl="0" latinLnBrk="1" hangingPunct="0"/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console.log(`Twice of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${x*2}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590" y="10348332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   </a:t>
            </a:r>
            <a:r>
              <a:rPr lang="en-IN" sz="4400" b="1">
                <a:solidFill>
                  <a:srgbClr val="FFFF00"/>
                </a:solidFill>
              </a:rPr>
              <a:t>let</a:t>
            </a:r>
            <a:r>
              <a:rPr lang="en-IN" sz="4400" b="1" dirty="0">
                <a:solidFill>
                  <a:srgbClr val="FFFF00"/>
                </a:solidFill>
              </a:rPr>
              <a:t> x=10;</a:t>
            </a:r>
          </a:p>
          <a:p>
            <a:r>
              <a:rPr lang="en-IN" sz="4400" b="1" dirty="0">
                <a:solidFill>
                  <a:srgbClr val="FFFF00"/>
                </a:solidFill>
              </a:rPr>
              <a:t>           		         console.log(`</a:t>
            </a:r>
            <a:r>
              <a:rPr lang="en-IN" sz="4400" b="1" dirty="0" err="1">
                <a:solidFill>
                  <a:srgbClr val="FFFF00"/>
                </a:solidFill>
              </a:rPr>
              <a:t>Squareroot</a:t>
            </a:r>
            <a:r>
              <a:rPr lang="en-IN" sz="4400" b="1" dirty="0">
                <a:solidFill>
                  <a:srgbClr val="FFFF00"/>
                </a:solidFill>
              </a:rPr>
              <a:t> of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${x}</a:t>
            </a:r>
            <a:r>
              <a:rPr lang="en-IN" sz="4400" b="1" dirty="0">
                <a:solidFill>
                  <a:srgbClr val="FFFF00"/>
                </a:solidFill>
              </a:rPr>
              <a:t> is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</a:t>
            </a: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Math.sqrt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(x)}</a:t>
            </a:r>
            <a:r>
              <a:rPr lang="en-IN" sz="4400" b="1" dirty="0">
                <a:solidFill>
                  <a:srgbClr val="FFFF00"/>
                </a:solidFill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 BOXES IN JAVASCRIPT </a:t>
            </a:r>
            <a:endParaRPr lang="en-US" sz="9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/>
            <a:r>
              <a:rPr lang="en-US" sz="4400" dirty="0">
                <a:solidFill>
                  <a:schemeClr val="accent3"/>
                </a:solidFill>
              </a:rPr>
              <a:t>JavaScript allows us to display messages using dialog boxes.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5400" dirty="0">
              <a:solidFill>
                <a:srgbClr val="00B05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1620" y="4680205"/>
            <a:ext cx="1826569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dirty="0">
                <a:solidFill>
                  <a:schemeClr val="tx1"/>
                </a:solidFill>
              </a:rPr>
              <a:t>There are 3 kinds of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dialog boxes </a:t>
            </a:r>
            <a:r>
              <a:rPr lang="en-US" dirty="0">
                <a:solidFill>
                  <a:schemeClr val="tx1"/>
                </a:solidFill>
              </a:rPr>
              <a:t>provided by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7047571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121484" y="706615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693270" y="710704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083" y="8095795"/>
            <a:ext cx="289931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7483" y="8095795"/>
            <a:ext cx="4081346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03093" y="8095795"/>
            <a:ext cx="3739162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alert(‘message to show’);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/>
              <a:t>An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</a:t>
            </a:r>
            <a:r>
              <a:rPr lang="en-IN" sz="4400" dirty="0"/>
              <a:t> dialog box is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4400" dirty="0"/>
              <a:t>to give a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 </a:t>
            </a:r>
            <a:r>
              <a:rPr lang="en-IN" sz="4400" dirty="0"/>
              <a:t>to the users.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9674399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/>
              <a:t>Like if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 input field </a:t>
            </a:r>
            <a:r>
              <a:rPr lang="en-IN" sz="4400" dirty="0"/>
              <a:t>requires to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enter some text </a:t>
            </a:r>
            <a:r>
              <a:rPr lang="en-IN" sz="4400" dirty="0"/>
              <a:t>but user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does not enter </a:t>
            </a:r>
            <a:r>
              <a:rPr lang="en-IN" sz="4400" dirty="0"/>
              <a:t>that field then as a part of </a:t>
            </a:r>
            <a:r>
              <a:rPr lang="en-IN" sz="4400" b="1" dirty="0">
                <a:solidFill>
                  <a:schemeClr val="accent3"/>
                </a:solidFill>
              </a:rPr>
              <a:t>validation</a:t>
            </a:r>
            <a:r>
              <a:rPr lang="en-IN" sz="4400" dirty="0"/>
              <a:t> we can use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IN" sz="4400" dirty="0"/>
              <a:t>to give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4139339"/>
            <a:ext cx="20852711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/>
              <a:t>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prompt</a:t>
            </a:r>
            <a:r>
              <a:rPr lang="en-IN" sz="4400" dirty="0"/>
              <a:t> dialog box is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very useful </a:t>
            </a:r>
            <a:r>
              <a:rPr lang="en-IN" sz="4400" dirty="0"/>
              <a:t>when we want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pop-up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box </a:t>
            </a:r>
            <a:r>
              <a:rPr lang="en-IN" sz="4400" dirty="0"/>
              <a:t>to get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input</a:t>
            </a:r>
            <a:r>
              <a:rPr lang="en-IN" sz="4400" dirty="0"/>
              <a:t>. Thus it </a:t>
            </a:r>
            <a:r>
              <a:rPr lang="en-IN" sz="4400" b="1" dirty="0">
                <a:solidFill>
                  <a:schemeClr val="accent3"/>
                </a:solidFill>
              </a:rPr>
              <a:t>enables</a:t>
            </a:r>
            <a:r>
              <a:rPr lang="en-IN" sz="4400" dirty="0"/>
              <a:t> us to </a:t>
            </a:r>
            <a:r>
              <a:rPr lang="en-IN" sz="4400" b="1" dirty="0">
                <a:solidFill>
                  <a:schemeClr val="accent4"/>
                </a:solidFill>
              </a:rPr>
              <a:t>interact</a:t>
            </a:r>
            <a:r>
              <a:rPr lang="en-IN" sz="4400" dirty="0"/>
              <a:t> with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/>
              <a:t>.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/>
              <a:t> needs to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fill in </a:t>
            </a:r>
            <a:r>
              <a:rPr lang="en-IN" sz="4400" dirty="0"/>
              <a:t>the field and then click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OK</a:t>
            </a:r>
            <a:r>
              <a:rPr lang="en-IN" sz="4400" dirty="0"/>
              <a:t>.</a:t>
            </a:r>
          </a:p>
          <a:p>
            <a:pPr lvl="0" algn="l"/>
            <a:r>
              <a:rPr lang="en-IN" sz="4400" dirty="0"/>
              <a:t>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prompt(‘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message’,’default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text’);</a:t>
            </a:r>
            <a:endParaRPr lang="en-IN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004709" y="1406603"/>
            <a:ext cx="2233751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sz="6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dialog box is displayed using a method called </a:t>
            </a:r>
            <a:r>
              <a:rPr lang="en-IN" sz="6000" b="1" i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prompt()</a:t>
            </a:r>
            <a:r>
              <a:rPr lang="en-IN" sz="6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which takes two parameters: </a:t>
            </a:r>
          </a:p>
        </p:txBody>
      </p:sp>
      <p:sp>
        <p:nvSpPr>
          <p:cNvPr id="12" name="Shape 1459"/>
          <p:cNvSpPr/>
          <p:nvPr/>
        </p:nvSpPr>
        <p:spPr>
          <a:xfrm>
            <a:off x="1419517" y="708286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5"/>
          <p:cNvSpPr/>
          <p:nvPr/>
        </p:nvSpPr>
        <p:spPr>
          <a:xfrm>
            <a:off x="1430866" y="581743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6"/>
          <p:cNvSpPr/>
          <p:nvPr/>
        </p:nvSpPr>
        <p:spPr>
          <a:xfrm>
            <a:off x="1430866" y="756505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1469"/>
          <p:cNvSpPr/>
          <p:nvPr/>
        </p:nvSpPr>
        <p:spPr>
          <a:xfrm>
            <a:off x="2319523" y="5776544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>
                <a:solidFill>
                  <a:schemeClr val="bg1"/>
                </a:solidFill>
              </a:rPr>
              <a:t>A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  <a:r>
              <a:rPr lang="en-IN" sz="4400" dirty="0">
                <a:solidFill>
                  <a:schemeClr val="bg1"/>
                </a:solidFill>
              </a:rPr>
              <a:t> which we want to display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6" name="Shape 1469"/>
          <p:cNvSpPr/>
          <p:nvPr/>
        </p:nvSpPr>
        <p:spPr>
          <a:xfrm>
            <a:off x="2315809" y="7534688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>
                <a:solidFill>
                  <a:schemeClr val="bg1"/>
                </a:solidFill>
              </a:rPr>
              <a:t>A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string </a:t>
            </a:r>
            <a:r>
              <a:rPr lang="en-IN" sz="4400" dirty="0">
                <a:solidFill>
                  <a:schemeClr val="bg1"/>
                </a:solidFill>
              </a:rPr>
              <a:t>to display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>
                <a:solidFill>
                  <a:schemeClr val="bg1"/>
                </a:solidFill>
              </a:rPr>
              <a:t>.(optional)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7" name="Shape 1459"/>
          <p:cNvSpPr/>
          <p:nvPr/>
        </p:nvSpPr>
        <p:spPr>
          <a:xfrm>
            <a:off x="1438105" y="859568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8" name="Shape 1466"/>
          <p:cNvSpPr/>
          <p:nvPr/>
        </p:nvSpPr>
        <p:spPr>
          <a:xfrm>
            <a:off x="1449454" y="907788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1469"/>
          <p:cNvSpPr/>
          <p:nvPr/>
        </p:nvSpPr>
        <p:spPr>
          <a:xfrm>
            <a:off x="2312095" y="9047510"/>
            <a:ext cx="196743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This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dialog box </a:t>
            </a:r>
            <a:r>
              <a:rPr lang="en-IN" sz="4400" dirty="0"/>
              <a:t>comes with </a:t>
            </a:r>
            <a:r>
              <a:rPr lang="en-IN" sz="4400" b="1" dirty="0">
                <a:solidFill>
                  <a:schemeClr val="accent3"/>
                </a:solidFill>
              </a:rPr>
              <a:t>two buttons</a:t>
            </a:r>
            <a:r>
              <a:rPr lang="en-IN" sz="4400" dirty="0"/>
              <a:t>: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 </a:t>
            </a:r>
            <a:r>
              <a:rPr lang="en-IN" sz="4400" dirty="0"/>
              <a:t>and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11" name="Shape 1466"/>
          <p:cNvSpPr/>
          <p:nvPr/>
        </p:nvSpPr>
        <p:spPr>
          <a:xfrm>
            <a:off x="1456882" y="10549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1469"/>
          <p:cNvSpPr/>
          <p:nvPr/>
        </p:nvSpPr>
        <p:spPr>
          <a:xfrm>
            <a:off x="2319523" y="10518716"/>
            <a:ext cx="1967439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If the user clicks on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/>
              <a:t> button the method </a:t>
            </a:r>
            <a:r>
              <a:rPr lang="en-IN" sz="4400" i="1" dirty="0">
                <a:solidFill>
                  <a:srgbClr val="FFFF00"/>
                </a:solidFill>
              </a:rPr>
              <a:t>prompt()</a:t>
            </a:r>
            <a:r>
              <a:rPr lang="en-IN" sz="4400" dirty="0"/>
              <a:t> will return entered value </a:t>
            </a:r>
          </a:p>
          <a:p>
            <a:pPr algn="l"/>
            <a:r>
              <a:rPr lang="en-IN" sz="4400" dirty="0"/>
              <a:t>from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/>
              <a:t>. If the user clicks on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/>
              <a:t> button the method </a:t>
            </a:r>
            <a:r>
              <a:rPr lang="en-IN" sz="4400" i="1" dirty="0">
                <a:solidFill>
                  <a:srgbClr val="FFFF00"/>
                </a:solidFill>
              </a:rPr>
              <a:t>prompt()</a:t>
            </a:r>
            <a:r>
              <a:rPr lang="en-IN" sz="4400" dirty="0"/>
              <a:t> returns 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44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1" name="Shape 1459"/>
          <p:cNvSpPr/>
          <p:nvPr/>
        </p:nvSpPr>
        <p:spPr>
          <a:xfrm>
            <a:off x="1590505" y="10101891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Accepting Numeric Input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3537185"/>
            <a:ext cx="20852711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4400" dirty="0"/>
              <a:t>Since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 ) </a:t>
            </a:r>
            <a:r>
              <a:rPr lang="en-US" sz="4400" dirty="0"/>
              <a:t>returns everything as a string so if we want to accept numbers then we need to use either of 2 methods: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8274180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a=parseInt(value to convert);</a:t>
            </a:r>
          </a:p>
          <a:p>
            <a:pPr marL="0" lvl="0" indent="0" algn="l">
              <a:buNone/>
            </a:pPr>
            <a:r>
              <a:rPr lang="en-US" sz="5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a=parseFloat(value to convert);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5473" y="5954751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3225" y="5973339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5473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>
                <a:solidFill>
                  <a:schemeClr val="accent3"/>
                </a:solidFill>
              </a:rPr>
              <a:t>parseInt(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3225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>
                <a:solidFill>
                  <a:schemeClr val="accent3"/>
                </a:solidFill>
              </a:rPr>
              <a:t>parseFloat(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" grpId="0" animBg="1"/>
      <p:bldP spid="7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318784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confirm(‘question to ask’);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534330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82550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confirmation</a:t>
            </a:r>
            <a:r>
              <a:rPr lang="en-IN" sz="4400" dirty="0"/>
              <a:t> dialog box is mostly used to take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user's consent </a:t>
            </a:r>
            <a:r>
              <a:rPr lang="en-IN" sz="4400" dirty="0"/>
              <a:t>on any option. It displays a dialog box with two buttons: </a:t>
            </a:r>
            <a:r>
              <a:rPr lang="en-IN" sz="4400" b="1" dirty="0">
                <a:solidFill>
                  <a:srgbClr val="00B0F0"/>
                </a:solidFill>
              </a:rPr>
              <a:t>OK</a:t>
            </a:r>
            <a:r>
              <a:rPr lang="en-IN" sz="4400" dirty="0"/>
              <a:t> and </a:t>
            </a:r>
            <a:r>
              <a:rPr lang="en-IN" sz="4400" b="1" dirty="0">
                <a:solidFill>
                  <a:srgbClr val="00B0F0"/>
                </a:solidFill>
              </a:rPr>
              <a:t>Cancel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795132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If the </a:t>
            </a:r>
            <a:r>
              <a:rPr lang="en-IN" sz="4400" b="1" dirty="0">
                <a:solidFill>
                  <a:schemeClr val="accent3"/>
                </a:solidFill>
              </a:rPr>
              <a:t>user clicks </a:t>
            </a:r>
            <a:r>
              <a:rPr lang="en-IN" sz="4400" dirty="0"/>
              <a:t>on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/>
              <a:t> button the </a:t>
            </a:r>
            <a:r>
              <a:rPr lang="en-IN" sz="4400" b="1" dirty="0">
                <a:solidFill>
                  <a:schemeClr val="accent4"/>
                </a:solidFill>
              </a:rPr>
              <a:t>window</a:t>
            </a:r>
            <a:r>
              <a:rPr lang="en-IN" sz="4400" dirty="0"/>
              <a:t> method </a:t>
            </a:r>
            <a:r>
              <a:rPr lang="en-IN" sz="4400" i="1" dirty="0">
                <a:solidFill>
                  <a:srgbClr val="FFFF00"/>
                </a:solidFill>
              </a:rPr>
              <a:t>confirm()</a:t>
            </a:r>
            <a:r>
              <a:rPr lang="en-IN" sz="4400" dirty="0">
                <a:solidFill>
                  <a:srgbClr val="00B050"/>
                </a:solidFill>
              </a:rPr>
              <a:t> </a:t>
            </a:r>
            <a:r>
              <a:rPr lang="en-IN" sz="4400" dirty="0"/>
              <a:t>will return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400" dirty="0"/>
              <a:t>. If the </a:t>
            </a:r>
            <a:r>
              <a:rPr lang="en-IN" sz="4400" b="1" dirty="0">
                <a:solidFill>
                  <a:schemeClr val="accent3"/>
                </a:solidFill>
              </a:rPr>
              <a:t>user clicks </a:t>
            </a:r>
            <a:r>
              <a:rPr lang="en-IN" sz="4400" dirty="0"/>
              <a:t>on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/>
              <a:t> button </a:t>
            </a:r>
            <a:r>
              <a:rPr lang="en-IN" sz="4400" i="1" dirty="0">
                <a:solidFill>
                  <a:srgbClr val="FFFF00"/>
                </a:solidFill>
              </a:rPr>
              <a:t>confirm()</a:t>
            </a:r>
            <a:r>
              <a:rPr lang="en-IN" sz="4400" dirty="0"/>
              <a:t> returns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false</a:t>
            </a:r>
            <a:r>
              <a:rPr lang="en-IN" sz="4400" dirty="0"/>
              <a:t>.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400" dirty="0"/>
              <a:t>The methods </a:t>
            </a:r>
            <a:r>
              <a:rPr lang="en-US" sz="4400" b="1" dirty="0">
                <a:solidFill>
                  <a:srgbClr val="FFFF00"/>
                </a:solidFill>
              </a:rPr>
              <a:t>alert( )</a:t>
            </a:r>
            <a:r>
              <a:rPr lang="en-US" sz="4400" dirty="0"/>
              <a:t>,</a:t>
            </a:r>
            <a:r>
              <a:rPr lang="en-US" sz="4400" b="1" dirty="0">
                <a:solidFill>
                  <a:srgbClr val="FFFF00"/>
                </a:solidFill>
              </a:rPr>
              <a:t>prompt( )</a:t>
            </a:r>
            <a:r>
              <a:rPr lang="en-US" sz="4400" dirty="0"/>
              <a:t> and </a:t>
            </a:r>
            <a:r>
              <a:rPr lang="en-US" sz="4400" b="1" dirty="0">
                <a:solidFill>
                  <a:srgbClr val="FFFF00"/>
                </a:solidFill>
              </a:rPr>
              <a:t>confirm( )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  <a:r>
              <a:rPr lang="en-US" sz="4400" dirty="0"/>
              <a:t>are methods of </a:t>
            </a:r>
            <a:r>
              <a:rPr lang="en-US" sz="4400" b="1" dirty="0">
                <a:solidFill>
                  <a:srgbClr val="FFC000"/>
                </a:solidFill>
              </a:rPr>
              <a:t>window</a:t>
            </a:r>
            <a:r>
              <a:rPr lang="en-US" sz="4400" dirty="0"/>
              <a:t> object.</a:t>
            </a:r>
          </a:p>
          <a:p>
            <a:pPr algn="l">
              <a:buFont typeface="Arial" pitchFamily="34" charset="0"/>
              <a:buChar char="•"/>
            </a:pPr>
            <a:endParaRPr lang="en-US" sz="4400" dirty="0"/>
          </a:p>
          <a:p>
            <a:pPr algn="l">
              <a:buFont typeface="Arial" pitchFamily="34" charset="0"/>
              <a:buChar char="•"/>
            </a:pPr>
            <a:r>
              <a:rPr lang="en-US" sz="4400" dirty="0"/>
              <a:t> Thus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can be called </a:t>
            </a:r>
            <a:r>
              <a:rPr lang="en-US" sz="4400" dirty="0"/>
              <a:t>using the notation </a:t>
            </a:r>
            <a:r>
              <a:rPr lang="en-US" sz="4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window.&lt;method name&gt;( )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dirty="0"/>
              <a:t>also.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102" y="7560518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window.alert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(‘Good Evening’);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8254" y="9340964"/>
            <a:ext cx="207895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Font typeface="Arial" pitchFamily="34" charset="0"/>
              <a:buChar char="•"/>
            </a:pPr>
            <a:r>
              <a:rPr lang="en-US" sz="4400" dirty="0"/>
              <a:t> But since </a:t>
            </a:r>
            <a:r>
              <a:rPr lang="en-US" sz="4400" b="1" dirty="0">
                <a:solidFill>
                  <a:srgbClr val="FFC000"/>
                </a:solidFill>
              </a:rPr>
              <a:t>window</a:t>
            </a:r>
            <a:r>
              <a:rPr lang="en-US" sz="4400" dirty="0"/>
              <a:t> object is the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object </a:t>
            </a:r>
            <a:r>
              <a:rPr lang="en-US" sz="4400" dirty="0"/>
              <a:t>we can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call </a:t>
            </a:r>
            <a:r>
              <a:rPr lang="en-US" sz="4400" dirty="0"/>
              <a:t>these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4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630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59</cp:revision>
  <dcterms:modified xsi:type="dcterms:W3CDTF">2021-01-12T08:15:26Z</dcterms:modified>
</cp:coreProperties>
</file>