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3" r:id="rId15"/>
    <p:sldId id="402" r:id="rId16"/>
    <p:sldId id="404" r:id="rId17"/>
    <p:sldId id="405" r:id="rId18"/>
    <p:sldId id="41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615F5D9-81FF-46E7-B5FB-88942D694295}"/>
    <pc:docChg chg="modSld">
      <pc:chgData name="Sharma Computer Academy" userId="08476b32c11f4418" providerId="LiveId" clId="{4615F5D9-81FF-46E7-B5FB-88942D694295}" dt="2021-06-22T16:38:10.149" v="73" actId="20577"/>
      <pc:docMkLst>
        <pc:docMk/>
      </pc:docMkLst>
      <pc:sldChg chg="modSp mod">
        <pc:chgData name="Sharma Computer Academy" userId="08476b32c11f4418" providerId="LiveId" clId="{4615F5D9-81FF-46E7-B5FB-88942D694295}" dt="2021-06-21T06:22:35.668" v="71" actId="20577"/>
        <pc:sldMkLst>
          <pc:docMk/>
          <pc:sldMk cId="0" sldId="392"/>
        </pc:sldMkLst>
        <pc:spChg chg="mod">
          <ac:chgData name="Sharma Computer Academy" userId="08476b32c11f4418" providerId="LiveId" clId="{4615F5D9-81FF-46E7-B5FB-88942D694295}" dt="2021-06-21T06:21:49.404" v="26" actId="1076"/>
          <ac:spMkLst>
            <pc:docMk/>
            <pc:sldMk cId="0" sldId="392"/>
            <ac:spMk id="17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26.773" v="7" actId="20577"/>
          <ac:spMkLst>
            <pc:docMk/>
            <pc:sldMk cId="0" sldId="392"/>
            <ac:spMk id="18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30.950" v="14" actId="20577"/>
          <ac:spMkLst>
            <pc:docMk/>
            <pc:sldMk cId="0" sldId="392"/>
            <ac:spMk id="19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42.558" v="25" actId="20577"/>
          <ac:spMkLst>
            <pc:docMk/>
            <pc:sldMk cId="0" sldId="392"/>
            <ac:spMk id="20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1.972" v="39" actId="20577"/>
          <ac:spMkLst>
            <pc:docMk/>
            <pc:sldMk cId="0" sldId="392"/>
            <ac:spMk id="21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0.873" v="57" actId="20577"/>
          <ac:spMkLst>
            <pc:docMk/>
            <pc:sldMk cId="0" sldId="392"/>
            <ac:spMk id="22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4.072" v="64" actId="20577"/>
          <ac:spMkLst>
            <pc:docMk/>
            <pc:sldMk cId="0" sldId="392"/>
            <ac:spMk id="23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5.723" v="48" actId="20577"/>
          <ac:spMkLst>
            <pc:docMk/>
            <pc:sldMk cId="0" sldId="392"/>
            <ac:spMk id="24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35.668" v="71" actId="20577"/>
          <ac:spMkLst>
            <pc:docMk/>
            <pc:sldMk cId="0" sldId="392"/>
            <ac:spMk id="25" creationId="{00000000-0000-0000-0000-000000000000}"/>
          </ac:spMkLst>
        </pc:spChg>
      </pc:sldChg>
      <pc:sldChg chg="modSp">
        <pc:chgData name="Sharma Computer Academy" userId="08476b32c11f4418" providerId="LiveId" clId="{4615F5D9-81FF-46E7-B5FB-88942D694295}" dt="2021-06-22T16:38:10.149" v="73" actId="20577"/>
        <pc:sldMkLst>
          <pc:docMk/>
          <pc:sldMk cId="0" sldId="399"/>
        </pc:sldMkLst>
        <pc:spChg chg="mod">
          <ac:chgData name="Sharma Computer Academy" userId="08476b32c11f4418" providerId="LiveId" clId="{4615F5D9-81FF-46E7-B5FB-88942D694295}" dt="2021-06-22T16:38:10.149" v="73" actId="20577"/>
          <ac:spMkLst>
            <pc:docMk/>
            <pc:sldMk cId="0" sldId="39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6651CE90-9840-4D00-9B67-52D853BD59B5}"/>
    <pc:docChg chg="modSld">
      <pc:chgData name="Sharma Computer Academy" userId="08476b32c11f4418" providerId="LiveId" clId="{6651CE90-9840-4D00-9B67-52D853BD59B5}" dt="2021-01-19T15:37:35.136" v="0" actId="20577"/>
      <pc:docMkLst>
        <pc:docMk/>
      </pc:docMkLst>
      <pc:sldChg chg="modSp">
        <pc:chgData name="Sharma Computer Academy" userId="08476b32c11f4418" providerId="LiveId" clId="{6651CE90-9840-4D00-9B67-52D853BD59B5}" dt="2021-01-19T15:37:35.136" v="0" actId="20577"/>
        <pc:sldMkLst>
          <pc:docMk/>
          <pc:sldMk cId="0" sldId="414"/>
        </pc:sldMkLst>
        <pc:spChg chg="mod">
          <ac:chgData name="Sharma Computer Academy" userId="08476b32c11f4418" providerId="LiveId" clId="{6651CE90-9840-4D00-9B67-52D853BD59B5}" dt="2021-01-19T15:37:35.136" v="0" actId="20577"/>
          <ac:spMkLst>
            <pc:docMk/>
            <pc:sldMk cId="0" sldId="41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 &amp;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169348" y="3739258"/>
            <a:ext cx="19960614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Like other languages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also allows programmers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convert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4400" dirty="0"/>
              <a:t>/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  <a:r>
              <a:rPr lang="en-IN" sz="4400" dirty="0"/>
              <a:t> from </a:t>
            </a:r>
            <a:r>
              <a:rPr lang="en-IN" sz="4400" b="1" dirty="0">
                <a:solidFill>
                  <a:srgbClr val="FFFF00"/>
                </a:solidFill>
              </a:rPr>
              <a:t>one type </a:t>
            </a:r>
            <a:r>
              <a:rPr lang="en-IN" sz="4400" dirty="0"/>
              <a:t>to </a:t>
            </a:r>
            <a:r>
              <a:rPr lang="en-IN" sz="4400" b="1" dirty="0">
                <a:solidFill>
                  <a:srgbClr val="FFFF00"/>
                </a:solidFill>
              </a:rPr>
              <a:t>another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This is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Conversion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On the other hand if this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conversion</a:t>
            </a:r>
            <a:r>
              <a:rPr lang="en-IN" sz="4400" dirty="0"/>
              <a:t> is done by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itself , then we call it as 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 Coercion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String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string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String( )</a:t>
            </a:r>
          </a:p>
          <a:p>
            <a:pPr algn="l"/>
            <a:r>
              <a:rPr lang="en-US" sz="4000" dirty="0"/>
              <a:t>    2. Using the method </a:t>
            </a:r>
            <a:r>
              <a:rPr lang="en-US" sz="4000" b="1" dirty="0" err="1">
                <a:solidFill>
                  <a:srgbClr val="FFFF00"/>
                </a:solidFill>
              </a:rPr>
              <a:t>toString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on the value to be converted</a:t>
            </a:r>
            <a:endParaRPr lang="en-IN" sz="4000" dirty="0"/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022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 )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>
                <a:solidFill>
                  <a:srgbClr val="FFFF00"/>
                </a:solidFill>
              </a:rPr>
              <a:t>String (</a:t>
            </a:r>
            <a:r>
              <a:rPr lang="en-IN" sz="4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sz="4400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b="1" dirty="0" err="1">
                <a:solidFill>
                  <a:srgbClr val="FFFF00"/>
                </a:solidFill>
              </a:rPr>
              <a:t>.toString</a:t>
            </a:r>
            <a:r>
              <a:rPr lang="en-IN" sz="4400" b="1" dirty="0">
                <a:solidFill>
                  <a:srgbClr val="FFFF00"/>
                </a:solidFill>
              </a:rPr>
              <a:t>( 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String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70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(10).</a:t>
            </a:r>
            <a:r>
              <a:rPr lang="en-IN" sz="3400" b="1" dirty="0" err="1">
                <a:solidFill>
                  <a:srgbClr val="FFFF00"/>
                </a:solidFill>
              </a:rPr>
              <a:t>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</a:t>
            </a:r>
            <a:endParaRPr lang="en-US" sz="3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String(true)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true.toString()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String(false)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false.toString()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//"false”</a:t>
            </a:r>
            <a:endParaRPr kumimoji="0" lang="en-I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//"null"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//"undefined“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 String(</a:t>
            </a:r>
            <a:r>
              <a:rPr lang="en-IN" sz="3400" b="1" dirty="0" err="1">
                <a:solidFill>
                  <a:srgbClr val="FFFF00"/>
                </a:solidFill>
              </a:rPr>
              <a:t>NaN</a:t>
            </a:r>
            <a:r>
              <a:rPr lang="en-IN" sz="3400" b="1" dirty="0">
                <a:solidFill>
                  <a:srgbClr val="FFFF00"/>
                </a:solidFill>
              </a:rPr>
              <a:t>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algn="l"/>
            <a:endParaRPr lang="en-US" sz="3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err="1">
                <a:solidFill>
                  <a:srgbClr val="FFFF00"/>
                </a:solidFill>
              </a:rPr>
              <a:t>NaN.toString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  <a:endParaRPr lang="en-IN" sz="3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7889839" y="3845169"/>
            <a:ext cx="6066263" cy="4357675"/>
          </a:xfrm>
          <a:prstGeom prst="wedgeEllipseCallout">
            <a:avLst>
              <a:gd name="adj1" fmla="val -70692"/>
              <a:gd name="adj2" fmla="val 1608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the method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toString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doesn’t work with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undefined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types . Although it works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with </a:t>
            </a: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Number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Number( )</a:t>
            </a:r>
          </a:p>
          <a:p>
            <a:pPr algn="l"/>
            <a:r>
              <a:rPr lang="en-US" sz="4000" dirty="0"/>
              <a:t>    2. Using the function </a:t>
            </a:r>
            <a:r>
              <a:rPr lang="en-US" sz="4000" b="1" dirty="0" err="1">
                <a:solidFill>
                  <a:srgbClr val="FFFF00"/>
                </a:solidFill>
              </a:rPr>
              <a:t>parseInt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or </a:t>
            </a:r>
            <a:r>
              <a:rPr lang="en-US" sz="4000" b="1" dirty="0" err="1">
                <a:solidFill>
                  <a:srgbClr val="FFFF00"/>
                </a:solidFill>
              </a:rPr>
              <a:t>parseFloat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</a:p>
          <a:p>
            <a:pPr algn="l"/>
            <a:r>
              <a:rPr lang="en-US" sz="4000" b="1" dirty="0">
                <a:solidFill>
                  <a:srgbClr val="FFFF00"/>
                </a:solidFill>
              </a:rPr>
              <a:t>    </a:t>
            </a:r>
            <a:r>
              <a:rPr lang="en-US" sz="4000" dirty="0">
                <a:solidFill>
                  <a:schemeClr val="tx1"/>
                </a:solidFill>
              </a:rPr>
              <a:t>3. Using the method </a:t>
            </a:r>
            <a:r>
              <a:rPr lang="en-US" sz="4000" b="1" dirty="0" err="1">
                <a:solidFill>
                  <a:srgbClr val="FFFF00"/>
                </a:solidFill>
              </a:rPr>
              <a:t>Math.floor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Number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parseInt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parseFloat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0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Math.floor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  <a:endParaRPr lang="en-IN" sz="4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6576855" y="2649415"/>
            <a:ext cx="6066263" cy="5742610"/>
          </a:xfrm>
          <a:prstGeom prst="wedgeEllipseCallout">
            <a:avLst>
              <a:gd name="adj1" fmla="val -108956"/>
              <a:gd name="adj2" fmla="val -7848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(),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can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only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used to convert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String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 and not for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boolean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 Number(false)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34061" y="4821182"/>
            <a:ext cx="6066263" cy="2972740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strings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are trimmed before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being converted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450230" y="4243754"/>
            <a:ext cx="5245648" cy="3665207"/>
          </a:xfrm>
          <a:prstGeom prst="wedgeEllipseCallout">
            <a:avLst>
              <a:gd name="adj1" fmla="val -90516"/>
              <a:gd name="adj2" fmla="val -2897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the function </a:t>
            </a:r>
          </a:p>
          <a:p>
            <a:pPr rtl="0" latinLnBrk="1" hangingPunct="0"/>
            <a:r>
              <a:rPr lang="en-IN" sz="3200" b="1" dirty="0">
                <a:solidFill>
                  <a:srgbClr val="FFFF00"/>
                </a:solidFill>
              </a:rPr>
              <a:t>Number( 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3665207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he functions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for empty strings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643507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these functions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extract initial digits</a:t>
            </a:r>
            <a:r>
              <a:rPr lang="en-IN" sz="3200" dirty="0"/>
              <a:t> </a:t>
            </a:r>
          </a:p>
          <a:p>
            <a:pPr rtl="0" latinLnBrk="1" hangingPunct="0"/>
            <a:r>
              <a:rPr lang="en-IN" sz="3200" dirty="0"/>
              <a:t>and return it as a </a:t>
            </a:r>
          </a:p>
          <a:p>
            <a:pPr rtl="0" latinLnBrk="1" hangingPunct="0"/>
            <a:r>
              <a:rPr lang="en-IN" sz="3200" dirty="0"/>
              <a:t>number. If no initial </a:t>
            </a:r>
          </a:p>
          <a:p>
            <a:pPr rtl="0" latinLnBrk="1" hangingPunct="0"/>
            <a:r>
              <a:rPr lang="en-IN" sz="3200" dirty="0"/>
              <a:t>digits are present </a:t>
            </a:r>
            <a:r>
              <a:rPr lang="en-IN" sz="3200"/>
              <a:t>or    value </a:t>
            </a:r>
            <a:r>
              <a:rPr lang="en-IN" sz="3200" dirty="0"/>
              <a:t>is </a:t>
            </a:r>
            <a:r>
              <a:rPr lang="en-IN" sz="3200" dirty="0" err="1"/>
              <a:t>boolean</a:t>
            </a:r>
            <a:r>
              <a:rPr lang="en-IN" sz="3200" dirty="0"/>
              <a:t> they </a:t>
            </a:r>
          </a:p>
          <a:p>
            <a:pPr rtl="0" latinLnBrk="1" hangingPunct="0"/>
            <a:r>
              <a:rPr lang="en-IN" sz="3200" dirty="0"/>
              <a:t>return 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 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4357675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like </a:t>
            </a:r>
            <a:r>
              <a:rPr lang="en-US" sz="3200" b="1" dirty="0">
                <a:solidFill>
                  <a:srgbClr val="FFFF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Number( )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function, the method </a:t>
            </a: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Math.floor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returns 0 for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empty string</a:t>
            </a:r>
            <a:endParaRPr kumimoji="0" lang="en-IN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366520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 </a:t>
            </a:r>
            <a:r>
              <a:rPr lang="en-IN" sz="3200" dirty="0" err="1"/>
              <a:t>mehod</a:t>
            </a:r>
            <a:r>
              <a:rPr lang="en-IN" sz="3200" dirty="0"/>
              <a:t>  </a:t>
            </a:r>
          </a:p>
          <a:p>
            <a:pPr rtl="0" latinLnBrk="1" hangingPunct="0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lang="en-IN" sz="3200" b="1" dirty="0">
              <a:solidFill>
                <a:srgbClr val="FFFF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Rules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8156" y="3813717"/>
          <a:ext cx="16256000" cy="51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476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Becomes…</a:t>
                      </a:r>
                    </a:p>
                  </a:txBody>
                  <a:tcPr marL="4762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undefined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endParaRPr lang="en-IN" sz="3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true and false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 and 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Whitespaces from the start and end are removed. If the remaining string is empty, the result is 0. Otherwise, the number is “read” from the string. An error gives </a:t>
                      </a:r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Boolean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only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way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Boolean( )</a:t>
            </a:r>
          </a:p>
          <a:p>
            <a:pPr algn="l"/>
            <a:r>
              <a:rPr lang="en-US" sz="4000" dirty="0"/>
              <a:t>    </a:t>
            </a:r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Boolean(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5286893" y="2649415"/>
            <a:ext cx="7356226" cy="7820012"/>
          </a:xfrm>
          <a:prstGeom prst="wedgeEllipseCallout">
            <a:avLst>
              <a:gd name="adj1" fmla="val -91233"/>
              <a:gd name="adj2" fmla="val -17367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200" b="1" u="sng" dirty="0"/>
              <a:t>IMPORTANT POINTS:</a:t>
            </a:r>
            <a:endParaRPr lang="en-IN" sz="3200" b="1" u="sng" dirty="0"/>
          </a:p>
          <a:p>
            <a:endParaRPr lang="en-IN" sz="3200" dirty="0"/>
          </a:p>
          <a:p>
            <a:r>
              <a:rPr lang="en-IN" sz="3200" dirty="0"/>
              <a:t>1. Any value can be converted to </a:t>
            </a:r>
            <a:r>
              <a:rPr lang="en-IN" sz="3200" dirty="0" err="1"/>
              <a:t>boolean</a:t>
            </a:r>
            <a:r>
              <a:rPr lang="en-IN" sz="3200" dirty="0"/>
              <a:t> passing it to </a:t>
            </a:r>
            <a:r>
              <a:rPr lang="en-IN" sz="3200" b="1" dirty="0">
                <a:solidFill>
                  <a:srgbClr val="FFFF00"/>
                </a:solidFill>
              </a:rPr>
              <a:t>Boolean()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r>
              <a:rPr lang="en-IN" sz="3200" dirty="0"/>
              <a:t>2. All values will resolve to 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3200" dirty="0"/>
              <a:t> except </a:t>
            </a:r>
          </a:p>
          <a:p>
            <a:r>
              <a:rPr lang="en-IN" sz="3200" b="1" u="sng" dirty="0">
                <a:solidFill>
                  <a:srgbClr val="00B0F0"/>
                </a:solidFill>
              </a:rPr>
              <a:t>FALSY VALUES</a:t>
            </a:r>
            <a:r>
              <a:rPr lang="en-IN" sz="3200" dirty="0"/>
              <a:t>, which are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0</a:t>
            </a:r>
            <a:r>
              <a:rPr lang="en-US" sz="3200" dirty="0"/>
              <a:t>,</a:t>
            </a:r>
            <a:r>
              <a:rPr lang="en-US" sz="3200" b="1" dirty="0">
                <a:solidFill>
                  <a:srgbClr val="FFFF00"/>
                </a:solidFill>
              </a:rPr>
              <a:t>””</a:t>
            </a:r>
            <a:r>
              <a:rPr lang="en-US" sz="3200" dirty="0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NaN</a:t>
            </a:r>
            <a:r>
              <a:rPr lang="en-US" sz="3200" dirty="0" err="1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null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FF00"/>
                </a:solidFill>
              </a:rPr>
              <a:t>undefined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OPERATORS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Boolean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7561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Boolean(0)</a:t>
            </a:r>
          </a:p>
          <a:p>
            <a:pPr algn="l"/>
            <a:r>
              <a:rPr lang="en-US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Boolean("bhopal")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Boolean(false)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 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282004" y="2966224"/>
            <a:ext cx="19960614" cy="880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As discussed previously , there are some cases 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, when it automatically converts value of one type to another and this is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Coercion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Behaviour Of Operator “+”:</a:t>
            </a:r>
          </a:p>
          <a:p>
            <a:pPr algn="l"/>
            <a:endParaRPr lang="en-US" sz="4400" b="1" dirty="0"/>
          </a:p>
          <a:p>
            <a:pPr algn="l"/>
            <a:r>
              <a:rPr lang="en-US" sz="4000" dirty="0"/>
              <a:t>If any of the operands is a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dirty="0"/>
              <a:t> , all others are 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converted to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000" dirty="0"/>
              <a:t> is done ,otherwise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arithmetic addition </a:t>
            </a:r>
            <a:r>
              <a:rPr lang="en-US" sz="4000" dirty="0"/>
              <a:t>is done.</a:t>
            </a:r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10+20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//30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+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"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GoodMorning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"42"+0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//"420"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115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true+false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r>
              <a:rPr lang="en-IN" sz="3200" b="1" dirty="0">
                <a:solidFill>
                  <a:srgbClr val="FFFF00"/>
                </a:solidFill>
              </a:rPr>
              <a:t>+""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//”2"</a:t>
            </a: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907323"/>
            <a:ext cx="19960614" cy="96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</a:t>
            </a:r>
            <a:r>
              <a:rPr lang="en-IN" sz="4400" b="1" u="sng">
                <a:solidFill>
                  <a:srgbClr val="00B0F0"/>
                </a:solidFill>
              </a:rPr>
              <a:t>Behaviour Of </a:t>
            </a:r>
            <a:r>
              <a:rPr lang="en-IN" sz="4400" b="1" u="sng" dirty="0">
                <a:solidFill>
                  <a:srgbClr val="00B0F0"/>
                </a:solidFill>
              </a:rPr>
              <a:t>Other Arithmetic Operators:</a:t>
            </a:r>
          </a:p>
          <a:p>
            <a:pPr algn="l"/>
            <a:endParaRPr lang="en-US" sz="4400" b="1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All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arithmetic operators </a:t>
            </a:r>
            <a:r>
              <a:rPr lang="en-US" sz="4000" dirty="0"/>
              <a:t>will 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try to convert </a:t>
            </a:r>
            <a:r>
              <a:rPr lang="en-US" sz="4000" dirty="0"/>
              <a:t>their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operands</a:t>
            </a:r>
            <a:r>
              <a:rPr lang="en-US" sz="4000" dirty="0"/>
              <a:t> to </a:t>
            </a:r>
            <a:r>
              <a:rPr lang="en-US" sz="4000" b="1" dirty="0">
                <a:solidFill>
                  <a:schemeClr val="accent3"/>
                </a:solidFill>
              </a:rPr>
              <a:t>number</a:t>
            </a:r>
            <a:r>
              <a:rPr lang="en-US" sz="4000" dirty="0"/>
              <a:t> and then apply the </a:t>
            </a:r>
            <a:r>
              <a:rPr lang="en-US" sz="4000" b="1" dirty="0">
                <a:solidFill>
                  <a:schemeClr val="accent4"/>
                </a:solidFill>
              </a:rPr>
              <a:t>operation</a:t>
            </a:r>
            <a:r>
              <a:rPr lang="en-US" sz="4000" dirty="0"/>
              <a:t> .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If conversion fails they give </a:t>
            </a:r>
            <a:r>
              <a:rPr lang="en-US" sz="4000" b="1" dirty="0" err="1">
                <a:solidFill>
                  <a:srgbClr val="FFFF00"/>
                </a:solidFill>
              </a:rPr>
              <a:t>NaN</a:t>
            </a:r>
            <a:r>
              <a:rPr lang="en-US" sz="4000" dirty="0"/>
              <a:t>.</a:t>
            </a:r>
          </a:p>
          <a:p>
            <a:pPr algn="l"/>
            <a:endParaRPr lang="en-US" sz="4000" dirty="0"/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670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10*20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//200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*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*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//294</a:t>
            </a:r>
          </a:p>
          <a:p>
            <a:pPr algn="l"/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- 7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//35</a:t>
            </a:r>
          </a:p>
          <a:p>
            <a:pPr algn="l"/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 * 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true/false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//Infinity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true%true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</a:t>
            </a:r>
            <a:r>
              <a:rPr lang="en-US" sz="3200" b="1" dirty="0">
                <a:solidFill>
                  <a:srgbClr val="FFFF00"/>
                </a:solidFill>
              </a:rPr>
              <a:t>Bhopal</a:t>
            </a:r>
            <a:r>
              <a:rPr lang="en-IN" sz="3200" b="1" dirty="0">
                <a:solidFill>
                  <a:srgbClr val="FFFF00"/>
                </a:solidFill>
              </a:rPr>
              <a:t>" </a:t>
            </a:r>
            <a:r>
              <a:rPr lang="en-US" sz="3200" b="1" dirty="0">
                <a:solidFill>
                  <a:srgbClr val="FFFF00"/>
                </a:solidFill>
              </a:rPr>
              <a:t>/10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7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Normally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, displays numeric values </a:t>
            </a:r>
            <a:r>
              <a:rPr lang="en-US" sz="4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upto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16 decimal places </a:t>
            </a:r>
            <a:r>
              <a:rPr lang="en-US" sz="4400" dirty="0"/>
              <a:t>while displaying floats ,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leaving trailing zeros</a:t>
            </a:r>
            <a:r>
              <a:rPr lang="en-US" sz="4400" dirty="0"/>
              <a:t>.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To understand this behavior consider the following codes and their output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853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//3.3333333333333335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control this behavior ,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 provides us a method called </a:t>
            </a:r>
            <a:r>
              <a:rPr lang="en-US" sz="4400" b="1" dirty="0" err="1">
                <a:solidFill>
                  <a:srgbClr val="FFFF00"/>
                </a:solidFill>
              </a:rPr>
              <a:t>toFixed</a:t>
            </a:r>
            <a:r>
              <a:rPr lang="en-US" sz="4400" b="1" dirty="0">
                <a:solidFill>
                  <a:srgbClr val="FFFF00"/>
                </a:solidFill>
              </a:rPr>
              <a:t>() </a:t>
            </a:r>
            <a:r>
              <a:rPr lang="en-US" sz="4400" dirty="0"/>
              <a:t>for number type values , which can be used to write a number with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specified number of decimals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06844" y="6200075"/>
            <a:ext cx="9306951" cy="25449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numericValue</a:t>
            </a:r>
            <a:r>
              <a:rPr lang="en-IN" b="1" dirty="0" err="1">
                <a:solidFill>
                  <a:srgbClr val="FFFF00"/>
                </a:solidFill>
              </a:rPr>
              <a:t>.toFixed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number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151" y="2773176"/>
            <a:ext cx="9306951" cy="10300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(2))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(3))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//2.500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(1))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//3.0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(0))</a:t>
            </a:r>
          </a:p>
          <a:p>
            <a:pPr marL="0" indent="0" algn="l">
              <a:buNone/>
            </a:pPr>
            <a:r>
              <a:rPr lang="en-US" sz="32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7263005" y="613193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12424935" y="602042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17621631" y="6020424"/>
            <a:ext cx="4661293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101075" y="6154236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JavaScript language supports following type of operators.</a:t>
            </a:r>
          </a:p>
        </p:txBody>
      </p:sp>
      <p:sp>
        <p:nvSpPr>
          <p:cNvPr id="682" name="Shape 682"/>
          <p:cNvSpPr/>
          <p:nvPr/>
        </p:nvSpPr>
        <p:spPr>
          <a:xfrm>
            <a:off x="253973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83" name="Shape 683"/>
          <p:cNvSpPr/>
          <p:nvPr/>
        </p:nvSpPr>
        <p:spPr>
          <a:xfrm>
            <a:off x="770166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84" name="Shape 684"/>
          <p:cNvSpPr/>
          <p:nvPr/>
        </p:nvSpPr>
        <p:spPr>
          <a:xfrm>
            <a:off x="1286359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85" name="Shape 685"/>
          <p:cNvSpPr/>
          <p:nvPr/>
        </p:nvSpPr>
        <p:spPr>
          <a:xfrm>
            <a:off x="18060294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695" name="Shape 695"/>
          <p:cNvSpPr/>
          <p:nvPr/>
        </p:nvSpPr>
        <p:spPr>
          <a:xfrm>
            <a:off x="2501112" y="668385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sz="6600" spc="891">
              <a:solidFill>
                <a:schemeClr val="tx1"/>
              </a:solidFill>
            </a:endParaRPr>
          </a:p>
        </p:txBody>
      </p:sp>
      <p:sp>
        <p:nvSpPr>
          <p:cNvPr id="24" name="Shape 695"/>
          <p:cNvSpPr/>
          <p:nvPr/>
        </p:nvSpPr>
        <p:spPr>
          <a:xfrm>
            <a:off x="7113912" y="6657839"/>
            <a:ext cx="4842681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omparision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5" name="Shape 695"/>
          <p:cNvSpPr/>
          <p:nvPr/>
        </p:nvSpPr>
        <p:spPr>
          <a:xfrm>
            <a:off x="12730302" y="665412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ogical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6" name="Shape 695"/>
          <p:cNvSpPr/>
          <p:nvPr/>
        </p:nvSpPr>
        <p:spPr>
          <a:xfrm>
            <a:off x="17454612" y="6494297"/>
            <a:ext cx="4892440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2" grpId="0" animBg="1"/>
      <p:bldP spid="683" grpId="0" animBg="1"/>
      <p:bldP spid="684" grpId="0" animBg="1"/>
      <p:bldP spid="685" grpId="0" animBg="1"/>
      <p:bldP spid="695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96986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751" y="2676305"/>
            <a:ext cx="21365737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Assume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A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10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and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B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20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then</a:t>
            </a:r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12077064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47699" y="4338792"/>
            <a:ext cx="698333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+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Adds two operands                                                                               A + B will give 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8384" y="65026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- 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</a:t>
            </a:r>
            <a:r>
              <a:rPr lang="en-IN" dirty="0">
                <a:latin typeface="verdana"/>
              </a:rPr>
              <a:t>Subtracts second operand from the first                              </a:t>
            </a:r>
            <a:r>
              <a:rPr lang="en-IN" dirty="0"/>
              <a:t>A - B will give -10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74578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*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  </a:t>
            </a:r>
            <a:r>
              <a:rPr lang="en-IN" dirty="0">
                <a:latin typeface="verdana"/>
              </a:rPr>
              <a:t>Multiply both operand </a:t>
            </a:r>
            <a:r>
              <a:rPr lang="en-IN" dirty="0"/>
              <a:t>                                                                      A * B will give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4577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/</a:t>
            </a:r>
            <a:r>
              <a:rPr lang="en-IN" dirty="0">
                <a:solidFill>
                  <a:srgbClr val="FFFF00"/>
                </a:solidFill>
              </a:rPr>
              <a:t>   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Divide numerator by denominator                                       </a:t>
            </a:r>
            <a:r>
              <a:rPr lang="en-IN" dirty="0"/>
              <a:t>B/A will give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940" y="1032742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++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Increment operator, increases integer value by one</a:t>
            </a:r>
            <a:r>
              <a:rPr lang="en-IN" dirty="0"/>
              <a:t>                  A++ will give 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1264111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--</a:t>
            </a:r>
            <a:r>
              <a:rPr lang="en-IN" dirty="0">
                <a:solidFill>
                  <a:srgbClr val="FFFF00"/>
                </a:solidFill>
              </a:rPr>
              <a:t>   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Decrement operator, decreases integer value by one</a:t>
            </a:r>
            <a:r>
              <a:rPr lang="en-IN" dirty="0"/>
              <a:t>                 A-- will give 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413045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%</a:t>
            </a:r>
            <a:r>
              <a:rPr lang="en-IN" dirty="0">
                <a:solidFill>
                  <a:srgbClr val="FFFF00"/>
                </a:solidFill>
              </a:rPr>
              <a:t>       </a:t>
            </a:r>
            <a:r>
              <a:rPr lang="en-IN" dirty="0"/>
              <a:t>           </a:t>
            </a:r>
            <a:r>
              <a:rPr lang="en-IN" dirty="0">
                <a:latin typeface="verdana"/>
              </a:rPr>
              <a:t>Modulus Operator and remainder of after an integer division</a:t>
            </a:r>
            <a:r>
              <a:rPr lang="en-IN" dirty="0"/>
              <a:t>   B%A will give 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190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x=5</a:t>
            </a:r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, the table below explains the comparison operator:</a:t>
            </a:r>
          </a:p>
          <a:p>
            <a:pPr lvl="0" rtl="0" latinLnBrk="1" hangingPunct="0"/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4152612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==</a:t>
            </a:r>
            <a:r>
              <a:rPr lang="en-IN" dirty="0">
                <a:solidFill>
                  <a:srgbClr val="FFFF00"/>
                </a:solidFill>
              </a:rPr>
              <a:t>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equal to                              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x==8          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   </a:t>
            </a:r>
            <a:r>
              <a:rPr lang="en-US" dirty="0">
                <a:latin typeface="verdana"/>
              </a:rPr>
              <a:t>x==5    </a:t>
            </a:r>
            <a:r>
              <a:rPr lang="en-US" dirty="0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63883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===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Is exactly equal to(value and type)         x===“5”     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   x===5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3435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!=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not equal </a:t>
            </a:r>
            <a:r>
              <a:rPr lang="en-IN" dirty="0"/>
              <a:t>                                                     x != 8       </a:t>
            </a:r>
            <a:r>
              <a:rPr lang="en-IN" dirty="0">
                <a:solidFill>
                  <a:srgbClr val="FFFF00"/>
                </a:solidFill>
              </a:rPr>
              <a:t>           true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3434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!==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Is not equal (either value or type)          x !==“5”      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true</a:t>
            </a:r>
            <a:r>
              <a:rPr lang="en-IN" dirty="0">
                <a:latin typeface="verdana"/>
              </a:rPr>
              <a:t>      x!==5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05701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&lt;</a:t>
            </a:r>
            <a:r>
              <a:rPr lang="en-IN" dirty="0"/>
              <a:t>                     </a:t>
            </a:r>
            <a:r>
              <a:rPr lang="en-IN" dirty="0">
                <a:latin typeface="verdana"/>
              </a:rPr>
              <a:t>Is less than</a:t>
            </a:r>
            <a:r>
              <a:rPr lang="en-IN" dirty="0"/>
              <a:t>                                                       x &lt; 8                   </a:t>
            </a:r>
            <a:r>
              <a:rPr lang="en-IN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09936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&gt;=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greater than or equal to</a:t>
            </a:r>
            <a:r>
              <a:rPr lang="en-IN" dirty="0"/>
              <a:t>                            x&gt;=8                  </a:t>
            </a:r>
            <a:r>
              <a:rPr lang="en-IN" dirty="0">
                <a:solidFill>
                  <a:srgbClr val="FFFF00"/>
                </a:solidFill>
              </a:rPr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323837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&gt;</a:t>
            </a:r>
            <a:r>
              <a:rPr lang="en-IN" dirty="0"/>
              <a:t>                     </a:t>
            </a:r>
            <a:r>
              <a:rPr lang="en-IN" dirty="0">
                <a:latin typeface="verdana"/>
              </a:rPr>
              <a:t>Is greater than</a:t>
            </a:r>
            <a:r>
              <a:rPr lang="en-IN" dirty="0"/>
              <a:t>                                                 x &gt; 8                   </a:t>
            </a:r>
            <a:r>
              <a:rPr lang="en-IN" dirty="0">
                <a:solidFill>
                  <a:srgbClr val="FFFF00"/>
                </a:solidFill>
              </a:rPr>
              <a:t>false     </a:t>
            </a:r>
            <a:r>
              <a:rPr lang="en-IN" dirty="0"/>
              <a:t>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893040" y="1178617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&lt;=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Is less than or equal </a:t>
            </a:r>
            <a:r>
              <a:rPr lang="en-IN">
                <a:latin typeface="verdana"/>
              </a:rPr>
              <a:t>to                           x</a:t>
            </a:r>
            <a:r>
              <a:rPr lang="en-IN" dirty="0">
                <a:latin typeface="verdana"/>
              </a:rPr>
              <a:t>&lt;=</a:t>
            </a:r>
            <a:r>
              <a:rPr lang="en-IN">
                <a:latin typeface="verdana"/>
              </a:rPr>
              <a:t>8             </a:t>
            </a:r>
            <a:r>
              <a:rPr lang="en-IN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551961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Logical operators are used to determine the logic between variables or values.           Given 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x=6</a:t>
            </a:r>
            <a:r>
              <a:rPr lang="en-US" sz="4400" b="1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y=3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, the table below explains the logical operators: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5520798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974" y="5481538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5392330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7117979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&amp;&amp;</a:t>
            </a:r>
            <a:r>
              <a:rPr lang="en-IN" dirty="0"/>
              <a:t>                                 </a:t>
            </a:r>
            <a:r>
              <a:rPr lang="en-IN" dirty="0">
                <a:latin typeface="verdana"/>
              </a:rPr>
              <a:t>AND                           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(x &lt; 10 &amp;&amp; y &gt; 1) is true 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8644751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||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                 </a:t>
            </a:r>
            <a:r>
              <a:rPr lang="en-IN" dirty="0">
                <a:latin typeface="verdana"/>
              </a:rPr>
              <a:t>OR                                           (x==5 || y==5) is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1030868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</a:t>
            </a:r>
            <a:r>
              <a:rPr lang="en-IN" dirty="0">
                <a:solidFill>
                  <a:srgbClr val="FFFF00"/>
                </a:solidFill>
              </a:rPr>
              <a:t>  </a:t>
            </a:r>
            <a:r>
              <a:rPr lang="en-IN" dirty="0"/>
              <a:t>                                    </a:t>
            </a:r>
            <a:r>
              <a:rPr lang="en-IN" dirty="0">
                <a:latin typeface="verdana"/>
              </a:rPr>
              <a:t>NOT</a:t>
            </a:r>
            <a:r>
              <a:rPr lang="en-IN" dirty="0"/>
              <a:t>                                                     </a:t>
            </a:r>
            <a:r>
              <a:rPr lang="en-IN" dirty="0">
                <a:latin typeface="verdana"/>
              </a:rPr>
              <a:t>!(x==y) is true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6502196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Assignment operators are used to assign values to JavaScript variables.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x=10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 and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y=5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, the table below explains the assignment operators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87438" y="421032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Same</a:t>
            </a:r>
            <a:r>
              <a:rPr kumimoji="0" lang="en-US" sz="44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As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8198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=  </a:t>
            </a:r>
            <a:r>
              <a:rPr lang="en-IN" sz="4800" dirty="0"/>
              <a:t>                                   </a:t>
            </a:r>
            <a:r>
              <a:rPr lang="en-IN" sz="4800" dirty="0">
                <a:latin typeface="verdana"/>
              </a:rPr>
              <a:t>x=y                                  x=5                               </a:t>
            </a:r>
            <a:r>
              <a:rPr lang="en-IN" sz="4800" dirty="0"/>
              <a:t>             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251" y="6616925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+=  </a:t>
            </a:r>
            <a:r>
              <a:rPr lang="en-IN" sz="4800" dirty="0"/>
              <a:t>                                 x+=y           x=</a:t>
            </a:r>
            <a:r>
              <a:rPr lang="en-IN" sz="4800" dirty="0" err="1"/>
              <a:t>x+y</a:t>
            </a:r>
            <a:r>
              <a:rPr lang="en-IN" sz="4800" dirty="0"/>
              <a:t>                      x=15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572197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-=   </a:t>
            </a:r>
            <a:r>
              <a:rPr lang="en-IN" sz="4800" dirty="0"/>
              <a:t>                                 x-=y            x=x-y                       x=5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57207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*=   </a:t>
            </a:r>
            <a:r>
              <a:rPr lang="en-IN" sz="4800" dirty="0"/>
              <a:t>                                 </a:t>
            </a:r>
            <a:r>
              <a:rPr lang="en-IN" sz="4800" dirty="0">
                <a:latin typeface="verdana"/>
              </a:rPr>
              <a:t>x*=y       x=x*y                x=50 </a:t>
            </a:r>
            <a:endParaRPr lang="en-IN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464029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%= </a:t>
            </a:r>
            <a:r>
              <a:rPr lang="en-IN" sz="4800" dirty="0"/>
              <a:t>                                 x%=y          x=</a:t>
            </a:r>
            <a:r>
              <a:rPr lang="en-IN" sz="4800" dirty="0" err="1"/>
              <a:t>x%y</a:t>
            </a:r>
            <a:r>
              <a:rPr lang="en-IN" sz="4800" dirty="0"/>
              <a:t>                     x=0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638" y="9552437"/>
            <a:ext cx="23945372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/=</a:t>
            </a:r>
            <a:r>
              <a:rPr lang="en-IN" sz="4800" dirty="0"/>
              <a:t>                                    x/=y             x=x/y                      x=2</a:t>
            </a:r>
            <a:r>
              <a:rPr lang="en-IN" sz="4800" dirty="0">
                <a:solidFill>
                  <a:schemeClr val="accent3"/>
                </a:solidFill>
              </a:rPr>
              <a:t>    </a:t>
            </a:r>
            <a:r>
              <a:rPr lang="en-IN" sz="4800" dirty="0"/>
              <a:t> 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14671858" y="422556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Result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typeof</a:t>
            </a: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844" y="6200075"/>
            <a:ext cx="9306951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operand </a:t>
            </a:r>
          </a:p>
          <a:p>
            <a:pPr marL="0" indent="0" algn="l">
              <a:buNone/>
            </a:pPr>
            <a:r>
              <a:rPr lang="en-IN" sz="4400" dirty="0"/>
              <a:t>OR </a:t>
            </a: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(operand</a:t>
            </a:r>
            <a:r>
              <a:rPr lang="en-IN" sz="4400" dirty="0"/>
              <a:t>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706844" y="4222337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706844" y="2913839"/>
            <a:ext cx="19960614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the </a:t>
            </a: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typeof</a:t>
            </a:r>
            <a:r>
              <a:rPr lang="en-IN" sz="4400" dirty="0"/>
              <a:t> operator returns the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4400" dirty="0"/>
              <a:t>of its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</a:t>
            </a:r>
            <a:r>
              <a:rPr lang="en-IN" sz="4400" dirty="0"/>
              <a:t> in the form of a string. 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Operand can be 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/>
              <a:t>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expressions</a:t>
            </a:r>
            <a:r>
              <a:rPr lang="en-IN" sz="4400" dirty="0"/>
              <a:t>  and even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/>
              <a:t>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6790" y="6200074"/>
            <a:ext cx="10437542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42);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‘</a:t>
            </a:r>
            <a:r>
              <a:rPr lang="en-IN" sz="4000" dirty="0" err="1">
                <a:solidFill>
                  <a:srgbClr val="FFFF00"/>
                </a:solidFill>
              </a:rPr>
              <a:t>bhopal</a:t>
            </a:r>
            <a:r>
              <a:rPr lang="en-IN" sz="4000" dirty="0">
                <a:solidFill>
                  <a:srgbClr val="FFFF00"/>
                </a:solidFill>
              </a:rPr>
              <a:t>');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true);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</a:t>
            </a:r>
            <a:r>
              <a:rPr lang="en-IN" sz="4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(3+4));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“number"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More Examples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3255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(3.4));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myCar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myCar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"undefined 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myBike</a:t>
            </a:r>
            <a:r>
              <a:rPr lang="en-US" sz="4000" dirty="0">
                <a:solidFill>
                  <a:srgbClr val="FFFF00"/>
                </a:solidFill>
              </a:rPr>
              <a:t>=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000" dirty="0">
                <a:solidFill>
                  <a:srgbClr val="FFFF00"/>
                </a:solidFill>
              </a:rPr>
              <a:t>" "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myBike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myBicycle</a:t>
            </a:r>
            <a:r>
              <a:rPr lang="en-US" sz="4000" dirty="0">
                <a:solidFill>
                  <a:srgbClr val="FFFF00"/>
                </a:solidFill>
              </a:rPr>
              <a:t>=null;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myBicycle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"object"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1465593" y="10743260"/>
            <a:ext cx="6066263" cy="2972740"/>
          </a:xfrm>
          <a:prstGeom prst="wedgeEllipseCallout">
            <a:avLst>
              <a:gd name="adj1" fmla="val -167704"/>
              <a:gd name="adj2" fmla="val 17360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This is considered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a bug within JS as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 is expected that </a:t>
            </a:r>
            <a:r>
              <a:rPr kumimoji="0" lang="en-US" sz="3200" b="1" i="0" u="sng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itself is a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type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.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1951</Words>
  <Application>Microsoft Office PowerPoint</Application>
  <PresentationFormat>Custom</PresentationFormat>
  <Paragraphs>534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SignPainter-HouseScript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109</cp:revision>
  <dcterms:modified xsi:type="dcterms:W3CDTF">2021-06-22T16:50:43Z</dcterms:modified>
</cp:coreProperties>
</file>