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3"/>
  </p:notesMasterIdLst>
  <p:sldIdLst>
    <p:sldId id="256" r:id="rId4"/>
    <p:sldId id="432" r:id="rId5"/>
    <p:sldId id="340" r:id="rId6"/>
    <p:sldId id="604" r:id="rId7"/>
    <p:sldId id="551" r:id="rId8"/>
    <p:sldId id="602" r:id="rId9"/>
    <p:sldId id="614" r:id="rId10"/>
    <p:sldId id="603" r:id="rId11"/>
    <p:sldId id="579" r:id="rId12"/>
    <p:sldId id="580" r:id="rId13"/>
    <p:sldId id="581" r:id="rId14"/>
    <p:sldId id="582" r:id="rId15"/>
    <p:sldId id="578" r:id="rId16"/>
    <p:sldId id="597" r:id="rId17"/>
    <p:sldId id="596" r:id="rId18"/>
    <p:sldId id="598" r:id="rId19"/>
    <p:sldId id="599" r:id="rId20"/>
    <p:sldId id="600" r:id="rId21"/>
    <p:sldId id="601" r:id="rId22"/>
    <p:sldId id="583" r:id="rId23"/>
    <p:sldId id="605" r:id="rId24"/>
    <p:sldId id="584" r:id="rId25"/>
    <p:sldId id="463" r:id="rId26"/>
    <p:sldId id="552" r:id="rId27"/>
    <p:sldId id="585" r:id="rId28"/>
    <p:sldId id="586" r:id="rId29"/>
    <p:sldId id="587" r:id="rId30"/>
    <p:sldId id="588" r:id="rId31"/>
    <p:sldId id="589" r:id="rId32"/>
    <p:sldId id="613" r:id="rId33"/>
    <p:sldId id="553" r:id="rId34"/>
    <p:sldId id="606" r:id="rId35"/>
    <p:sldId id="607" r:id="rId36"/>
    <p:sldId id="608" r:id="rId37"/>
    <p:sldId id="610" r:id="rId38"/>
    <p:sldId id="611" r:id="rId39"/>
    <p:sldId id="612" r:id="rId40"/>
    <p:sldId id="595" r:id="rId41"/>
    <p:sldId id="260" r:id="rId4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C00"/>
    <a:srgbClr val="939D13"/>
    <a:srgbClr val="FF9900"/>
    <a:srgbClr val="FF00FF"/>
    <a:srgbClr val="FF0066"/>
    <a:srgbClr val="660033"/>
    <a:srgbClr val="272785"/>
    <a:srgbClr val="D60093"/>
    <a:srgbClr val="A47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5341" autoAdjust="0"/>
  </p:normalViewPr>
  <p:slideViewPr>
    <p:cSldViewPr snapToGrid="0">
      <p:cViewPr varScale="1">
        <p:scale>
          <a:sx n="82" d="100"/>
          <a:sy n="82" d="100"/>
        </p:scale>
        <p:origin x="66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9B60CD4-3F98-4A0A-B5EF-86931E9FB306}"/>
    <pc:docChg chg="undo redo custSel addSld delSld modSld">
      <pc:chgData name="Sharma Computer Academy" userId="08476b32c11f4418" providerId="LiveId" clId="{C9B60CD4-3F98-4A0A-B5EF-86931E9FB306}" dt="2021-09-18T09:46:36.561" v="1673" actId="115"/>
      <pc:docMkLst>
        <pc:docMk/>
      </pc:docMkLst>
      <pc:sldChg chg="modSp modAnim">
        <pc:chgData name="Sharma Computer Academy" userId="08476b32c11f4418" providerId="LiveId" clId="{C9B60CD4-3F98-4A0A-B5EF-86931E9FB306}" dt="2021-09-16T07:16:29.803" v="1630" actId="207"/>
        <pc:sldMkLst>
          <pc:docMk/>
          <pc:sldMk cId="391101018" sldId="340"/>
        </pc:sldMkLst>
        <pc:spChg chg="mod">
          <ac:chgData name="Sharma Computer Academy" userId="08476b32c11f4418" providerId="LiveId" clId="{C9B60CD4-3F98-4A0A-B5EF-86931E9FB306}" dt="2021-09-16T07:16:29.803" v="1630" actId="207"/>
          <ac:spMkLst>
            <pc:docMk/>
            <pc:sldMk cId="391101018" sldId="340"/>
            <ac:spMk id="57" creationId="{00000000-0000-0000-0000-000000000000}"/>
          </ac:spMkLst>
        </pc:spChg>
      </pc:sldChg>
      <pc:sldChg chg="modSp mod">
        <pc:chgData name="Sharma Computer Academy" userId="08476b32c11f4418" providerId="LiveId" clId="{C9B60CD4-3F98-4A0A-B5EF-86931E9FB306}" dt="2021-09-16T07:16:15.171" v="1628" actId="1037"/>
        <pc:sldMkLst>
          <pc:docMk/>
          <pc:sldMk cId="4032476198" sldId="432"/>
        </pc:sldMkLst>
        <pc:spChg chg="mod">
          <ac:chgData name="Sharma Computer Academy" userId="08476b32c11f4418" providerId="LiveId" clId="{C9B60CD4-3F98-4A0A-B5EF-86931E9FB306}" dt="2021-09-16T07:16:15.171" v="1628" actId="1037"/>
          <ac:spMkLst>
            <pc:docMk/>
            <pc:sldMk cId="4032476198" sldId="432"/>
            <ac:spMk id="25" creationId="{00000000-0000-0000-0000-000000000000}"/>
          </ac:spMkLst>
        </pc:spChg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433"/>
        </pc:sldMkLst>
      </pc:sldChg>
      <pc:sldChg chg="del">
        <pc:chgData name="Sharma Computer Academy" userId="08476b32c11f4418" providerId="LiveId" clId="{C9B60CD4-3F98-4A0A-B5EF-86931E9FB306}" dt="2021-09-16T07:11:08.127" v="1548" actId="47"/>
        <pc:sldMkLst>
          <pc:docMk/>
          <pc:sldMk cId="995144922" sldId="517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18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47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48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49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50"/>
        </pc:sldMkLst>
      </pc:sldChg>
      <pc:sldChg chg="modSp mod">
        <pc:chgData name="Sharma Computer Academy" userId="08476b32c11f4418" providerId="LiveId" clId="{C9B60CD4-3F98-4A0A-B5EF-86931E9FB306}" dt="2021-09-16T06:13:59.954" v="478" actId="207"/>
        <pc:sldMkLst>
          <pc:docMk/>
          <pc:sldMk cId="545688175" sldId="551"/>
        </pc:sldMkLst>
        <pc:spChg chg="mod">
          <ac:chgData name="Sharma Computer Academy" userId="08476b32c11f4418" providerId="LiveId" clId="{C9B60CD4-3F98-4A0A-B5EF-86931E9FB306}" dt="2021-09-16T06:13:59.954" v="478" actId="207"/>
          <ac:spMkLst>
            <pc:docMk/>
            <pc:sldMk cId="545688175" sldId="551"/>
            <ac:spMk id="27" creationId="{00000000-0000-0000-0000-000000000000}"/>
          </ac:spMkLst>
        </pc:spChg>
      </pc:sldChg>
      <pc:sldChg chg="modSp">
        <pc:chgData name="Sharma Computer Academy" userId="08476b32c11f4418" providerId="LiveId" clId="{C9B60CD4-3F98-4A0A-B5EF-86931E9FB306}" dt="2021-09-18T09:25:59.234" v="1644" actId="20577"/>
        <pc:sldMkLst>
          <pc:docMk/>
          <pc:sldMk cId="545688175" sldId="552"/>
        </pc:sldMkLst>
        <pc:spChg chg="mod">
          <ac:chgData name="Sharma Computer Academy" userId="08476b32c11f4418" providerId="LiveId" clId="{C9B60CD4-3F98-4A0A-B5EF-86931E9FB306}" dt="2021-09-18T09:25:59.234" v="1644" actId="20577"/>
          <ac:spMkLst>
            <pc:docMk/>
            <pc:sldMk cId="545688175" sldId="552"/>
            <ac:spMk id="27" creationId="{00000000-0000-0000-0000-000000000000}"/>
          </ac:spMkLst>
        </pc:spChg>
      </pc:sldChg>
      <pc:sldChg chg="modSp mod">
        <pc:chgData name="Sharma Computer Academy" userId="08476b32c11f4418" providerId="LiveId" clId="{C9B60CD4-3F98-4A0A-B5EF-86931E9FB306}" dt="2021-09-16T06:34:25.060" v="604" actId="14100"/>
        <pc:sldMkLst>
          <pc:docMk/>
          <pc:sldMk cId="545688175" sldId="553"/>
        </pc:sldMkLst>
        <pc:picChg chg="mod">
          <ac:chgData name="Sharma Computer Academy" userId="08476b32c11f4418" providerId="LiveId" clId="{C9B60CD4-3F98-4A0A-B5EF-86931E9FB306}" dt="2021-09-16T06:34:25.060" v="604" actId="14100"/>
          <ac:picMkLst>
            <pc:docMk/>
            <pc:sldMk cId="545688175" sldId="553"/>
            <ac:picMk id="8" creationId="{00000000-0000-0000-0000-000000000000}"/>
          </ac:picMkLst>
        </pc:picChg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68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69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0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1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2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3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4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5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6"/>
        </pc:sldMkLst>
      </pc:sldChg>
      <pc:sldChg chg="del">
        <pc:chgData name="Sharma Computer Academy" userId="08476b32c11f4418" providerId="LiveId" clId="{C9B60CD4-3F98-4A0A-B5EF-86931E9FB306}" dt="2021-09-16T06:06:07.607" v="0" actId="47"/>
        <pc:sldMkLst>
          <pc:docMk/>
          <pc:sldMk cId="545688175" sldId="577"/>
        </pc:sldMkLst>
      </pc:sldChg>
      <pc:sldChg chg="modSp">
        <pc:chgData name="Sharma Computer Academy" userId="08476b32c11f4418" providerId="LiveId" clId="{C9B60CD4-3F98-4A0A-B5EF-86931E9FB306}" dt="2021-09-16T06:14:44.007" v="479" actId="20577"/>
        <pc:sldMkLst>
          <pc:docMk/>
          <pc:sldMk cId="545688175" sldId="579"/>
        </pc:sldMkLst>
        <pc:spChg chg="mod">
          <ac:chgData name="Sharma Computer Academy" userId="08476b32c11f4418" providerId="LiveId" clId="{C9B60CD4-3F98-4A0A-B5EF-86931E9FB306}" dt="2021-09-16T06:14:44.007" v="479" actId="20577"/>
          <ac:spMkLst>
            <pc:docMk/>
            <pc:sldMk cId="545688175" sldId="579"/>
            <ac:spMk id="27" creationId="{00000000-0000-0000-0000-000000000000}"/>
          </ac:spMkLst>
        </pc:spChg>
      </pc:sldChg>
      <pc:sldChg chg="addSp modSp mod modAnim">
        <pc:chgData name="Sharma Computer Academy" userId="08476b32c11f4418" providerId="LiveId" clId="{C9B60CD4-3F98-4A0A-B5EF-86931E9FB306}" dt="2021-09-16T06:30:58.905" v="568"/>
        <pc:sldMkLst>
          <pc:docMk/>
          <pc:sldMk cId="545688175" sldId="583"/>
        </pc:sldMkLst>
        <pc:spChg chg="mod">
          <ac:chgData name="Sharma Computer Academy" userId="08476b32c11f4418" providerId="LiveId" clId="{C9B60CD4-3F98-4A0A-B5EF-86931E9FB306}" dt="2021-09-16T06:29:35.051" v="491" actId="20577"/>
          <ac:spMkLst>
            <pc:docMk/>
            <pc:sldMk cId="545688175" sldId="583"/>
            <ac:spMk id="2" creationId="{00000000-0000-0000-0000-000000000000}"/>
          </ac:spMkLst>
        </pc:spChg>
        <pc:spChg chg="mod">
          <ac:chgData name="Sharma Computer Academy" userId="08476b32c11f4418" providerId="LiveId" clId="{C9B60CD4-3F98-4A0A-B5EF-86931E9FB306}" dt="2021-09-16T06:30:09.932" v="561" actId="20577"/>
          <ac:spMkLst>
            <pc:docMk/>
            <pc:sldMk cId="545688175" sldId="583"/>
            <ac:spMk id="27" creationId="{00000000-0000-0000-0000-000000000000}"/>
          </ac:spMkLst>
        </pc:spChg>
        <pc:picChg chg="add mod">
          <ac:chgData name="Sharma Computer Academy" userId="08476b32c11f4418" providerId="LiveId" clId="{C9B60CD4-3F98-4A0A-B5EF-86931E9FB306}" dt="2021-09-16T06:30:41.077" v="567" actId="14100"/>
          <ac:picMkLst>
            <pc:docMk/>
            <pc:sldMk cId="545688175" sldId="583"/>
            <ac:picMk id="4" creationId="{D201ADDC-F799-47A2-A83C-31BACAD56E12}"/>
          </ac:picMkLst>
        </pc:picChg>
      </pc:sldChg>
      <pc:sldChg chg="modSp">
        <pc:chgData name="Sharma Computer Academy" userId="08476b32c11f4418" providerId="LiveId" clId="{C9B60CD4-3F98-4A0A-B5EF-86931E9FB306}" dt="2021-09-16T06:32:12.728" v="592" actId="20577"/>
        <pc:sldMkLst>
          <pc:docMk/>
          <pc:sldMk cId="545688175" sldId="585"/>
        </pc:sldMkLst>
        <pc:spChg chg="mod">
          <ac:chgData name="Sharma Computer Academy" userId="08476b32c11f4418" providerId="LiveId" clId="{C9B60CD4-3F98-4A0A-B5EF-86931E9FB306}" dt="2021-09-16T06:32:12.728" v="592" actId="20577"/>
          <ac:spMkLst>
            <pc:docMk/>
            <pc:sldMk cId="545688175" sldId="585"/>
            <ac:spMk id="7" creationId="{00000000-0000-0000-0000-000000000000}"/>
          </ac:spMkLst>
        </pc:spChg>
      </pc:sldChg>
      <pc:sldChg chg="modSp del mod">
        <pc:chgData name="Sharma Computer Academy" userId="08476b32c11f4418" providerId="LiveId" clId="{C9B60CD4-3F98-4A0A-B5EF-86931E9FB306}" dt="2021-09-16T07:14:43.858" v="1585" actId="47"/>
        <pc:sldMkLst>
          <pc:docMk/>
          <pc:sldMk cId="545688175" sldId="590"/>
        </pc:sldMkLst>
        <pc:spChg chg="mod">
          <ac:chgData name="Sharma Computer Academy" userId="08476b32c11f4418" providerId="LiveId" clId="{C9B60CD4-3F98-4A0A-B5EF-86931E9FB306}" dt="2021-09-16T06:33:43.615" v="600" actId="207"/>
          <ac:spMkLst>
            <pc:docMk/>
            <pc:sldMk cId="545688175" sldId="590"/>
            <ac:spMk id="7" creationId="{00000000-0000-0000-0000-000000000000}"/>
          </ac:spMkLst>
        </pc:spChg>
        <pc:spChg chg="mod">
          <ac:chgData name="Sharma Computer Academy" userId="08476b32c11f4418" providerId="LiveId" clId="{C9B60CD4-3F98-4A0A-B5EF-86931E9FB306}" dt="2021-09-16T06:33:00.854" v="595" actId="1076"/>
          <ac:spMkLst>
            <pc:docMk/>
            <pc:sldMk cId="545688175" sldId="590"/>
            <ac:spMk id="8" creationId="{00000000-0000-0000-0000-000000000000}"/>
          </ac:spMkLst>
        </pc:spChg>
      </pc:sldChg>
      <pc:sldChg chg="modAnim">
        <pc:chgData name="Sharma Computer Academy" userId="08476b32c11f4418" providerId="LiveId" clId="{C9B60CD4-3F98-4A0A-B5EF-86931E9FB306}" dt="2021-09-18T09:23:02.912" v="1632"/>
        <pc:sldMkLst>
          <pc:docMk/>
          <pc:sldMk cId="3118229010" sldId="598"/>
        </pc:sldMkLst>
      </pc:sldChg>
      <pc:sldChg chg="modAnim">
        <pc:chgData name="Sharma Computer Academy" userId="08476b32c11f4418" providerId="LiveId" clId="{C9B60CD4-3F98-4A0A-B5EF-86931E9FB306}" dt="2021-09-18T09:23:30.365" v="1634"/>
        <pc:sldMkLst>
          <pc:docMk/>
          <pc:sldMk cId="2472483464" sldId="599"/>
        </pc:sldMkLst>
      </pc:sldChg>
      <pc:sldChg chg="modAnim">
        <pc:chgData name="Sharma Computer Academy" userId="08476b32c11f4418" providerId="LiveId" clId="{C9B60CD4-3F98-4A0A-B5EF-86931E9FB306}" dt="2021-09-18T09:23:46.098" v="1636"/>
        <pc:sldMkLst>
          <pc:docMk/>
          <pc:sldMk cId="3538336500" sldId="600"/>
        </pc:sldMkLst>
      </pc:sldChg>
      <pc:sldChg chg="modAnim">
        <pc:chgData name="Sharma Computer Academy" userId="08476b32c11f4418" providerId="LiveId" clId="{C9B60CD4-3F98-4A0A-B5EF-86931E9FB306}" dt="2021-09-18T09:24:27.738" v="1638"/>
        <pc:sldMkLst>
          <pc:docMk/>
          <pc:sldMk cId="1966066778" sldId="601"/>
        </pc:sldMkLst>
      </pc:sldChg>
      <pc:sldChg chg="del">
        <pc:chgData name="Sharma Computer Academy" userId="08476b32c11f4418" providerId="LiveId" clId="{C9B60CD4-3F98-4A0A-B5EF-86931E9FB306}" dt="2021-09-18T09:44:38.045" v="1672" actId="2696"/>
        <pc:sldMkLst>
          <pc:docMk/>
          <pc:sldMk cId="3347264530" sldId="602"/>
        </pc:sldMkLst>
      </pc:sldChg>
      <pc:sldChg chg="modSp mod">
        <pc:chgData name="Sharma Computer Academy" userId="08476b32c11f4418" providerId="LiveId" clId="{C9B60CD4-3F98-4A0A-B5EF-86931E9FB306}" dt="2021-09-18T09:46:36.561" v="1673" actId="115"/>
        <pc:sldMkLst>
          <pc:docMk/>
          <pc:sldMk cId="4229880172" sldId="602"/>
        </pc:sldMkLst>
        <pc:spChg chg="mod">
          <ac:chgData name="Sharma Computer Academy" userId="08476b32c11f4418" providerId="LiveId" clId="{C9B60CD4-3F98-4A0A-B5EF-86931E9FB306}" dt="2021-09-18T09:46:36.561" v="1673" actId="115"/>
          <ac:spMkLst>
            <pc:docMk/>
            <pc:sldMk cId="4229880172" sldId="602"/>
            <ac:spMk id="27" creationId="{00000000-0000-0000-0000-000000000000}"/>
          </ac:spMkLst>
        </pc:spChg>
      </pc:sldChg>
      <pc:sldChg chg="del">
        <pc:chgData name="Sharma Computer Academy" userId="08476b32c11f4418" providerId="LiveId" clId="{C9B60CD4-3F98-4A0A-B5EF-86931E9FB306}" dt="2021-09-18T09:44:38.045" v="1672" actId="2696"/>
        <pc:sldMkLst>
          <pc:docMk/>
          <pc:sldMk cId="1284640917" sldId="603"/>
        </pc:sldMkLst>
      </pc:sldChg>
      <pc:sldChg chg="modSp mod modAnim">
        <pc:chgData name="Sharma Computer Academy" userId="08476b32c11f4418" providerId="LiveId" clId="{C9B60CD4-3F98-4A0A-B5EF-86931E9FB306}" dt="2021-09-16T06:12:40.200" v="366" actId="207"/>
        <pc:sldMkLst>
          <pc:docMk/>
          <pc:sldMk cId="3314237441" sldId="604"/>
        </pc:sldMkLst>
        <pc:spChg chg="mod">
          <ac:chgData name="Sharma Computer Academy" userId="08476b32c11f4418" providerId="LiveId" clId="{C9B60CD4-3F98-4A0A-B5EF-86931E9FB306}" dt="2021-09-16T06:12:40.200" v="366" actId="207"/>
          <ac:spMkLst>
            <pc:docMk/>
            <pc:sldMk cId="3314237441" sldId="604"/>
            <ac:spMk id="27" creationId="{00000000-0000-0000-0000-000000000000}"/>
          </ac:spMkLst>
        </pc:spChg>
      </pc:sldChg>
      <pc:sldChg chg="modSp add">
        <pc:chgData name="Sharma Computer Academy" userId="08476b32c11f4418" providerId="LiveId" clId="{C9B60CD4-3F98-4A0A-B5EF-86931E9FB306}" dt="2021-09-16T06:31:27.105" v="578" actId="20577"/>
        <pc:sldMkLst>
          <pc:docMk/>
          <pc:sldMk cId="3400979615" sldId="605"/>
        </pc:sldMkLst>
        <pc:spChg chg="mod">
          <ac:chgData name="Sharma Computer Academy" userId="08476b32c11f4418" providerId="LiveId" clId="{C9B60CD4-3F98-4A0A-B5EF-86931E9FB306}" dt="2021-09-16T06:31:27.105" v="578" actId="20577"/>
          <ac:spMkLst>
            <pc:docMk/>
            <pc:sldMk cId="3400979615" sldId="605"/>
            <ac:spMk id="27" creationId="{00000000-0000-0000-0000-000000000000}"/>
          </ac:spMkLst>
        </pc:spChg>
      </pc:sldChg>
      <pc:sldChg chg="modSp mod modAnim">
        <pc:chgData name="Sharma Computer Academy" userId="08476b32c11f4418" providerId="LiveId" clId="{C9B60CD4-3F98-4A0A-B5EF-86931E9FB306}" dt="2021-09-16T06:58:39.505" v="1491" actId="207"/>
        <pc:sldMkLst>
          <pc:docMk/>
          <pc:sldMk cId="1742280621" sldId="606"/>
        </pc:sldMkLst>
        <pc:spChg chg="mod">
          <ac:chgData name="Sharma Computer Academy" userId="08476b32c11f4418" providerId="LiveId" clId="{C9B60CD4-3F98-4A0A-B5EF-86931E9FB306}" dt="2021-09-16T06:34:59.993" v="647" actId="20577"/>
          <ac:spMkLst>
            <pc:docMk/>
            <pc:sldMk cId="1742280621" sldId="606"/>
            <ac:spMk id="2" creationId="{00000000-0000-0000-0000-000000000000}"/>
          </ac:spMkLst>
        </pc:spChg>
        <pc:spChg chg="mod">
          <ac:chgData name="Sharma Computer Academy" userId="08476b32c11f4418" providerId="LiveId" clId="{C9B60CD4-3F98-4A0A-B5EF-86931E9FB306}" dt="2021-09-16T06:58:39.505" v="1491" actId="207"/>
          <ac:spMkLst>
            <pc:docMk/>
            <pc:sldMk cId="1742280621" sldId="606"/>
            <ac:spMk id="27" creationId="{00000000-0000-0000-0000-000000000000}"/>
          </ac:spMkLst>
        </pc:spChg>
      </pc:sldChg>
      <pc:sldChg chg="modSp add mod modAnim">
        <pc:chgData name="Sharma Computer Academy" userId="08476b32c11f4418" providerId="LiveId" clId="{C9B60CD4-3F98-4A0A-B5EF-86931E9FB306}" dt="2021-09-16T07:03:02.382" v="1532" actId="207"/>
        <pc:sldMkLst>
          <pc:docMk/>
          <pc:sldMk cId="3982602977" sldId="607"/>
        </pc:sldMkLst>
        <pc:spChg chg="mod">
          <ac:chgData name="Sharma Computer Academy" userId="08476b32c11f4418" providerId="LiveId" clId="{C9B60CD4-3F98-4A0A-B5EF-86931E9FB306}" dt="2021-09-16T07:03:02.382" v="1532" actId="207"/>
          <ac:spMkLst>
            <pc:docMk/>
            <pc:sldMk cId="3982602977" sldId="607"/>
            <ac:spMk id="27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C9B60CD4-3F98-4A0A-B5EF-86931E9FB306}" dt="2021-09-18T09:27:34.556" v="1650" actId="20577"/>
        <pc:sldMkLst>
          <pc:docMk/>
          <pc:sldMk cId="1936968431" sldId="608"/>
        </pc:sldMkLst>
        <pc:spChg chg="del mod">
          <ac:chgData name="Sharma Computer Academy" userId="08476b32c11f4418" providerId="LiveId" clId="{C9B60CD4-3F98-4A0A-B5EF-86931E9FB306}" dt="2021-09-16T07:10:41.991" v="1541" actId="478"/>
          <ac:spMkLst>
            <pc:docMk/>
            <pc:sldMk cId="1936968431" sldId="608"/>
            <ac:spMk id="7" creationId="{00000000-0000-0000-0000-000000000000}"/>
          </ac:spMkLst>
        </pc:spChg>
        <pc:spChg chg="mod">
          <ac:chgData name="Sharma Computer Academy" userId="08476b32c11f4418" providerId="LiveId" clId="{C9B60CD4-3F98-4A0A-B5EF-86931E9FB306}" dt="2021-09-16T07:09:38.706" v="1538" actId="20577"/>
          <ac:spMkLst>
            <pc:docMk/>
            <pc:sldMk cId="1936968431" sldId="608"/>
            <ac:spMk id="8" creationId="{00000000-0000-0000-0000-000000000000}"/>
          </ac:spMkLst>
        </pc:spChg>
        <pc:spChg chg="add mod">
          <ac:chgData name="Sharma Computer Academy" userId="08476b32c11f4418" providerId="LiveId" clId="{C9B60CD4-3F98-4A0A-B5EF-86931E9FB306}" dt="2021-09-18T09:27:34.556" v="1650" actId="20577"/>
          <ac:spMkLst>
            <pc:docMk/>
            <pc:sldMk cId="1936968431" sldId="608"/>
            <ac:spMk id="10" creationId="{B4C8D3CF-BB24-4B52-86A3-C403DDB416DB}"/>
          </ac:spMkLst>
        </pc:spChg>
      </pc:sldChg>
      <pc:sldChg chg="modSp add del modAnim">
        <pc:chgData name="Sharma Computer Academy" userId="08476b32c11f4418" providerId="LiveId" clId="{C9B60CD4-3F98-4A0A-B5EF-86931E9FB306}" dt="2021-09-16T07:13:10.582" v="1567" actId="47"/>
        <pc:sldMkLst>
          <pc:docMk/>
          <pc:sldMk cId="2272218372" sldId="609"/>
        </pc:sldMkLst>
        <pc:spChg chg="mod">
          <ac:chgData name="Sharma Computer Academy" userId="08476b32c11f4418" providerId="LiveId" clId="{C9B60CD4-3F98-4A0A-B5EF-86931E9FB306}" dt="2021-09-16T07:12:47.447" v="1557"/>
          <ac:spMkLst>
            <pc:docMk/>
            <pc:sldMk cId="2272218372" sldId="609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C9B60CD4-3F98-4A0A-B5EF-86931E9FB306}" dt="2021-09-18T09:27:49.248" v="1658" actId="20577"/>
        <pc:sldMkLst>
          <pc:docMk/>
          <pc:sldMk cId="2138701802" sldId="610"/>
        </pc:sldMkLst>
        <pc:spChg chg="mod">
          <ac:chgData name="Sharma Computer Academy" userId="08476b32c11f4418" providerId="LiveId" clId="{C9B60CD4-3F98-4A0A-B5EF-86931E9FB306}" dt="2021-09-16T07:11:40.796" v="1554" actId="20577"/>
          <ac:spMkLst>
            <pc:docMk/>
            <pc:sldMk cId="2138701802" sldId="610"/>
            <ac:spMk id="8" creationId="{00000000-0000-0000-0000-000000000000}"/>
          </ac:spMkLst>
        </pc:spChg>
        <pc:spChg chg="mod">
          <ac:chgData name="Sharma Computer Academy" userId="08476b32c11f4418" providerId="LiveId" clId="{C9B60CD4-3F98-4A0A-B5EF-86931E9FB306}" dt="2021-09-18T09:27:49.248" v="1658" actId="20577"/>
          <ac:spMkLst>
            <pc:docMk/>
            <pc:sldMk cId="2138701802" sldId="610"/>
            <ac:spMk id="10" creationId="{B4C8D3CF-BB24-4B52-86A3-C403DDB416DB}"/>
          </ac:spMkLst>
        </pc:spChg>
      </pc:sldChg>
      <pc:sldChg chg="modSp add mod">
        <pc:chgData name="Sharma Computer Academy" userId="08476b32c11f4418" providerId="LiveId" clId="{C9B60CD4-3F98-4A0A-B5EF-86931E9FB306}" dt="2021-09-16T07:14:34.749" v="1584" actId="207"/>
        <pc:sldMkLst>
          <pc:docMk/>
          <pc:sldMk cId="1178465840" sldId="611"/>
        </pc:sldMkLst>
        <pc:spChg chg="mod">
          <ac:chgData name="Sharma Computer Academy" userId="08476b32c11f4418" providerId="LiveId" clId="{C9B60CD4-3F98-4A0A-B5EF-86931E9FB306}" dt="2021-09-16T07:13:37.862" v="1571" actId="20577"/>
          <ac:spMkLst>
            <pc:docMk/>
            <pc:sldMk cId="1178465840" sldId="611"/>
            <ac:spMk id="8" creationId="{00000000-0000-0000-0000-000000000000}"/>
          </ac:spMkLst>
        </pc:spChg>
        <pc:spChg chg="mod">
          <ac:chgData name="Sharma Computer Academy" userId="08476b32c11f4418" providerId="LiveId" clId="{C9B60CD4-3F98-4A0A-B5EF-86931E9FB306}" dt="2021-09-16T07:14:34.749" v="1584" actId="207"/>
          <ac:spMkLst>
            <pc:docMk/>
            <pc:sldMk cId="1178465840" sldId="611"/>
            <ac:spMk id="10" creationId="{B4C8D3CF-BB24-4B52-86A3-C403DDB416DB}"/>
          </ac:spMkLst>
        </pc:spChg>
      </pc:sldChg>
      <pc:sldChg chg="modSp add mod">
        <pc:chgData name="Sharma Computer Academy" userId="08476b32c11f4418" providerId="LiveId" clId="{C9B60CD4-3F98-4A0A-B5EF-86931E9FB306}" dt="2021-09-16T07:15:12.803" v="1593" actId="6549"/>
        <pc:sldMkLst>
          <pc:docMk/>
          <pc:sldMk cId="2838018362" sldId="612"/>
        </pc:sldMkLst>
        <pc:spChg chg="mod">
          <ac:chgData name="Sharma Computer Academy" userId="08476b32c11f4418" providerId="LiveId" clId="{C9B60CD4-3F98-4A0A-B5EF-86931E9FB306}" dt="2021-09-16T07:15:12.803" v="1593" actId="6549"/>
          <ac:spMkLst>
            <pc:docMk/>
            <pc:sldMk cId="2838018362" sldId="612"/>
            <ac:spMk id="10" creationId="{B4C8D3CF-BB24-4B52-86A3-C403DDB416DB}"/>
          </ac:spMkLst>
        </pc:spChg>
      </pc:sldChg>
      <pc:sldChg chg="addSp modSp add del mod modClrScheme chgLayout">
        <pc:chgData name="Sharma Computer Academy" userId="08476b32c11f4418" providerId="LiveId" clId="{C9B60CD4-3F98-4A0A-B5EF-86931E9FB306}" dt="2021-09-18T09:44:38.045" v="1672" actId="2696"/>
        <pc:sldMkLst>
          <pc:docMk/>
          <pc:sldMk cId="836076182" sldId="614"/>
        </pc:sldMkLst>
        <pc:spChg chg="mod ord">
          <ac:chgData name="Sharma Computer Academy" userId="08476b32c11f4418" providerId="LiveId" clId="{C9B60CD4-3F98-4A0A-B5EF-86931E9FB306}" dt="2021-09-18T09:44:18.487" v="1670" actId="700"/>
          <ac:spMkLst>
            <pc:docMk/>
            <pc:sldMk cId="836076182" sldId="614"/>
            <ac:spMk id="2" creationId="{00000000-0000-0000-0000-000000000000}"/>
          </ac:spMkLst>
        </pc:spChg>
        <pc:spChg chg="mod">
          <ac:chgData name="Sharma Computer Academy" userId="08476b32c11f4418" providerId="LiveId" clId="{C9B60CD4-3F98-4A0A-B5EF-86931E9FB306}" dt="2021-09-18T09:43:32.654" v="1661" actId="5793"/>
          <ac:spMkLst>
            <pc:docMk/>
            <pc:sldMk cId="836076182" sldId="614"/>
            <ac:spMk id="27" creationId="{00000000-0000-0000-0000-000000000000}"/>
          </ac:spMkLst>
        </pc:spChg>
        <pc:picChg chg="add mod">
          <ac:chgData name="Sharma Computer Academy" userId="08476b32c11f4418" providerId="LiveId" clId="{C9B60CD4-3F98-4A0A-B5EF-86931E9FB306}" dt="2021-09-18T09:44:23.325" v="1671" actId="1076"/>
          <ac:picMkLst>
            <pc:docMk/>
            <pc:sldMk cId="836076182" sldId="614"/>
            <ac:picMk id="4" creationId="{743D670B-51BA-4DCB-BDD0-773E2A81AB98}"/>
          </ac:picMkLst>
        </pc:picChg>
      </pc:sldChg>
      <pc:sldMasterChg chg="delSldLayout">
        <pc:chgData name="Sharma Computer Academy" userId="08476b32c11f4418" providerId="LiveId" clId="{C9B60CD4-3F98-4A0A-B5EF-86931E9FB306}" dt="2021-09-16T07:11:08.127" v="1548" actId="47"/>
        <pc:sldMasterMkLst>
          <pc:docMk/>
          <pc:sldMasterMk cId="3731046580" sldId="2147483650"/>
        </pc:sldMasterMkLst>
        <pc:sldLayoutChg chg="del">
          <pc:chgData name="Sharma Computer Academy" userId="08476b32c11f4418" providerId="LiveId" clId="{C9B60CD4-3F98-4A0A-B5EF-86931E9FB306}" dt="2021-09-16T07:11:08.127" v="1548" actId="47"/>
          <pc:sldLayoutMkLst>
            <pc:docMk/>
            <pc:sldMasterMk cId="3731046580" sldId="2147483650"/>
            <pc:sldLayoutMk cId="694369120" sldId="21474837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pPr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504" y="4682935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9" y="-2166981"/>
            <a:ext cx="3185171" cy="11865199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8" y="3783426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7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2" y="259361"/>
            <a:ext cx="749315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20" y="2316387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973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2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5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85" y="127665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50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30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2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0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3" y="0"/>
            <a:ext cx="12192003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3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7" y="2362240"/>
            <a:ext cx="151191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2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46" y="533348"/>
            <a:ext cx="151191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6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6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3" y="1701235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09" y="2731196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5" y="3259592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41" y="581154"/>
            <a:ext cx="77875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9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3" y="2186572"/>
            <a:ext cx="821419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5" y="3075597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4" y="2595464"/>
            <a:ext cx="826259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906" y="5258009"/>
            <a:ext cx="1858079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8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26" y="4700669"/>
            <a:ext cx="151191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5" y="5796433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4" y="4090744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43"/>
            <a:ext cx="1132659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8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74" y="3485261"/>
            <a:ext cx="77875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1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89" y="3608737"/>
            <a:ext cx="821419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91"/>
            <a:ext cx="1038426" cy="9512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80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4" y="6604006"/>
            <a:ext cx="1015435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9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5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40" r:id="rId3"/>
    <p:sldLayoutId id="2147483736" r:id="rId4"/>
    <p:sldLayoutId id="2147483738" r:id="rId5"/>
    <p:sldLayoutId id="2147483737" r:id="rId6"/>
    <p:sldLayoutId id="2147483753" r:id="rId7"/>
    <p:sldLayoutId id="2147483739" r:id="rId8"/>
    <p:sldLayoutId id="2147483741" r:id="rId9"/>
    <p:sldLayoutId id="2147483745" r:id="rId10"/>
    <p:sldLayoutId id="2147483754" r:id="rId11"/>
    <p:sldLayoutId id="2147483732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  <p:sldLayoutId id="2147483755" r:id="rId5"/>
    <p:sldLayoutId id="2147483756" r:id="rId6"/>
    <p:sldLayoutId id="2147483757" r:id="rId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8" r:id="rId2"/>
    <p:sldLayoutId id="2147483759" r:id="rId3"/>
    <p:sldLayoutId id="2147483760" r:id="rId4"/>
    <p:sldLayoutId id="2147483761" r:id="rId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3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11" y="3143254"/>
            <a:ext cx="892847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80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61" y="3501932"/>
            <a:ext cx="862059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3" y="4835042"/>
            <a:ext cx="1062179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7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95" y="3150258"/>
            <a:ext cx="4400911" cy="13396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4BC99D62-24F4-4A06-9CA2-17F3E635A679}"/>
              </a:ext>
            </a:extLst>
          </p:cNvPr>
          <p:cNvGrpSpPr/>
          <p:nvPr/>
        </p:nvGrpSpPr>
        <p:grpSpPr>
          <a:xfrm>
            <a:off x="395391" y="1"/>
            <a:ext cx="2354304" cy="3327384"/>
            <a:chOff x="808111" y="-20084"/>
            <a:chExt cx="3896959" cy="5507649"/>
          </a:xfrm>
        </p:grpSpPr>
        <p:grpSp>
          <p:nvGrpSpPr>
            <p:cNvPr id="73" name="Group 136">
              <a:extLst>
                <a:ext uri="{FF2B5EF4-FFF2-40B4-BE49-F238E27FC236}">
                  <a16:creationId xmlns:a16="http://schemas.microsoft.com/office/drawing/2014/main" id="{DA8E5DFF-19E4-4814-B1ED-71FF6A48F854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1FBC552-F01E-42F0-9DBC-F700221CABAE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Freeform: Shape 138">
                <a:extLst>
                  <a:ext uri="{FF2B5EF4-FFF2-40B4-BE49-F238E27FC236}">
                    <a16:creationId xmlns:a16="http://schemas.microsoft.com/office/drawing/2014/main" id="{9560EE1F-5211-4B24-B6C4-ADD75E0F226A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139">
              <a:extLst>
                <a:ext uri="{FF2B5EF4-FFF2-40B4-BE49-F238E27FC236}">
                  <a16:creationId xmlns:a16="http://schemas.microsoft.com/office/drawing/2014/main" id="{065C1E06-E941-491D-9B1B-749759F1C45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331B67C-1420-4757-B25F-61C4A22CC89E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: Shape 141">
                <a:extLst>
                  <a:ext uri="{FF2B5EF4-FFF2-40B4-BE49-F238E27FC236}">
                    <a16:creationId xmlns:a16="http://schemas.microsoft.com/office/drawing/2014/main" id="{23A6DB40-17DA-4648-AB79-CCE31480CE51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Group 142">
              <a:extLst>
                <a:ext uri="{FF2B5EF4-FFF2-40B4-BE49-F238E27FC236}">
                  <a16:creationId xmlns:a16="http://schemas.microsoft.com/office/drawing/2014/main" id="{2E90E815-8317-45F4-9259-F20272B0B2B9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A4ECA8E-856E-45DA-A235-2A212F0B55FA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ounded Rectangle 51">
                <a:extLst>
                  <a:ext uri="{FF2B5EF4-FFF2-40B4-BE49-F238E27FC236}">
                    <a16:creationId xmlns:a16="http://schemas.microsoft.com/office/drawing/2014/main" id="{160716ED-7D21-4514-909C-172EE645D281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145">
              <a:extLst>
                <a:ext uri="{FF2B5EF4-FFF2-40B4-BE49-F238E27FC236}">
                  <a16:creationId xmlns:a16="http://schemas.microsoft.com/office/drawing/2014/main" id="{AAD4B073-7606-449E-97F2-63476F79C7FF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9C35138-14FF-4C04-82D7-ADC56F23BAEC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reeform: Shape 147">
                <a:extLst>
                  <a:ext uri="{FF2B5EF4-FFF2-40B4-BE49-F238E27FC236}">
                    <a16:creationId xmlns:a16="http://schemas.microsoft.com/office/drawing/2014/main" id="{2596DD59-AA5A-42E7-8B44-DF5B83B38641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oup 148">
              <a:extLst>
                <a:ext uri="{FF2B5EF4-FFF2-40B4-BE49-F238E27FC236}">
                  <a16:creationId xmlns:a16="http://schemas.microsoft.com/office/drawing/2014/main" id="{B01C011E-2CF5-4D7E-9264-BE4409A1C915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54C283F-ECEC-4C85-BBED-5019532D8F8E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: Shape 150">
                <a:extLst>
                  <a:ext uri="{FF2B5EF4-FFF2-40B4-BE49-F238E27FC236}">
                    <a16:creationId xmlns:a16="http://schemas.microsoft.com/office/drawing/2014/main" id="{92E5CF2E-711F-4566-985F-700EE8C6FF04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React App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structure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984" y="2647660"/>
            <a:ext cx="2541329" cy="2493379"/>
          </a:xfrm>
          <a:prstGeom prst="rect">
            <a:avLst/>
          </a:prstGeom>
        </p:spPr>
      </p:pic>
      <p:cxnSp>
        <p:nvCxnSpPr>
          <p:cNvPr id="11" name="Elbow Connector 10"/>
          <p:cNvCxnSpPr>
            <a:endCxn id="12" idx="1"/>
          </p:cNvCxnSpPr>
          <p:nvPr/>
        </p:nvCxnSpPr>
        <p:spPr>
          <a:xfrm flipV="1">
            <a:off x="6714699" y="2401994"/>
            <a:ext cx="2006220" cy="11873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720919" y="1446651"/>
            <a:ext cx="3152634" cy="1910686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>
                <a:solidFill>
                  <a:srgbClr val="FFFF00"/>
                </a:solidFill>
                <a:cs typeface="Calibri" panose="020F0502020204030204" pitchFamily="34" charset="0"/>
              </a:rPr>
              <a:t>Index.html</a:t>
            </a:r>
          </a:p>
          <a:p>
            <a:pPr marL="457200" indent="-457200" algn="ctr"/>
            <a:r>
              <a:rPr lang="en-US" b="1" dirty="0">
                <a:cs typeface="Calibri" panose="020F0502020204030204" pitchFamily="34" charset="0"/>
              </a:rPr>
              <a:t> </a:t>
            </a:r>
          </a:p>
          <a:p>
            <a:pPr marL="457200" indent="-457200" algn="ctr"/>
            <a:r>
              <a:rPr lang="en-US" b="1" dirty="0"/>
              <a:t>It is the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template file</a:t>
            </a:r>
          </a:p>
          <a:p>
            <a:pPr marL="457200" indent="-457200" algn="ctr"/>
            <a:r>
              <a:rPr lang="en-US" b="1" dirty="0"/>
              <a:t>which is served up when</a:t>
            </a:r>
          </a:p>
          <a:p>
            <a:pPr marL="457200" indent="-457200" algn="ctr"/>
            <a:r>
              <a:rPr lang="en-US" b="1" dirty="0"/>
              <a:t>we run start script to</a:t>
            </a:r>
          </a:p>
          <a:p>
            <a:pPr marL="457200" indent="-457200" algn="ctr"/>
            <a:r>
              <a:rPr lang="en-US" b="1" dirty="0"/>
              <a:t>launch our app. </a:t>
            </a:r>
          </a:p>
        </p:txBody>
      </p:sp>
      <p:cxnSp>
        <p:nvCxnSpPr>
          <p:cNvPr id="14" name="Elbow Connector 13"/>
          <p:cNvCxnSpPr/>
          <p:nvPr/>
        </p:nvCxnSpPr>
        <p:spPr>
          <a:xfrm rot="10800000">
            <a:off x="3480179" y="3534765"/>
            <a:ext cx="1708258" cy="10395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57116" y="2759116"/>
            <a:ext cx="3152634" cy="1910686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 err="1">
                <a:solidFill>
                  <a:srgbClr val="FFFF00"/>
                </a:solidFill>
                <a:cs typeface="Calibri" panose="020F0502020204030204" pitchFamily="34" charset="0"/>
              </a:rPr>
              <a:t>manifest.json</a:t>
            </a:r>
            <a:r>
              <a:rPr lang="en-US" b="1" dirty="0">
                <a:solidFill>
                  <a:srgbClr val="FFFF00"/>
                </a:solidFill>
                <a:cs typeface="Calibri" panose="020F0502020204030204" pitchFamily="34" charset="0"/>
              </a:rPr>
              <a:t> </a:t>
            </a:r>
          </a:p>
          <a:p>
            <a:pPr marL="457200" indent="-457200" algn="ctr"/>
            <a:endParaRPr lang="en-US" b="1" dirty="0">
              <a:cs typeface="Calibri" panose="020F0502020204030204" pitchFamily="34" charset="0"/>
            </a:endParaRPr>
          </a:p>
          <a:p>
            <a:pPr marL="457200" indent="-457200" algn="ctr"/>
            <a:r>
              <a:rPr lang="en-US" b="1" dirty="0"/>
              <a:t>The manifest file </a:t>
            </a:r>
          </a:p>
          <a:p>
            <a:pPr marL="457200" indent="-457200" algn="ctr"/>
            <a:r>
              <a:rPr lang="en-US" b="1" dirty="0"/>
              <a:t>configures how our we</a:t>
            </a:r>
          </a:p>
          <a:p>
            <a:pPr marL="457200" indent="-457200" algn="ctr"/>
            <a:r>
              <a:rPr lang="en-US" b="1" dirty="0"/>
              <a:t>app will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behave</a:t>
            </a:r>
            <a:r>
              <a:rPr lang="en-US" b="1" dirty="0"/>
              <a:t> if it is</a:t>
            </a:r>
          </a:p>
          <a:p>
            <a:pPr marL="457200" indent="-457200" algn="ctr"/>
            <a:r>
              <a:rPr lang="en-US" b="1" dirty="0"/>
              <a:t>added to an </a:t>
            </a:r>
            <a:r>
              <a:rPr lang="en-US" b="1" dirty="0">
                <a:solidFill>
                  <a:srgbClr val="272785"/>
                </a:solidFill>
              </a:rPr>
              <a:t>Android</a:t>
            </a:r>
          </a:p>
          <a:p>
            <a:pPr marL="457200" indent="-457200" algn="ctr"/>
            <a:r>
              <a:rPr lang="en-US" b="1" dirty="0">
                <a:solidFill>
                  <a:srgbClr val="272785"/>
                </a:solidFill>
              </a:rPr>
              <a:t>user’s home screen</a:t>
            </a:r>
          </a:p>
        </p:txBody>
      </p:sp>
      <p:cxnSp>
        <p:nvCxnSpPr>
          <p:cNvPr id="24" name="Elbow Connector 23"/>
          <p:cNvCxnSpPr/>
          <p:nvPr/>
        </p:nvCxnSpPr>
        <p:spPr>
          <a:xfrm>
            <a:off x="6619164" y="4967779"/>
            <a:ext cx="2115402" cy="6687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791432" y="4510578"/>
            <a:ext cx="3152634" cy="1910686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>
                <a:solidFill>
                  <a:srgbClr val="FFFF00"/>
                </a:solidFill>
                <a:cs typeface="Calibri" panose="020F0502020204030204" pitchFamily="34" charset="0"/>
              </a:rPr>
              <a:t>robots.txt</a:t>
            </a:r>
          </a:p>
          <a:p>
            <a:pPr marL="457200" indent="-457200" algn="ctr"/>
            <a:r>
              <a:rPr lang="en-US" b="1" dirty="0">
                <a:cs typeface="Calibri" panose="020F0502020204030204" pitchFamily="34" charset="0"/>
              </a:rPr>
              <a:t> </a:t>
            </a:r>
          </a:p>
          <a:p>
            <a:pPr marL="457200" indent="-457200" algn="ctr"/>
            <a:r>
              <a:rPr lang="en-US" b="1" dirty="0"/>
              <a:t>Defines </a:t>
            </a:r>
            <a:r>
              <a:rPr lang="en-US" b="1" dirty="0">
                <a:solidFill>
                  <a:srgbClr val="272785"/>
                </a:solidFill>
              </a:rPr>
              <a:t>rules </a:t>
            </a:r>
            <a:r>
              <a:rPr lang="en-US" b="1" dirty="0"/>
              <a:t>for spiders,</a:t>
            </a:r>
          </a:p>
          <a:p>
            <a:pPr marL="457200" indent="-457200" algn="ctr"/>
            <a:r>
              <a:rPr lang="en-US" b="1" dirty="0"/>
              <a:t> crawlers and scrapers</a:t>
            </a:r>
          </a:p>
          <a:p>
            <a:pPr marL="457200" indent="-457200" algn="ctr"/>
            <a:r>
              <a:rPr lang="en-US" b="1" dirty="0"/>
              <a:t> for accessing our app.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React App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b="1" dirty="0" err="1">
                <a:solidFill>
                  <a:srgbClr val="FFFF00"/>
                </a:solidFill>
                <a:cs typeface="Calibri" panose="020F0502020204030204" pitchFamily="34" charset="0"/>
              </a:rPr>
              <a:t>Src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 folder and it’s files: </a:t>
            </a:r>
            <a:r>
              <a:rPr lang="en-US" sz="2400" b="1" dirty="0"/>
              <a:t>This contains the </a:t>
            </a:r>
            <a:r>
              <a:rPr lang="en-US" sz="2400" b="1" dirty="0">
                <a:solidFill>
                  <a:srgbClr val="660033"/>
                </a:solidFill>
              </a:rPr>
              <a:t>JavaScript </a:t>
            </a:r>
            <a:r>
              <a:rPr lang="en-US" sz="2400" b="1" dirty="0"/>
              <a:t>files that will be processed by </a:t>
            </a:r>
            <a:r>
              <a:rPr lang="en-US" sz="2400" b="1" dirty="0" err="1">
                <a:solidFill>
                  <a:srgbClr val="92D050"/>
                </a:solidFill>
              </a:rPr>
              <a:t>webpack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/>
              <a:t>and is the </a:t>
            </a:r>
            <a:r>
              <a:rPr lang="en-US" sz="2400" b="1" dirty="0">
                <a:solidFill>
                  <a:srgbClr val="00FF00"/>
                </a:solidFill>
              </a:rPr>
              <a:t>heart of the React app</a:t>
            </a:r>
            <a:r>
              <a:rPr lang="en-US" sz="2400" b="1" dirty="0"/>
              <a:t>.</a:t>
            </a: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structure 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472" y="3261815"/>
            <a:ext cx="1946410" cy="2340591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flipV="1">
            <a:off x="5977719" y="2947916"/>
            <a:ext cx="1487606" cy="6823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478972" y="2456597"/>
            <a:ext cx="3930555" cy="914400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Contains styles of our</a:t>
            </a:r>
          </a:p>
          <a:p>
            <a:pPr marL="457200" indent="-457200" algn="ctr"/>
            <a:r>
              <a:rPr lang="en-US" b="1" dirty="0"/>
              <a:t>react component (App.js)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549482" y="3577989"/>
            <a:ext cx="3955581" cy="1185080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This file has very basic react</a:t>
            </a:r>
          </a:p>
          <a:p>
            <a:pPr marL="457200" indent="-457200" algn="ctr"/>
            <a:r>
              <a:rPr lang="en-US" b="1" dirty="0"/>
              <a:t> component defined which can</a:t>
            </a:r>
          </a:p>
          <a:p>
            <a:pPr marL="457200" indent="-457200" algn="ctr"/>
            <a:r>
              <a:rPr lang="en-US" b="1" dirty="0"/>
              <a:t> be replaced by our own root </a:t>
            </a:r>
          </a:p>
          <a:p>
            <a:pPr marL="457200" indent="-457200" algn="ctr"/>
            <a:r>
              <a:rPr lang="en-US" b="1" dirty="0"/>
              <a:t>component</a:t>
            </a:r>
          </a:p>
        </p:txBody>
      </p:sp>
      <p:cxnSp>
        <p:nvCxnSpPr>
          <p:cNvPr id="15" name="Elbow Connector 14"/>
          <p:cNvCxnSpPr/>
          <p:nvPr/>
        </p:nvCxnSpPr>
        <p:spPr>
          <a:xfrm>
            <a:off x="5936776" y="3903260"/>
            <a:ext cx="1542197" cy="1910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29" idx="3"/>
          </p:cNvCxnSpPr>
          <p:nvPr/>
        </p:nvCxnSpPr>
        <p:spPr>
          <a:xfrm rot="10800000">
            <a:off x="4110251" y="3380097"/>
            <a:ext cx="1075899" cy="7961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9695" y="2922896"/>
            <a:ext cx="3930555" cy="914400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This is the test file for our</a:t>
            </a:r>
          </a:p>
          <a:p>
            <a:pPr marL="457200" indent="-457200" algn="ctr"/>
            <a:r>
              <a:rPr lang="en-US" b="1" dirty="0"/>
              <a:t>component App.js    </a:t>
            </a:r>
          </a:p>
        </p:txBody>
      </p:sp>
      <p:cxnSp>
        <p:nvCxnSpPr>
          <p:cNvPr id="31" name="Elbow Connector 30"/>
          <p:cNvCxnSpPr>
            <a:endCxn id="34" idx="3"/>
          </p:cNvCxnSpPr>
          <p:nvPr/>
        </p:nvCxnSpPr>
        <p:spPr>
          <a:xfrm rot="10800000" flipV="1">
            <a:off x="4112526" y="4408227"/>
            <a:ext cx="1032681" cy="1205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81970" y="4071581"/>
            <a:ext cx="3930555" cy="914400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Contains styles for general setup of our app.</a:t>
            </a:r>
          </a:p>
        </p:txBody>
      </p:sp>
      <p:cxnSp>
        <p:nvCxnSpPr>
          <p:cNvPr id="36" name="Elbow Connector 35"/>
          <p:cNvCxnSpPr>
            <a:endCxn id="46" idx="3"/>
          </p:cNvCxnSpPr>
          <p:nvPr/>
        </p:nvCxnSpPr>
        <p:spPr>
          <a:xfrm rot="10800000" flipV="1">
            <a:off x="3955581" y="4681179"/>
            <a:ext cx="1216922" cy="119418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63773" y="5145206"/>
            <a:ext cx="3791808" cy="1460310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index.js file is used for routing </a:t>
            </a:r>
          </a:p>
          <a:p>
            <a:pPr marL="457200" indent="-457200" algn="ctr"/>
            <a:r>
              <a:rPr lang="en-US" b="1" dirty="0"/>
              <a:t>or calling our component which </a:t>
            </a:r>
          </a:p>
          <a:p>
            <a:pPr marL="457200" indent="-457200" algn="ctr"/>
            <a:r>
              <a:rPr lang="en-US" b="1" dirty="0"/>
              <a:t>gets rendered. Do not change</a:t>
            </a:r>
          </a:p>
          <a:p>
            <a:pPr marL="457200" indent="-457200" algn="ctr"/>
            <a:r>
              <a:rPr lang="en-US" b="1" dirty="0"/>
              <a:t>any other name else </a:t>
            </a:r>
          </a:p>
          <a:p>
            <a:pPr marL="457200" indent="-457200" algn="ctr"/>
            <a:r>
              <a:rPr lang="en-US" b="1" dirty="0"/>
              <a:t>compilation will get failed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794905" y="5904936"/>
            <a:ext cx="3955581" cy="809767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As the name suggest this files </a:t>
            </a:r>
          </a:p>
          <a:p>
            <a:pPr marL="457200" indent="-457200" algn="ctr"/>
            <a:r>
              <a:rPr lang="en-US" b="1" dirty="0"/>
              <a:t>setups tests and runs them.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rot="16200000" flipH="1">
            <a:off x="5752534" y="5738887"/>
            <a:ext cx="423079" cy="272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6662382" y="5202072"/>
            <a:ext cx="816591" cy="1887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7483518" y="4917747"/>
            <a:ext cx="3955581" cy="923497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 err="1"/>
              <a:t>WebVitals</a:t>
            </a:r>
            <a:r>
              <a:rPr lang="en-US" b="1" dirty="0"/>
              <a:t> are a set of useful </a:t>
            </a:r>
          </a:p>
          <a:p>
            <a:pPr marL="457200" indent="-457200" algn="ctr"/>
            <a:r>
              <a:rPr lang="en-US" b="1" dirty="0"/>
              <a:t>metrics that aim to capture the </a:t>
            </a:r>
          </a:p>
          <a:p>
            <a:pPr marL="457200" indent="-457200" algn="ctr"/>
            <a:r>
              <a:rPr lang="en-US" b="1" dirty="0"/>
              <a:t>user experience of a web page.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9" grpId="0" animBg="1"/>
      <p:bldP spid="34" grpId="0" animBg="1"/>
      <p:bldP spid="46" grpId="0" animBg="1"/>
      <p:bldP spid="68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React App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Root folder files: 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sp>
        <p:nvSpPr>
          <p:cNvPr id="46" name="Rounded Rectangle 45"/>
          <p:cNvSpPr/>
          <p:nvPr/>
        </p:nvSpPr>
        <p:spPr>
          <a:xfrm>
            <a:off x="327546" y="2169994"/>
            <a:ext cx="4160299" cy="1951629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This file contains the </a:t>
            </a:r>
            <a:r>
              <a:rPr lang="en-US" b="1" dirty="0">
                <a:solidFill>
                  <a:srgbClr val="272785"/>
                </a:solidFill>
              </a:rPr>
              <a:t>exact</a:t>
            </a:r>
          </a:p>
          <a:p>
            <a:pPr marL="457200" indent="-457200" algn="ctr"/>
            <a:r>
              <a:rPr lang="en-US" b="1" dirty="0">
                <a:solidFill>
                  <a:srgbClr val="272785"/>
                </a:solidFill>
              </a:rPr>
              <a:t>Dependency tree </a:t>
            </a:r>
            <a:r>
              <a:rPr lang="en-US" b="1" dirty="0"/>
              <a:t>installed in </a:t>
            </a:r>
            <a:r>
              <a:rPr lang="en-US" b="1" dirty="0">
                <a:solidFill>
                  <a:srgbClr val="FFC000"/>
                </a:solidFill>
              </a:rPr>
              <a:t>node</a:t>
            </a:r>
          </a:p>
          <a:p>
            <a:pPr marL="457200" indent="-457200" algn="ctr"/>
            <a:r>
              <a:rPr lang="en-US" b="1" dirty="0">
                <a:solidFill>
                  <a:srgbClr val="FFC000"/>
                </a:solidFill>
              </a:rPr>
              <a:t>modules/</a:t>
            </a:r>
            <a:r>
              <a:rPr lang="en-US" b="1" dirty="0"/>
              <a:t>. This provides a way for </a:t>
            </a:r>
          </a:p>
          <a:p>
            <a:pPr marL="457200" indent="-457200" algn="ctr"/>
            <a:r>
              <a:rPr lang="en-US" b="1" dirty="0">
                <a:solidFill>
                  <a:srgbClr val="92D050"/>
                </a:solidFill>
              </a:rPr>
              <a:t>teams working </a:t>
            </a:r>
            <a:r>
              <a:rPr lang="en-US" b="1" dirty="0"/>
              <a:t>on private apps to </a:t>
            </a:r>
          </a:p>
          <a:p>
            <a:pPr marL="457200" indent="-457200" algn="ctr"/>
            <a:r>
              <a:rPr lang="en-US" b="1" dirty="0"/>
              <a:t>ensure that they have the same </a:t>
            </a:r>
          </a:p>
          <a:p>
            <a:pPr marL="457200" indent="-457200" algn="ctr"/>
            <a:r>
              <a:rPr lang="en-US" b="1" dirty="0"/>
              <a:t>version of dependencies and sub-dependencies.</a:t>
            </a:r>
          </a:p>
        </p:txBody>
      </p:sp>
      <p:pic>
        <p:nvPicPr>
          <p:cNvPr id="22" name="Picture 21" descr="structure 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350" y="3388128"/>
            <a:ext cx="3198407" cy="1784374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7058171" y="2538483"/>
            <a:ext cx="1185080" cy="10395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231875" y="1653654"/>
            <a:ext cx="3791808" cy="1460310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This is the standard file used </a:t>
            </a:r>
          </a:p>
          <a:p>
            <a:pPr marL="457200" indent="-457200" algn="ctr"/>
            <a:r>
              <a:rPr lang="en-US" b="1" dirty="0"/>
              <a:t>by the source control tool </a:t>
            </a:r>
            <a:r>
              <a:rPr lang="en-US" b="1" dirty="0" err="1">
                <a:solidFill>
                  <a:srgbClr val="FFC000"/>
                </a:solidFill>
              </a:rPr>
              <a:t>git</a:t>
            </a:r>
            <a:r>
              <a:rPr lang="en-US" b="1" dirty="0"/>
              <a:t> to </a:t>
            </a:r>
          </a:p>
          <a:p>
            <a:pPr marL="457200" indent="-457200" algn="ctr"/>
            <a:r>
              <a:rPr lang="en-US" b="1" dirty="0"/>
              <a:t>determine which files and </a:t>
            </a:r>
          </a:p>
          <a:p>
            <a:pPr marL="457200" indent="-457200" algn="ctr"/>
            <a:r>
              <a:rPr lang="en-US" b="1" dirty="0"/>
              <a:t>directories </a:t>
            </a:r>
            <a:r>
              <a:rPr lang="en-US" b="1" dirty="0">
                <a:solidFill>
                  <a:srgbClr val="272785"/>
                </a:solidFill>
              </a:rPr>
              <a:t>to ignore </a:t>
            </a:r>
            <a:r>
              <a:rPr lang="en-US" b="1" dirty="0"/>
              <a:t>when </a:t>
            </a:r>
          </a:p>
          <a:p>
            <a:pPr marL="457200" indent="-457200" algn="ctr"/>
            <a:r>
              <a:rPr lang="en-US" b="1" dirty="0"/>
              <a:t>committing code. </a:t>
            </a:r>
          </a:p>
        </p:txBody>
      </p:sp>
      <p:cxnSp>
        <p:nvCxnSpPr>
          <p:cNvPr id="32" name="Elbow Connector 31"/>
          <p:cNvCxnSpPr/>
          <p:nvPr/>
        </p:nvCxnSpPr>
        <p:spPr>
          <a:xfrm rot="10800000">
            <a:off x="4481017" y="3177656"/>
            <a:ext cx="1291987" cy="7256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7387992" y="4344542"/>
            <a:ext cx="978086" cy="9780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8368346" y="4326340"/>
            <a:ext cx="3782710" cy="2190460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This file contains various</a:t>
            </a:r>
          </a:p>
          <a:p>
            <a:pPr marL="457200" indent="-457200" algn="ctr"/>
            <a:r>
              <a:rPr lang="en-US" b="1" dirty="0"/>
              <a:t>metadata that is relevant to </a:t>
            </a:r>
          </a:p>
          <a:p>
            <a:pPr marL="457200" indent="-457200" algn="ctr"/>
            <a:r>
              <a:rPr lang="en-US" b="1" dirty="0"/>
              <a:t>our project. It contains information </a:t>
            </a:r>
          </a:p>
          <a:p>
            <a:pPr marL="457200" indent="-457200" algn="ctr"/>
            <a:r>
              <a:rPr lang="en-US" b="1" dirty="0"/>
              <a:t>about our project (name, version, </a:t>
            </a:r>
            <a:r>
              <a:rPr lang="en-US" b="1" dirty="0" err="1"/>
              <a:t>etc</a:t>
            </a:r>
            <a:r>
              <a:rPr lang="en-US" b="1" dirty="0"/>
              <a:t>) </a:t>
            </a:r>
          </a:p>
          <a:p>
            <a:pPr marL="457200" indent="-457200" algn="ctr"/>
            <a:r>
              <a:rPr lang="en-US" b="1" dirty="0"/>
              <a:t>as well as all the dependencies</a:t>
            </a:r>
          </a:p>
        </p:txBody>
      </p:sp>
      <p:cxnSp>
        <p:nvCxnSpPr>
          <p:cNvPr id="43" name="Elbow Connector 42"/>
          <p:cNvCxnSpPr/>
          <p:nvPr/>
        </p:nvCxnSpPr>
        <p:spPr>
          <a:xfrm rot="10800000" flipV="1">
            <a:off x="4574277" y="4667534"/>
            <a:ext cx="1130487" cy="10940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25355" y="5036024"/>
            <a:ext cx="4160299" cy="1392072"/>
          </a:xfrm>
          <a:prstGeom prst="round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en-US" b="1" dirty="0"/>
              <a:t>This file can be used to </a:t>
            </a:r>
          </a:p>
          <a:p>
            <a:pPr marL="457200" indent="-457200" algn="ctr"/>
            <a:r>
              <a:rPr lang="en-US" b="1" dirty="0">
                <a:solidFill>
                  <a:srgbClr val="92D050"/>
                </a:solidFill>
              </a:rPr>
              <a:t>define usage</a:t>
            </a:r>
            <a:r>
              <a:rPr lang="en-US" b="1" dirty="0"/>
              <a:t>, </a:t>
            </a:r>
            <a:r>
              <a:rPr lang="en-US" b="1" dirty="0">
                <a:solidFill>
                  <a:srgbClr val="92D050"/>
                </a:solidFill>
              </a:rPr>
              <a:t>build instructions</a:t>
            </a:r>
            <a:r>
              <a:rPr lang="en-US" b="1" dirty="0"/>
              <a:t>, </a:t>
            </a:r>
          </a:p>
          <a:p>
            <a:pPr marL="457200" indent="-457200" algn="ctr"/>
            <a:r>
              <a:rPr lang="en-US" b="1" dirty="0">
                <a:solidFill>
                  <a:srgbClr val="92D050"/>
                </a:solidFill>
              </a:rPr>
              <a:t>summary of project</a:t>
            </a:r>
            <a:r>
              <a:rPr lang="en-US" b="1" dirty="0"/>
              <a:t>, etc. It uses </a:t>
            </a:r>
          </a:p>
          <a:p>
            <a:pPr marL="457200" indent="-457200" algn="ctr"/>
            <a:r>
              <a:rPr lang="en-US" b="1" dirty="0"/>
              <a:t>markdown markup language to </a:t>
            </a:r>
          </a:p>
          <a:p>
            <a:pPr marL="457200" indent="-457200" algn="ctr"/>
            <a:r>
              <a:rPr lang="en-US" b="1" dirty="0"/>
              <a:t>create content.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8" grpId="0" animBg="1"/>
      <p:bldP spid="41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Semantic Versioning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EF7113-28B3-48AA-AF09-BCBDB9310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73" y="1498054"/>
            <a:ext cx="8382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Semantic Versioning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rgbClr val="00FF00"/>
                </a:solidFill>
              </a:rPr>
              <a:t>Bug fix/patch version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Includes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bug fixes</a:t>
            </a:r>
            <a:r>
              <a:rPr lang="en-US" sz="2400" b="1" dirty="0"/>
              <a:t>/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documentation spelling mistakes </a:t>
            </a:r>
            <a:r>
              <a:rPr lang="en-US" sz="2400" b="1" dirty="0"/>
              <a:t>etc.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rgbClr val="FF9900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rgbClr val="FF9900"/>
                </a:solidFill>
              </a:rPr>
              <a:t>Minor version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Includes </a:t>
            </a:r>
            <a:r>
              <a:rPr lang="en-US" sz="2400" b="1" dirty="0">
                <a:solidFill>
                  <a:srgbClr val="00B0F0"/>
                </a:solidFill>
              </a:rPr>
              <a:t>additions</a:t>
            </a:r>
            <a:r>
              <a:rPr lang="en-US" sz="2400" b="1" dirty="0"/>
              <a:t> of </a:t>
            </a:r>
            <a:r>
              <a:rPr lang="en-US" sz="2400" b="1" dirty="0">
                <a:solidFill>
                  <a:srgbClr val="FFFF00"/>
                </a:solidFill>
              </a:rPr>
              <a:t>functions</a:t>
            </a:r>
            <a:r>
              <a:rPr lang="en-US" sz="2400" b="1" dirty="0"/>
              <a:t> or </a:t>
            </a:r>
            <a:r>
              <a:rPr lang="en-US" sz="2400" b="1" dirty="0">
                <a:solidFill>
                  <a:srgbClr val="FFFF00"/>
                </a:solidFill>
              </a:rPr>
              <a:t>API</a:t>
            </a:r>
            <a:r>
              <a:rPr lang="en-US" sz="2400" b="1" dirty="0"/>
              <a:t> which </a:t>
            </a:r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does not break </a:t>
            </a:r>
            <a:r>
              <a:rPr lang="en-US" sz="2400" b="1" dirty="0"/>
              <a:t>anything from the </a:t>
            </a:r>
            <a:r>
              <a:rPr lang="en-US" sz="2400" b="1" dirty="0">
                <a:solidFill>
                  <a:srgbClr val="00FF00"/>
                </a:solidFill>
              </a:rPr>
              <a:t>older versions </a:t>
            </a:r>
            <a:r>
              <a:rPr lang="en-US" sz="2400" b="1" dirty="0"/>
              <a:t>So anything that runs on </a:t>
            </a:r>
            <a:r>
              <a:rPr lang="en-US" sz="2400" b="1" dirty="0">
                <a:solidFill>
                  <a:srgbClr val="FFC000"/>
                </a:solidFill>
              </a:rPr>
              <a:t>v1.1.0</a:t>
            </a:r>
            <a:r>
              <a:rPr lang="en-US" sz="2400" b="1" dirty="0"/>
              <a:t> should work on </a:t>
            </a:r>
            <a:r>
              <a:rPr lang="en-US" sz="2400" b="1" dirty="0">
                <a:solidFill>
                  <a:srgbClr val="FF9900"/>
                </a:solidFill>
              </a:rPr>
              <a:t>v1.9.0</a:t>
            </a:r>
            <a:r>
              <a:rPr lang="en-US" sz="2400" b="1" dirty="0"/>
              <a:t> as well.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rgbClr val="FF00FF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rgbClr val="FF00FF"/>
                </a:solidFill>
              </a:rPr>
              <a:t>Major version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Includes version which </a:t>
            </a:r>
            <a:r>
              <a:rPr lang="en-US" sz="2400" b="1" dirty="0">
                <a:solidFill>
                  <a:srgbClr val="FF9900"/>
                </a:solidFill>
              </a:rPr>
              <a:t>breaks stuff</a:t>
            </a:r>
            <a:r>
              <a:rPr lang="en-US" sz="2400" b="1" dirty="0"/>
              <a:t>. It can include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removing APIs </a:t>
            </a:r>
            <a:r>
              <a:rPr lang="en-US" sz="2400" b="1" dirty="0"/>
              <a:t>or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changing names of functions</a:t>
            </a:r>
            <a:r>
              <a:rPr lang="en-US" sz="2400" b="1" dirty="0"/>
              <a:t> so anything that works on </a:t>
            </a:r>
            <a:r>
              <a:rPr lang="en-US" sz="2400" b="1" dirty="0">
                <a:solidFill>
                  <a:srgbClr val="FFC000"/>
                </a:solidFill>
              </a:rPr>
              <a:t>v1.0.0 </a:t>
            </a:r>
            <a:r>
              <a:rPr lang="en-US" sz="2400" b="1" dirty="0"/>
              <a:t>may not necessarily work on </a:t>
            </a:r>
            <a:r>
              <a:rPr lang="en-US" sz="2400" b="1" dirty="0">
                <a:solidFill>
                  <a:srgbClr val="FFC000"/>
                </a:solidFill>
              </a:rPr>
              <a:t>v2.0.0</a:t>
            </a:r>
            <a:endParaRPr lang="en-US" sz="2400" b="1" dirty="0">
              <a:solidFill>
                <a:srgbClr val="FFC000"/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9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/>
              <a:t>package.json</a:t>
            </a:r>
            <a:r>
              <a:rPr lang="en-US" sz="2800" b="1" dirty="0"/>
              <a:t> File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r>
              <a:rPr lang="en-US" sz="2400" b="1" dirty="0"/>
              <a:t> 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As previously mentioned , </a:t>
            </a:r>
            <a:r>
              <a:rPr lang="en-US" sz="2400" b="1" dirty="0" err="1">
                <a:solidFill>
                  <a:srgbClr val="92D050"/>
                </a:solidFill>
              </a:rPr>
              <a:t>package.json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b="1" dirty="0"/>
              <a:t>is a file that contains </a:t>
            </a:r>
            <a:r>
              <a:rPr lang="en-US" sz="2400" b="1" dirty="0">
                <a:solidFill>
                  <a:srgbClr val="FFFF00"/>
                </a:solidFill>
              </a:rPr>
              <a:t>information</a:t>
            </a:r>
            <a:r>
              <a:rPr lang="en-US" sz="2400" b="1" dirty="0"/>
              <a:t> about our project (name, version, </a:t>
            </a:r>
            <a:r>
              <a:rPr lang="en-US" sz="2400" b="1" dirty="0" err="1"/>
              <a:t>etc</a:t>
            </a:r>
            <a:r>
              <a:rPr lang="en-US" sz="2400" b="1" dirty="0"/>
              <a:t>) and it lists the </a:t>
            </a:r>
            <a:r>
              <a:rPr lang="en-US" sz="2400" b="1" dirty="0">
                <a:solidFill>
                  <a:srgbClr val="FF00FF"/>
                </a:solidFill>
              </a:rPr>
              <a:t>packages</a:t>
            </a:r>
            <a:r>
              <a:rPr lang="en-US" sz="2400" b="1" dirty="0"/>
              <a:t> that our project is </a:t>
            </a:r>
            <a:r>
              <a:rPr lang="en-US" sz="2400" b="1" dirty="0">
                <a:solidFill>
                  <a:srgbClr val="FF9900"/>
                </a:solidFill>
              </a:rPr>
              <a:t>dependent</a:t>
            </a:r>
            <a:r>
              <a:rPr lang="en-US" sz="2400" b="1" dirty="0"/>
              <a:t> on.</a:t>
            </a: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4F667F-C12B-4B39-967E-C9C9D154DF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1274" y="1117761"/>
            <a:ext cx="7809451" cy="41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6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/>
              <a:t>package.json</a:t>
            </a:r>
            <a:r>
              <a:rPr lang="en-US" sz="2800" b="1" dirty="0"/>
              <a:t> File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</a:rPr>
              <a:t>So as you can see </a:t>
            </a:r>
            <a:r>
              <a:rPr lang="en-US" sz="2400" b="1" dirty="0"/>
              <a:t>, after </a:t>
            </a:r>
            <a:r>
              <a:rPr lang="en-US" sz="2400" b="1" dirty="0">
                <a:solidFill>
                  <a:srgbClr val="00FF00"/>
                </a:solidFill>
              </a:rPr>
              <a:t>every dependency </a:t>
            </a:r>
            <a:r>
              <a:rPr lang="en-US" sz="2400" b="1" dirty="0"/>
              <a:t>listed under </a:t>
            </a:r>
            <a:r>
              <a:rPr lang="en-US" sz="2400" b="1" dirty="0" err="1">
                <a:solidFill>
                  <a:srgbClr val="00B0F0"/>
                </a:solidFill>
              </a:rPr>
              <a:t>package.json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/>
              <a:t>there's a </a:t>
            </a:r>
            <a:r>
              <a:rPr lang="en-US" sz="2400" b="1" dirty="0">
                <a:solidFill>
                  <a:srgbClr val="FFC000"/>
                </a:solidFill>
              </a:rPr>
              <a:t>number</a:t>
            </a:r>
            <a:r>
              <a:rPr lang="en-US" sz="2400" b="1" dirty="0"/>
              <a:t> something like </a:t>
            </a:r>
            <a:r>
              <a:rPr lang="en-US" sz="2400" b="1" dirty="0">
                <a:solidFill>
                  <a:srgbClr val="FF00FF"/>
                </a:solidFill>
              </a:rPr>
              <a:t>^17.0.2 </a:t>
            </a:r>
            <a:r>
              <a:rPr lang="en-US" sz="2400" b="1" dirty="0"/>
              <a:t>which is the </a:t>
            </a:r>
            <a:r>
              <a:rPr lang="en-US" sz="2400" b="1" dirty="0">
                <a:solidFill>
                  <a:srgbClr val="FFC000"/>
                </a:solidFill>
              </a:rPr>
              <a:t>version</a:t>
            </a:r>
            <a:r>
              <a:rPr lang="en-US" sz="2400" b="1" dirty="0"/>
              <a:t> of that package 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But </a:t>
            </a:r>
            <a:r>
              <a:rPr lang="en-US" sz="2400" b="1" dirty="0">
                <a:solidFill>
                  <a:srgbClr val="FFFF00"/>
                </a:solidFill>
              </a:rPr>
              <a:t>before</a:t>
            </a:r>
            <a:r>
              <a:rPr lang="en-US" sz="2400" b="1" dirty="0"/>
              <a:t> the </a:t>
            </a:r>
            <a:r>
              <a:rPr lang="en-US" sz="2400" b="1" dirty="0">
                <a:solidFill>
                  <a:srgbClr val="FF9900"/>
                </a:solidFill>
              </a:rPr>
              <a:t>version</a:t>
            </a:r>
            <a:r>
              <a:rPr lang="en-US" sz="2400" b="1" dirty="0"/>
              <a:t>, there is </a:t>
            </a:r>
            <a:r>
              <a:rPr lang="en-US" sz="2400" b="1" dirty="0">
                <a:solidFill>
                  <a:srgbClr val="92D050"/>
                </a:solidFill>
              </a:rPr>
              <a:t>^</a:t>
            </a:r>
            <a:r>
              <a:rPr lang="en-US" sz="2400" b="1" dirty="0"/>
              <a:t> and it can be a </a:t>
            </a:r>
            <a:r>
              <a:rPr lang="en-US" sz="2400" b="1" u="sng" dirty="0">
                <a:solidFill>
                  <a:srgbClr val="FFFF00"/>
                </a:solidFill>
              </a:rPr>
              <a:t>total destroyer </a:t>
            </a:r>
            <a:r>
              <a:rPr lang="en-US" sz="2400" b="1" dirty="0"/>
              <a:t>for our project.</a:t>
            </a:r>
          </a:p>
          <a:p>
            <a:endParaRPr lang="en-US" sz="2400" b="1" dirty="0"/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22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Why ^ Is Dangerous ?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</a:rPr>
              <a:t>^</a:t>
            </a:r>
            <a:r>
              <a:rPr lang="en-US" sz="2400" b="1" dirty="0"/>
              <a:t> sign before the </a:t>
            </a:r>
            <a:r>
              <a:rPr lang="en-US" sz="2400" b="1" dirty="0">
                <a:solidFill>
                  <a:srgbClr val="92D050"/>
                </a:solidFill>
              </a:rPr>
              <a:t>version</a:t>
            </a:r>
            <a:r>
              <a:rPr lang="en-US" sz="2400" b="1" dirty="0"/>
              <a:t> tells </a:t>
            </a:r>
            <a:r>
              <a:rPr lang="en-US" sz="2400" b="1" dirty="0" err="1">
                <a:solidFill>
                  <a:srgbClr val="FF00FF"/>
                </a:solidFill>
              </a:rPr>
              <a:t>npm</a:t>
            </a:r>
            <a:r>
              <a:rPr lang="en-US" sz="2400" b="1" dirty="0"/>
              <a:t> that if someone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clones the project </a:t>
            </a:r>
            <a:r>
              <a:rPr lang="en-US" sz="2400" b="1" dirty="0"/>
              <a:t>and runs </a:t>
            </a:r>
            <a:r>
              <a:rPr lang="en-US" sz="2400" b="1" u="sng" dirty="0" err="1">
                <a:solidFill>
                  <a:srgbClr val="FF9900"/>
                </a:solidFill>
              </a:rPr>
              <a:t>npm</a:t>
            </a:r>
            <a:r>
              <a:rPr lang="en-US" sz="2400" b="1" u="sng" dirty="0">
                <a:solidFill>
                  <a:srgbClr val="FF9900"/>
                </a:solidFill>
              </a:rPr>
              <a:t> install </a:t>
            </a:r>
            <a:r>
              <a:rPr lang="en-US" sz="2400" b="1" dirty="0"/>
              <a:t>in the directory then </a:t>
            </a:r>
            <a:r>
              <a:rPr lang="en-US" sz="2400" b="1" dirty="0">
                <a:solidFill>
                  <a:srgbClr val="00CC00"/>
                </a:solidFill>
              </a:rPr>
              <a:t>install the latest minor version </a:t>
            </a:r>
            <a:r>
              <a:rPr lang="en-US" sz="2400" b="1" dirty="0"/>
              <a:t>of the package in his </a:t>
            </a:r>
            <a:r>
              <a:rPr lang="en-US" sz="2400" b="1" dirty="0" err="1">
                <a:solidFill>
                  <a:srgbClr val="FF00FF"/>
                </a:solidFill>
              </a:rPr>
              <a:t>node_modules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So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lets say </a:t>
            </a:r>
            <a:r>
              <a:rPr lang="en-US" sz="2400" b="1" dirty="0"/>
              <a:t>we are having </a:t>
            </a:r>
            <a:r>
              <a:rPr lang="en-US" sz="2400" b="1" dirty="0">
                <a:solidFill>
                  <a:srgbClr val="FF9900"/>
                </a:solidFill>
              </a:rPr>
              <a:t>react</a:t>
            </a:r>
            <a:r>
              <a:rPr lang="en-US" sz="2400" b="1" dirty="0"/>
              <a:t> with </a:t>
            </a:r>
            <a:r>
              <a:rPr lang="en-US" sz="2400" b="1" dirty="0">
                <a:solidFill>
                  <a:srgbClr val="FFFF00"/>
                </a:solidFill>
              </a:rPr>
              <a:t>^17.0.2 </a:t>
            </a:r>
            <a:r>
              <a:rPr lang="en-US" sz="2400" b="1" dirty="0"/>
              <a:t>in </a:t>
            </a:r>
            <a:r>
              <a:rPr lang="en-US" sz="2400" b="1" dirty="0" err="1">
                <a:solidFill>
                  <a:srgbClr val="FF9900"/>
                </a:solidFill>
              </a:rPr>
              <a:t>package.json</a:t>
            </a:r>
            <a:r>
              <a:rPr lang="en-US" sz="2400" b="1" dirty="0">
                <a:solidFill>
                  <a:srgbClr val="FF9900"/>
                </a:solidFill>
              </a:rPr>
              <a:t> </a:t>
            </a:r>
            <a:r>
              <a:rPr lang="en-US" sz="2400" b="1" dirty="0"/>
              <a:t>and then </a:t>
            </a:r>
            <a:r>
              <a:rPr lang="en-US" sz="2400" b="1" dirty="0">
                <a:solidFill>
                  <a:srgbClr val="00FF00"/>
                </a:solidFill>
              </a:rPr>
              <a:t>react team </a:t>
            </a:r>
            <a:r>
              <a:rPr lang="en-US" sz="2400" b="1" dirty="0"/>
              <a:t>releases version </a:t>
            </a:r>
            <a:r>
              <a:rPr lang="en-US" sz="2400" b="1" dirty="0">
                <a:solidFill>
                  <a:srgbClr val="FFFF00"/>
                </a:solidFill>
              </a:rPr>
              <a:t>17.1.2</a:t>
            </a:r>
            <a:r>
              <a:rPr lang="en-US" sz="2400" b="1" dirty="0"/>
              <a:t> and now when </a:t>
            </a:r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someone clones our repo </a:t>
            </a:r>
            <a:r>
              <a:rPr lang="en-US" sz="2400" b="1" dirty="0"/>
              <a:t>and runs </a:t>
            </a:r>
            <a:r>
              <a:rPr lang="en-US" sz="2400" b="1" u="sng" dirty="0" err="1">
                <a:solidFill>
                  <a:srgbClr val="FF9900"/>
                </a:solidFill>
              </a:rPr>
              <a:t>npm</a:t>
            </a:r>
            <a:r>
              <a:rPr lang="en-US" sz="2400" b="1" u="sng" dirty="0">
                <a:solidFill>
                  <a:srgbClr val="FF9900"/>
                </a:solidFill>
              </a:rPr>
              <a:t> install </a:t>
            </a:r>
            <a:r>
              <a:rPr lang="en-US" sz="2400" b="1" dirty="0"/>
              <a:t>in that directory they will get the version </a:t>
            </a:r>
            <a:r>
              <a:rPr lang="en-US" sz="2400" b="1" dirty="0">
                <a:solidFill>
                  <a:srgbClr val="FFFF00"/>
                </a:solidFill>
              </a:rPr>
              <a:t>17.1.2 </a:t>
            </a:r>
            <a:endParaRPr lang="en-US" sz="2400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48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Why ^ Is Dangerous ?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This can </a:t>
            </a:r>
            <a:r>
              <a:rPr lang="en-US" sz="2400" b="1" dirty="0">
                <a:solidFill>
                  <a:srgbClr val="FFFF00"/>
                </a:solidFill>
              </a:rPr>
              <a:t>sometimes cause issues </a:t>
            </a:r>
            <a:r>
              <a:rPr lang="en-US" sz="2400" b="1" dirty="0"/>
              <a:t>since the </a:t>
            </a:r>
            <a:r>
              <a:rPr lang="en-US" sz="2400" b="1" dirty="0">
                <a:solidFill>
                  <a:srgbClr val="00FF00"/>
                </a:solidFill>
              </a:rPr>
              <a:t>developers</a:t>
            </a:r>
            <a:r>
              <a:rPr lang="en-US" sz="2400" b="1" dirty="0"/>
              <a:t> on the </a:t>
            </a:r>
            <a:r>
              <a:rPr lang="en-US" sz="2400" b="1" dirty="0">
                <a:solidFill>
                  <a:srgbClr val="FF00FF"/>
                </a:solidFill>
              </a:rPr>
              <a:t>same project </a:t>
            </a:r>
            <a:r>
              <a:rPr lang="en-US" sz="2400" b="1" dirty="0"/>
              <a:t>might all be on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different dependency </a:t>
            </a:r>
            <a:r>
              <a:rPr lang="en-US" sz="2400" b="1" dirty="0"/>
              <a:t>versions.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So </a:t>
            </a:r>
            <a:r>
              <a:rPr lang="en-US" sz="2400" b="1" dirty="0" err="1">
                <a:solidFill>
                  <a:srgbClr val="92D050"/>
                </a:solidFill>
              </a:rPr>
              <a:t>npm</a:t>
            </a:r>
            <a:r>
              <a:rPr lang="en-US" sz="2400" b="1" dirty="0">
                <a:solidFill>
                  <a:srgbClr val="92D050"/>
                </a:solidFill>
              </a:rPr>
              <a:t> later released </a:t>
            </a:r>
            <a:r>
              <a:rPr lang="en-US" sz="2400" b="1" dirty="0"/>
              <a:t>a </a:t>
            </a:r>
            <a:r>
              <a:rPr lang="en-US" sz="2400" b="1" dirty="0">
                <a:solidFill>
                  <a:srgbClr val="FFFF00"/>
                </a:solidFill>
              </a:rPr>
              <a:t>new file </a:t>
            </a:r>
            <a:r>
              <a:rPr lang="en-US" sz="2400" b="1" dirty="0"/>
              <a:t>called </a:t>
            </a:r>
            <a:r>
              <a:rPr lang="en-US" sz="2400" b="1" dirty="0">
                <a:solidFill>
                  <a:srgbClr val="FF00FF"/>
                </a:solidFill>
              </a:rPr>
              <a:t>package-</a:t>
            </a:r>
            <a:r>
              <a:rPr lang="en-US" sz="2400" b="1" dirty="0" err="1">
                <a:solidFill>
                  <a:srgbClr val="FF00FF"/>
                </a:solidFill>
              </a:rPr>
              <a:t>lock.json</a:t>
            </a:r>
            <a:r>
              <a:rPr lang="en-US" sz="2400" b="1" dirty="0">
                <a:solidFill>
                  <a:srgbClr val="FF00FF"/>
                </a:solidFill>
              </a:rPr>
              <a:t> </a:t>
            </a:r>
            <a:r>
              <a:rPr lang="en-US" sz="2400" b="1" dirty="0"/>
              <a:t>to avoid such scenarios</a:t>
            </a:r>
            <a:endParaRPr lang="en-US" sz="2400" b="1" dirty="0">
              <a:solidFill>
                <a:srgbClr val="FFFF00"/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3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/>
              <a:t>package.json</a:t>
            </a:r>
            <a:r>
              <a:rPr lang="en-US" sz="2800" b="1" dirty="0"/>
              <a:t> File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file </a:t>
            </a:r>
            <a:r>
              <a:rPr lang="en-US" sz="2400" b="1" dirty="0">
                <a:solidFill>
                  <a:srgbClr val="00FF00"/>
                </a:solidFill>
              </a:rPr>
              <a:t>package-</a:t>
            </a:r>
            <a:r>
              <a:rPr lang="en-US" sz="2400" b="1" dirty="0" err="1">
                <a:solidFill>
                  <a:srgbClr val="00FF00"/>
                </a:solidFill>
              </a:rPr>
              <a:t>lock.json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b="1" dirty="0"/>
              <a:t>will </a:t>
            </a:r>
            <a:r>
              <a:rPr lang="en-US" sz="2400" b="1" dirty="0">
                <a:solidFill>
                  <a:srgbClr val="FF9900"/>
                </a:solidFill>
              </a:rPr>
              <a:t>simply avoid this </a:t>
            </a:r>
            <a:r>
              <a:rPr lang="en-US" sz="2400" b="1" dirty="0"/>
              <a:t>general behavior of installing </a:t>
            </a:r>
            <a:r>
              <a:rPr lang="en-US" sz="2400" b="1" dirty="0">
                <a:solidFill>
                  <a:srgbClr val="FF00FF"/>
                </a:solidFill>
              </a:rPr>
              <a:t>updated minor version 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So when </a:t>
            </a:r>
            <a:r>
              <a:rPr lang="en-US" sz="2400" b="1" dirty="0">
                <a:solidFill>
                  <a:srgbClr val="FFFF00"/>
                </a:solidFill>
              </a:rPr>
              <a:t>someone clones our repo </a:t>
            </a:r>
            <a:r>
              <a:rPr lang="en-US" sz="2400" b="1" dirty="0"/>
              <a:t>and runs </a:t>
            </a:r>
            <a:r>
              <a:rPr lang="en-US" sz="2400" b="1" u="sng" dirty="0" err="1">
                <a:solidFill>
                  <a:srgbClr val="FF9900"/>
                </a:solidFill>
              </a:rPr>
              <a:t>npm</a:t>
            </a:r>
            <a:r>
              <a:rPr lang="en-US" sz="2400" b="1" u="sng" dirty="0">
                <a:solidFill>
                  <a:srgbClr val="FF9900"/>
                </a:solidFill>
              </a:rPr>
              <a:t> install </a:t>
            </a:r>
            <a:r>
              <a:rPr lang="en-US" sz="2400" b="1" dirty="0"/>
              <a:t>in their machine then </a:t>
            </a:r>
            <a:r>
              <a:rPr lang="en-US" sz="2400" b="1" dirty="0" err="1">
                <a:solidFill>
                  <a:srgbClr val="FF00FF"/>
                </a:solidFill>
              </a:rPr>
              <a:t>npm</a:t>
            </a:r>
            <a:r>
              <a:rPr lang="en-US" sz="2400" b="1" dirty="0"/>
              <a:t> will look into </a:t>
            </a:r>
            <a:r>
              <a:rPr lang="en-US" sz="2400" b="1" dirty="0">
                <a:solidFill>
                  <a:srgbClr val="00FF00"/>
                </a:solidFill>
              </a:rPr>
              <a:t>package-</a:t>
            </a:r>
            <a:r>
              <a:rPr lang="en-US" sz="2400" b="1" dirty="0" err="1">
                <a:solidFill>
                  <a:srgbClr val="00FF00"/>
                </a:solidFill>
              </a:rPr>
              <a:t>lock.json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install exact versions </a:t>
            </a:r>
            <a:r>
              <a:rPr lang="en-US" sz="2400" b="1" dirty="0"/>
              <a:t>of the </a:t>
            </a:r>
            <a:r>
              <a:rPr lang="en-US" sz="2400" b="1" dirty="0">
                <a:solidFill>
                  <a:srgbClr val="FFFF00"/>
                </a:solidFill>
              </a:rPr>
              <a:t>package</a:t>
            </a:r>
            <a:r>
              <a:rPr lang="en-US" sz="2400" b="1" dirty="0"/>
              <a:t> as the </a:t>
            </a:r>
            <a:r>
              <a:rPr lang="en-US" sz="2400" b="1" dirty="0">
                <a:solidFill>
                  <a:srgbClr val="FF00FF"/>
                </a:solidFill>
              </a:rPr>
              <a:t>owner has installed </a:t>
            </a:r>
            <a:r>
              <a:rPr lang="en-US" sz="2400" b="1" dirty="0"/>
              <a:t>so it will ignore the </a:t>
            </a:r>
            <a:r>
              <a:rPr lang="en-US" sz="2400" b="1" dirty="0">
                <a:solidFill>
                  <a:srgbClr val="92D050"/>
                </a:solidFill>
              </a:rPr>
              <a:t>^ </a:t>
            </a:r>
            <a:r>
              <a:rPr lang="en-US" sz="2400" b="1" dirty="0"/>
              <a:t>from </a:t>
            </a:r>
            <a:r>
              <a:rPr lang="en-US" sz="2400" b="1" dirty="0" err="1">
                <a:solidFill>
                  <a:srgbClr val="00CC00"/>
                </a:solidFill>
              </a:rPr>
              <a:t>package.json</a:t>
            </a:r>
            <a:r>
              <a:rPr lang="en-US" sz="2400" b="1" dirty="0"/>
              <a:t>.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0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3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11" y="3143254"/>
            <a:ext cx="892847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80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61" y="3501932"/>
            <a:ext cx="862059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3" y="4835042"/>
            <a:ext cx="1062179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4BC99D62-24F4-4A06-9CA2-17F3E635A679}"/>
              </a:ext>
            </a:extLst>
          </p:cNvPr>
          <p:cNvGrpSpPr/>
          <p:nvPr/>
        </p:nvGrpSpPr>
        <p:grpSpPr>
          <a:xfrm>
            <a:off x="395391" y="1"/>
            <a:ext cx="2354304" cy="3327384"/>
            <a:chOff x="808111" y="-20084"/>
            <a:chExt cx="3896959" cy="5507649"/>
          </a:xfrm>
        </p:grpSpPr>
        <p:grpSp>
          <p:nvGrpSpPr>
            <p:cNvPr id="3" name="Group 136">
              <a:extLst>
                <a:ext uri="{FF2B5EF4-FFF2-40B4-BE49-F238E27FC236}">
                  <a16:creationId xmlns:a16="http://schemas.microsoft.com/office/drawing/2014/main" id="{DA8E5DFF-19E4-4814-B1ED-71FF6A48F854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1FBC552-F01E-42F0-9DBC-F700221CABAE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Freeform: Shape 138">
                <a:extLst>
                  <a:ext uri="{FF2B5EF4-FFF2-40B4-BE49-F238E27FC236}">
                    <a16:creationId xmlns:a16="http://schemas.microsoft.com/office/drawing/2014/main" id="{9560EE1F-5211-4B24-B6C4-ADD75E0F226A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139">
              <a:extLst>
                <a:ext uri="{FF2B5EF4-FFF2-40B4-BE49-F238E27FC236}">
                  <a16:creationId xmlns:a16="http://schemas.microsoft.com/office/drawing/2014/main" id="{065C1E06-E941-491D-9B1B-749759F1C45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331B67C-1420-4757-B25F-61C4A22CC89E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: Shape 141">
                <a:extLst>
                  <a:ext uri="{FF2B5EF4-FFF2-40B4-BE49-F238E27FC236}">
                    <a16:creationId xmlns:a16="http://schemas.microsoft.com/office/drawing/2014/main" id="{23A6DB40-17DA-4648-AB79-CCE31480CE51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2E90E815-8317-45F4-9259-F20272B0B2B9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A4ECA8E-856E-45DA-A235-2A212F0B55FA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ounded Rectangle 51">
                <a:extLst>
                  <a:ext uri="{FF2B5EF4-FFF2-40B4-BE49-F238E27FC236}">
                    <a16:creationId xmlns:a16="http://schemas.microsoft.com/office/drawing/2014/main" id="{160716ED-7D21-4514-909C-172EE645D281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145">
              <a:extLst>
                <a:ext uri="{FF2B5EF4-FFF2-40B4-BE49-F238E27FC236}">
                  <a16:creationId xmlns:a16="http://schemas.microsoft.com/office/drawing/2014/main" id="{AAD4B073-7606-449E-97F2-63476F79C7FF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9C35138-14FF-4C04-82D7-ADC56F23BAEC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reeform: Shape 147">
                <a:extLst>
                  <a:ext uri="{FF2B5EF4-FFF2-40B4-BE49-F238E27FC236}">
                    <a16:creationId xmlns:a16="http://schemas.microsoft.com/office/drawing/2014/main" id="{2596DD59-AA5A-42E7-8B44-DF5B83B38641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148">
              <a:extLst>
                <a:ext uri="{FF2B5EF4-FFF2-40B4-BE49-F238E27FC236}">
                  <a16:creationId xmlns:a16="http://schemas.microsoft.com/office/drawing/2014/main" id="{B01C011E-2CF5-4D7E-9264-BE4409A1C915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54C283F-ECEC-4C85-BBED-5019532D8F8E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: Shape 150">
                <a:extLst>
                  <a:ext uri="{FF2B5EF4-FFF2-40B4-BE49-F238E27FC236}">
                    <a16:creationId xmlns:a16="http://schemas.microsoft.com/office/drawing/2014/main" id="{92E5CF2E-711F-4566-985F-700EE8C6FF04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2228987" y="2748968"/>
            <a:ext cx="73242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</a:rPr>
              <a:t>React JS</a:t>
            </a:r>
          </a:p>
          <a:p>
            <a:pPr algn="ctr"/>
            <a:r>
              <a:rPr lang="en-US" sz="4000" b="1" dirty="0">
                <a:solidFill>
                  <a:srgbClr val="92D050"/>
                </a:solidFill>
              </a:rPr>
              <a:t>(Create-React-App)</a:t>
            </a:r>
          </a:p>
          <a:p>
            <a:pPr algn="ctr"/>
            <a:r>
              <a:rPr lang="en-US" sz="3200" b="1" dirty="0">
                <a:solidFill>
                  <a:srgbClr val="FFC000"/>
                </a:solidFill>
              </a:rPr>
              <a:t>Lecture-15</a:t>
            </a:r>
            <a:endParaRPr lang="en-IN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Modify The Default Structure And Output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Let us now change the default app output to the shown below: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01ADDC-F799-47A2-A83C-31BACAD56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2" y="1920239"/>
            <a:ext cx="11178685" cy="46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Modify The Default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structure</a:t>
            </a:r>
            <a:r>
              <a:rPr lang="en-US" sz="2400" b="1" dirty="0">
                <a:cs typeface="Calibri" panose="020F0502020204030204" pitchFamily="34" charset="0"/>
              </a:rPr>
              <a:t> of this app is the </a:t>
            </a:r>
            <a:r>
              <a:rPr lang="en-US" sz="2400" b="1" dirty="0">
                <a:solidFill>
                  <a:srgbClr val="FFC000"/>
                </a:solidFill>
                <a:cs typeface="Calibri" panose="020F0502020204030204" pitchFamily="34" charset="0"/>
              </a:rPr>
              <a:t>default structure </a:t>
            </a:r>
            <a:r>
              <a:rPr lang="en-US" sz="2400" b="1" dirty="0">
                <a:cs typeface="Calibri" panose="020F0502020204030204" pitchFamily="34" charset="0"/>
              </a:rPr>
              <a:t>which is provided by the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React</a:t>
            </a:r>
            <a:r>
              <a:rPr lang="en-US" sz="2400" b="1" dirty="0">
                <a:cs typeface="Calibri" panose="020F0502020204030204" pitchFamily="34" charset="0"/>
              </a:rPr>
              <a:t> to showing up the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default React page</a:t>
            </a:r>
            <a:r>
              <a:rPr lang="en-US" sz="2400" b="1" dirty="0"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let's </a:t>
            </a:r>
            <a:r>
              <a:rPr lang="en-US" sz="2400" b="1" dirty="0">
                <a:solidFill>
                  <a:srgbClr val="FFC000"/>
                </a:solidFill>
                <a:cs typeface="Calibri" panose="020F0502020204030204" pitchFamily="34" charset="0"/>
              </a:rPr>
              <a:t>delete</a:t>
            </a:r>
            <a:r>
              <a:rPr lang="en-US" sz="2400" b="1" dirty="0">
                <a:cs typeface="Calibri" panose="020F0502020204030204" pitchFamily="34" charset="0"/>
              </a:rPr>
              <a:t> those files which are not </a:t>
            </a:r>
            <a:r>
              <a:rPr lang="en-US" sz="2400" b="1" dirty="0">
                <a:solidFill>
                  <a:srgbClr val="92D050"/>
                </a:solidFill>
                <a:cs typeface="Calibri" panose="020F0502020204030204" pitchFamily="34" charset="0"/>
              </a:rPr>
              <a:t>necessary</a:t>
            </a:r>
            <a:r>
              <a:rPr lang="en-US" sz="2400" b="1" dirty="0">
                <a:cs typeface="Calibri" panose="020F0502020204030204" pitchFamily="34" charset="0"/>
              </a:rPr>
              <a:t> at this learning level.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We will </a:t>
            </a: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keep</a:t>
            </a:r>
            <a:r>
              <a:rPr lang="en-US" sz="2400" b="1" dirty="0">
                <a:cs typeface="Calibri" panose="020F0502020204030204" pitchFamily="34" charset="0"/>
              </a:rPr>
              <a:t> only those files that are important to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compile </a:t>
            </a:r>
            <a:r>
              <a:rPr lang="en-US" sz="2400" b="1" dirty="0"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run </a:t>
            </a:r>
            <a:r>
              <a:rPr lang="en-US" sz="2400" b="1" dirty="0">
                <a:cs typeface="Calibri" panose="020F0502020204030204" pitchFamily="34" charset="0"/>
              </a:rPr>
              <a:t>our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React app</a:t>
            </a:r>
            <a:r>
              <a:rPr lang="en-US" sz="2400" b="1" dirty="0"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9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Modify The Default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structure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595" y="1119120"/>
            <a:ext cx="3992330" cy="55728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51379" y="1637733"/>
            <a:ext cx="1201003" cy="2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80947" y="2144981"/>
            <a:ext cx="1201003" cy="2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94595" y="2404293"/>
            <a:ext cx="1201003" cy="2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5411" y="3441541"/>
            <a:ext cx="1201003" cy="2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67299" y="3946517"/>
            <a:ext cx="1201003" cy="2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12711" y="4751698"/>
            <a:ext cx="1201003" cy="2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14983" y="5013281"/>
            <a:ext cx="1564944" cy="2274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9575" y="5245298"/>
            <a:ext cx="1201003" cy="218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8" idx="3"/>
          </p:cNvCxnSpPr>
          <p:nvPr/>
        </p:nvCxnSpPr>
        <p:spPr>
          <a:xfrm rot="10800000">
            <a:off x="2852383" y="1746916"/>
            <a:ext cx="6127845" cy="203351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rot="10800000">
            <a:off x="2881951" y="2254164"/>
            <a:ext cx="6111925" cy="149897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3"/>
          </p:cNvCxnSpPr>
          <p:nvPr/>
        </p:nvCxnSpPr>
        <p:spPr>
          <a:xfrm rot="10800000">
            <a:off x="2895599" y="2513475"/>
            <a:ext cx="6070981" cy="12260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3"/>
          </p:cNvCxnSpPr>
          <p:nvPr/>
        </p:nvCxnSpPr>
        <p:spPr>
          <a:xfrm rot="10800000" flipV="1">
            <a:off x="2868303" y="3739487"/>
            <a:ext cx="6098277" cy="3162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3"/>
          </p:cNvCxnSpPr>
          <p:nvPr/>
        </p:nvCxnSpPr>
        <p:spPr>
          <a:xfrm rot="10800000" flipV="1">
            <a:off x="2813715" y="3766782"/>
            <a:ext cx="6180161" cy="109409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3"/>
          </p:cNvCxnSpPr>
          <p:nvPr/>
        </p:nvCxnSpPr>
        <p:spPr>
          <a:xfrm rot="10800000" flipV="1">
            <a:off x="3179927" y="3780429"/>
            <a:ext cx="5786652" cy="134658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6" idx="3"/>
          </p:cNvCxnSpPr>
          <p:nvPr/>
        </p:nvCxnSpPr>
        <p:spPr>
          <a:xfrm rot="10800000" flipV="1">
            <a:off x="2870579" y="3780430"/>
            <a:ext cx="6123297" cy="15740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2775044" y="3566654"/>
            <a:ext cx="6136944" cy="2001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925636" y="3452884"/>
            <a:ext cx="2265528" cy="627798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Delete These all the files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Modify The Default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8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Now our structure looks as follows: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§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pic>
        <p:nvPicPr>
          <p:cNvPr id="8" name="Picture 7" descr="structure 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236" y="2129051"/>
            <a:ext cx="4626591" cy="44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Modify The React Application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457200"/>
            <a:endParaRPr lang="en-US" sz="28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let's now have a look at our </a:t>
            </a:r>
            <a:r>
              <a:rPr lang="en-US" sz="2400" b="1" dirty="0" err="1">
                <a:solidFill>
                  <a:srgbClr val="FFFF00"/>
                </a:solidFill>
              </a:rPr>
              <a:t>src</a:t>
            </a:r>
            <a:r>
              <a:rPr lang="en-US" sz="2400" b="1" dirty="0">
                <a:solidFill>
                  <a:srgbClr val="FFFF00"/>
                </a:solidFill>
              </a:rPr>
              <a:t> folder </a:t>
            </a:r>
            <a:r>
              <a:rPr lang="en-US" sz="2400" b="1" dirty="0"/>
              <a:t>because that is where we will spend the our </a:t>
            </a:r>
            <a:r>
              <a:rPr lang="en-US" sz="2400" b="1" dirty="0">
                <a:solidFill>
                  <a:srgbClr val="92D050"/>
                </a:solidFill>
              </a:rPr>
              <a:t>majority</a:t>
            </a:r>
            <a:r>
              <a:rPr lang="en-US" sz="2400" b="1" dirty="0"/>
              <a:t> of our time, that is where we will write our </a:t>
            </a:r>
            <a:r>
              <a:rPr lang="en-US" sz="2400" b="1" dirty="0">
                <a:solidFill>
                  <a:srgbClr val="FFFF00"/>
                </a:solidFill>
              </a:rPr>
              <a:t>React code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It contains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3 files </a:t>
            </a:r>
            <a:r>
              <a:rPr lang="en-US" sz="2400" b="1" dirty="0">
                <a:solidFill>
                  <a:srgbClr val="00CC00"/>
                </a:solidFill>
                <a:cs typeface="Calibri" panose="020F0502020204030204" pitchFamily="34" charset="0"/>
              </a:rPr>
              <a:t>2 JavaScript </a:t>
            </a:r>
            <a:r>
              <a:rPr lang="en-US" sz="2400" b="1" dirty="0">
                <a:cs typeface="Calibri" panose="020F0502020204030204" pitchFamily="34" charset="0"/>
              </a:rPr>
              <a:t>file and another one is a </a:t>
            </a:r>
            <a:r>
              <a:rPr lang="en-US" sz="2400" b="1" dirty="0">
                <a:solidFill>
                  <a:srgbClr val="00CC00"/>
                </a:solidFill>
                <a:cs typeface="Calibri" panose="020F0502020204030204" pitchFamily="34" charset="0"/>
              </a:rPr>
              <a:t>CSS</a:t>
            </a:r>
            <a:r>
              <a:rPr lang="en-US" sz="2400" b="1" dirty="0">
                <a:cs typeface="Calibri" panose="020F0502020204030204" pitchFamily="34" charset="0"/>
              </a:rPr>
              <a:t> file: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App.js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FF9900"/>
              </a:solidFill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index.js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FF9900"/>
              </a:solidFill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index.css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In these 3 files, we will write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React code </a:t>
            </a:r>
            <a:r>
              <a:rPr lang="en-US" sz="2400" b="1" dirty="0">
                <a:cs typeface="Calibri" panose="020F0502020204030204" pitchFamily="34" charset="0"/>
              </a:rPr>
              <a:t>which is just </a:t>
            </a: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JavaScript code</a:t>
            </a:r>
            <a:r>
              <a:rPr lang="en-US" sz="2400" b="1" dirty="0">
                <a:cs typeface="Calibri" panose="020F0502020204030204" pitchFamily="34" charset="0"/>
              </a:rPr>
              <a:t>. so we are just going to write some JavaScript code and  some </a:t>
            </a: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special syntax </a:t>
            </a:r>
            <a:r>
              <a:rPr lang="en-US" sz="2400" b="1" dirty="0">
                <a:cs typeface="Calibri" panose="020F0502020204030204" pitchFamily="34" charset="0"/>
              </a:rPr>
              <a:t>introduced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by React </a:t>
            </a:r>
            <a:r>
              <a:rPr lang="en-US" sz="2400" b="1" dirty="0">
                <a:cs typeface="Calibri" panose="020F0502020204030204" pitchFamily="34" charset="0"/>
              </a:rPr>
              <a:t>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App.js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9900"/>
                </a:solidFill>
              </a:rPr>
              <a:t>App.js</a:t>
            </a:r>
            <a:r>
              <a:rPr lang="en-US" sz="2400" b="1" dirty="0"/>
              <a:t> file contains default </a:t>
            </a:r>
            <a:r>
              <a:rPr lang="en-US" sz="2400" b="1" dirty="0">
                <a:solidFill>
                  <a:srgbClr val="FFFF00"/>
                </a:solidFill>
              </a:rPr>
              <a:t>React code </a:t>
            </a:r>
            <a:r>
              <a:rPr lang="en-US" sz="2400" b="1" dirty="0"/>
              <a:t>which is provided by React to showing up the </a:t>
            </a:r>
            <a:r>
              <a:rPr lang="en-US" sz="2400" b="1" dirty="0">
                <a:solidFill>
                  <a:srgbClr val="00B0F0"/>
                </a:solidFill>
              </a:rPr>
              <a:t>default page </a:t>
            </a:r>
            <a:r>
              <a:rPr lang="en-US" sz="2400" b="1" dirty="0"/>
              <a:t>of </a:t>
            </a:r>
            <a:r>
              <a:rPr lang="en-US" sz="2400" b="1" dirty="0">
                <a:solidFill>
                  <a:srgbClr val="FFFF00"/>
                </a:solidFill>
              </a:rPr>
              <a:t>React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Let's </a:t>
            </a:r>
            <a:r>
              <a:rPr lang="en-US" sz="2400" b="1" dirty="0">
                <a:solidFill>
                  <a:srgbClr val="FFC000"/>
                </a:solidFill>
                <a:cs typeface="Calibri" panose="020F0502020204030204" pitchFamily="34" charset="0"/>
              </a:rPr>
              <a:t>change</a:t>
            </a:r>
            <a:r>
              <a:rPr lang="en-US" sz="2400" b="1" dirty="0">
                <a:cs typeface="Calibri" panose="020F0502020204030204" pitchFamily="34" charset="0"/>
              </a:rPr>
              <a:t> this code and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write our own code </a:t>
            </a:r>
            <a:r>
              <a:rPr lang="en-US" sz="2400" b="1" dirty="0">
                <a:cs typeface="Calibri" panose="020F0502020204030204" pitchFamily="34" charset="0"/>
              </a:rPr>
              <a:t>to show some </a:t>
            </a:r>
            <a:r>
              <a:rPr lang="en-US" sz="2400" b="1" dirty="0">
                <a:solidFill>
                  <a:srgbClr val="00B0F0"/>
                </a:solidFill>
                <a:cs typeface="Calibri" panose="020F0502020204030204" pitchFamily="34" charset="0"/>
              </a:rPr>
              <a:t>text</a:t>
            </a:r>
            <a:r>
              <a:rPr lang="en-US" sz="2400" b="1" dirty="0">
                <a:cs typeface="Calibri" panose="020F0502020204030204" pitchFamily="34" charset="0"/>
              </a:rPr>
              <a:t> on the </a:t>
            </a:r>
            <a:r>
              <a:rPr lang="en-US" sz="2400" b="1" dirty="0">
                <a:solidFill>
                  <a:srgbClr val="FF00FF"/>
                </a:solidFill>
                <a:cs typeface="Calibri" panose="020F0502020204030204" pitchFamily="34" charset="0"/>
              </a:rPr>
              <a:t>browser's screen</a:t>
            </a:r>
            <a:r>
              <a:rPr lang="en-US" sz="2400" b="1" dirty="0"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6663" y="3616659"/>
            <a:ext cx="9225886" cy="282508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00FF00"/>
                </a:solidFill>
                <a:latin typeface="Consolas" pitchFamily="49" charset="0"/>
              </a:rPr>
              <a:t>App</a:t>
            </a:r>
            <a:r>
              <a:rPr lang="en-US" b="1" dirty="0">
                <a:latin typeface="Consolas" pitchFamily="49" charset="0"/>
              </a:rPr>
              <a:t>() {</a:t>
            </a:r>
          </a:p>
          <a:p>
            <a:r>
              <a:rPr lang="en-US" b="1" dirty="0">
                <a:latin typeface="Consolas" pitchFamily="49" charset="0"/>
              </a:rPr>
              <a:t>  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return</a:t>
            </a:r>
            <a:r>
              <a:rPr lang="en-US" b="1" dirty="0">
                <a:latin typeface="Consolas" pitchFamily="49" charset="0"/>
              </a:rPr>
              <a:t> (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h2</a:t>
            </a:r>
            <a:r>
              <a:rPr lang="en-US" b="1" dirty="0">
                <a:latin typeface="Consolas" pitchFamily="49" charset="0"/>
              </a:rPr>
              <a:t>&gt;Hello Everyone!&lt;/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h2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);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  <a:p>
            <a:br>
              <a:rPr lang="en-US" b="1" dirty="0">
                <a:latin typeface="Consolas" pitchFamily="49" charset="0"/>
              </a:rPr>
            </a:b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export default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00FF00"/>
                </a:solidFill>
                <a:latin typeface="Consolas" pitchFamily="49" charset="0"/>
              </a:rPr>
              <a:t>App</a:t>
            </a:r>
            <a:r>
              <a:rPr lang="en-US" b="1" dirty="0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0866" y="3234519"/>
            <a:ext cx="1596788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App.js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C000"/>
                </a:solidFill>
              </a:rPr>
              <a:t>App.js </a:t>
            </a:r>
            <a:r>
              <a:rPr lang="en-US" sz="2400" b="1" dirty="0"/>
              <a:t>is a main </a:t>
            </a:r>
            <a:r>
              <a:rPr lang="en-US" sz="2400" b="1" dirty="0">
                <a:solidFill>
                  <a:srgbClr val="FFFF00"/>
                </a:solidFill>
              </a:rPr>
              <a:t>component </a:t>
            </a:r>
            <a:r>
              <a:rPr lang="en-US" sz="2400" b="1" dirty="0"/>
              <a:t>of our app.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C000"/>
                </a:solidFill>
              </a:rPr>
              <a:t>App.js</a:t>
            </a:r>
            <a:r>
              <a:rPr lang="en-US" sz="2400" b="1" dirty="0"/>
              <a:t> file holds a </a:t>
            </a:r>
            <a:r>
              <a:rPr lang="en-US" sz="2400" b="1" dirty="0">
                <a:solidFill>
                  <a:srgbClr val="00B0F0"/>
                </a:solidFill>
              </a:rPr>
              <a:t>function</a:t>
            </a:r>
            <a:r>
              <a:rPr lang="en-US" sz="2400" b="1" dirty="0"/>
              <a:t> named </a:t>
            </a:r>
            <a:r>
              <a:rPr lang="en-US" sz="2400" b="1" dirty="0">
                <a:solidFill>
                  <a:srgbClr val="00FF00"/>
                </a:solidFill>
              </a:rPr>
              <a:t>App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It’s </a:t>
            </a:r>
            <a:r>
              <a:rPr lang="en-US" sz="2400" b="1" dirty="0">
                <a:solidFill>
                  <a:srgbClr val="92D050"/>
                </a:solidFill>
                <a:cs typeface="Calibri" panose="020F0502020204030204" pitchFamily="34" charset="0"/>
              </a:rPr>
              <a:t>return</a:t>
            </a:r>
            <a:r>
              <a:rPr lang="en-US" sz="2400" b="1" dirty="0">
                <a:cs typeface="Calibri" panose="020F0502020204030204" pitchFamily="34" charset="0"/>
              </a:rPr>
              <a:t> something which is  </a:t>
            </a:r>
            <a:r>
              <a:rPr lang="en-US" sz="2400" b="1" dirty="0">
                <a:solidFill>
                  <a:srgbClr val="660033"/>
                </a:solidFill>
                <a:cs typeface="Calibri" panose="020F0502020204030204" pitchFamily="34" charset="0"/>
              </a:rPr>
              <a:t>HTML code </a:t>
            </a:r>
            <a:r>
              <a:rPr lang="en-US" sz="2400" b="1" dirty="0">
                <a:cs typeface="Calibri" panose="020F0502020204030204" pitchFamily="34" charset="0"/>
              </a:rPr>
              <a:t>inside our </a:t>
            </a:r>
            <a:r>
              <a:rPr lang="en-US" sz="2400" b="1" dirty="0">
                <a:solidFill>
                  <a:srgbClr val="660033"/>
                </a:solidFill>
                <a:cs typeface="Calibri" panose="020F0502020204030204" pitchFamily="34" charset="0"/>
              </a:rPr>
              <a:t>JavaScript code </a:t>
            </a:r>
            <a:r>
              <a:rPr lang="en-US" sz="2400" b="1" dirty="0">
                <a:cs typeface="Calibri" panose="020F0502020204030204" pitchFamily="34" charset="0"/>
              </a:rPr>
              <a:t>and this is a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feature</a:t>
            </a:r>
            <a:r>
              <a:rPr lang="en-US" sz="2400" b="1" dirty="0"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CC00"/>
                </a:solidFill>
                <a:cs typeface="Calibri" panose="020F0502020204030204" pitchFamily="34" charset="0"/>
              </a:rPr>
              <a:t>called JSX </a:t>
            </a:r>
            <a:r>
              <a:rPr lang="en-US" sz="2400" b="1" dirty="0">
                <a:cs typeface="Calibri" panose="020F0502020204030204" pitchFamily="34" charset="0"/>
              </a:rPr>
              <a:t>which is introduced by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React</a:t>
            </a:r>
            <a:r>
              <a:rPr lang="en-US" sz="2400" b="1" dirty="0">
                <a:cs typeface="Calibri" panose="020F0502020204030204" pitchFamily="34" charset="0"/>
              </a:rPr>
              <a:t>.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In the previous lectures we have already </a:t>
            </a:r>
            <a:r>
              <a:rPr lang="en-US" sz="2400" b="1" dirty="0">
                <a:solidFill>
                  <a:srgbClr val="92D050"/>
                </a:solidFill>
                <a:cs typeface="Calibri" panose="020F0502020204030204" pitchFamily="34" charset="0"/>
              </a:rPr>
              <a:t>covered</a:t>
            </a:r>
            <a:r>
              <a:rPr lang="en-US" sz="2400" b="1" dirty="0">
                <a:cs typeface="Calibri" panose="020F0502020204030204" pitchFamily="34" charset="0"/>
              </a:rPr>
              <a:t> that what is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JSX</a:t>
            </a:r>
            <a:r>
              <a:rPr lang="en-US" sz="2400" b="1" dirty="0">
                <a:cs typeface="Calibri" panose="020F0502020204030204" pitchFamily="34" charset="0"/>
              </a:rPr>
              <a:t>?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After defining the </a:t>
            </a:r>
            <a:r>
              <a:rPr lang="en-US" sz="2400" b="1" dirty="0">
                <a:solidFill>
                  <a:srgbClr val="00B0F0"/>
                </a:solidFill>
                <a:cs typeface="Calibri" panose="020F0502020204030204" pitchFamily="34" charset="0"/>
              </a:rPr>
              <a:t>function</a:t>
            </a:r>
            <a:r>
              <a:rPr lang="en-US" sz="2400" b="1" dirty="0">
                <a:cs typeface="Calibri" panose="020F0502020204030204" pitchFamily="34" charset="0"/>
              </a:rPr>
              <a:t> and we then </a:t>
            </a:r>
            <a:r>
              <a:rPr lang="en-US" sz="2400" b="1" dirty="0">
                <a:solidFill>
                  <a:srgbClr val="00CC00"/>
                </a:solidFill>
                <a:cs typeface="Calibri" panose="020F0502020204030204" pitchFamily="34" charset="0"/>
              </a:rPr>
              <a:t>export </a:t>
            </a:r>
            <a:r>
              <a:rPr lang="en-US" sz="2400" b="1" dirty="0">
                <a:cs typeface="Calibri" panose="020F0502020204030204" pitchFamily="34" charset="0"/>
              </a:rPr>
              <a:t>this </a:t>
            </a:r>
            <a:r>
              <a:rPr lang="en-US" sz="2400" b="1" dirty="0">
                <a:solidFill>
                  <a:srgbClr val="00B0F0"/>
                </a:solidFill>
                <a:cs typeface="Calibri" panose="020F0502020204030204" pitchFamily="34" charset="0"/>
              </a:rPr>
              <a:t>function</a:t>
            </a:r>
            <a:r>
              <a:rPr lang="en-US" sz="2400" b="1" dirty="0">
                <a:cs typeface="Calibri" panose="020F0502020204030204" pitchFamily="34" charset="0"/>
              </a:rPr>
              <a:t>.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Because in </a:t>
            </a:r>
            <a:r>
              <a:rPr lang="en-US" sz="2400" b="1" dirty="0">
                <a:solidFill>
                  <a:srgbClr val="FFC000"/>
                </a:solidFill>
                <a:cs typeface="Calibri" panose="020F0502020204030204" pitchFamily="34" charset="0"/>
              </a:rPr>
              <a:t>modern JavaScript </a:t>
            </a:r>
            <a:r>
              <a:rPr lang="en-US" sz="2400" b="1" dirty="0">
                <a:cs typeface="Calibri" panose="020F0502020204030204" pitchFamily="34" charset="0"/>
              </a:rPr>
              <a:t>if we have something like a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function</a:t>
            </a:r>
            <a:r>
              <a:rPr lang="en-US" sz="2400" b="1" dirty="0">
                <a:cs typeface="Calibri" panose="020F0502020204030204" pitchFamily="34" charset="0"/>
              </a:rPr>
              <a:t> or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a class </a:t>
            </a:r>
            <a:r>
              <a:rPr lang="en-US" sz="2400" b="1" dirty="0">
                <a:cs typeface="Calibri" panose="020F0502020204030204" pitchFamily="34" charset="0"/>
              </a:rPr>
              <a:t>or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an object </a:t>
            </a:r>
            <a:r>
              <a:rPr lang="en-US" sz="2400" b="1" dirty="0">
                <a:cs typeface="Calibri" panose="020F0502020204030204" pitchFamily="34" charset="0"/>
              </a:rPr>
              <a:t>defined in </a:t>
            </a:r>
            <a:r>
              <a:rPr lang="en-US" sz="2400" b="1" dirty="0">
                <a:solidFill>
                  <a:srgbClr val="FFC000"/>
                </a:solidFill>
                <a:cs typeface="Calibri" panose="020F0502020204030204" pitchFamily="34" charset="0"/>
              </a:rPr>
              <a:t>one file </a:t>
            </a:r>
            <a:r>
              <a:rPr lang="en-US" sz="2400" b="1" dirty="0">
                <a:cs typeface="Calibri" panose="020F0502020204030204" pitchFamily="34" charset="0"/>
              </a:rPr>
              <a:t>and we want to use it in </a:t>
            </a:r>
            <a:r>
              <a:rPr lang="en-US" sz="2400" b="1" dirty="0">
                <a:solidFill>
                  <a:srgbClr val="FFC000"/>
                </a:solidFill>
                <a:cs typeface="Calibri" panose="020F0502020204030204" pitchFamily="34" charset="0"/>
              </a:rPr>
              <a:t>another file </a:t>
            </a:r>
            <a:r>
              <a:rPr lang="en-US" sz="2400" b="1" dirty="0">
                <a:cs typeface="Calibri" panose="020F0502020204030204" pitchFamily="34" charset="0"/>
              </a:rPr>
              <a:t>we have to </a:t>
            </a: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export</a:t>
            </a:r>
            <a:r>
              <a:rPr lang="en-US" sz="2400" b="1" dirty="0"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import it</a:t>
            </a:r>
            <a:r>
              <a:rPr lang="en-US" sz="2400" b="1" dirty="0">
                <a:cs typeface="Calibri" panose="020F0502020204030204" pitchFamily="34" charset="0"/>
              </a:rPr>
              <a:t>. </a:t>
            </a:r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1030406"/>
            <a:ext cx="12191999" cy="574921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 err="1">
                <a:latin typeface="Consolas" pitchFamily="49" charset="0"/>
              </a:rPr>
              <a:t>ReactDOM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from </a:t>
            </a:r>
            <a:r>
              <a:rPr lang="en-US" b="1" dirty="0">
                <a:latin typeface="Consolas" pitchFamily="49" charset="0"/>
              </a:rPr>
              <a:t>'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react-</a:t>
            </a:r>
            <a:r>
              <a:rPr lang="en-US" b="1" dirty="0" err="1">
                <a:solidFill>
                  <a:srgbClr val="FFC000"/>
                </a:solidFill>
                <a:latin typeface="Consolas" pitchFamily="49" charset="0"/>
              </a:rPr>
              <a:t>dom</a:t>
            </a:r>
            <a:r>
              <a:rPr lang="en-US" b="1" dirty="0">
                <a:latin typeface="Consolas" pitchFamily="49" charset="0"/>
              </a:rPr>
              <a:t>';</a:t>
            </a:r>
          </a:p>
          <a:p>
            <a:br>
              <a:rPr lang="en-US" b="1" dirty="0">
                <a:latin typeface="Consolas" pitchFamily="49" charset="0"/>
              </a:rPr>
            </a:b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 './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index.css</a:t>
            </a:r>
            <a:r>
              <a:rPr lang="en-US" b="1" dirty="0">
                <a:latin typeface="Consolas" pitchFamily="49" charset="0"/>
              </a:rPr>
              <a:t>';</a:t>
            </a:r>
          </a:p>
          <a:p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 App 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from</a:t>
            </a:r>
            <a:r>
              <a:rPr lang="en-US" b="1" dirty="0">
                <a:latin typeface="Consolas" pitchFamily="49" charset="0"/>
              </a:rPr>
              <a:t> './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App</a:t>
            </a:r>
            <a:r>
              <a:rPr lang="en-US" b="1" dirty="0">
                <a:latin typeface="Consolas" pitchFamily="49" charset="0"/>
              </a:rPr>
              <a:t>';</a:t>
            </a:r>
          </a:p>
          <a:p>
            <a:br>
              <a:rPr lang="en-US" b="1" dirty="0">
                <a:latin typeface="Consolas" pitchFamily="49" charset="0"/>
              </a:rPr>
            </a:br>
            <a:r>
              <a:rPr lang="en-US" b="1" dirty="0" err="1">
                <a:latin typeface="Consolas" pitchFamily="49" charset="0"/>
              </a:rPr>
              <a:t>ReactDOM.</a:t>
            </a:r>
            <a:r>
              <a:rPr lang="en-US" b="1" dirty="0" err="1">
                <a:solidFill>
                  <a:srgbClr val="00CC00"/>
                </a:solidFill>
                <a:latin typeface="Consolas" pitchFamily="49" charset="0"/>
              </a:rPr>
              <a:t>render</a:t>
            </a:r>
            <a:r>
              <a:rPr lang="en-US" b="1" dirty="0">
                <a:latin typeface="Consolas" pitchFamily="49" charset="0"/>
              </a:rPr>
              <a:t>(&lt;</a:t>
            </a:r>
            <a:r>
              <a:rPr lang="en-US" b="1" i="1" dirty="0">
                <a:latin typeface="Consolas" pitchFamily="49" charset="0"/>
              </a:rPr>
              <a:t>App</a:t>
            </a:r>
            <a:r>
              <a:rPr lang="en-US" b="1" dirty="0">
                <a:latin typeface="Consolas" pitchFamily="49" charset="0"/>
              </a:rPr>
              <a:t> /&gt;, </a:t>
            </a:r>
            <a:r>
              <a:rPr lang="en-US" b="1" dirty="0" err="1">
                <a:latin typeface="Consolas" pitchFamily="49" charset="0"/>
              </a:rPr>
              <a:t>document.</a:t>
            </a:r>
            <a:r>
              <a:rPr lang="en-US" b="1" dirty="0" err="1">
                <a:solidFill>
                  <a:srgbClr val="00CC00"/>
                </a:solidFill>
                <a:latin typeface="Consolas" pitchFamily="49" charset="0"/>
              </a:rPr>
              <a:t>getElementById</a:t>
            </a:r>
            <a:r>
              <a:rPr lang="en-US" b="1" dirty="0">
                <a:latin typeface="Consolas" pitchFamily="49" charset="0"/>
              </a:rPr>
              <a:t>('root'));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1736" y="470957"/>
            <a:ext cx="1596788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In the </a:t>
            </a:r>
            <a:r>
              <a:rPr lang="en-US" sz="2400" b="1" dirty="0">
                <a:solidFill>
                  <a:srgbClr val="92D050"/>
                </a:solidFill>
              </a:rPr>
              <a:t>first line </a:t>
            </a:r>
            <a:r>
              <a:rPr lang="en-US" sz="2400" b="1" dirty="0"/>
              <a:t>the </a:t>
            </a:r>
            <a:r>
              <a:rPr lang="en-US" sz="2400" b="1" dirty="0" err="1">
                <a:solidFill>
                  <a:srgbClr val="FFFF00"/>
                </a:solidFill>
              </a:rPr>
              <a:t>ReactDOM</a:t>
            </a:r>
            <a:r>
              <a:rPr lang="en-US" sz="2400" b="1" dirty="0">
                <a:solidFill>
                  <a:srgbClr val="FFFF00"/>
                </a:solidFill>
              </a:rPr>
              <a:t> package </a:t>
            </a:r>
            <a:r>
              <a:rPr lang="en-US" sz="2400" b="1" dirty="0"/>
              <a:t>is </a:t>
            </a:r>
            <a:r>
              <a:rPr lang="en-US" sz="2400" b="1" dirty="0">
                <a:solidFill>
                  <a:srgbClr val="00FF00"/>
                </a:solidFill>
              </a:rPr>
              <a:t>exporting</a:t>
            </a:r>
            <a:r>
              <a:rPr lang="en-US" sz="2400" b="1" dirty="0"/>
              <a:t> some </a:t>
            </a:r>
            <a:r>
              <a:rPr lang="en-US" sz="2400" b="1" dirty="0" err="1">
                <a:solidFill>
                  <a:srgbClr val="FFFF00"/>
                </a:solidFill>
              </a:rPr>
              <a:t>ReactDOM</a:t>
            </a:r>
            <a:r>
              <a:rPr lang="en-US" sz="2400" b="1" dirty="0">
                <a:solidFill>
                  <a:srgbClr val="FFFF00"/>
                </a:solidFill>
              </a:rPr>
              <a:t> object </a:t>
            </a:r>
            <a:r>
              <a:rPr lang="en-US" sz="2400" b="1" dirty="0"/>
              <a:t>and we’ re </a:t>
            </a:r>
            <a:r>
              <a:rPr lang="en-US" sz="2400" b="1" dirty="0">
                <a:solidFill>
                  <a:srgbClr val="00FF00"/>
                </a:solidFill>
              </a:rPr>
              <a:t>importing </a:t>
            </a:r>
            <a:r>
              <a:rPr lang="en-US" sz="2400" b="1" dirty="0"/>
              <a:t>here into </a:t>
            </a:r>
            <a:r>
              <a:rPr lang="en-US" sz="2400" b="1" dirty="0">
                <a:solidFill>
                  <a:srgbClr val="FFC000"/>
                </a:solidFill>
              </a:rPr>
              <a:t>index.js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After that, we have </a:t>
            </a:r>
            <a:r>
              <a:rPr lang="en-US" sz="2400" b="1" dirty="0">
                <a:solidFill>
                  <a:srgbClr val="00FF00"/>
                </a:solidFill>
              </a:rPr>
              <a:t>imported</a:t>
            </a:r>
            <a:r>
              <a:rPr lang="en-US" sz="2400" b="1" dirty="0"/>
              <a:t> our </a:t>
            </a:r>
            <a:r>
              <a:rPr lang="en-US" sz="2400" b="1" dirty="0">
                <a:solidFill>
                  <a:srgbClr val="FFC000"/>
                </a:solidFill>
              </a:rPr>
              <a:t>App.js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FFC000"/>
                </a:solidFill>
              </a:rPr>
              <a:t>Index.css</a:t>
            </a:r>
            <a:r>
              <a:rPr lang="en-US" sz="2400" b="1" dirty="0"/>
              <a:t> file into the </a:t>
            </a:r>
            <a:r>
              <a:rPr lang="en-US" sz="2400" b="1" dirty="0">
                <a:solidFill>
                  <a:srgbClr val="FFC000"/>
                </a:solidFill>
              </a:rPr>
              <a:t>index.js</a:t>
            </a:r>
            <a:r>
              <a:rPr lang="en-US" sz="2400" b="1" dirty="0"/>
              <a:t> file.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Using this </a:t>
            </a:r>
            <a:r>
              <a:rPr lang="en-US" sz="2400" b="1" dirty="0" err="1">
                <a:solidFill>
                  <a:srgbClr val="FFFF00"/>
                </a:solidFill>
              </a:rPr>
              <a:t>ReactDOM</a:t>
            </a:r>
            <a:r>
              <a:rPr lang="en-US" sz="2400" b="1" dirty="0">
                <a:solidFill>
                  <a:srgbClr val="FFFF00"/>
                </a:solidFill>
              </a:rPr>
              <a:t> object</a:t>
            </a:r>
            <a:r>
              <a:rPr lang="en-US" sz="2400" b="1" dirty="0"/>
              <a:t> we call a method </a:t>
            </a:r>
            <a:r>
              <a:rPr lang="en-US" sz="2400" b="1" dirty="0">
                <a:solidFill>
                  <a:srgbClr val="00FF00"/>
                </a:solidFill>
              </a:rPr>
              <a:t>render().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00FF00"/>
                </a:solidFill>
              </a:rPr>
              <a:t>render</a:t>
            </a:r>
            <a:r>
              <a:rPr lang="en-US" sz="2400" b="1" dirty="0"/>
              <a:t> method takes </a:t>
            </a:r>
            <a:r>
              <a:rPr lang="en-US" sz="2400" b="1" dirty="0">
                <a:solidFill>
                  <a:srgbClr val="FFC000"/>
                </a:solidFill>
              </a:rPr>
              <a:t>two arguments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00FF"/>
                </a:solidFill>
              </a:rPr>
              <a:t>second arguments </a:t>
            </a:r>
            <a:r>
              <a:rPr lang="en-US" sz="2400" b="1" dirty="0"/>
              <a:t>is default </a:t>
            </a:r>
            <a:r>
              <a:rPr lang="en-US" sz="2400" b="1" dirty="0">
                <a:solidFill>
                  <a:srgbClr val="660033"/>
                </a:solidFill>
              </a:rPr>
              <a:t>JavaScript DOM API </a:t>
            </a:r>
            <a:r>
              <a:rPr lang="en-US" sz="2400" b="1" dirty="0"/>
              <a:t>which are calling on the </a:t>
            </a:r>
            <a:r>
              <a:rPr lang="en-US" sz="2400" b="1" dirty="0">
                <a:solidFill>
                  <a:srgbClr val="002060"/>
                </a:solidFill>
              </a:rPr>
              <a:t>global document object</a:t>
            </a:r>
            <a:r>
              <a:rPr lang="en-US" sz="2400" b="1" dirty="0"/>
              <a:t>. We have </a:t>
            </a:r>
            <a:r>
              <a:rPr lang="en-US" sz="2400" b="1" dirty="0" err="1">
                <a:solidFill>
                  <a:srgbClr val="00FF00"/>
                </a:solidFill>
              </a:rPr>
              <a:t>getelementById</a:t>
            </a:r>
            <a:r>
              <a:rPr lang="en-US" sz="2400" b="1" dirty="0">
                <a:solidFill>
                  <a:srgbClr val="00FF00"/>
                </a:solidFill>
              </a:rPr>
              <a:t>() </a:t>
            </a:r>
            <a:r>
              <a:rPr lang="en-US" sz="2400" b="1" dirty="0"/>
              <a:t>method to select a certain </a:t>
            </a:r>
            <a:r>
              <a:rPr lang="en-US" sz="2400" b="1" dirty="0">
                <a:solidFill>
                  <a:srgbClr val="FFFF00"/>
                </a:solidFill>
              </a:rPr>
              <a:t>DOM HTML </a:t>
            </a:r>
            <a:r>
              <a:rPr lang="en-US" sz="2400" b="1" dirty="0"/>
              <a:t>element by its </a:t>
            </a:r>
            <a:r>
              <a:rPr lang="en-US" sz="2400" b="1" dirty="0">
                <a:solidFill>
                  <a:srgbClr val="00FF00"/>
                </a:solidFill>
              </a:rPr>
              <a:t>ID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00FF"/>
                </a:solidFill>
              </a:rPr>
              <a:t>first argument </a:t>
            </a:r>
            <a:r>
              <a:rPr lang="en-US" sz="2400" b="1" dirty="0"/>
              <a:t>is the call of </a:t>
            </a:r>
            <a:r>
              <a:rPr lang="en-US" sz="2400" b="1" dirty="0">
                <a:solidFill>
                  <a:srgbClr val="FFC000"/>
                </a:solidFill>
              </a:rPr>
              <a:t>App.js </a:t>
            </a:r>
            <a:r>
              <a:rPr lang="en-US" sz="2400" b="1" dirty="0"/>
              <a:t>file.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Index.html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753" y="1048720"/>
            <a:ext cx="12096247" cy="580928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&lt;!DOCTYPE html&gt;</a:t>
            </a:r>
          </a:p>
          <a:p>
            <a:r>
              <a:rPr lang="en-US" b="1" dirty="0">
                <a:latin typeface="Consolas" pitchFamily="49" charset="0"/>
              </a:rPr>
              <a:t>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html </a:t>
            </a:r>
            <a:r>
              <a:rPr lang="en-US" b="1" dirty="0" err="1">
                <a:solidFill>
                  <a:srgbClr val="00CC00"/>
                </a:solidFill>
                <a:latin typeface="Consolas" pitchFamily="49" charset="0"/>
              </a:rPr>
              <a:t>lang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</a:rPr>
              <a:t>"en"&gt;</a:t>
            </a:r>
          </a:p>
          <a:p>
            <a:r>
              <a:rPr lang="en-US" b="1" dirty="0">
                <a:latin typeface="Consolas" pitchFamily="49" charset="0"/>
              </a:rPr>
              <a:t>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head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meta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 err="1">
                <a:solidFill>
                  <a:srgbClr val="00CC00"/>
                </a:solidFill>
                <a:latin typeface="Consolas" pitchFamily="49" charset="0"/>
              </a:rPr>
              <a:t>charset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</a:rPr>
              <a:t>"utf-8" /&gt;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link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 err="1">
                <a:solidFill>
                  <a:srgbClr val="00CC00"/>
                </a:solidFill>
                <a:latin typeface="Consolas" pitchFamily="49" charset="0"/>
              </a:rPr>
              <a:t>rel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=</a:t>
            </a:r>
            <a:r>
              <a:rPr lang="en-US" b="1" dirty="0">
                <a:latin typeface="Consolas" pitchFamily="49" charset="0"/>
              </a:rPr>
              <a:t>"icon" </a:t>
            </a:r>
            <a:r>
              <a:rPr lang="en-US" b="1" dirty="0" err="1">
                <a:latin typeface="Consolas" pitchFamily="49" charset="0"/>
              </a:rPr>
              <a:t>href</a:t>
            </a:r>
            <a:r>
              <a:rPr lang="en-US" b="1" dirty="0">
                <a:latin typeface="Consolas" pitchFamily="49" charset="0"/>
              </a:rPr>
              <a:t>="%PUBLIC_URL%/favicon.ico" /&gt;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meta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name=</a:t>
            </a:r>
            <a:r>
              <a:rPr lang="en-US" b="1" dirty="0">
                <a:latin typeface="Consolas" pitchFamily="49" charset="0"/>
              </a:rPr>
              <a:t>"viewport" content="width=device-width, initial-scale=1" /&gt;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meta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name=</a:t>
            </a:r>
            <a:r>
              <a:rPr lang="en-US" b="1" dirty="0">
                <a:latin typeface="Consolas" pitchFamily="49" charset="0"/>
              </a:rPr>
              <a:t>"theme-color" content="#000000" /&gt;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meta</a:t>
            </a:r>
          </a:p>
          <a:p>
            <a:r>
              <a:rPr lang="en-US" b="1" dirty="0">
                <a:latin typeface="Consolas" pitchFamily="49" charset="0"/>
              </a:rPr>
              <a:t>      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name=</a:t>
            </a:r>
            <a:r>
              <a:rPr lang="en-US" b="1" dirty="0">
                <a:latin typeface="Consolas" pitchFamily="49" charset="0"/>
              </a:rPr>
              <a:t>"description"</a:t>
            </a:r>
          </a:p>
          <a:p>
            <a:r>
              <a:rPr lang="en-US" b="1" dirty="0">
                <a:latin typeface="Consolas" pitchFamily="49" charset="0"/>
              </a:rPr>
              <a:t>     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 content="</a:t>
            </a:r>
            <a:r>
              <a:rPr lang="en-US" b="1" dirty="0">
                <a:latin typeface="Consolas" pitchFamily="49" charset="0"/>
              </a:rPr>
              <a:t>Web site created using create-react-app"</a:t>
            </a:r>
          </a:p>
          <a:p>
            <a:r>
              <a:rPr lang="en-US" b="1" dirty="0">
                <a:latin typeface="Consolas" pitchFamily="49" charset="0"/>
              </a:rPr>
              <a:t>    /&gt;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title</a:t>
            </a:r>
            <a:r>
              <a:rPr lang="en-US" b="1" dirty="0">
                <a:latin typeface="Consolas" pitchFamily="49" charset="0"/>
              </a:rPr>
              <a:t>&gt;React App&lt;/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title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head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body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 err="1">
                <a:solidFill>
                  <a:srgbClr val="FF0066"/>
                </a:solidFill>
                <a:latin typeface="Consolas" pitchFamily="49" charset="0"/>
              </a:rPr>
              <a:t>noscript</a:t>
            </a:r>
            <a:r>
              <a:rPr lang="en-US" b="1" dirty="0">
                <a:latin typeface="Consolas" pitchFamily="49" charset="0"/>
              </a:rPr>
              <a:t>&gt;You need to enable JavaScript to run this app.&lt;/</a:t>
            </a:r>
            <a:r>
              <a:rPr lang="en-US" b="1" dirty="0" err="1">
                <a:solidFill>
                  <a:srgbClr val="FF0066"/>
                </a:solidFill>
                <a:latin typeface="Consolas" pitchFamily="49" charset="0"/>
              </a:rPr>
              <a:t>noscript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&lt;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00CC00"/>
                </a:solidFill>
                <a:latin typeface="Consolas" pitchFamily="49" charset="0"/>
              </a:rPr>
              <a:t>id=</a:t>
            </a:r>
            <a:r>
              <a:rPr lang="en-US" b="1" dirty="0">
                <a:latin typeface="Consolas" pitchFamily="49" charset="0"/>
              </a:rPr>
              <a:t>"root"&gt;&lt;/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body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&lt;/</a:t>
            </a:r>
            <a:r>
              <a:rPr lang="en-US" b="1" dirty="0">
                <a:solidFill>
                  <a:srgbClr val="FF0066"/>
                </a:solidFill>
                <a:latin typeface="Consolas" pitchFamily="49" charset="0"/>
              </a:rPr>
              <a:t>html</a:t>
            </a:r>
            <a:r>
              <a:rPr lang="en-US" b="1" dirty="0">
                <a:latin typeface="Consolas" pitchFamily="49" charset="0"/>
              </a:rPr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5426" y="465276"/>
            <a:ext cx="1992491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1572875" cy="723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Today’s Agenda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0" y="1050878"/>
            <a:ext cx="12192000" cy="554099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endParaRPr lang="en-US" sz="2400" b="1" dirty="0">
              <a:solidFill>
                <a:srgbClr val="660033"/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endParaRPr lang="en-US" sz="2400" b="1" dirty="0">
              <a:solidFill>
                <a:srgbClr val="660033"/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US" sz="2400" b="1" dirty="0">
                <a:solidFill>
                  <a:srgbClr val="00FF00"/>
                </a:solidFill>
              </a:rPr>
              <a:t>Understanding The React App Structure</a:t>
            </a: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endParaRPr lang="en-US" sz="2400" b="1" dirty="0">
              <a:solidFill>
                <a:srgbClr val="FFC000"/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</a:rPr>
              <a:t>Difference between </a:t>
            </a:r>
            <a:r>
              <a:rPr lang="en-US" sz="2400" b="1" dirty="0" err="1">
                <a:solidFill>
                  <a:srgbClr val="FFFF00"/>
                </a:solidFill>
              </a:rPr>
              <a:t>package.json</a:t>
            </a:r>
            <a:r>
              <a:rPr lang="en-US" sz="2400" b="1" dirty="0">
                <a:solidFill>
                  <a:srgbClr val="FFFF00"/>
                </a:solidFill>
              </a:rPr>
              <a:t> and package-</a:t>
            </a:r>
            <a:r>
              <a:rPr lang="en-US" sz="2400" b="1" dirty="0" err="1">
                <a:solidFill>
                  <a:srgbClr val="FFFF00"/>
                </a:solidFill>
              </a:rPr>
              <a:t>lock.json</a:t>
            </a:r>
            <a:endParaRPr lang="en-US" sz="2400" b="1" dirty="0">
              <a:solidFill>
                <a:srgbClr val="FFFF00"/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/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US" sz="2400" b="1" dirty="0">
                <a:solidFill>
                  <a:srgbClr val="FF9900"/>
                </a:solidFill>
              </a:rPr>
              <a:t>Modify the default React App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2060"/>
              </a:solidFill>
            </a:endParaRPr>
          </a:p>
          <a:p>
            <a:pPr marL="457200" marR="0" lvl="0" indent="-457200" algn="l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1736" y="470957"/>
            <a:ext cx="1596788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8D3CF-BB24-4B52-86A3-C403DDB416DB}"/>
              </a:ext>
            </a:extLst>
          </p:cNvPr>
          <p:cNvSpPr/>
          <p:nvPr/>
        </p:nvSpPr>
        <p:spPr>
          <a:xfrm>
            <a:off x="29616" y="1036792"/>
            <a:ext cx="12162383" cy="58734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-apple-system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BlinkMacSystemFont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"Segoe UI"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"Roboto"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"Oxygen"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"Ubuntu"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Cantarell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Fira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Sans"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"Droid Sans"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"Helvetica Neue"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-font-smoothing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antialiased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moz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osx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-font-smoothing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grayscale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1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#ebe4e4;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source-code-pro, Menlo, Monaco, Consolas,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"Courier New"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monospace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#root {</a:t>
            </a:r>
          </a:p>
          <a:p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(8,  9,  85);</a:t>
            </a:r>
          </a:p>
          <a:p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85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Start The Development Server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Let’s start the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development server </a:t>
            </a:r>
            <a:r>
              <a:rPr lang="en-US" sz="2400" b="1" dirty="0">
                <a:cs typeface="Calibri" panose="020F0502020204030204" pitchFamily="34" charset="0"/>
              </a:rPr>
              <a:t>by using “</a:t>
            </a:r>
            <a:r>
              <a:rPr lang="en-US" sz="2400" b="1" dirty="0" err="1">
                <a:solidFill>
                  <a:srgbClr val="FFC000"/>
                </a:solidFill>
                <a:latin typeface="Consolas" pitchFamily="49" charset="0"/>
                <a:cs typeface="Calibri" panose="020F0502020204030204" pitchFamily="34" charset="0"/>
              </a:rPr>
              <a:t>npm</a:t>
            </a:r>
            <a:r>
              <a:rPr lang="en-US" sz="2400" b="1" dirty="0">
                <a:solidFill>
                  <a:srgbClr val="FFC000"/>
                </a:solidFill>
                <a:latin typeface="Consolas" pitchFamily="49" charset="0"/>
                <a:cs typeface="Calibri" panose="020F0502020204030204" pitchFamily="34" charset="0"/>
              </a:rPr>
              <a:t> start” </a:t>
            </a:r>
            <a:r>
              <a:rPr lang="en-US" sz="2400" b="1" dirty="0">
                <a:cs typeface="Calibri" panose="020F0502020204030204" pitchFamily="34" charset="0"/>
              </a:rPr>
              <a:t>command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31" y="2091286"/>
            <a:ext cx="11573197" cy="448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Creating Class Based Component In CRA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</a:rPr>
              <a:t>As we know </a:t>
            </a:r>
            <a:r>
              <a:rPr lang="en-US" sz="2400" b="1" dirty="0"/>
              <a:t>, we can create </a:t>
            </a:r>
            <a:r>
              <a:rPr lang="en-US" sz="2400" b="1" dirty="0">
                <a:solidFill>
                  <a:srgbClr val="FF00FF"/>
                </a:solidFill>
              </a:rPr>
              <a:t>components</a:t>
            </a:r>
            <a:r>
              <a:rPr lang="en-US" sz="2400" b="1" dirty="0"/>
              <a:t> using </a:t>
            </a:r>
            <a:r>
              <a:rPr lang="en-US" sz="2400" b="1" dirty="0">
                <a:solidFill>
                  <a:srgbClr val="00FF00"/>
                </a:solidFill>
              </a:rPr>
              <a:t>classes</a:t>
            </a:r>
            <a:r>
              <a:rPr lang="en-US" sz="2400" b="1" dirty="0"/>
              <a:t> also.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So now </a:t>
            </a:r>
            <a:r>
              <a:rPr lang="en-US" sz="2400" b="1" dirty="0">
                <a:solidFill>
                  <a:srgbClr val="00FF00"/>
                </a:solidFill>
              </a:rPr>
              <a:t>lets edit </a:t>
            </a:r>
            <a:r>
              <a:rPr lang="en-US" sz="2400" b="1" dirty="0"/>
              <a:t>the </a:t>
            </a:r>
            <a:r>
              <a:rPr lang="en-US" sz="2400" b="1" dirty="0">
                <a:solidFill>
                  <a:srgbClr val="FFFF00"/>
                </a:solidFill>
              </a:rPr>
              <a:t>previous app </a:t>
            </a:r>
            <a:r>
              <a:rPr lang="en-US" sz="2400" b="1" dirty="0"/>
              <a:t>, by changing the </a:t>
            </a:r>
            <a:r>
              <a:rPr lang="en-US" sz="2400" b="1" dirty="0">
                <a:solidFill>
                  <a:srgbClr val="92D050"/>
                </a:solidFill>
              </a:rPr>
              <a:t>function App() </a:t>
            </a:r>
            <a:r>
              <a:rPr lang="en-US" sz="2400" b="1" dirty="0"/>
              <a:t>to </a:t>
            </a:r>
            <a:r>
              <a:rPr lang="en-US" sz="2400" b="1" dirty="0">
                <a:solidFill>
                  <a:srgbClr val="92D050"/>
                </a:solidFill>
              </a:rPr>
              <a:t>class App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This will require </a:t>
            </a:r>
            <a:r>
              <a:rPr lang="en-US" sz="2400" b="1" dirty="0">
                <a:solidFill>
                  <a:srgbClr val="FFFF00"/>
                </a:solidFill>
              </a:rPr>
              <a:t>some important changes </a:t>
            </a:r>
            <a:r>
              <a:rPr lang="en-US" sz="2400" b="1" dirty="0"/>
              <a:t>listed on the </a:t>
            </a:r>
            <a:r>
              <a:rPr lang="en-US" sz="2400" b="1" dirty="0">
                <a:solidFill>
                  <a:srgbClr val="00FF00"/>
                </a:solidFill>
              </a:rPr>
              <a:t>next slide</a:t>
            </a:r>
          </a:p>
          <a:p>
            <a:pPr marL="457200" indent="-457200">
              <a:buAutoNum type="arabicPeriod"/>
            </a:pPr>
            <a:endParaRPr lang="en-US" sz="2000" b="1" dirty="0"/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8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Creating Class Based Component In CRA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FF00"/>
                </a:solidFill>
              </a:rPr>
              <a:t>Create</a:t>
            </a:r>
            <a:r>
              <a:rPr lang="en-US" sz="2400" b="1" dirty="0"/>
              <a:t> a </a:t>
            </a:r>
            <a:r>
              <a:rPr lang="en-US" sz="2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js</a:t>
            </a:r>
            <a:r>
              <a:rPr lang="en-US" sz="2400" b="1" dirty="0"/>
              <a:t> file called </a:t>
            </a:r>
            <a:r>
              <a:rPr lang="en-US" sz="2400" b="1" dirty="0">
                <a:solidFill>
                  <a:srgbClr val="FFFF00"/>
                </a:solidFill>
              </a:rPr>
              <a:t>Hello.js 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Import</a:t>
            </a:r>
            <a:r>
              <a:rPr lang="en-US" sz="2400" b="1" dirty="0"/>
              <a:t> the class </a:t>
            </a:r>
            <a:r>
              <a:rPr lang="en-US" sz="2400" b="1" dirty="0">
                <a:solidFill>
                  <a:srgbClr val="FF9900"/>
                </a:solidFill>
              </a:rPr>
              <a:t>Component</a:t>
            </a:r>
            <a:r>
              <a:rPr lang="en-US" sz="2400" b="1" dirty="0"/>
              <a:t> from the package </a:t>
            </a:r>
            <a:r>
              <a:rPr lang="en-US" sz="2400" b="1" dirty="0">
                <a:solidFill>
                  <a:srgbClr val="FFFF00"/>
                </a:solidFill>
              </a:rPr>
              <a:t>react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FF00"/>
                </a:solidFill>
              </a:rPr>
              <a:t>Create</a:t>
            </a:r>
            <a:r>
              <a:rPr lang="en-US" sz="2400" b="1" dirty="0"/>
              <a:t> a </a:t>
            </a:r>
            <a:r>
              <a:rPr lang="en-US" sz="2400" b="1" dirty="0">
                <a:solidFill>
                  <a:srgbClr val="FFFF00"/>
                </a:solidFill>
              </a:rPr>
              <a:t>Hello component </a:t>
            </a:r>
            <a:r>
              <a:rPr lang="en-US" sz="2400" b="1" dirty="0"/>
              <a:t>, which will </a:t>
            </a:r>
            <a:r>
              <a:rPr lang="en-US" sz="2400" b="1" dirty="0">
                <a:solidFill>
                  <a:srgbClr val="FF00FF"/>
                </a:solidFill>
              </a:rPr>
              <a:t>return</a:t>
            </a:r>
            <a:r>
              <a:rPr lang="en-US" sz="2400" b="1" dirty="0"/>
              <a:t> the message </a:t>
            </a:r>
            <a:r>
              <a:rPr lang="en-US" sz="2400" b="1" u="sng" dirty="0">
                <a:solidFill>
                  <a:schemeClr val="accent6"/>
                </a:solidFill>
              </a:rPr>
              <a:t>Hello Everyone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FF9900"/>
                </a:solidFill>
              </a:rPr>
              <a:t>Export Hello 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In the file </a:t>
            </a:r>
            <a:r>
              <a:rPr lang="en-US" sz="2400" b="1" dirty="0">
                <a:solidFill>
                  <a:srgbClr val="FFFF00"/>
                </a:solidFill>
              </a:rPr>
              <a:t>App.js </a:t>
            </a:r>
            <a:r>
              <a:rPr lang="en-US" sz="2400" b="1" dirty="0"/>
              <a:t>we will </a:t>
            </a:r>
            <a:r>
              <a:rPr lang="en-US" sz="2400" b="1" dirty="0">
                <a:solidFill>
                  <a:srgbClr val="FF9900"/>
                </a:solidFill>
              </a:rPr>
              <a:t>import Hello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rgbClr val="FF9900"/>
                </a:solidFill>
              </a:rPr>
              <a:t>Component</a:t>
            </a:r>
            <a:r>
              <a:rPr lang="en-US" sz="2400" b="1" dirty="0"/>
              <a:t> classes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In the file </a:t>
            </a:r>
            <a:r>
              <a:rPr lang="en-US" sz="2400" b="1" dirty="0">
                <a:solidFill>
                  <a:srgbClr val="FFFF00"/>
                </a:solidFill>
              </a:rPr>
              <a:t>App.js </a:t>
            </a:r>
            <a:r>
              <a:rPr lang="en-US" sz="2400" b="1" dirty="0"/>
              <a:t>create a </a:t>
            </a:r>
            <a:r>
              <a:rPr lang="en-US" sz="2400" b="1" dirty="0">
                <a:solidFill>
                  <a:srgbClr val="939D13"/>
                </a:solidFill>
              </a:rPr>
              <a:t>class based component </a:t>
            </a:r>
            <a:r>
              <a:rPr lang="en-US" sz="2400" b="1" dirty="0"/>
              <a:t>called </a:t>
            </a:r>
            <a:r>
              <a:rPr lang="en-US" sz="2400" b="1" dirty="0">
                <a:solidFill>
                  <a:srgbClr val="FFFF00"/>
                </a:solidFill>
              </a:rPr>
              <a:t>App</a:t>
            </a:r>
            <a:r>
              <a:rPr lang="en-US" sz="2400" b="1" dirty="0"/>
              <a:t> and in its </a:t>
            </a:r>
            <a:r>
              <a:rPr lang="en-US" sz="2400" b="1" dirty="0">
                <a:solidFill>
                  <a:srgbClr val="92D050"/>
                </a:solidFill>
              </a:rPr>
              <a:t>render() </a:t>
            </a:r>
            <a:r>
              <a:rPr lang="en-US" sz="2400" b="1" dirty="0"/>
              <a:t>method render the </a:t>
            </a:r>
            <a:r>
              <a:rPr lang="en-US" sz="2400" b="1" dirty="0">
                <a:solidFill>
                  <a:srgbClr val="FFFF00"/>
                </a:solidFill>
              </a:rPr>
              <a:t>Hello component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CC00"/>
                </a:solidFill>
              </a:rPr>
              <a:t>Finally</a:t>
            </a:r>
            <a:r>
              <a:rPr lang="en-US" sz="2400" b="1" dirty="0"/>
              <a:t> render the </a:t>
            </a:r>
            <a:r>
              <a:rPr lang="en-US" sz="2400" b="1" dirty="0">
                <a:solidFill>
                  <a:srgbClr val="FFFF00"/>
                </a:solidFill>
              </a:rPr>
              <a:t>App component </a:t>
            </a:r>
            <a:r>
              <a:rPr lang="en-US" sz="2400" b="1" dirty="0"/>
              <a:t>from </a:t>
            </a:r>
            <a:r>
              <a:rPr lang="en-US" sz="2400" b="1" dirty="0">
                <a:solidFill>
                  <a:srgbClr val="00FF00"/>
                </a:solidFill>
              </a:rPr>
              <a:t>index.js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0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1736" y="470957"/>
            <a:ext cx="1596788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Hello.js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8D3CF-BB24-4B52-86A3-C403DDB416DB}"/>
              </a:ext>
            </a:extLst>
          </p:cNvPr>
          <p:cNvSpPr/>
          <p:nvPr/>
        </p:nvSpPr>
        <p:spPr>
          <a:xfrm>
            <a:off x="29616" y="1036792"/>
            <a:ext cx="12162383" cy="58734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React,{ Component }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 Everyone!&lt;/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68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1736" y="470957"/>
            <a:ext cx="1596788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8D3CF-BB24-4B52-86A3-C403DDB416DB}"/>
              </a:ext>
            </a:extLst>
          </p:cNvPr>
          <p:cNvSpPr/>
          <p:nvPr/>
        </p:nvSpPr>
        <p:spPr>
          <a:xfrm>
            <a:off x="29616" y="1036792"/>
            <a:ext cx="12162383" cy="58734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Hello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"./Hello"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React,{ Component }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01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1736" y="470957"/>
            <a:ext cx="1596788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8D3CF-BB24-4B52-86A3-C403DDB416DB}"/>
              </a:ext>
            </a:extLst>
          </p:cNvPr>
          <p:cNvSpPr/>
          <p:nvPr/>
        </p:nvSpPr>
        <p:spPr>
          <a:xfrm>
            <a:off x="29616" y="1036792"/>
            <a:ext cx="12162383" cy="58734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-apple-system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BlinkMacSystemFont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"Segoe UI"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"Roboto"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"Oxygen"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"Ubuntu"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Cantarell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Fira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Sans"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"Droid Sans"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"Helvetica Neue"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-font-smoothing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antialiased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moz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osx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-font-smoothing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grayscale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1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#ebe4e4;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source-code-pro, Menlo, Monaco, Consolas,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"Courier New"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monospace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#root {</a:t>
            </a:r>
          </a:p>
          <a:p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i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(8,  9,  85);</a:t>
            </a:r>
          </a:p>
          <a:p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65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Index.js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1736" y="470957"/>
            <a:ext cx="1596788" cy="382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8D3CF-BB24-4B52-86A3-C403DDB416DB}"/>
              </a:ext>
            </a:extLst>
          </p:cNvPr>
          <p:cNvSpPr/>
          <p:nvPr/>
        </p:nvSpPr>
        <p:spPr>
          <a:xfrm>
            <a:off x="29616" y="1036792"/>
            <a:ext cx="12162383" cy="587345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</a:t>
            </a:r>
            <a:r>
              <a:rPr lang="en-IN" sz="2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"./index.css"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"./App"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2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</a:t>
            </a:r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18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How requests process in the React?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428099" y="1965276"/>
            <a:ext cx="2320119" cy="750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71315" y="3496121"/>
            <a:ext cx="2320119" cy="750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Index.js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84964" y="5079239"/>
            <a:ext cx="2320119" cy="7506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008500" y="1831074"/>
            <a:ext cx="2320119" cy="11577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Bowser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80931" y="2224585"/>
            <a:ext cx="2006221" cy="27296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4339988" y="2538483"/>
            <a:ext cx="2033518" cy="27296"/>
          </a:xfrm>
          <a:prstGeom prst="straightConnector1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wn Arrow 30"/>
          <p:cNvSpPr/>
          <p:nvPr/>
        </p:nvSpPr>
        <p:spPr>
          <a:xfrm>
            <a:off x="7410734" y="2825087"/>
            <a:ext cx="423081" cy="60050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7453952" y="4396854"/>
            <a:ext cx="423081" cy="60050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86150" y="1296537"/>
            <a:ext cx="4926841" cy="51315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114570"/>
            <a:ext cx="12192000" cy="99520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6" descr="1280px-React-icon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4287" y="1487606"/>
            <a:ext cx="4024380" cy="28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React App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Create React App </a:t>
            </a:r>
            <a:r>
              <a:rPr lang="en-US" sz="2400" b="1" dirty="0">
                <a:cs typeface="Calibri" panose="020F0502020204030204" pitchFamily="34" charset="0"/>
              </a:rPr>
              <a:t>utility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generates</a:t>
            </a:r>
            <a:r>
              <a:rPr lang="en-US" sz="2400" b="1" dirty="0"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rgbClr val="FF00FF"/>
                </a:solidFill>
                <a:cs typeface="Calibri" panose="020F0502020204030204" pitchFamily="34" charset="0"/>
              </a:rPr>
              <a:t>basic structure </a:t>
            </a:r>
            <a:r>
              <a:rPr lang="en-US" sz="2400" b="1" dirty="0">
                <a:cs typeface="Calibri" panose="020F0502020204030204" pitchFamily="34" charset="0"/>
              </a:rPr>
              <a:t>of our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App</a:t>
            </a:r>
            <a:r>
              <a:rPr lang="en-US" sz="2400" b="1" dirty="0">
                <a:cs typeface="Calibri" panose="020F0502020204030204" pitchFamily="34" charset="0"/>
              </a:rPr>
              <a:t> by creating some very useful </a:t>
            </a:r>
            <a:r>
              <a:rPr lang="en-US" sz="2400" b="1" dirty="0">
                <a:solidFill>
                  <a:srgbClr val="00B0F0"/>
                </a:solidFill>
                <a:cs typeface="Calibri" panose="020F0502020204030204" pitchFamily="34" charset="0"/>
              </a:rPr>
              <a:t>files</a:t>
            </a:r>
            <a:r>
              <a:rPr lang="en-US" sz="2400" b="1" dirty="0"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00B0F0"/>
                </a:solidFill>
                <a:cs typeface="Calibri" panose="020F0502020204030204" pitchFamily="34" charset="0"/>
              </a:rPr>
              <a:t>folders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To be </a:t>
            </a:r>
            <a:r>
              <a:rPr lang="en-US" sz="2400" b="1" dirty="0">
                <a:solidFill>
                  <a:srgbClr val="92D050"/>
                </a:solidFill>
                <a:cs typeface="Calibri" panose="020F0502020204030204" pitchFamily="34" charset="0"/>
              </a:rPr>
              <a:t>very precise </a:t>
            </a:r>
            <a:r>
              <a:rPr lang="en-US" sz="2400" b="1" dirty="0">
                <a:cs typeface="Calibri" panose="020F0502020204030204" pitchFamily="34" charset="0"/>
              </a:rPr>
              <a:t>it generates ,  </a:t>
            </a: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3 folders </a:t>
            </a:r>
            <a:r>
              <a:rPr lang="en-US" sz="2400" b="1" dirty="0"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FF9900"/>
                </a:solidFill>
                <a:cs typeface="Calibri" panose="020F0502020204030204" pitchFamily="34" charset="0"/>
              </a:rPr>
              <a:t>18 files </a:t>
            </a:r>
            <a:r>
              <a:rPr lang="en-US" sz="2400" b="1" dirty="0">
                <a:cs typeface="Calibri" panose="020F0502020204030204" pitchFamily="34" charset="0"/>
              </a:rPr>
              <a:t>by default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23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React App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00FF00"/>
                </a:solidFill>
                <a:cs typeface="Calibri" panose="020F0502020204030204" pitchFamily="34" charset="0"/>
              </a:rPr>
              <a:t>view them </a:t>
            </a:r>
            <a:r>
              <a:rPr lang="en-US" sz="2400" b="1" dirty="0">
                <a:cs typeface="Calibri" panose="020F0502020204030204" pitchFamily="34" charset="0"/>
              </a:rPr>
              <a:t>we can open the </a:t>
            </a:r>
            <a:r>
              <a:rPr lang="en-US" sz="2400" b="1" dirty="0" err="1">
                <a:solidFill>
                  <a:srgbClr val="FFFF00"/>
                </a:solidFill>
                <a:cs typeface="Calibri" panose="020F0502020204030204" pitchFamily="34" charset="0"/>
              </a:rPr>
              <a:t>myfirstreactapp</a:t>
            </a:r>
            <a:r>
              <a:rPr lang="en-US" sz="2400" b="1" dirty="0"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 </a:t>
            </a:r>
            <a:r>
              <a:rPr lang="en-US" sz="2400" b="1" dirty="0">
                <a:cs typeface="Calibri" panose="020F0502020204030204" pitchFamily="34" charset="0"/>
              </a:rPr>
              <a:t>using </a:t>
            </a:r>
            <a:r>
              <a:rPr lang="en-US" sz="2400" b="1" dirty="0" err="1">
                <a:solidFill>
                  <a:srgbClr val="FF00FF"/>
                </a:solidFill>
                <a:cs typeface="Calibri" panose="020F0502020204030204" pitchFamily="34" charset="0"/>
              </a:rPr>
              <a:t>vscode</a:t>
            </a:r>
            <a:r>
              <a:rPr lang="en-US" sz="2400" b="1" dirty="0">
                <a:solidFill>
                  <a:srgbClr val="FF00FF"/>
                </a:solidFill>
                <a:cs typeface="Calibri" panose="020F0502020204030204" pitchFamily="34" charset="0"/>
              </a:rPr>
              <a:t> editor </a:t>
            </a:r>
            <a:r>
              <a:rPr lang="en-US" sz="2400" b="1" dirty="0">
                <a:cs typeface="Calibri" panose="020F0502020204030204" pitchFamily="34" charset="0"/>
              </a:rPr>
              <a:t>and see its structure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2021-05-25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5" y="1959216"/>
            <a:ext cx="11095628" cy="475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</a:t>
            </a:r>
            <a:r>
              <a:rPr lang="en-US" sz="2800" b="1" dirty="0" err="1"/>
              <a:t>WebPack</a:t>
            </a:r>
            <a:r>
              <a:rPr lang="en-US" sz="2800" b="1" dirty="0"/>
              <a:t> ?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 err="1">
                <a:solidFill>
                  <a:srgbClr val="FFC000"/>
                </a:solidFill>
              </a:rPr>
              <a:t>WebPack</a:t>
            </a:r>
            <a:r>
              <a:rPr lang="en-US" sz="2400" b="1" dirty="0"/>
              <a:t> is a </a:t>
            </a:r>
            <a:r>
              <a:rPr lang="en-US" sz="2400" b="1" u="sng" dirty="0">
                <a:solidFill>
                  <a:srgbClr val="00FF00"/>
                </a:solidFill>
              </a:rPr>
              <a:t>powerful module bundler </a:t>
            </a:r>
            <a:r>
              <a:rPr lang="en-US" sz="2400" b="1" dirty="0"/>
              <a:t>for </a:t>
            </a:r>
            <a:r>
              <a:rPr lang="en-US" sz="2400" b="1" dirty="0">
                <a:solidFill>
                  <a:srgbClr val="FF00FF"/>
                </a:solidFill>
              </a:rPr>
              <a:t>JavaScript applications</a:t>
            </a:r>
            <a:r>
              <a:rPr lang="en-US" sz="2400" b="1" dirty="0"/>
              <a:t>.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It </a:t>
            </a:r>
            <a:r>
              <a:rPr lang="en-US" sz="2400" b="1" dirty="0">
                <a:solidFill>
                  <a:srgbClr val="FFFF00"/>
                </a:solidFill>
              </a:rPr>
              <a:t>packages</a:t>
            </a:r>
            <a:r>
              <a:rPr lang="en-US" sz="2400" b="1" dirty="0"/>
              <a:t> all the </a:t>
            </a:r>
            <a:r>
              <a:rPr lang="en-US" sz="2400" b="1" dirty="0">
                <a:solidFill>
                  <a:srgbClr val="00B0F0"/>
                </a:solidFill>
              </a:rPr>
              <a:t>modules</a:t>
            </a:r>
            <a:r>
              <a:rPr lang="en-US" sz="2400" b="1" dirty="0"/>
              <a:t> in </a:t>
            </a:r>
            <a:r>
              <a:rPr lang="en-US" sz="2400" b="1" dirty="0">
                <a:solidFill>
                  <a:srgbClr val="FF00FF"/>
                </a:solidFill>
              </a:rPr>
              <a:t>our application </a:t>
            </a:r>
            <a:r>
              <a:rPr lang="en-US" sz="2400" b="1" dirty="0"/>
              <a:t>into </a:t>
            </a:r>
            <a:r>
              <a:rPr lang="en-US" sz="2400" b="1" dirty="0">
                <a:solidFill>
                  <a:srgbClr val="FFC000"/>
                </a:solidFill>
              </a:rPr>
              <a:t>one or more bundles </a:t>
            </a:r>
            <a:r>
              <a:rPr lang="en-US" sz="2400" b="1" dirty="0"/>
              <a:t>(often, just one) and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serves</a:t>
            </a:r>
            <a:r>
              <a:rPr lang="en-US" sz="2400" b="1" dirty="0"/>
              <a:t> it to the </a:t>
            </a:r>
            <a:r>
              <a:rPr lang="en-US" sz="2400" b="1" dirty="0">
                <a:solidFill>
                  <a:srgbClr val="92D050"/>
                </a:solidFill>
              </a:rPr>
              <a:t>browser</a:t>
            </a:r>
            <a:r>
              <a:rPr lang="en-US" sz="2400" b="1" dirty="0"/>
              <a:t>. 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988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</a:t>
            </a:r>
            <a:r>
              <a:rPr lang="en-US" sz="2800" b="1" dirty="0" err="1"/>
              <a:t>WebPack</a:t>
            </a:r>
            <a:r>
              <a:rPr lang="en-US" sz="2800" b="1" dirty="0"/>
              <a:t> ?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3D670B-51BA-4DCB-BDD0-773E2A81A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2" y="1389877"/>
            <a:ext cx="12192000" cy="49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1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</a:t>
            </a:r>
            <a:r>
              <a:rPr lang="en-US" sz="2800" b="1" dirty="0" err="1"/>
              <a:t>WebPack</a:t>
            </a:r>
            <a:r>
              <a:rPr lang="en-US" sz="2800" b="1" dirty="0"/>
              <a:t> ?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However</a:t>
            </a:r>
            <a:r>
              <a:rPr lang="en-US" sz="2400" b="1" dirty="0"/>
              <a:t>, Webpack is </a:t>
            </a:r>
            <a:r>
              <a:rPr lang="en-US" sz="2400" b="1" dirty="0">
                <a:solidFill>
                  <a:srgbClr val="FFFF00"/>
                </a:solidFill>
              </a:rPr>
              <a:t>more than </a:t>
            </a:r>
            <a:r>
              <a:rPr lang="en-US" sz="2400" b="1" dirty="0"/>
              <a:t>just a </a:t>
            </a:r>
            <a:r>
              <a:rPr lang="en-US" sz="2400" b="1" dirty="0">
                <a:solidFill>
                  <a:srgbClr val="FFC000"/>
                </a:solidFill>
              </a:rPr>
              <a:t>module bundler</a:t>
            </a:r>
            <a:r>
              <a:rPr lang="en-US" sz="2400" b="1" dirty="0"/>
              <a:t>.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It can also can </a:t>
            </a:r>
            <a:r>
              <a:rPr lang="en-US" sz="2400" b="1" dirty="0">
                <a:solidFill>
                  <a:srgbClr val="00FF00"/>
                </a:solidFill>
              </a:rPr>
              <a:t>transform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FFFF00"/>
                </a:solidFill>
              </a:rPr>
              <a:t>minify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FF00FF"/>
                </a:solidFill>
              </a:rPr>
              <a:t>optimize</a:t>
            </a:r>
            <a:r>
              <a:rPr lang="en-US" sz="2400" b="1" dirty="0"/>
              <a:t> all types of </a:t>
            </a:r>
            <a:r>
              <a:rPr lang="en-US" sz="2400" b="1" dirty="0">
                <a:solidFill>
                  <a:schemeClr val="accent5"/>
                </a:solidFill>
              </a:rPr>
              <a:t>files</a:t>
            </a:r>
            <a:r>
              <a:rPr lang="en-US" sz="2400" b="1" dirty="0"/>
              <a:t> before </a:t>
            </a:r>
            <a:r>
              <a:rPr lang="en-US" sz="2400" b="1" dirty="0">
                <a:solidFill>
                  <a:srgbClr val="00FF00"/>
                </a:solidFill>
              </a:rPr>
              <a:t>serving them</a:t>
            </a:r>
            <a:r>
              <a:rPr lang="en-US" sz="2400" b="1" dirty="0"/>
              <a:t> as </a:t>
            </a:r>
            <a:r>
              <a:rPr lang="en-US" sz="2400" b="1" dirty="0">
                <a:solidFill>
                  <a:srgbClr val="FF9900"/>
                </a:solidFill>
              </a:rPr>
              <a:t>one bundle </a:t>
            </a:r>
            <a:r>
              <a:rPr lang="en-US" sz="2400" b="1" dirty="0"/>
              <a:t>to the </a:t>
            </a:r>
            <a:r>
              <a:rPr lang="en-US" sz="2400" b="1" dirty="0">
                <a:solidFill>
                  <a:schemeClr val="accent5"/>
                </a:solidFill>
              </a:rPr>
              <a:t>browser</a:t>
            </a:r>
            <a:r>
              <a:rPr lang="en-US" sz="2400" b="1" dirty="0"/>
              <a:t>. </a:t>
            </a: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583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React App Structure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Let’s understand the 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role</a:t>
            </a:r>
            <a:r>
              <a:rPr lang="en-US" sz="2400" b="1" dirty="0">
                <a:cs typeface="Calibri" panose="020F0502020204030204" pitchFamily="34" charset="0"/>
              </a:rPr>
              <a:t> of each file: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b="1" dirty="0" err="1">
                <a:solidFill>
                  <a:srgbClr val="FFFF00"/>
                </a:solidFill>
                <a:cs typeface="Calibri" panose="020F0502020204030204" pitchFamily="34" charset="0"/>
              </a:rPr>
              <a:t>node_modules</a:t>
            </a: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:</a:t>
            </a:r>
            <a:r>
              <a:rPr lang="en-US" sz="2400" b="1" dirty="0">
                <a:cs typeface="Calibri" panose="020F0502020204030204" pitchFamily="34" charset="0"/>
              </a:rPr>
              <a:t> </a:t>
            </a:r>
          </a:p>
          <a:p>
            <a:pPr marL="457200" indent="-457200"/>
            <a:r>
              <a:rPr lang="en-US" sz="2400" b="1" dirty="0">
                <a:cs typeface="Calibri" panose="020F0502020204030204" pitchFamily="34" charset="0"/>
              </a:rPr>
              <a:t>                               </a:t>
            </a:r>
            <a:r>
              <a:rPr lang="en-US" sz="2400" b="1" dirty="0"/>
              <a:t>This directory contains </a:t>
            </a:r>
            <a:r>
              <a:rPr lang="en-US" sz="2400" b="1" dirty="0">
                <a:solidFill>
                  <a:srgbClr val="FFC000"/>
                </a:solidFill>
              </a:rPr>
              <a:t>dependencies </a:t>
            </a:r>
            <a:r>
              <a:rPr lang="en-US" sz="2400" b="1" dirty="0"/>
              <a:t>and </a:t>
            </a:r>
            <a:r>
              <a:rPr lang="en-US" sz="2400" b="1" dirty="0">
                <a:solidFill>
                  <a:srgbClr val="FFC000"/>
                </a:solidFill>
              </a:rPr>
              <a:t>sub-dependencies</a:t>
            </a:r>
            <a:r>
              <a:rPr lang="en-US" sz="2400" b="1" dirty="0"/>
              <a:t> of packages used by the current </a:t>
            </a:r>
            <a:r>
              <a:rPr lang="en-US" sz="2400" b="1" dirty="0">
                <a:solidFill>
                  <a:srgbClr val="FFFF00"/>
                </a:solidFill>
              </a:rPr>
              <a:t>React app</a:t>
            </a:r>
            <a:r>
              <a:rPr lang="en-US" sz="2400" b="1" dirty="0"/>
              <a:t>, as specified by </a:t>
            </a:r>
            <a:r>
              <a:rPr lang="en-US" sz="2400" b="1" dirty="0" err="1">
                <a:solidFill>
                  <a:srgbClr val="00CC00"/>
                </a:solidFill>
              </a:rPr>
              <a:t>package.json</a:t>
            </a:r>
            <a:r>
              <a:rPr lang="en-US" sz="2400" b="1" dirty="0"/>
              <a:t>.</a:t>
            </a:r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FF00"/>
                </a:solidFill>
                <a:cs typeface="Calibri" panose="020F0502020204030204" pitchFamily="34" charset="0"/>
              </a:rPr>
              <a:t>public folder and it’s files:</a:t>
            </a:r>
          </a:p>
          <a:p>
            <a:pPr marL="457200" indent="-457200"/>
            <a:r>
              <a:rPr lang="en-US" sz="2400" b="1" dirty="0">
                <a:cs typeface="Calibri" panose="020F0502020204030204" pitchFamily="34" charset="0"/>
              </a:rPr>
              <a:t>                                                  </a:t>
            </a:r>
            <a:r>
              <a:rPr lang="en-US" sz="2400" b="1" dirty="0"/>
              <a:t>This directory contains </a:t>
            </a:r>
            <a:r>
              <a:rPr lang="en-US" sz="2400" b="1" dirty="0">
                <a:solidFill>
                  <a:srgbClr val="FFC000"/>
                </a:solidFill>
              </a:rPr>
              <a:t>assets</a:t>
            </a:r>
            <a:r>
              <a:rPr lang="en-US" sz="2400" b="1" dirty="0"/>
              <a:t> that will be served directly without additional processing by </a:t>
            </a:r>
            <a:r>
              <a:rPr lang="en-US" sz="2400" b="1" dirty="0" err="1">
                <a:solidFill>
                  <a:srgbClr val="FFFF00"/>
                </a:solidFill>
              </a:rPr>
              <a:t>webpack</a:t>
            </a:r>
            <a:r>
              <a:rPr lang="en-US" sz="2400" b="1" dirty="0"/>
              <a:t>.</a:t>
            </a: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24987</TotalTime>
  <Words>2213</Words>
  <Application>Microsoft Office PowerPoint</Application>
  <PresentationFormat>Widescreen</PresentationFormat>
  <Paragraphs>388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sachin kapoor</cp:lastModifiedBy>
  <cp:revision>303</cp:revision>
  <dcterms:created xsi:type="dcterms:W3CDTF">2018-04-24T17:14:44Z</dcterms:created>
  <dcterms:modified xsi:type="dcterms:W3CDTF">2021-09-18T09:46:45Z</dcterms:modified>
</cp:coreProperties>
</file>