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7" r:id="rId2"/>
    <p:sldId id="258" r:id="rId3"/>
    <p:sldId id="1498" r:id="rId4"/>
    <p:sldId id="1499" r:id="rId5"/>
    <p:sldId id="1500" r:id="rId6"/>
    <p:sldId id="1501" r:id="rId7"/>
    <p:sldId id="1502" r:id="rId8"/>
    <p:sldId id="1503" r:id="rId9"/>
    <p:sldId id="1504" r:id="rId10"/>
    <p:sldId id="1505" r:id="rId11"/>
    <p:sldId id="1506" r:id="rId12"/>
    <p:sldId id="1507" r:id="rId13"/>
    <p:sldId id="1508" r:id="rId14"/>
    <p:sldId id="1509" r:id="rId15"/>
    <p:sldId id="1510" r:id="rId16"/>
    <p:sldId id="1511" r:id="rId17"/>
    <p:sldId id="1512" r:id="rId18"/>
    <p:sldId id="1513" r:id="rId19"/>
    <p:sldId id="1514" r:id="rId20"/>
    <p:sldId id="1515" r:id="rId21"/>
    <p:sldId id="1516" r:id="rId22"/>
    <p:sldId id="151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FF3D20B-BD56-4DB9-B562-126E46BE43E4}"/>
    <pc:docChg chg="delSld modSld">
      <pc:chgData name="Sharma Computer Academy" userId="08476b32c11f4418" providerId="LiveId" clId="{AFF3D20B-BD56-4DB9-B562-126E46BE43E4}" dt="2021-09-02T05:33:14.076" v="19" actId="20577"/>
      <pc:docMkLst>
        <pc:docMk/>
      </pc:docMkLst>
      <pc:sldChg chg="modSp mod">
        <pc:chgData name="Sharma Computer Academy" userId="08476b32c11f4418" providerId="LiveId" clId="{AFF3D20B-BD56-4DB9-B562-126E46BE43E4}" dt="2021-09-02T05:33:14.076" v="19" actId="20577"/>
        <pc:sldMkLst>
          <pc:docMk/>
          <pc:sldMk cId="0" sldId="257"/>
        </pc:sldMkLst>
        <pc:spChg chg="mod">
          <ac:chgData name="Sharma Computer Academy" userId="08476b32c11f4418" providerId="LiveId" clId="{AFF3D20B-BD56-4DB9-B562-126E46BE43E4}" dt="2021-09-02T05:33:14.076" v="19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AFF3D20B-BD56-4DB9-B562-126E46BE43E4}" dt="2021-08-28T08:28:42.884" v="3" actId="6549"/>
        <pc:sldMkLst>
          <pc:docMk/>
          <pc:sldMk cId="0" sldId="258"/>
        </pc:sldMkLst>
        <pc:spChg chg="mod">
          <ac:chgData name="Sharma Computer Academy" userId="08476b32c11f4418" providerId="LiveId" clId="{AFF3D20B-BD56-4DB9-B562-126E46BE43E4}" dt="2021-08-28T08:28:42.884" v="3" actId="6549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AFF3D20B-BD56-4DB9-B562-126E46BE43E4}" dt="2021-08-28T08:28:35.529" v="0" actId="47"/>
        <pc:sldMkLst>
          <pc:docMk/>
          <pc:sldMk cId="305216602" sldId="1481"/>
        </pc:sldMkLst>
      </pc:sldChg>
      <pc:sldChg chg="del">
        <pc:chgData name="Sharma Computer Academy" userId="08476b32c11f4418" providerId="LiveId" clId="{AFF3D20B-BD56-4DB9-B562-126E46BE43E4}" dt="2021-08-28T08:28:35.529" v="0" actId="47"/>
        <pc:sldMkLst>
          <pc:docMk/>
          <pc:sldMk cId="305216602" sldId="1482"/>
        </pc:sldMkLst>
      </pc:sldChg>
      <pc:sldChg chg="del">
        <pc:chgData name="Sharma Computer Academy" userId="08476b32c11f4418" providerId="LiveId" clId="{AFF3D20B-BD56-4DB9-B562-126E46BE43E4}" dt="2021-08-28T08:28:35.529" v="0" actId="47"/>
        <pc:sldMkLst>
          <pc:docMk/>
          <pc:sldMk cId="305216602" sldId="1483"/>
        </pc:sldMkLst>
      </pc:sldChg>
      <pc:sldChg chg="del">
        <pc:chgData name="Sharma Computer Academy" userId="08476b32c11f4418" providerId="LiveId" clId="{AFF3D20B-BD56-4DB9-B562-126E46BE43E4}" dt="2021-08-28T08:28:35.529" v="0" actId="47"/>
        <pc:sldMkLst>
          <pc:docMk/>
          <pc:sldMk cId="305216602" sldId="1484"/>
        </pc:sldMkLst>
      </pc:sldChg>
      <pc:sldChg chg="del">
        <pc:chgData name="Sharma Computer Academy" userId="08476b32c11f4418" providerId="LiveId" clId="{AFF3D20B-BD56-4DB9-B562-126E46BE43E4}" dt="2021-08-28T08:28:35.529" v="0" actId="47"/>
        <pc:sldMkLst>
          <pc:docMk/>
          <pc:sldMk cId="305216602" sldId="1485"/>
        </pc:sldMkLst>
      </pc:sldChg>
      <pc:sldChg chg="del">
        <pc:chgData name="Sharma Computer Academy" userId="08476b32c11f4418" providerId="LiveId" clId="{AFF3D20B-BD56-4DB9-B562-126E46BE43E4}" dt="2021-08-28T08:28:35.529" v="0" actId="47"/>
        <pc:sldMkLst>
          <pc:docMk/>
          <pc:sldMk cId="305216602" sldId="1486"/>
        </pc:sldMkLst>
      </pc:sldChg>
      <pc:sldChg chg="del">
        <pc:chgData name="Sharma Computer Academy" userId="08476b32c11f4418" providerId="LiveId" clId="{AFF3D20B-BD56-4DB9-B562-126E46BE43E4}" dt="2021-08-28T08:28:35.529" v="0" actId="47"/>
        <pc:sldMkLst>
          <pc:docMk/>
          <pc:sldMk cId="305216602" sldId="1487"/>
        </pc:sldMkLst>
      </pc:sldChg>
      <pc:sldChg chg="del">
        <pc:chgData name="Sharma Computer Academy" userId="08476b32c11f4418" providerId="LiveId" clId="{AFF3D20B-BD56-4DB9-B562-126E46BE43E4}" dt="2021-08-28T08:28:35.529" v="0" actId="47"/>
        <pc:sldMkLst>
          <pc:docMk/>
          <pc:sldMk cId="305216602" sldId="1488"/>
        </pc:sldMkLst>
      </pc:sldChg>
      <pc:sldChg chg="del">
        <pc:chgData name="Sharma Computer Academy" userId="08476b32c11f4418" providerId="LiveId" clId="{AFF3D20B-BD56-4DB9-B562-126E46BE43E4}" dt="2021-08-28T08:28:35.529" v="0" actId="47"/>
        <pc:sldMkLst>
          <pc:docMk/>
          <pc:sldMk cId="305216602" sldId="1489"/>
        </pc:sldMkLst>
      </pc:sldChg>
      <pc:sldChg chg="del">
        <pc:chgData name="Sharma Computer Academy" userId="08476b32c11f4418" providerId="LiveId" clId="{AFF3D20B-BD56-4DB9-B562-126E46BE43E4}" dt="2021-08-28T08:28:35.529" v="0" actId="47"/>
        <pc:sldMkLst>
          <pc:docMk/>
          <pc:sldMk cId="305216602" sldId="1490"/>
        </pc:sldMkLst>
      </pc:sldChg>
      <pc:sldChg chg="del">
        <pc:chgData name="Sharma Computer Academy" userId="08476b32c11f4418" providerId="LiveId" clId="{AFF3D20B-BD56-4DB9-B562-126E46BE43E4}" dt="2021-08-28T08:28:35.529" v="0" actId="47"/>
        <pc:sldMkLst>
          <pc:docMk/>
          <pc:sldMk cId="3406130157" sldId="1491"/>
        </pc:sldMkLst>
      </pc:sldChg>
      <pc:sldChg chg="del">
        <pc:chgData name="Sharma Computer Academy" userId="08476b32c11f4418" providerId="LiveId" clId="{AFF3D20B-BD56-4DB9-B562-126E46BE43E4}" dt="2021-08-28T08:28:35.529" v="0" actId="47"/>
        <pc:sldMkLst>
          <pc:docMk/>
          <pc:sldMk cId="3465061153" sldId="1492"/>
        </pc:sldMkLst>
      </pc:sldChg>
      <pc:sldChg chg="del">
        <pc:chgData name="Sharma Computer Academy" userId="08476b32c11f4418" providerId="LiveId" clId="{AFF3D20B-BD56-4DB9-B562-126E46BE43E4}" dt="2021-08-28T08:28:35.529" v="0" actId="47"/>
        <pc:sldMkLst>
          <pc:docMk/>
          <pc:sldMk cId="1115731758" sldId="1493"/>
        </pc:sldMkLst>
      </pc:sldChg>
      <pc:sldChg chg="del">
        <pc:chgData name="Sharma Computer Academy" userId="08476b32c11f4418" providerId="LiveId" clId="{AFF3D20B-BD56-4DB9-B562-126E46BE43E4}" dt="2021-08-28T08:28:35.529" v="0" actId="47"/>
        <pc:sldMkLst>
          <pc:docMk/>
          <pc:sldMk cId="421296433" sldId="1495"/>
        </pc:sldMkLst>
      </pc:sldChg>
      <pc:sldChg chg="del">
        <pc:chgData name="Sharma Computer Academy" userId="08476b32c11f4418" providerId="LiveId" clId="{AFF3D20B-BD56-4DB9-B562-126E46BE43E4}" dt="2021-08-28T08:28:35.529" v="0" actId="47"/>
        <pc:sldMkLst>
          <pc:docMk/>
          <pc:sldMk cId="3281992522" sldId="1496"/>
        </pc:sldMkLst>
      </pc:sldChg>
      <pc:sldChg chg="del">
        <pc:chgData name="Sharma Computer Academy" userId="08476b32c11f4418" providerId="LiveId" clId="{AFF3D20B-BD56-4DB9-B562-126E46BE43E4}" dt="2021-08-28T08:28:35.529" v="0" actId="47"/>
        <pc:sldMkLst>
          <pc:docMk/>
          <pc:sldMk cId="3268041037" sldId="14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javascripttutorial.net/es6/javascript-rest-paramet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scripttutorial.net/javascript-object-properti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hyperlink" Target="https://www.javascripttutorial.net/javascript-object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800" dirty="0" err="1">
                <a:solidFill>
                  <a:srgbClr val="002060"/>
                </a:solidFill>
                <a:latin typeface="Corbel" pitchFamily="34" charset="0"/>
              </a:rPr>
              <a:t>destructuring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Lecture-9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400" b="1" dirty="0">
                <a:latin typeface="Corbel" pitchFamily="34" charset="0"/>
              </a:rPr>
              <a:t>Array </a:t>
            </a:r>
            <a:r>
              <a:rPr lang="en-US" sz="2400" b="1" dirty="0" err="1">
                <a:latin typeface="Corbel" pitchFamily="34" charset="0"/>
              </a:rPr>
              <a:t>Destructuring</a:t>
            </a:r>
            <a:r>
              <a:rPr lang="en-US" sz="2400" b="1" dirty="0">
                <a:latin typeface="Corbel" pitchFamily="34" charset="0"/>
              </a:rPr>
              <a:t> Assignment and</a:t>
            </a:r>
            <a:br>
              <a:rPr lang="en-US" sz="2400" b="1" dirty="0">
                <a:latin typeface="Corbel" pitchFamily="34" charset="0"/>
              </a:rPr>
            </a:br>
            <a:r>
              <a:rPr lang="en-US" sz="2400" b="1" dirty="0">
                <a:latin typeface="Corbel" pitchFamily="34" charset="0"/>
              </a:rPr>
              <a:t> Rest Syntax</a:t>
            </a:r>
            <a:endParaRPr lang="en-US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It’s possible to take all 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remaining elements </a:t>
            </a:r>
            <a:r>
              <a:rPr lang="en-US" sz="2400" dirty="0">
                <a:latin typeface="Corbel" pitchFamily="34" charset="0"/>
              </a:rPr>
              <a:t>of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array</a:t>
            </a:r>
            <a:r>
              <a:rPr lang="en-US" sz="2400" dirty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put</a:t>
            </a:r>
            <a:r>
              <a:rPr lang="en-US" sz="2400" dirty="0">
                <a:latin typeface="Corbel" pitchFamily="34" charset="0"/>
              </a:rPr>
              <a:t> them in a new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array</a:t>
            </a:r>
            <a:r>
              <a:rPr lang="en-US" sz="2400" dirty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by using the </a:t>
            </a:r>
            <a:r>
              <a:rPr lang="en-US" sz="2400" b="1" dirty="0">
                <a:latin typeface="Corbel" pitchFamily="34" charset="0"/>
                <a:hlinkClick r:id="rId2"/>
              </a:rPr>
              <a:t>rest syntax</a:t>
            </a:r>
            <a:r>
              <a:rPr lang="en-US" sz="2400" dirty="0">
                <a:latin typeface="Corbel" pitchFamily="34" charset="0"/>
              </a:rPr>
              <a:t> (...):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1000" y="2415655"/>
            <a:ext cx="8297838" cy="244294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function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getScores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 </a:t>
            </a:r>
            <a:r>
              <a:rPr lang="en-US" b="1" dirty="0">
                <a:latin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</a:rPr>
              <a:t> return 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[70, 80, 90, 100]; </a:t>
            </a:r>
          </a:p>
          <a:p>
            <a:r>
              <a:rPr lang="en-US" b="1" dirty="0">
                <a:latin typeface="Consolas" pitchFamily="49" charset="0"/>
              </a:rPr>
              <a:t>} </a:t>
            </a:r>
          </a:p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</a:rPr>
              <a:t>[x, y ,...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</a:rPr>
              <a:t>args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</a:rPr>
              <a:t>] </a:t>
            </a:r>
            <a:r>
              <a:rPr lang="en-US" b="1" dirty="0">
                <a:latin typeface="Consolas" pitchFamily="49" charset="0"/>
              </a:rPr>
              <a:t>=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getScores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</a:t>
            </a:r>
            <a:r>
              <a:rPr lang="en-US" b="1" dirty="0">
                <a:latin typeface="Consolas" pitchFamily="49" charset="0"/>
              </a:rPr>
              <a:t>; </a:t>
            </a:r>
          </a:p>
          <a:p>
            <a:r>
              <a:rPr lang="en-US" b="1" dirty="0">
                <a:latin typeface="Consolas" pitchFamily="49" charset="0"/>
              </a:rPr>
              <a:t>console.log(x); </a:t>
            </a:r>
          </a:p>
          <a:p>
            <a:r>
              <a:rPr lang="en-US" b="1" dirty="0">
                <a:latin typeface="Consolas" pitchFamily="49" charset="0"/>
              </a:rPr>
              <a:t>console.log(y); </a:t>
            </a:r>
          </a:p>
          <a:p>
            <a:r>
              <a:rPr lang="en-US" b="1" dirty="0">
                <a:latin typeface="Consolas" pitchFamily="49" charset="0"/>
              </a:rPr>
              <a:t>console.log(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</a:rPr>
              <a:t>);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1942" y="5390866"/>
            <a:ext cx="8447965" cy="96899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70</a:t>
            </a:r>
          </a:p>
          <a:p>
            <a:r>
              <a:rPr lang="en-US" b="1" dirty="0"/>
              <a:t>80</a:t>
            </a:r>
          </a:p>
          <a:p>
            <a:r>
              <a:rPr lang="en-US" b="1" i="1" dirty="0"/>
              <a:t>[90, 100]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84009" y="4995079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6800" y="2514600"/>
            <a:ext cx="3957851" cy="1524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2060"/>
                </a:solidFill>
                <a:latin typeface="Corbel" pitchFamily="34" charset="0"/>
              </a:rPr>
              <a:t>The variables x and y receive values of the first two elements of the returned array. And the </a:t>
            </a:r>
            <a:r>
              <a:rPr lang="en-US" sz="1600" b="1" dirty="0" err="1">
                <a:solidFill>
                  <a:srgbClr val="002060"/>
                </a:solidFill>
                <a:latin typeface="Corbel" pitchFamily="34" charset="0"/>
              </a:rPr>
              <a:t>args</a:t>
            </a:r>
            <a:r>
              <a:rPr lang="en-US" sz="1600" b="1" dirty="0">
                <a:solidFill>
                  <a:srgbClr val="002060"/>
                </a:solidFill>
                <a:latin typeface="Corbel" pitchFamily="34" charset="0"/>
              </a:rPr>
              <a:t> variable receives all the remaining arguments, which are the last two elements of the returned array.</a:t>
            </a:r>
          </a:p>
        </p:txBody>
      </p:sp>
      <p:sp>
        <p:nvSpPr>
          <p:cNvPr id="16" name="Left Arrow 15"/>
          <p:cNvSpPr/>
          <p:nvPr/>
        </p:nvSpPr>
        <p:spPr>
          <a:xfrm rot="21146387">
            <a:off x="1457997" y="3197684"/>
            <a:ext cx="3443237" cy="143931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Setting Default Values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Example: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200" y="2415655"/>
            <a:ext cx="8297838" cy="244294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function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getScores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</a:t>
            </a:r>
            <a:r>
              <a:rPr lang="en-US" b="1" dirty="0">
                <a:latin typeface="Consolas" pitchFamily="49" charset="0"/>
              </a:rPr>
              <a:t> {</a:t>
            </a:r>
          </a:p>
          <a:p>
            <a:r>
              <a:rPr lang="en-US" b="1" dirty="0">
                <a:latin typeface="Consolas" pitchFamily="49" charset="0"/>
              </a:rPr>
              <a:t> return 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[70, 80]; </a:t>
            </a:r>
          </a:p>
          <a:p>
            <a:r>
              <a:rPr lang="en-US" b="1" dirty="0">
                <a:latin typeface="Consolas" pitchFamily="49" charset="0"/>
              </a:rPr>
              <a:t>} </a:t>
            </a:r>
          </a:p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[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x,y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 , z = 0] </a:t>
            </a:r>
            <a:r>
              <a:rPr lang="en-US" b="1" dirty="0">
                <a:latin typeface="Consolas" pitchFamily="49" charset="0"/>
              </a:rPr>
              <a:t>=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getItems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(); </a:t>
            </a:r>
          </a:p>
          <a:p>
            <a:r>
              <a:rPr lang="en-US" b="1" dirty="0">
                <a:latin typeface="Consolas" pitchFamily="49" charset="0"/>
              </a:rPr>
              <a:t>console.log(x); </a:t>
            </a:r>
          </a:p>
          <a:p>
            <a:r>
              <a:rPr lang="en-US" b="1" dirty="0">
                <a:latin typeface="Consolas" pitchFamily="49" charset="0"/>
              </a:rPr>
              <a:t>console.log(y); </a:t>
            </a:r>
          </a:p>
          <a:p>
            <a:r>
              <a:rPr lang="en-US" b="1" dirty="0">
                <a:latin typeface="Consolas" pitchFamily="49" charset="0"/>
              </a:rPr>
              <a:t>console.log(z);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8142" y="5390866"/>
            <a:ext cx="8447965" cy="96899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70</a:t>
            </a:r>
          </a:p>
          <a:p>
            <a:r>
              <a:rPr lang="en-US" b="1" dirty="0"/>
              <a:t>80</a:t>
            </a:r>
          </a:p>
          <a:p>
            <a:r>
              <a:rPr lang="en-US" b="1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60209" y="4995079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Nested Array </a:t>
            </a:r>
            <a:r>
              <a:rPr lang="en-US" sz="2800" b="1" dirty="0" err="1">
                <a:latin typeface="Corbel" pitchFamily="34" charset="0"/>
              </a:rPr>
              <a:t>Destructuring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dirty="0">
                <a:latin typeface="Corbel" pitchFamily="34" charset="0"/>
              </a:rPr>
              <a:t>The following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function</a:t>
            </a:r>
            <a:r>
              <a:rPr lang="en-US" sz="2400" dirty="0">
                <a:latin typeface="Corbel" pitchFamily="34" charset="0"/>
              </a:rPr>
              <a:t> returns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array </a:t>
            </a:r>
            <a:r>
              <a:rPr lang="en-US" sz="2400" dirty="0">
                <a:latin typeface="Corbel" pitchFamily="34" charset="0"/>
              </a:rPr>
              <a:t>that contains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an element</a:t>
            </a:r>
            <a:r>
              <a:rPr lang="en-US" sz="2400" dirty="0">
                <a:solidFill>
                  <a:srgbClr val="00B0F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which 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another array</a:t>
            </a:r>
            <a:r>
              <a:rPr lang="en-US" sz="2400" dirty="0">
                <a:latin typeface="Corbel" pitchFamily="34" charset="0"/>
              </a:rPr>
              <a:t>, or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nested array</a:t>
            </a:r>
            <a:r>
              <a:rPr lang="en-US" sz="2400" dirty="0">
                <a:latin typeface="Corbel" pitchFamily="34" charset="0"/>
              </a:rPr>
              <a:t>:</a:t>
            </a:r>
            <a:endParaRPr lang="en-US" sz="2400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81000" y="2362200"/>
            <a:ext cx="8297838" cy="27704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function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getProfile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 </a:t>
            </a:r>
            <a:r>
              <a:rPr lang="en-US" b="1" dirty="0">
                <a:latin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</a:rPr>
              <a:t> return 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[ </a:t>
            </a:r>
          </a:p>
          <a:p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          'John',</a:t>
            </a:r>
          </a:p>
          <a:p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           'Doe',</a:t>
            </a:r>
          </a:p>
          <a:p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          ['Red', 'Green', 'Blue'] </a:t>
            </a:r>
          </a:p>
          <a:p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       ]; 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</a:rPr>
              <a:t>[ 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</a:rPr>
              <a:t>firstName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</a:rPr>
              <a:t>, 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</a:rPr>
              <a:t>lastName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</a:rPr>
              <a:t>, [ color1, color2, color3 ] ] </a:t>
            </a:r>
            <a:r>
              <a:rPr lang="en-US" b="1" dirty="0">
                <a:latin typeface="Consolas" pitchFamily="49" charset="0"/>
              </a:rPr>
              <a:t>=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getProfile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(); </a:t>
            </a:r>
            <a:r>
              <a:rPr lang="en-US" b="1" dirty="0">
                <a:latin typeface="Consolas" pitchFamily="49" charset="0"/>
              </a:rPr>
              <a:t>console.log(color1, color2, color3);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1942" y="5664959"/>
            <a:ext cx="8447965" cy="73697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Red Green Blue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4009" y="5269172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Array </a:t>
            </a:r>
            <a:r>
              <a:rPr lang="en-US" sz="2800" b="1" dirty="0" err="1">
                <a:latin typeface="Corbel" pitchFamily="34" charset="0"/>
              </a:rPr>
              <a:t>Destructuring</a:t>
            </a:r>
            <a:r>
              <a:rPr lang="en-US" sz="2800" b="1" dirty="0">
                <a:latin typeface="Corbel" pitchFamily="34" charset="0"/>
              </a:rPr>
              <a:t> Applications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Swapping variables</a:t>
            </a:r>
            <a:r>
              <a:rPr lang="en-US" sz="2400" dirty="0">
                <a:solidFill>
                  <a:srgbClr val="FFFF00"/>
                </a:solidFill>
                <a:latin typeface="Corbel" pitchFamily="34" charset="0"/>
              </a:rPr>
              <a:t>: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array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destructuring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makes it easy to 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swap values </a:t>
            </a:r>
            <a:r>
              <a:rPr lang="en-US" sz="2400" dirty="0">
                <a:latin typeface="Corbel" pitchFamily="34" charset="0"/>
              </a:rPr>
              <a:t>of variables without using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temporary variable</a:t>
            </a:r>
            <a:r>
              <a:rPr lang="en-US" sz="2400" b="1" dirty="0">
                <a:latin typeface="Corbel" pitchFamily="34" charset="0"/>
              </a:rPr>
              <a:t>.</a:t>
            </a:r>
            <a:endParaRPr lang="en-US" sz="2400" b="1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514600"/>
            <a:ext cx="8297838" cy="20960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rbel" pitchFamily="34" charset="0"/>
              </a:rPr>
              <a:t>let a = 10, b = 20; 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rbel" pitchFamily="34" charset="0"/>
              </a:rPr>
              <a:t>[a, b] = [b, a]; </a:t>
            </a:r>
          </a:p>
          <a:p>
            <a:r>
              <a:rPr lang="en-US" sz="2000" b="1" dirty="0">
                <a:latin typeface="Corbel" pitchFamily="34" charset="0"/>
              </a:rPr>
              <a:t>console.log(a); </a:t>
            </a:r>
          </a:p>
          <a:p>
            <a:r>
              <a:rPr lang="en-US" sz="2000" b="1" dirty="0">
                <a:latin typeface="Corbel" pitchFamily="34" charset="0"/>
              </a:rPr>
              <a:t>console.log(b);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5743" y="5511421"/>
            <a:ext cx="8264857" cy="73697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10</a:t>
            </a:r>
          </a:p>
          <a:p>
            <a:r>
              <a:rPr lang="en-US" b="1" dirty="0"/>
              <a:t>20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07809" y="5115634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Array </a:t>
            </a:r>
            <a:r>
              <a:rPr lang="en-US" sz="2800" b="1" dirty="0" err="1">
                <a:latin typeface="Corbel" pitchFamily="34" charset="0"/>
              </a:rPr>
              <a:t>Destructuring</a:t>
            </a:r>
            <a:r>
              <a:rPr lang="en-US" sz="2800" b="1" dirty="0">
                <a:latin typeface="Corbel" pitchFamily="34" charset="0"/>
              </a:rPr>
              <a:t> Applications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2.    Function that return multiple values: </a:t>
            </a:r>
            <a:r>
              <a:rPr lang="en-US" sz="2400" dirty="0">
                <a:latin typeface="Corbel" pitchFamily="34" charset="0"/>
              </a:rPr>
              <a:t>In JavaScript, a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function</a:t>
            </a:r>
            <a:r>
              <a:rPr lang="en-US" sz="2400" dirty="0">
                <a:latin typeface="Corbel" pitchFamily="34" charset="0"/>
              </a:rPr>
              <a:t> can return a value. However, we can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return an array </a:t>
            </a:r>
            <a:r>
              <a:rPr lang="en-US" sz="2400" dirty="0">
                <a:latin typeface="Corbel" pitchFamily="34" charset="0"/>
              </a:rPr>
              <a:t>that contains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multiple values</a:t>
            </a:r>
            <a:r>
              <a:rPr lang="en-US" sz="2400" dirty="0">
                <a:latin typeface="Corbel" pitchFamily="34" charset="0"/>
              </a:rPr>
              <a:t>, for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example: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9989" y="2666999"/>
            <a:ext cx="8297838" cy="286034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rbel" pitchFamily="34" charset="0"/>
              </a:rPr>
              <a:t>function </a:t>
            </a:r>
            <a:r>
              <a:rPr lang="en-US" b="1" dirty="0">
                <a:solidFill>
                  <a:srgbClr val="FFFF00"/>
                </a:solidFill>
                <a:latin typeface="Corbel" pitchFamily="34" charset="0"/>
              </a:rPr>
              <a:t>stat(a, b) </a:t>
            </a:r>
            <a:r>
              <a:rPr lang="en-US" b="1" dirty="0">
                <a:latin typeface="Corbel" pitchFamily="34" charset="0"/>
              </a:rPr>
              <a:t>{ </a:t>
            </a:r>
          </a:p>
          <a:p>
            <a:r>
              <a:rPr lang="en-US" b="1" dirty="0">
                <a:latin typeface="Corbel" pitchFamily="34" charset="0"/>
              </a:rPr>
              <a:t>return </a:t>
            </a:r>
            <a:r>
              <a:rPr lang="en-US" b="1" dirty="0">
                <a:solidFill>
                  <a:srgbClr val="FFC000"/>
                </a:solidFill>
                <a:latin typeface="Corbel" pitchFamily="34" charset="0"/>
              </a:rPr>
              <a:t>[</a:t>
            </a:r>
          </a:p>
          <a:p>
            <a:r>
              <a:rPr lang="en-US" b="1" dirty="0">
                <a:solidFill>
                  <a:srgbClr val="FFC000"/>
                </a:solidFill>
                <a:latin typeface="Corbel" pitchFamily="34" charset="0"/>
              </a:rPr>
              <a:t>             a + b, </a:t>
            </a:r>
          </a:p>
          <a:p>
            <a:r>
              <a:rPr lang="en-US" b="1" dirty="0">
                <a:solidFill>
                  <a:srgbClr val="FFC000"/>
                </a:solidFill>
                <a:latin typeface="Corbel" pitchFamily="34" charset="0"/>
              </a:rPr>
              <a:t>             (a + b) / 2,</a:t>
            </a:r>
          </a:p>
          <a:p>
            <a:r>
              <a:rPr lang="en-US" b="1" dirty="0">
                <a:solidFill>
                  <a:srgbClr val="FFC000"/>
                </a:solidFill>
                <a:latin typeface="Corbel" pitchFamily="34" charset="0"/>
              </a:rPr>
              <a:t>             a – b</a:t>
            </a:r>
          </a:p>
          <a:p>
            <a:r>
              <a:rPr lang="en-US" b="1" dirty="0">
                <a:solidFill>
                  <a:srgbClr val="FFC000"/>
                </a:solidFill>
                <a:latin typeface="Corbel" pitchFamily="34" charset="0"/>
              </a:rPr>
              <a:t>            ] </a:t>
            </a:r>
          </a:p>
          <a:p>
            <a:r>
              <a:rPr lang="en-US" b="1" dirty="0">
                <a:latin typeface="Corbel" pitchFamily="34" charset="0"/>
              </a:rPr>
              <a:t>}</a:t>
            </a:r>
          </a:p>
          <a:p>
            <a:endParaRPr lang="en-US" b="1" dirty="0">
              <a:latin typeface="Corbel" pitchFamily="34" charset="0"/>
            </a:endParaRPr>
          </a:p>
          <a:p>
            <a:r>
              <a:rPr lang="en-US" b="1" dirty="0">
                <a:latin typeface="Corbel" pitchFamily="34" charset="0"/>
              </a:rPr>
              <a:t>let </a:t>
            </a:r>
            <a:r>
              <a:rPr lang="en-US" b="1" dirty="0">
                <a:solidFill>
                  <a:srgbClr val="FF00FF"/>
                </a:solidFill>
                <a:latin typeface="Corbel" pitchFamily="34" charset="0"/>
              </a:rPr>
              <a:t>[sum, average, difference] </a:t>
            </a:r>
            <a:r>
              <a:rPr lang="en-US" b="1" dirty="0">
                <a:latin typeface="Corbel" pitchFamily="34" charset="0"/>
              </a:rPr>
              <a:t>= </a:t>
            </a:r>
            <a:r>
              <a:rPr lang="en-US" b="1" dirty="0">
                <a:solidFill>
                  <a:srgbClr val="FFFF00"/>
                </a:solidFill>
                <a:latin typeface="Corbel" pitchFamily="34" charset="0"/>
              </a:rPr>
              <a:t>stat(20, 10); </a:t>
            </a:r>
          </a:p>
          <a:p>
            <a:r>
              <a:rPr lang="en-US" b="1" dirty="0">
                <a:latin typeface="Corbel" pitchFamily="34" charset="0"/>
              </a:rPr>
              <a:t>console.log(sum, average, difference);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635" y="5909477"/>
            <a:ext cx="8447965" cy="49132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30, 15, 10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32998" y="5568285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JavaScript Object </a:t>
            </a:r>
            <a:r>
              <a:rPr lang="en-US" sz="2800" b="1" dirty="0" err="1">
                <a:latin typeface="Corbel" pitchFamily="34" charset="0"/>
              </a:rPr>
              <a:t>Destructuring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Suppose we have a </a:t>
            </a:r>
            <a:r>
              <a:rPr lang="en-US" sz="2400" b="1" dirty="0">
                <a:solidFill>
                  <a:srgbClr val="FF00FF"/>
                </a:solidFill>
                <a:latin typeface="Corbel" pitchFamily="34" charset="0"/>
              </a:rPr>
              <a:t>person object </a:t>
            </a:r>
            <a:r>
              <a:rPr lang="en-US" sz="2400" dirty="0">
                <a:latin typeface="Corbel" pitchFamily="34" charset="0"/>
              </a:rPr>
              <a:t>with two </a:t>
            </a:r>
            <a:r>
              <a:rPr lang="en-US" sz="2400" dirty="0">
                <a:solidFill>
                  <a:schemeClr val="accent1"/>
                </a:solidFill>
                <a:latin typeface="Corbel" pitchFamily="34" charset="0"/>
              </a:rPr>
              <a:t>properties: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firstName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lastName</a:t>
            </a:r>
            <a:r>
              <a:rPr lang="en-US" sz="2400" b="1" dirty="0">
                <a:latin typeface="Corbel" pitchFamily="34" charset="0"/>
              </a:rPr>
              <a:t>.</a:t>
            </a:r>
          </a:p>
          <a:p>
            <a:pPr marL="457200" indent="-457200"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3400" y="3276600"/>
            <a:ext cx="8297838" cy="12828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person</a:t>
            </a:r>
            <a:r>
              <a:rPr lang="en-US" b="1" dirty="0">
                <a:latin typeface="Consolas" pitchFamily="49" charset="0"/>
              </a:rPr>
              <a:t> = { </a:t>
            </a:r>
          </a:p>
          <a:p>
            <a:r>
              <a:rPr lang="en-US" b="1" dirty="0">
                <a:latin typeface="Consolas" pitchFamily="49" charset="0"/>
              </a:rPr>
              <a:t>           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: 'John',</a:t>
            </a:r>
          </a:p>
          <a:p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           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lastName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: 'Doe' </a:t>
            </a:r>
          </a:p>
          <a:p>
            <a:r>
              <a:rPr lang="en-US" b="1" dirty="0">
                <a:latin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JavaScript Object </a:t>
            </a:r>
            <a:r>
              <a:rPr lang="en-US" sz="2800" b="1" dirty="0" err="1">
                <a:latin typeface="Corbel" pitchFamily="34" charset="0"/>
              </a:rPr>
              <a:t>Destructuring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Prior to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ES6</a:t>
            </a:r>
            <a:r>
              <a:rPr lang="en-US" sz="2400" dirty="0">
                <a:latin typeface="Corbel" pitchFamily="34" charset="0"/>
              </a:rPr>
              <a:t>, when we want to assign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properties</a:t>
            </a:r>
            <a:r>
              <a:rPr lang="en-US" sz="2400" dirty="0">
                <a:latin typeface="Corbel" pitchFamily="34" charset="0"/>
              </a:rPr>
              <a:t> of the 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person object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variables</a:t>
            </a:r>
            <a:r>
              <a:rPr lang="en-US" sz="2400" dirty="0">
                <a:latin typeface="Corbel" pitchFamily="34" charset="0"/>
              </a:rPr>
              <a:t>, you typically do it like this:</a:t>
            </a: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3962400"/>
            <a:ext cx="8297838" cy="12828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 err="1">
                <a:latin typeface="Consolas" pitchFamily="49" charset="0"/>
              </a:rPr>
              <a:t>firstName</a:t>
            </a:r>
            <a:r>
              <a:rPr lang="en-US" b="1" dirty="0">
                <a:latin typeface="Consolas" pitchFamily="49" charset="0"/>
              </a:rPr>
              <a:t> =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person.firstName</a:t>
            </a:r>
            <a:r>
              <a:rPr lang="en-US" b="1" dirty="0">
                <a:latin typeface="Consolas" pitchFamily="49" charset="0"/>
              </a:rPr>
              <a:t>;</a:t>
            </a:r>
          </a:p>
          <a:p>
            <a:r>
              <a:rPr lang="en-US" b="1" dirty="0">
                <a:latin typeface="Consolas" pitchFamily="49" charset="0"/>
              </a:rPr>
              <a:t> </a:t>
            </a:r>
          </a:p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 err="1">
                <a:latin typeface="Consolas" pitchFamily="49" charset="0"/>
              </a:rPr>
              <a:t>lastName</a:t>
            </a:r>
            <a:r>
              <a:rPr lang="en-US" b="1" dirty="0">
                <a:latin typeface="Consolas" pitchFamily="49" charset="0"/>
              </a:rPr>
              <a:t> =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person.lastName</a:t>
            </a:r>
            <a:r>
              <a:rPr lang="en-US" b="1" dirty="0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JavaScript Object </a:t>
            </a:r>
            <a:r>
              <a:rPr lang="en-US" sz="2800" b="1" dirty="0" err="1">
                <a:latin typeface="Corbel" pitchFamily="34" charset="0"/>
              </a:rPr>
              <a:t>Destructuring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ES6 introduces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object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destructuring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syntax that provides an alternative way to assign </a:t>
            </a:r>
            <a:r>
              <a:rPr lang="en-US" sz="2400" b="1" dirty="0">
                <a:latin typeface="Corbel" pitchFamily="34" charset="0"/>
                <a:hlinkClick r:id="rId3"/>
              </a:rPr>
              <a:t>properties</a:t>
            </a:r>
            <a:r>
              <a:rPr lang="en-US" sz="2400" dirty="0">
                <a:latin typeface="Corbel" pitchFamily="34" charset="0"/>
              </a:rPr>
              <a:t> of an </a:t>
            </a:r>
            <a:r>
              <a:rPr lang="en-US" sz="2400" b="1" dirty="0">
                <a:latin typeface="Corbel" pitchFamily="34" charset="0"/>
                <a:hlinkClick r:id="rId4"/>
              </a:rPr>
              <a:t>object</a:t>
            </a:r>
            <a:r>
              <a:rPr lang="en-US" sz="2400" dirty="0">
                <a:latin typeface="Corbel" pitchFamily="34" charset="0"/>
              </a:rPr>
              <a:t> to variables:</a:t>
            </a: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400" y="3276600"/>
            <a:ext cx="8297838" cy="12828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{ </a:t>
            </a:r>
          </a:p>
          <a:p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     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: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fname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,</a:t>
            </a:r>
          </a:p>
          <a:p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     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lastName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: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lname</a:t>
            </a:r>
            <a:endParaRPr lang="en-US" b="1" dirty="0">
              <a:solidFill>
                <a:srgbClr val="FFC000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 } </a:t>
            </a:r>
            <a:r>
              <a:rPr lang="en-US" b="1" dirty="0">
                <a:latin typeface="Consolas" pitchFamily="49" charset="0"/>
              </a:rPr>
              <a:t>= </a:t>
            </a:r>
            <a:r>
              <a:rPr lang="en-US" b="1" dirty="0">
                <a:solidFill>
                  <a:srgbClr val="FFFF00"/>
                </a:solidFill>
              </a:rPr>
              <a:t>person;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JavaScript Object </a:t>
            </a:r>
            <a:r>
              <a:rPr lang="en-US" sz="2800" b="1" dirty="0" err="1">
                <a:latin typeface="Corbel" pitchFamily="34" charset="0"/>
              </a:rPr>
              <a:t>Destructuring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In the previous example, the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firstName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lastName</a:t>
            </a:r>
            <a:r>
              <a:rPr lang="en-US" sz="2400" dirty="0">
                <a:latin typeface="Corbel" pitchFamily="34" charset="0"/>
              </a:rPr>
              <a:t>  properties are assigned to the </a:t>
            </a:r>
            <a:r>
              <a:rPr lang="en-US" sz="2400" dirty="0" err="1">
                <a:solidFill>
                  <a:schemeClr val="accent1"/>
                </a:solidFill>
                <a:latin typeface="Corbel" pitchFamily="34" charset="0"/>
              </a:rPr>
              <a:t>fName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lName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variables respectively.</a:t>
            </a:r>
          </a:p>
          <a:p>
            <a:pPr marL="457200" indent="-45720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identifier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before the </a:t>
            </a:r>
            <a:r>
              <a:rPr lang="en-US" sz="2400" b="1" dirty="0">
                <a:solidFill>
                  <a:srgbClr val="FF00FF"/>
                </a:solidFill>
                <a:latin typeface="Corbel" pitchFamily="34" charset="0"/>
              </a:rPr>
              <a:t>colon (:) </a:t>
            </a:r>
            <a:r>
              <a:rPr lang="en-US" sz="2400" dirty="0">
                <a:latin typeface="Corbel" pitchFamily="34" charset="0"/>
              </a:rPr>
              <a:t>is the 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property</a:t>
            </a:r>
            <a:r>
              <a:rPr lang="en-US" sz="2400" dirty="0">
                <a:solidFill>
                  <a:srgbClr val="660033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of the object and the identifier </a:t>
            </a:r>
            <a:r>
              <a:rPr lang="en-US" sz="2400" dirty="0">
                <a:solidFill>
                  <a:srgbClr val="00B0F0"/>
                </a:solidFill>
                <a:latin typeface="Corbel" pitchFamily="34" charset="0"/>
              </a:rPr>
              <a:t>after</a:t>
            </a:r>
            <a:r>
              <a:rPr lang="en-US" sz="2400" dirty="0">
                <a:latin typeface="Corbel" pitchFamily="34" charset="0"/>
              </a:rPr>
              <a:t> the colon is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variable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457200" indent="-457200">
              <a:buNone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Note:</a:t>
            </a:r>
            <a:r>
              <a:rPr lang="en-US" sz="2400" dirty="0">
                <a:solidFill>
                  <a:srgbClr val="FFFF0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Notice that the property name is always on the left whether it’s an object literal or object </a:t>
            </a:r>
            <a:r>
              <a:rPr lang="en-US" sz="2400" b="1" dirty="0" err="1">
                <a:solidFill>
                  <a:srgbClr val="660033"/>
                </a:solidFill>
                <a:latin typeface="Corbel" pitchFamily="34" charset="0"/>
              </a:rPr>
              <a:t>destructuring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 syntax.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JavaScript Object </a:t>
            </a:r>
            <a:r>
              <a:rPr lang="en-US" sz="2800" b="1" dirty="0" err="1">
                <a:latin typeface="Corbel" pitchFamily="34" charset="0"/>
              </a:rPr>
              <a:t>Destructuring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If the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variables</a:t>
            </a:r>
            <a:r>
              <a:rPr lang="en-US" sz="2400" dirty="0">
                <a:latin typeface="Corbel" pitchFamily="34" charset="0"/>
              </a:rPr>
              <a:t> have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same names </a:t>
            </a:r>
            <a:r>
              <a:rPr lang="en-US" sz="2400" dirty="0">
                <a:latin typeface="Corbel" pitchFamily="34" charset="0"/>
              </a:rPr>
              <a:t>as the properties of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object</a:t>
            </a:r>
            <a:r>
              <a:rPr lang="en-US" sz="2400" dirty="0">
                <a:latin typeface="Corbel" pitchFamily="34" charset="0"/>
              </a:rPr>
              <a:t>, we can make the code more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concise </a:t>
            </a:r>
            <a:r>
              <a:rPr lang="en-US" sz="2400" dirty="0">
                <a:latin typeface="Corbel" pitchFamily="34" charset="0"/>
              </a:rPr>
              <a:t>as follows:</a:t>
            </a: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2362201"/>
            <a:ext cx="8297838" cy="2743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onsolas" pitchFamily="49" charset="0"/>
              </a:rPr>
              <a:t>let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person</a:t>
            </a:r>
            <a:r>
              <a:rPr lang="en-US" sz="1600" b="1" dirty="0">
                <a:latin typeface="Consolas" pitchFamily="49" charset="0"/>
              </a:rPr>
              <a:t> = {</a:t>
            </a:r>
          </a:p>
          <a:p>
            <a:r>
              <a:rPr lang="en-US" sz="1600" b="1" dirty="0">
                <a:latin typeface="Consolas" pitchFamily="49" charset="0"/>
              </a:rPr>
              <a:t>              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: 'John‘,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              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lastName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: 'Doe‘</a:t>
            </a:r>
          </a:p>
          <a:p>
            <a:r>
              <a:rPr lang="en-US" sz="1600" b="1" dirty="0">
                <a:latin typeface="Consolas" pitchFamily="49" charset="0"/>
              </a:rPr>
              <a:t> }; </a:t>
            </a:r>
          </a:p>
          <a:p>
            <a:r>
              <a:rPr lang="en-US" sz="1600" b="1" dirty="0">
                <a:latin typeface="Consolas" pitchFamily="49" charset="0"/>
              </a:rPr>
              <a:t>let { </a:t>
            </a:r>
          </a:p>
          <a:p>
            <a:r>
              <a:rPr lang="en-US" sz="1600" b="1" dirty="0">
                <a:latin typeface="Consolas" pitchFamily="49" charset="0"/>
              </a:rPr>
              <a:t>          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          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lastName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</a:p>
          <a:p>
            <a:r>
              <a:rPr lang="en-US" sz="1600" b="1" dirty="0">
                <a:latin typeface="Consolas" pitchFamily="49" charset="0"/>
              </a:rPr>
              <a:t>      } =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person; 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</a:rPr>
              <a:t>console.log(</a:t>
            </a:r>
            <a:r>
              <a:rPr lang="en-US" sz="1600" b="1" dirty="0" err="1">
                <a:latin typeface="Consolas" pitchFamily="49" charset="0"/>
              </a:rPr>
              <a:t>firstName</a:t>
            </a:r>
            <a:r>
              <a:rPr lang="en-US" sz="1600" b="1" dirty="0">
                <a:latin typeface="Consolas" pitchFamily="49" charset="0"/>
              </a:rPr>
              <a:t>); </a:t>
            </a:r>
            <a:endParaRPr lang="en-US" sz="1600" b="1" i="1" dirty="0">
              <a:latin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</a:rPr>
              <a:t> console.log(</a:t>
            </a:r>
            <a:r>
              <a:rPr lang="en-US" sz="1600" b="1" dirty="0" err="1">
                <a:latin typeface="Consolas" pitchFamily="49" charset="0"/>
              </a:rPr>
              <a:t>lastName</a:t>
            </a:r>
            <a:r>
              <a:rPr lang="en-US" sz="1600" b="1" dirty="0">
                <a:latin typeface="Consolas" pitchFamily="49" charset="0"/>
              </a:rPr>
              <a:t>); </a:t>
            </a:r>
          </a:p>
        </p:txBody>
      </p:sp>
      <p:sp>
        <p:nvSpPr>
          <p:cNvPr id="8" name="Rectangle 7"/>
          <p:cNvSpPr/>
          <p:nvPr/>
        </p:nvSpPr>
        <p:spPr>
          <a:xfrm>
            <a:off x="552732" y="5562600"/>
            <a:ext cx="8447965" cy="53681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‘john’</a:t>
            </a:r>
          </a:p>
          <a:p>
            <a:r>
              <a:rPr lang="en-US" b="1" dirty="0"/>
              <a:t>‘doe’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5257800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Array 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Destructuring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 </a:t>
            </a:r>
          </a:p>
          <a:p>
            <a:pPr marL="457200" indent="-457200">
              <a:buClr>
                <a:schemeClr val="tx1"/>
              </a:buClr>
              <a:buSzPct val="100000"/>
              <a:buNone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Object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Destructuring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JavaScript Object </a:t>
            </a:r>
            <a:r>
              <a:rPr lang="en-US" sz="2800" b="1" dirty="0" err="1">
                <a:latin typeface="Corbel" pitchFamily="34" charset="0"/>
              </a:rPr>
              <a:t>Destructuring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When you assign 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property</a:t>
            </a:r>
            <a:r>
              <a:rPr lang="en-US" sz="2400" dirty="0">
                <a:latin typeface="Corbel" pitchFamily="34" charset="0"/>
              </a:rPr>
              <a:t> that does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not exist </a:t>
            </a:r>
            <a:r>
              <a:rPr lang="en-US" sz="2400" dirty="0">
                <a:latin typeface="Corbel" pitchFamily="34" charset="0"/>
              </a:rPr>
              <a:t>to a variable using the 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object </a:t>
            </a:r>
            <a:r>
              <a:rPr lang="en-US" sz="2400" b="1" dirty="0" err="1">
                <a:solidFill>
                  <a:srgbClr val="660033"/>
                </a:solidFill>
                <a:latin typeface="Corbel" pitchFamily="34" charset="0"/>
              </a:rPr>
              <a:t>destructuring</a:t>
            </a:r>
            <a:r>
              <a:rPr lang="en-US" sz="2400" dirty="0">
                <a:latin typeface="Corbel" pitchFamily="34" charset="0"/>
              </a:rPr>
              <a:t>, the variable is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set to undefined</a:t>
            </a:r>
            <a:r>
              <a:rPr lang="en-US" sz="2400" dirty="0">
                <a:latin typeface="Corbel" pitchFamily="34" charset="0"/>
              </a:rPr>
              <a:t>. For example:</a:t>
            </a: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1000" y="2626057"/>
            <a:ext cx="8297838" cy="255554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onsolas" pitchFamily="49" charset="0"/>
              </a:rPr>
              <a:t>let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person</a:t>
            </a:r>
            <a:r>
              <a:rPr lang="en-US" sz="1400" b="1" dirty="0">
                <a:latin typeface="Consolas" pitchFamily="49" charset="0"/>
              </a:rPr>
              <a:t> = {</a:t>
            </a:r>
          </a:p>
          <a:p>
            <a:r>
              <a:rPr lang="en-US" sz="1400" b="1" dirty="0">
                <a:solidFill>
                  <a:srgbClr val="FF9900"/>
                </a:solidFill>
                <a:latin typeface="Consolas" pitchFamily="49" charset="0"/>
              </a:rPr>
              <a:t>             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: 'John‘,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  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lastName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: 'Doe‘</a:t>
            </a:r>
          </a:p>
          <a:p>
            <a:r>
              <a:rPr lang="en-US" sz="1400" b="1" dirty="0">
                <a:latin typeface="Consolas" pitchFamily="49" charset="0"/>
              </a:rPr>
              <a:t> }; </a:t>
            </a:r>
          </a:p>
          <a:p>
            <a:r>
              <a:rPr lang="en-US" sz="1400" b="1" dirty="0">
                <a:latin typeface="Consolas" pitchFamily="49" charset="0"/>
              </a:rPr>
              <a:t>let { </a:t>
            </a:r>
          </a:p>
          <a:p>
            <a:r>
              <a:rPr lang="en-US" sz="1400" b="1" dirty="0">
                <a:latin typeface="Consolas" pitchFamily="49" charset="0"/>
              </a:rPr>
              <a:t>         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lastName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</a:p>
          <a:p>
            <a:r>
              <a:rPr lang="en-US" sz="1400" b="1" dirty="0">
                <a:latin typeface="Consolas" pitchFamily="49" charset="0"/>
              </a:rPr>
              <a:t>      } =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person;</a:t>
            </a:r>
            <a:r>
              <a:rPr lang="en-US" sz="1400" b="1" dirty="0">
                <a:latin typeface="Consolas" pitchFamily="49" charset="0"/>
              </a:rPr>
              <a:t> </a:t>
            </a:r>
          </a:p>
          <a:p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</a:rPr>
              <a:t>console.log(</a:t>
            </a:r>
            <a:r>
              <a:rPr lang="en-US" sz="1400" b="1" dirty="0" err="1">
                <a:latin typeface="Consolas" pitchFamily="49" charset="0"/>
              </a:rPr>
              <a:t>firstName</a:t>
            </a:r>
            <a:r>
              <a:rPr lang="en-US" sz="1400" b="1" dirty="0">
                <a:latin typeface="Consolas" pitchFamily="49" charset="0"/>
              </a:rPr>
              <a:t>); </a:t>
            </a:r>
            <a:endParaRPr lang="en-US" sz="1400" b="1" i="1" dirty="0">
              <a:latin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</a:rPr>
              <a:t>console.log(</a:t>
            </a:r>
            <a:r>
              <a:rPr lang="en-US" sz="1400" b="1" dirty="0" err="1">
                <a:latin typeface="Consolas" pitchFamily="49" charset="0"/>
              </a:rPr>
              <a:t>lastName</a:t>
            </a:r>
            <a:r>
              <a:rPr lang="en-US" sz="1400" b="1" dirty="0">
                <a:latin typeface="Consolas" pitchFamily="49" charset="0"/>
              </a:rPr>
              <a:t>);</a:t>
            </a:r>
          </a:p>
          <a:p>
            <a:r>
              <a:rPr lang="en-US" sz="1400" b="1" dirty="0">
                <a:latin typeface="Consolas" pitchFamily="49" charset="0"/>
              </a:rPr>
              <a:t>Console.log(</a:t>
            </a:r>
            <a:r>
              <a:rPr lang="en-US" sz="1400" b="1" dirty="0" err="1">
                <a:latin typeface="Consolas" pitchFamily="49" charset="0"/>
              </a:rPr>
              <a:t>middleName</a:t>
            </a:r>
            <a:r>
              <a:rPr lang="en-US" sz="1400" b="1" dirty="0">
                <a:latin typeface="Consolas" pitchFamily="49" charset="0"/>
              </a:rPr>
              <a:t>);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6532" y="5481852"/>
            <a:ext cx="8447965" cy="69034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‘</a:t>
            </a:r>
            <a:r>
              <a:rPr lang="en-US" sz="1400" b="1" dirty="0">
                <a:latin typeface="Consolas" pitchFamily="49" charset="0"/>
              </a:rPr>
              <a:t>john’</a:t>
            </a:r>
          </a:p>
          <a:p>
            <a:r>
              <a:rPr lang="en-US" sz="1400" b="1" dirty="0">
                <a:latin typeface="Consolas" pitchFamily="49" charset="0"/>
              </a:rPr>
              <a:t>‘doe’</a:t>
            </a:r>
          </a:p>
          <a:p>
            <a:r>
              <a:rPr lang="en-US" sz="1400" b="1" dirty="0">
                <a:latin typeface="Consolas" pitchFamily="49" charset="0"/>
              </a:rPr>
              <a:t>undefined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2247" y="5181600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Setting Default Values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We can assign 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default value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variable </a:t>
            </a:r>
            <a:r>
              <a:rPr lang="en-US" sz="2400" dirty="0">
                <a:latin typeface="Corbel" pitchFamily="34" charset="0"/>
              </a:rPr>
              <a:t>when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property</a:t>
            </a:r>
            <a:r>
              <a:rPr lang="en-US" sz="2400" dirty="0">
                <a:latin typeface="Corbel" pitchFamily="34" charset="0"/>
              </a:rPr>
              <a:t> of an object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doesn’t exist</a:t>
            </a:r>
            <a:r>
              <a:rPr lang="en-US" sz="2400" dirty="0">
                <a:latin typeface="Corbel" pitchFamily="34" charset="0"/>
              </a:rPr>
              <a:t>. For example:</a:t>
            </a: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21948" y="2273493"/>
            <a:ext cx="8297838" cy="267950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onsolas" pitchFamily="49" charset="0"/>
              </a:rPr>
              <a:t>let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person</a:t>
            </a:r>
            <a:r>
              <a:rPr lang="en-US" sz="1400" b="1" dirty="0">
                <a:latin typeface="Consolas" pitchFamily="49" charset="0"/>
              </a:rPr>
              <a:t> = {</a:t>
            </a:r>
          </a:p>
          <a:p>
            <a:r>
              <a:rPr lang="en-US" sz="1400" b="1" dirty="0">
                <a:latin typeface="Consolas" pitchFamily="49" charset="0"/>
              </a:rPr>
              <a:t>             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: 'John‘,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  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lastName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: 'Doe‘</a:t>
            </a:r>
          </a:p>
          <a:p>
            <a:r>
              <a:rPr lang="en-US" sz="1400" b="1" dirty="0">
                <a:latin typeface="Consolas" pitchFamily="49" charset="0"/>
              </a:rPr>
              <a:t> }; </a:t>
            </a:r>
          </a:p>
          <a:p>
            <a:r>
              <a:rPr lang="en-US" sz="1400" b="1" dirty="0">
                <a:latin typeface="Consolas" pitchFamily="49" charset="0"/>
              </a:rPr>
              <a:t>let { 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  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  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lastName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   age= 18 </a:t>
            </a:r>
          </a:p>
          <a:p>
            <a:r>
              <a:rPr lang="en-US" sz="1400" b="1" dirty="0">
                <a:latin typeface="Consolas" pitchFamily="49" charset="0"/>
              </a:rPr>
              <a:t>      } =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person;</a:t>
            </a:r>
            <a:r>
              <a:rPr lang="en-US" sz="1400" b="1" dirty="0">
                <a:latin typeface="Consolas" pitchFamily="49" charset="0"/>
              </a:rPr>
              <a:t> </a:t>
            </a:r>
          </a:p>
          <a:p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</a:rPr>
              <a:t>console.log(</a:t>
            </a:r>
            <a:r>
              <a:rPr lang="en-US" sz="1400" b="1" dirty="0" err="1">
                <a:latin typeface="Consolas" pitchFamily="49" charset="0"/>
              </a:rPr>
              <a:t>firstName,lastName,age</a:t>
            </a:r>
            <a:r>
              <a:rPr lang="en-US" sz="1400" b="1" dirty="0">
                <a:latin typeface="Consolas" pitchFamily="49" charset="0"/>
              </a:rPr>
              <a:t>);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5362436"/>
            <a:ext cx="8447965" cy="5811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‘John’ ‘Doe’ 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93195" y="503488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76800" y="2971801"/>
            <a:ext cx="3957851" cy="990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2060"/>
                </a:solidFill>
                <a:latin typeface="Corbel" pitchFamily="34" charset="0"/>
              </a:rPr>
              <a:t>In this example, we assigned the 18 the age variable when the person object doesn’t have the age property.</a:t>
            </a:r>
          </a:p>
        </p:txBody>
      </p:sp>
      <p:sp>
        <p:nvSpPr>
          <p:cNvPr id="20" name="Left Arrow 19"/>
          <p:cNvSpPr/>
          <p:nvPr/>
        </p:nvSpPr>
        <p:spPr>
          <a:xfrm rot="20801273">
            <a:off x="2653965" y="3697287"/>
            <a:ext cx="2347757" cy="149225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Nested Object </a:t>
            </a:r>
            <a:r>
              <a:rPr lang="en-US" sz="2800" b="1" dirty="0" err="1">
                <a:latin typeface="Corbel" pitchFamily="34" charset="0"/>
              </a:rPr>
              <a:t>Destructuring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1524000"/>
            <a:ext cx="8297838" cy="3521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onsolas" pitchFamily="49" charset="0"/>
              </a:rPr>
              <a:t>let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employee</a:t>
            </a:r>
            <a:r>
              <a:rPr lang="en-US" sz="1400" b="1" dirty="0">
                <a:latin typeface="Consolas" pitchFamily="49" charset="0"/>
              </a:rPr>
              <a:t> = {</a:t>
            </a:r>
          </a:p>
          <a:p>
            <a:r>
              <a:rPr lang="en-US" sz="1400" b="1" dirty="0">
                <a:latin typeface="Consolas" pitchFamily="49" charset="0"/>
              </a:rPr>
              <a:t>                   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id: 1001, 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        name: { 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                   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: 'John',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                   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lastName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: 'Doe‘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                   } </a:t>
            </a:r>
          </a:p>
          <a:p>
            <a:r>
              <a:rPr lang="en-US" sz="1400" b="1" dirty="0">
                <a:latin typeface="Consolas" pitchFamily="49" charset="0"/>
              </a:rPr>
              <a:t>                        }; </a:t>
            </a:r>
          </a:p>
          <a:p>
            <a:r>
              <a:rPr lang="en-US" sz="1400" b="1" dirty="0">
                <a:latin typeface="Consolas" pitchFamily="49" charset="0"/>
              </a:rPr>
              <a:t>let { 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name: { 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           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           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lastName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           }, 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name</a:t>
            </a:r>
            <a:r>
              <a:rPr lang="en-US" sz="1400" b="1" dirty="0">
                <a:latin typeface="Consolas" pitchFamily="49" charset="0"/>
              </a:rPr>
              <a:t> } =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employee; </a:t>
            </a:r>
          </a:p>
          <a:p>
            <a:r>
              <a:rPr lang="en-US" sz="1400" b="1" dirty="0">
                <a:latin typeface="Consolas" pitchFamily="49" charset="0"/>
              </a:rPr>
              <a:t>console.log(</a:t>
            </a:r>
            <a:r>
              <a:rPr lang="en-US" sz="1400" b="1" dirty="0" err="1">
                <a:latin typeface="Consolas" pitchFamily="49" charset="0"/>
              </a:rPr>
              <a:t>firstName</a:t>
            </a:r>
            <a:r>
              <a:rPr lang="en-US" sz="1400" b="1" dirty="0">
                <a:latin typeface="Consolas" pitchFamily="49" charset="0"/>
              </a:rPr>
              <a:t>); </a:t>
            </a:r>
            <a:endParaRPr lang="en-US" sz="1400" b="1" i="1" dirty="0">
              <a:latin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</a:rPr>
              <a:t>console.log(</a:t>
            </a:r>
            <a:r>
              <a:rPr lang="en-US" sz="1400" b="1" dirty="0" err="1">
                <a:latin typeface="Consolas" pitchFamily="49" charset="0"/>
              </a:rPr>
              <a:t>lastName</a:t>
            </a:r>
            <a:r>
              <a:rPr lang="en-US" sz="1400" b="1" dirty="0">
                <a:latin typeface="Consolas" pitchFamily="49" charset="0"/>
              </a:rPr>
              <a:t>); </a:t>
            </a:r>
          </a:p>
          <a:p>
            <a:r>
              <a:rPr lang="en-US" sz="1400" b="1" dirty="0">
                <a:latin typeface="Consolas" pitchFamily="49" charset="0"/>
              </a:rPr>
              <a:t>console.log(name);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235" y="5362436"/>
            <a:ext cx="8447965" cy="8097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onsolas" pitchFamily="49" charset="0"/>
              </a:rPr>
              <a:t>John</a:t>
            </a:r>
          </a:p>
          <a:p>
            <a:r>
              <a:rPr lang="en-US" sz="1400" b="1" dirty="0">
                <a:latin typeface="Consolas" pitchFamily="49" charset="0"/>
              </a:rPr>
              <a:t>Doe</a:t>
            </a:r>
          </a:p>
          <a:p>
            <a:r>
              <a:rPr lang="en-US" sz="1400" b="1" dirty="0">
                <a:latin typeface="Consolas" pitchFamily="49" charset="0"/>
              </a:rPr>
              <a:t>{ </a:t>
            </a:r>
            <a:r>
              <a:rPr lang="en-US" sz="1400" b="1" dirty="0" err="1">
                <a:latin typeface="Consolas" pitchFamily="49" charset="0"/>
              </a:rPr>
              <a:t>firstName</a:t>
            </a:r>
            <a:r>
              <a:rPr lang="en-US" sz="1400" b="1" dirty="0">
                <a:latin typeface="Consolas" pitchFamily="49" charset="0"/>
              </a:rPr>
              <a:t>: 'John', </a:t>
            </a:r>
            <a:r>
              <a:rPr lang="en-US" sz="1400" b="1" dirty="0" err="1">
                <a:latin typeface="Consolas" pitchFamily="49" charset="0"/>
              </a:rPr>
              <a:t>lastName</a:t>
            </a:r>
            <a:r>
              <a:rPr lang="en-US" sz="1400" b="1" dirty="0">
                <a:latin typeface="Consolas" pitchFamily="49" charset="0"/>
              </a:rPr>
              <a:t>: 'Doe' 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3430" y="5034888"/>
            <a:ext cx="13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 err="1">
                <a:latin typeface="Corbel" pitchFamily="34" charset="0"/>
              </a:rPr>
              <a:t>Destructuring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Destructuring</a:t>
            </a:r>
            <a:r>
              <a:rPr lang="en-US" sz="2400" dirty="0">
                <a:latin typeface="Corbel" pitchFamily="34" charset="0"/>
              </a:rPr>
              <a:t> simply implies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breaking down </a:t>
            </a:r>
            <a:r>
              <a:rPr lang="en-US" sz="2400" dirty="0">
                <a:latin typeface="Corbel" pitchFamily="34" charset="0"/>
              </a:rPr>
              <a:t>a complex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structure</a:t>
            </a:r>
            <a:r>
              <a:rPr lang="en-US" sz="2400" dirty="0">
                <a:latin typeface="Corbel" pitchFamily="34" charset="0"/>
              </a:rPr>
              <a:t> into 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simpler parts. 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In JavaScript, this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complex structure </a:t>
            </a:r>
            <a:r>
              <a:rPr lang="en-US" sz="2400" dirty="0">
                <a:latin typeface="Corbel" pitchFamily="34" charset="0"/>
              </a:rPr>
              <a:t>is usually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US" sz="2400" dirty="0">
                <a:solidFill>
                  <a:srgbClr val="FFC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or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an</a:t>
            </a:r>
            <a:r>
              <a:rPr lang="en-US" sz="2400" b="1" dirty="0">
                <a:solidFill>
                  <a:srgbClr val="FFC00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rbel" pitchFamily="34" charset="0"/>
              </a:rPr>
              <a:t>array</a:t>
            </a:r>
            <a:r>
              <a:rPr lang="en-US" sz="2400" dirty="0">
                <a:latin typeface="Corbel" pitchFamily="34" charset="0"/>
              </a:rPr>
              <a:t>. 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With the 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destructuring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syntax, we can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extract smaller </a:t>
            </a:r>
            <a:r>
              <a:rPr lang="en-US" sz="2400" dirty="0">
                <a:latin typeface="Corbel" pitchFamily="34" charset="0"/>
              </a:rPr>
              <a:t>fragments from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arrays</a:t>
            </a:r>
            <a:r>
              <a:rPr lang="en-US" sz="2400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objects.</a:t>
            </a:r>
            <a:r>
              <a:rPr lang="en-US" sz="2400" dirty="0">
                <a:solidFill>
                  <a:srgbClr val="FFC000"/>
                </a:solidFill>
                <a:latin typeface="Corbel" pitchFamily="34" charset="0"/>
              </a:rPr>
              <a:t> 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 err="1">
                <a:latin typeface="Corbel" pitchFamily="34" charset="0"/>
              </a:rPr>
              <a:t>Destructuring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Destructuring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syntax can be used for </a:t>
            </a:r>
            <a:r>
              <a:rPr lang="en-US" sz="2400" b="1" i="1" dirty="0">
                <a:solidFill>
                  <a:srgbClr val="00B050"/>
                </a:solidFill>
                <a:latin typeface="Corbel" pitchFamily="34" charset="0"/>
              </a:rPr>
              <a:t>variable declaration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 </a:t>
            </a:r>
            <a:r>
              <a:rPr lang="en-US" sz="2400" dirty="0">
                <a:latin typeface="Corbel" pitchFamily="34" charset="0"/>
              </a:rPr>
              <a:t>or </a:t>
            </a:r>
            <a:r>
              <a:rPr lang="en-US" sz="2400" i="1" dirty="0">
                <a:latin typeface="Corbel" pitchFamily="34" charset="0"/>
              </a:rPr>
              <a:t>variable assignment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We can also handle 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nested structures </a:t>
            </a:r>
            <a:r>
              <a:rPr lang="en-US" sz="2400" dirty="0">
                <a:latin typeface="Corbel" pitchFamily="34" charset="0"/>
              </a:rPr>
              <a:t>by using nested 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destructuring</a:t>
            </a:r>
            <a:r>
              <a:rPr lang="en-US" sz="2400" dirty="0">
                <a:solidFill>
                  <a:srgbClr val="FFFF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syntax.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Syntax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destructuring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assignment is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unique </a:t>
            </a:r>
            <a:r>
              <a:rPr lang="en-US" sz="2400" dirty="0">
                <a:latin typeface="Corbel" pitchFamily="34" charset="0"/>
              </a:rPr>
              <a:t>syntax that helps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“to unpack”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objects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arrays</a:t>
            </a:r>
            <a:r>
              <a:rPr lang="en-US" sz="2400" dirty="0">
                <a:latin typeface="Corbel" pitchFamily="34" charset="0"/>
              </a:rPr>
              <a:t> into a group of 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variables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2791" y="2514600"/>
            <a:ext cx="7383439" cy="169232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nsolas" pitchFamily="49" charset="0"/>
              </a:rPr>
              <a:t>const x = </a:t>
            </a:r>
            <a:r>
              <a:rPr lang="en-US" sz="2000" b="1" dirty="0">
                <a:solidFill>
                  <a:srgbClr val="92D050"/>
                </a:solidFill>
                <a:latin typeface="Consolas" pitchFamily="49" charset="0"/>
              </a:rPr>
              <a:t>[1, 2, 3, 4, 5];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nsolas" pitchFamily="49" charset="0"/>
              </a:rPr>
              <a:t>const [y, z] = x</a:t>
            </a:r>
            <a:r>
              <a:rPr lang="en-US" sz="2000" b="1" dirty="0">
                <a:latin typeface="Consolas" pitchFamily="49" charset="0"/>
              </a:rPr>
              <a:t>;</a:t>
            </a:r>
          </a:p>
          <a:p>
            <a:r>
              <a:rPr lang="en-US" sz="2000" b="1" dirty="0">
                <a:latin typeface="Consolas" pitchFamily="49" charset="0"/>
              </a:rPr>
              <a:t>console.log(y);  </a:t>
            </a:r>
          </a:p>
          <a:p>
            <a:r>
              <a:rPr lang="en-US" sz="2000" b="1" dirty="0">
                <a:latin typeface="Consolas" pitchFamily="49" charset="0"/>
              </a:rPr>
              <a:t>console.log(z); 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5134971"/>
            <a:ext cx="7451677" cy="96899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&gt;1</a:t>
            </a:r>
          </a:p>
          <a:p>
            <a:r>
              <a:rPr lang="en-US" b="1" dirty="0"/>
              <a:t>&gt;2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5424" y="4752832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Array </a:t>
            </a:r>
            <a:r>
              <a:rPr lang="en-US" sz="2800" b="1" dirty="0" err="1">
                <a:latin typeface="Corbel" pitchFamily="34" charset="0"/>
              </a:rPr>
              <a:t>Destructuring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array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destructuring</a:t>
            </a:r>
            <a:r>
              <a:rPr lang="en-US" sz="2400" dirty="0">
                <a:latin typeface="Corbel" pitchFamily="34" charset="0"/>
              </a:rPr>
              <a:t>, we use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array literal </a:t>
            </a:r>
            <a:r>
              <a:rPr lang="en-US" sz="2400" dirty="0">
                <a:latin typeface="Corbel" pitchFamily="34" charset="0"/>
              </a:rPr>
              <a:t>on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left-hand-side</a:t>
            </a:r>
            <a:r>
              <a:rPr lang="en-US" sz="2400" dirty="0">
                <a:latin typeface="Corbel" pitchFamily="34" charset="0"/>
              </a:rPr>
              <a:t> of an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assignment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expression.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Each variable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name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on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array literal </a:t>
            </a:r>
            <a:r>
              <a:rPr lang="en-US" sz="2400" dirty="0">
                <a:latin typeface="Corbel" pitchFamily="34" charset="0"/>
              </a:rPr>
              <a:t>maps to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corresponding item </a:t>
            </a:r>
            <a:r>
              <a:rPr lang="en-US" sz="2400" dirty="0">
                <a:latin typeface="Corbel" pitchFamily="34" charset="0"/>
              </a:rPr>
              <a:t>at the same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index </a:t>
            </a:r>
            <a:r>
              <a:rPr lang="en-US" sz="2400" dirty="0">
                <a:latin typeface="Corbel" pitchFamily="34" charset="0"/>
              </a:rPr>
              <a:t>on the 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destructured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 array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Array </a:t>
            </a:r>
            <a:r>
              <a:rPr lang="en-US" sz="2800" b="1" dirty="0" err="1">
                <a:latin typeface="Corbel" pitchFamily="34" charset="0"/>
              </a:rPr>
              <a:t>Destructuring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Example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1001" y="2279177"/>
            <a:ext cx="8297838" cy="244294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function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getScores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 </a:t>
            </a:r>
            <a:r>
              <a:rPr lang="en-US" b="1" dirty="0">
                <a:latin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</a:rPr>
              <a:t> return 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[70, 80, 90]; 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solidFill>
                  <a:srgbClr val="FF00FF"/>
                </a:solidFill>
                <a:latin typeface="Consolas" pitchFamily="49" charset="0"/>
              </a:rPr>
              <a:t>let [x, y, z</a:t>
            </a:r>
            <a:r>
              <a:rPr lang="en-US" b="1" dirty="0">
                <a:latin typeface="Consolas" pitchFamily="49" charset="0"/>
              </a:rPr>
              <a:t>] =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getScores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(); </a:t>
            </a:r>
          </a:p>
          <a:p>
            <a:r>
              <a:rPr lang="en-US" b="1" dirty="0">
                <a:latin typeface="Consolas" pitchFamily="49" charset="0"/>
              </a:rPr>
              <a:t>console.log(x); </a:t>
            </a:r>
            <a:endParaRPr lang="en-US" b="1" i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console.log(y); </a:t>
            </a:r>
          </a:p>
          <a:p>
            <a:r>
              <a:rPr lang="en-US" b="1" dirty="0">
                <a:latin typeface="Consolas" pitchFamily="49" charset="0"/>
              </a:rPr>
              <a:t>console.log(z);</a:t>
            </a:r>
            <a:r>
              <a:rPr lang="en-US" b="1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5158854"/>
            <a:ext cx="8447965" cy="96899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70</a:t>
            </a:r>
          </a:p>
          <a:p>
            <a:r>
              <a:rPr lang="en-US" b="1" dirty="0">
                <a:latin typeface="Consolas" pitchFamily="49" charset="0"/>
              </a:rPr>
              <a:t>80</a:t>
            </a:r>
          </a:p>
          <a:p>
            <a:r>
              <a:rPr lang="en-US" b="1" dirty="0">
                <a:latin typeface="Consolas" pitchFamily="49" charset="0"/>
              </a:rPr>
              <a:t>90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4010" y="4844954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  <p:sp>
        <p:nvSpPr>
          <p:cNvPr id="13" name="Left Arrow 12"/>
          <p:cNvSpPr/>
          <p:nvPr/>
        </p:nvSpPr>
        <p:spPr>
          <a:xfrm rot="20688522">
            <a:off x="1433379" y="3020561"/>
            <a:ext cx="3285712" cy="172348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39102" y="2006220"/>
            <a:ext cx="3957851" cy="121465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</a:rPr>
              <a:t>The variables x, y and z will take the values of the first, second, and third elements of the returned array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Array </a:t>
            </a:r>
            <a:r>
              <a:rPr lang="en-US" sz="2800" b="1" dirty="0" err="1">
                <a:latin typeface="Corbel" pitchFamily="34" charset="0"/>
              </a:rPr>
              <a:t>Destructuring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If the 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getScores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() </a:t>
            </a:r>
            <a:r>
              <a:rPr lang="en-US" sz="2400" dirty="0">
                <a:latin typeface="Corbel" pitchFamily="34" charset="0"/>
              </a:rPr>
              <a:t>function returns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array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two </a:t>
            </a:r>
            <a:r>
              <a:rPr lang="en-US" sz="2400" dirty="0">
                <a:latin typeface="Corbel" pitchFamily="34" charset="0"/>
              </a:rPr>
              <a:t>elements, the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third </a:t>
            </a:r>
            <a:r>
              <a:rPr lang="en-US" sz="2400" dirty="0">
                <a:latin typeface="Corbel" pitchFamily="34" charset="0"/>
              </a:rPr>
              <a:t>variable will be 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undefined</a:t>
            </a:r>
            <a:r>
              <a:rPr lang="en-US" sz="2400" dirty="0">
                <a:latin typeface="Corbel" pitchFamily="34" charset="0"/>
              </a:rPr>
              <a:t>, like this:</a:t>
            </a: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04800" y="2415655"/>
            <a:ext cx="8297838" cy="244294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function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getScores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</a:t>
            </a:r>
            <a:r>
              <a:rPr lang="en-US" b="1" dirty="0">
                <a:latin typeface="Consolas" pitchFamily="49" charset="0"/>
              </a:rPr>
              <a:t> { </a:t>
            </a:r>
          </a:p>
          <a:p>
            <a:r>
              <a:rPr lang="en-US" b="1" dirty="0">
                <a:latin typeface="Consolas" pitchFamily="49" charset="0"/>
              </a:rPr>
              <a:t>return 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[70, 80]</a:t>
            </a:r>
            <a:r>
              <a:rPr lang="en-US" b="1" dirty="0">
                <a:latin typeface="Consolas" pitchFamily="49" charset="0"/>
              </a:rPr>
              <a:t>;</a:t>
            </a:r>
          </a:p>
          <a:p>
            <a:r>
              <a:rPr lang="en-US" b="1" dirty="0">
                <a:latin typeface="Consolas" pitchFamily="49" charset="0"/>
              </a:rPr>
              <a:t> } </a:t>
            </a:r>
          </a:p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</a:rPr>
              <a:t>[x, y, z]</a:t>
            </a:r>
            <a:r>
              <a:rPr lang="en-US" b="1" dirty="0">
                <a:latin typeface="Consolas" pitchFamily="49" charset="0"/>
              </a:rPr>
              <a:t> =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getScores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(); </a:t>
            </a:r>
          </a:p>
          <a:p>
            <a:r>
              <a:rPr lang="en-US" b="1" dirty="0">
                <a:latin typeface="Consolas" pitchFamily="49" charset="0"/>
              </a:rPr>
              <a:t>console.log(x); </a:t>
            </a:r>
          </a:p>
          <a:p>
            <a:r>
              <a:rPr lang="en-US" b="1" dirty="0">
                <a:latin typeface="Consolas" pitchFamily="49" charset="0"/>
              </a:rPr>
              <a:t>console.log(y); </a:t>
            </a:r>
          </a:p>
          <a:p>
            <a:r>
              <a:rPr lang="en-US" b="1" dirty="0">
                <a:latin typeface="Consolas" pitchFamily="49" charset="0"/>
              </a:rPr>
              <a:t>console.log(z);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5742" y="5390866"/>
            <a:ext cx="8447965" cy="96899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70</a:t>
            </a:r>
          </a:p>
          <a:p>
            <a:r>
              <a:rPr lang="en-US" b="1" dirty="0"/>
              <a:t>80</a:t>
            </a:r>
          </a:p>
          <a:p>
            <a:r>
              <a:rPr lang="en-US" b="1" dirty="0"/>
              <a:t>undefined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07809" y="4995079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Array </a:t>
            </a:r>
            <a:r>
              <a:rPr lang="en-US" sz="2800" b="1" dirty="0" err="1">
                <a:latin typeface="Corbel" pitchFamily="34" charset="0"/>
              </a:rPr>
              <a:t>Destructuring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In case the 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getScores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() </a:t>
            </a:r>
            <a:r>
              <a:rPr lang="en-US" sz="2400" dirty="0">
                <a:latin typeface="Corbel" pitchFamily="34" charset="0"/>
              </a:rPr>
              <a:t>function returns an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array</a:t>
            </a:r>
            <a:r>
              <a:rPr lang="en-US" sz="2400" dirty="0">
                <a:latin typeface="Corbel" pitchFamily="34" charset="0"/>
              </a:rPr>
              <a:t> that has 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more</a:t>
            </a:r>
            <a:r>
              <a:rPr lang="en-US" sz="2400" dirty="0">
                <a:latin typeface="Corbel" pitchFamily="34" charset="0"/>
              </a:rPr>
              <a:t> than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three elements</a:t>
            </a:r>
            <a:r>
              <a:rPr lang="en-US" sz="2400" dirty="0">
                <a:latin typeface="Corbel" pitchFamily="34" charset="0"/>
              </a:rPr>
              <a:t>, the remaining elements are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discarded.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For example</a:t>
            </a:r>
            <a:r>
              <a:rPr lang="en-US" sz="2400" dirty="0">
                <a:latin typeface="Corbel" pitchFamily="34" charset="0"/>
              </a:rPr>
              <a:t>:</a:t>
            </a: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2667000"/>
            <a:ext cx="8297838" cy="230874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function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getScores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 </a:t>
            </a:r>
            <a:r>
              <a:rPr lang="en-US" b="1" dirty="0">
                <a:latin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</a:rPr>
              <a:t> return 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[70, 80, 90, 100</a:t>
            </a:r>
            <a:r>
              <a:rPr lang="en-US" b="1" dirty="0">
                <a:latin typeface="Consolas" pitchFamily="49" charset="0"/>
              </a:rPr>
              <a:t>]; </a:t>
            </a:r>
          </a:p>
          <a:p>
            <a:r>
              <a:rPr lang="en-US" b="1" dirty="0">
                <a:latin typeface="Consolas" pitchFamily="49" charset="0"/>
              </a:rPr>
              <a:t>} </a:t>
            </a:r>
          </a:p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</a:rPr>
              <a:t>[x, y, z] </a:t>
            </a:r>
            <a:r>
              <a:rPr lang="en-US" b="1" dirty="0">
                <a:latin typeface="Consolas" pitchFamily="49" charset="0"/>
              </a:rPr>
              <a:t>=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getScores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(); </a:t>
            </a:r>
          </a:p>
          <a:p>
            <a:r>
              <a:rPr lang="en-US" b="1" dirty="0">
                <a:latin typeface="Consolas" pitchFamily="49" charset="0"/>
              </a:rPr>
              <a:t>console.log(x); </a:t>
            </a:r>
          </a:p>
          <a:p>
            <a:r>
              <a:rPr lang="en-US" b="1" dirty="0">
                <a:latin typeface="Consolas" pitchFamily="49" charset="0"/>
              </a:rPr>
              <a:t>console.log(y); </a:t>
            </a:r>
          </a:p>
          <a:p>
            <a:r>
              <a:rPr lang="en-US" b="1" dirty="0">
                <a:latin typeface="Consolas" pitchFamily="49" charset="0"/>
              </a:rPr>
              <a:t>console.log(z);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8142" y="5508009"/>
            <a:ext cx="8447965" cy="81659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70</a:t>
            </a:r>
          </a:p>
          <a:p>
            <a:r>
              <a:rPr lang="en-US" b="1" dirty="0"/>
              <a:t>80</a:t>
            </a:r>
          </a:p>
          <a:p>
            <a:r>
              <a:rPr lang="en-US" b="1" dirty="0"/>
              <a:t>90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0209" y="5112222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9825</TotalTime>
  <Words>1343</Words>
  <Application>Microsoft Office PowerPoint</Application>
  <PresentationFormat>On-screen Show (4:3)</PresentationFormat>
  <Paragraphs>292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Destructuring</vt:lpstr>
      <vt:lpstr> Destructuring</vt:lpstr>
      <vt:lpstr> Syntax</vt:lpstr>
      <vt:lpstr> Array Destructuring</vt:lpstr>
      <vt:lpstr> Array Destructuring</vt:lpstr>
      <vt:lpstr> Array Destructuring</vt:lpstr>
      <vt:lpstr> Array Destructuring</vt:lpstr>
      <vt:lpstr> Array Destructuring Assignment and  Rest Syntax</vt:lpstr>
      <vt:lpstr> Setting Default Values</vt:lpstr>
      <vt:lpstr> Nested Array Destructuring</vt:lpstr>
      <vt:lpstr>Array Destructuring Applications</vt:lpstr>
      <vt:lpstr>Array Destructuring Applications</vt:lpstr>
      <vt:lpstr>JavaScript Object Destructuring</vt:lpstr>
      <vt:lpstr>JavaScript Object Destructuring</vt:lpstr>
      <vt:lpstr>JavaScript Object Destructuring</vt:lpstr>
      <vt:lpstr>JavaScript Object Destructuring</vt:lpstr>
      <vt:lpstr>JavaScript Object Destructuring</vt:lpstr>
      <vt:lpstr>JavaScript Object Destructuring</vt:lpstr>
      <vt:lpstr>Setting Default Values</vt:lpstr>
      <vt:lpstr>Nested Object Destructuring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646</cp:revision>
  <dcterms:created xsi:type="dcterms:W3CDTF">2016-02-04T12:02:26Z</dcterms:created>
  <dcterms:modified xsi:type="dcterms:W3CDTF">2021-09-02T05:33:20Z</dcterms:modified>
</cp:coreProperties>
</file>