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0" r:id="rId6"/>
    <p:sldId id="849" r:id="rId7"/>
    <p:sldId id="851" r:id="rId8"/>
    <p:sldId id="852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>
    <p:extLst>
      <p:ext uri="{19B8F6BF-5375-455C-9EA6-DF929625EA0E}">
        <p15:presenceInfo xmlns:p15="http://schemas.microsoft.com/office/powerpoint/2012/main" userId="6145b7a9fb8b39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9644" autoAdjust="0"/>
  </p:normalViewPr>
  <p:slideViewPr>
    <p:cSldViewPr snapToObjects="1" showGuides="1">
      <p:cViewPr>
        <p:scale>
          <a:sx n="53" d="100"/>
          <a:sy n="53" d="100"/>
        </p:scale>
        <p:origin x="116" y="5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8/22/2023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>
            <a:extLst>
              <a:ext uri="{FF2B5EF4-FFF2-40B4-BE49-F238E27FC236}">
                <a16:creationId xmlns:a16="http://schemas.microsoft.com/office/drawing/2014/main" id="{A8F1F680-78C6-69F2-9C04-1816AB01F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22,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82D80EB0-EA6E-6548-6865-C9D08FE5403E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D0215-E234-7415-068E-FE78E2DF6197}"/>
              </a:ext>
            </a:extLst>
          </p:cNvPr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1780D9-F529-5305-976F-FCCD58FE8295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/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22,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38E56F91-59E2-A247-DBAF-EA9A2C804733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39BF3-16DD-DB1A-A1D6-86E08D0B3A2E}"/>
              </a:ext>
            </a:extLst>
          </p:cNvPr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16CD1EE-B0A8-0484-D867-7802DA091506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41600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22,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8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FDD98-AF5D-56C5-6B57-1F83E2E6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 and Future Work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8A705-717A-6BBE-8091-DF709355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262C7A-4D8D-2CDD-052D-03863D056522}"/>
              </a:ext>
            </a:extLst>
          </p:cNvPr>
          <p:cNvSpPr txBox="1"/>
          <p:nvPr/>
        </p:nvSpPr>
        <p:spPr>
          <a:xfrm>
            <a:off x="552836" y="4205498"/>
            <a:ext cx="14077564" cy="2490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dirty="0">
                <a:solidFill>
                  <a:srgbClr val="C00000"/>
                </a:solidFill>
                <a:latin typeface="+mn-lt"/>
              </a:rPr>
              <a:t>Future work</a:t>
            </a:r>
            <a:r>
              <a:rPr lang="en-US" sz="2800" b="0" dirty="0">
                <a:latin typeface="+mn-lt"/>
              </a:rPr>
              <a:t>:</a:t>
            </a:r>
          </a:p>
          <a:p>
            <a:pPr>
              <a:lnSpc>
                <a:spcPct val="250000"/>
              </a:lnSpc>
            </a:pPr>
            <a:r>
              <a:rPr lang="en-US" sz="2800" b="0" dirty="0">
                <a:latin typeface="+mn-lt"/>
              </a:rPr>
              <a:t>Future work includes refining the model by integrating behavioral analytics and real-time data for more accurate credit card approval predictions.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D5DD5-8E20-4703-35F3-05DB06CFF380}"/>
              </a:ext>
            </a:extLst>
          </p:cNvPr>
          <p:cNvSpPr txBox="1"/>
          <p:nvPr/>
        </p:nvSpPr>
        <p:spPr>
          <a:xfrm>
            <a:off x="645302" y="1378496"/>
            <a:ext cx="161297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C00000"/>
                </a:solidFill>
              </a:rPr>
              <a:t>Conclusion :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800" dirty="0" err="1">
                <a:solidFill>
                  <a:schemeClr val="accent1">
                    <a:lumMod val="95000"/>
                    <a:lumOff val="5000"/>
                  </a:schemeClr>
                </a:solidFill>
              </a:rPr>
              <a:t>DecisionTreeClassifier</a:t>
            </a:r>
            <a:r>
              <a:rPr lang="en-US" sz="2800" dirty="0">
                <a:solidFill>
                  <a:schemeClr val="accent1">
                    <a:lumMod val="95000"/>
                    <a:lumOff val="5000"/>
                  </a:schemeClr>
                </a:solidFill>
              </a:rPr>
              <a:t>() model accuracy score is 0.853 . The model does  a 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accent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95000"/>
                    <a:lumOff val="5000"/>
                  </a:schemeClr>
                </a:solidFill>
              </a:rPr>
              <a:t>very good job of predicting</a:t>
            </a:r>
            <a:endParaRPr lang="en-US" sz="2800" b="0" dirty="0">
              <a:solidFill>
                <a:schemeClr val="accent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46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47D4B3-A0E0-42D2-8E75-446524E43B35}"/>
              </a:ext>
            </a:extLst>
          </p:cNvPr>
          <p:cNvSpPr txBox="1">
            <a:spLocks/>
          </p:cNvSpPr>
          <p:nvPr/>
        </p:nvSpPr>
        <p:spPr bwMode="auto">
          <a:xfrm>
            <a:off x="258416" y="3250704"/>
            <a:ext cx="604867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/>
              </a:rPr>
              <a:t>Student Name : BUDUMURU YUGANDHAR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Roll Number : 21B91A0426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SRKR Engineering College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Mobile: +91 8125727045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Email: 21B91A0426@srkrec.ac.in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Bhimavaram - India</a:t>
            </a:r>
            <a:endParaRPr lang="en-US" sz="1400" dirty="0"/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6C313-A097-4FE7-BDB6-EECD63386709}"/>
              </a:ext>
            </a:extLst>
          </p:cNvPr>
          <p:cNvSpPr txBox="1">
            <a:spLocks/>
          </p:cNvSpPr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B5C9A7-97A3-C175-D493-5718FD6D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/>
              <a:t>Problem Statement</a:t>
            </a:r>
            <a:r>
              <a:rPr lang="en-US" dirty="0">
                <a:latin typeface="+mj-lt"/>
              </a:rPr>
              <a:t>	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- 01</a:t>
            </a:r>
            <a:r>
              <a:rPr lang="en-US" dirty="0">
                <a:latin typeface="+mj-lt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- 02 </a:t>
            </a:r>
            <a:r>
              <a:rPr lang="en-US" dirty="0">
                <a:latin typeface="+mj-lt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(EDA)	</a:t>
            </a:r>
            <a:r>
              <a:rPr lang="en-US" dirty="0">
                <a:latin typeface="+mj-lt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Visualization 	07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Algorithms Used 	08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Analysis of Results	09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Conclusion &amp; Future Work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BDE789-4EA0-4761-B61B-2C843A2EB1B0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C0548-0BB3-6575-4564-5A4FD920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1007883" y="586408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Problem Statement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2BC2E-4046-B892-B50F-D555B1FD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C9BF4C-D9AA-3802-26D3-7E867F774FBE}"/>
              </a:ext>
            </a:extLst>
          </p:cNvPr>
          <p:cNvSpPr txBox="1"/>
          <p:nvPr/>
        </p:nvSpPr>
        <p:spPr>
          <a:xfrm>
            <a:off x="349288" y="1298537"/>
            <a:ext cx="13931824" cy="3571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To design a predictive model with the use of machine learning and </a:t>
            </a:r>
            <a:r>
              <a:rPr lang="en-US" sz="3200" dirty="0" err="1"/>
              <a:t>datasciencealgorithms</a:t>
            </a:r>
            <a:r>
              <a:rPr lang="en-US" sz="3200" dirty="0"/>
              <a:t> to forecast whether or not it will rain tomorrow in Australia</a:t>
            </a:r>
            <a:endParaRPr lang="en-US" sz="3200" b="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7B667-40E0-7868-D287-9F0B1D952EEC}"/>
              </a:ext>
            </a:extLst>
          </p:cNvPr>
          <p:cNvSpPr txBox="1"/>
          <p:nvPr/>
        </p:nvSpPr>
        <p:spPr>
          <a:xfrm>
            <a:off x="368152" y="4810206"/>
            <a:ext cx="13931824" cy="234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3200" b="0" dirty="0">
                <a:latin typeface="+mn-lt"/>
              </a:rPr>
              <a:t>The dataset is take</a:t>
            </a:r>
            <a:r>
              <a:rPr lang="en-US" sz="3200" dirty="0"/>
              <a:t>n from Kaggle and contain about 10 years daily weather observations from many locations across Australia</a:t>
            </a:r>
            <a:endParaRPr lang="en-US" sz="3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62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Mining - 01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A4977-93B3-369B-57EB-E5D7D0F5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1EAD48-D68E-8A7D-2212-99426F3B3FEF}"/>
              </a:ext>
            </a:extLst>
          </p:cNvPr>
          <p:cNvSpPr txBox="1"/>
          <p:nvPr/>
        </p:nvSpPr>
        <p:spPr>
          <a:xfrm>
            <a:off x="684983" y="1419062"/>
            <a:ext cx="11861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b="0" dirty="0"/>
              <a:t>Weather </a:t>
            </a:r>
            <a:r>
              <a:rPr lang="en-IN" sz="3200" dirty="0"/>
              <a:t>I</a:t>
            </a:r>
            <a:r>
              <a:rPr lang="en-IN" sz="3200" b="0" dirty="0"/>
              <a:t>n Australia dataset is saved to another backup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31186-97D3-93AA-E17D-AFDFAACCB243}"/>
              </a:ext>
            </a:extLst>
          </p:cNvPr>
          <p:cNvSpPr txBox="1"/>
          <p:nvPr/>
        </p:nvSpPr>
        <p:spPr>
          <a:xfrm>
            <a:off x="685800" y="2587356"/>
            <a:ext cx="7587048" cy="2832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b="0" dirty="0"/>
              <a:t>Display all information it consists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IN" sz="3200" b="0" dirty="0"/>
              <a:t>Float64(17)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IN" sz="3200" dirty="0"/>
              <a:t>Object(7)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709DA-FFCB-6FAB-BB87-12F647379372}"/>
              </a:ext>
            </a:extLst>
          </p:cNvPr>
          <p:cNvSpPr txBox="1"/>
          <p:nvPr/>
        </p:nvSpPr>
        <p:spPr>
          <a:xfrm>
            <a:off x="685800" y="5356634"/>
            <a:ext cx="12537165" cy="129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3200" b="0" dirty="0"/>
              <a:t>Checking the missing values/null vales in the data set</a:t>
            </a:r>
          </a:p>
        </p:txBody>
      </p:sp>
    </p:spTree>
    <p:extLst>
      <p:ext uri="{BB962C8B-B14F-4D97-AF65-F5344CB8AC3E}">
        <p14:creationId xmlns:p14="http://schemas.microsoft.com/office/powerpoint/2010/main" val="15777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Mining - 02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B9019-7E18-F76F-816D-F0B22454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1A0B9E-207F-3804-1D12-BE2464EED89E}"/>
              </a:ext>
            </a:extLst>
          </p:cNvPr>
          <p:cNvSpPr txBox="1"/>
          <p:nvPr/>
        </p:nvSpPr>
        <p:spPr>
          <a:xfrm>
            <a:off x="474440" y="1021610"/>
            <a:ext cx="12249133" cy="1109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IN" sz="3200" b="0" dirty="0">
                <a:latin typeface="+mn-lt"/>
              </a:rPr>
              <a:t>Identify the proportion of target variable(</a:t>
            </a:r>
            <a:r>
              <a:rPr lang="en-IN" sz="3200" b="0" dirty="0" err="1">
                <a:latin typeface="+mn-lt"/>
              </a:rPr>
              <a:t>RainTomorrow</a:t>
            </a:r>
            <a:r>
              <a:rPr lang="en-IN" sz="3200" b="0" dirty="0">
                <a:latin typeface="+mn-lt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1EFBE-3019-3996-CF94-BED05779C1D5}"/>
              </a:ext>
            </a:extLst>
          </p:cNvPr>
          <p:cNvSpPr txBox="1"/>
          <p:nvPr/>
        </p:nvSpPr>
        <p:spPr>
          <a:xfrm>
            <a:off x="490623" y="2292488"/>
            <a:ext cx="7587048" cy="215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IN" sz="3200" b="0" dirty="0">
                <a:latin typeface="+mn-lt"/>
              </a:rPr>
              <a:t>Check the duplicate values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200" b="0" dirty="0">
                <a:latin typeface="+mn-lt"/>
              </a:rPr>
              <a:t>Drop duplicates if any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75616-61F0-7B00-6B42-5D10F088456F}"/>
              </a:ext>
            </a:extLst>
          </p:cNvPr>
          <p:cNvSpPr txBox="1"/>
          <p:nvPr/>
        </p:nvSpPr>
        <p:spPr>
          <a:xfrm>
            <a:off x="497339" y="4330824"/>
            <a:ext cx="11241021" cy="129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3200" b="0" dirty="0">
                <a:latin typeface="+mn-lt"/>
              </a:rPr>
              <a:t>Dropping of columns which not effect the target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002C8-2FDF-79E9-C516-0D684564C312}"/>
              </a:ext>
            </a:extLst>
          </p:cNvPr>
          <p:cNvSpPr txBox="1"/>
          <p:nvPr/>
        </p:nvSpPr>
        <p:spPr>
          <a:xfrm>
            <a:off x="471911" y="5452029"/>
            <a:ext cx="12969213" cy="129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3200" b="0" dirty="0">
                <a:latin typeface="+mn-lt"/>
              </a:rPr>
              <a:t>Identify the dependent and independent variables in the data set</a:t>
            </a:r>
          </a:p>
        </p:txBody>
      </p:sp>
    </p:spTree>
    <p:extLst>
      <p:ext uri="{BB962C8B-B14F-4D97-AF65-F5344CB8AC3E}">
        <p14:creationId xmlns:p14="http://schemas.microsoft.com/office/powerpoint/2010/main" val="14534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Data Analysis (EDA)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D0F8C-A73B-68DE-3B0A-BB676B1E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853320-9065-3649-5C41-E419D494CAFA}"/>
              </a:ext>
            </a:extLst>
          </p:cNvPr>
          <p:cNvSpPr txBox="1"/>
          <p:nvPr/>
        </p:nvSpPr>
        <p:spPr>
          <a:xfrm>
            <a:off x="402432" y="914686"/>
            <a:ext cx="75870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800" b="0" dirty="0">
                <a:latin typeface="+mn-lt"/>
              </a:rPr>
              <a:t>Split the data into two types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b="0" dirty="0">
                <a:latin typeface="+mn-lt"/>
              </a:rPr>
              <a:t>Train-70%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b="0" dirty="0">
                <a:latin typeface="+mn-lt"/>
              </a:rPr>
              <a:t>Test-30%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98730-DE56-B245-D6B3-5DF452244E01}"/>
              </a:ext>
            </a:extLst>
          </p:cNvPr>
          <p:cNvSpPr txBox="1"/>
          <p:nvPr/>
        </p:nvSpPr>
        <p:spPr>
          <a:xfrm>
            <a:off x="423578" y="2806694"/>
            <a:ext cx="9656845" cy="820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800" b="0" dirty="0">
                <a:latin typeface="+mn-lt"/>
              </a:rPr>
              <a:t>Scaling of data set by using min max scaler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57688-9C55-9348-6A48-0B3D42A69E60}"/>
              </a:ext>
            </a:extLst>
          </p:cNvPr>
          <p:cNvSpPr txBox="1"/>
          <p:nvPr/>
        </p:nvSpPr>
        <p:spPr>
          <a:xfrm>
            <a:off x="411281" y="3634714"/>
            <a:ext cx="12825197" cy="1682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800" b="0" dirty="0">
                <a:latin typeface="+mn-lt"/>
              </a:rPr>
              <a:t>Now  continue the classification analysis by apply the different algorithms to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45EA7-EDE0-A675-EF98-882D4FD0B00D}"/>
              </a:ext>
            </a:extLst>
          </p:cNvPr>
          <p:cNvSpPr txBox="1"/>
          <p:nvPr/>
        </p:nvSpPr>
        <p:spPr>
          <a:xfrm>
            <a:off x="423698" y="4733214"/>
            <a:ext cx="14435921" cy="2597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b="0" dirty="0">
                <a:latin typeface="+mn-lt"/>
              </a:rPr>
              <a:t>Observe the accuracy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b="0" dirty="0">
                <a:latin typeface="+mn-lt"/>
              </a:rPr>
              <a:t>Compare all algorithms and identify the most relevant features that contribute significantly to the credit card approval task</a:t>
            </a:r>
          </a:p>
        </p:txBody>
      </p:sp>
    </p:spTree>
    <p:extLst>
      <p:ext uri="{BB962C8B-B14F-4D97-AF65-F5344CB8AC3E}">
        <p14:creationId xmlns:p14="http://schemas.microsoft.com/office/powerpoint/2010/main" val="16699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4651848" y="234735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Visualization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6A3B2-5477-FEA4-35B3-266AFD2E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9C39CF-8686-9A44-0517-4AA2AD9FF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92" y="2926917"/>
            <a:ext cx="1044592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10655A5-F8CA-FFB6-403D-2AE40210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34" y="1097332"/>
            <a:ext cx="3221221" cy="25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C2D14B8B-AC91-7FAE-F13E-6B34E6711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544" y="1594520"/>
            <a:ext cx="14630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EE9F40B-4AC8-BB49-6FE9-ED864709B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083" y="801195"/>
            <a:ext cx="823788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61A0F639-3221-9036-D9F0-602CD8202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89" y="1101648"/>
            <a:ext cx="3215714" cy="252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7CA00401-3C4B-9D0F-CAD9-F586D87F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856" y="2530624"/>
            <a:ext cx="14630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FECF006C-076A-4E27-F15C-6794EAECD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00" y="1097332"/>
            <a:ext cx="3303174" cy="25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0BE6E5E1-F4F3-AC0E-5731-54696E4D7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122" y="3123105"/>
            <a:ext cx="14630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9" name="Picture 11">
            <a:extLst>
              <a:ext uri="{FF2B5EF4-FFF2-40B4-BE49-F238E27FC236}">
                <a16:creationId xmlns:a16="http://schemas.microsoft.com/office/drawing/2014/main" id="{39C4EFDC-FE82-6A85-7790-FDBC0B93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903" y="1060656"/>
            <a:ext cx="3386724" cy="265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6B65B86D-218E-9109-168C-1AB58375C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861" y="3012156"/>
            <a:ext cx="693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 [62]: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E477B9B-B994-AB56-8579-675696FC7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5" y="4358329"/>
            <a:ext cx="3221220" cy="25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37185355-9767-B645-4FB6-3EDAF5DBA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249" y="2622051"/>
            <a:ext cx="14630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3" name="Picture 15">
            <a:extLst>
              <a:ext uri="{FF2B5EF4-FFF2-40B4-BE49-F238E27FC236}">
                <a16:creationId xmlns:a16="http://schemas.microsoft.com/office/drawing/2014/main" id="{28107C0C-E6F9-1D26-9FDA-C9024830B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565" y="4278632"/>
            <a:ext cx="3322909" cy="26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6">
            <a:extLst>
              <a:ext uri="{FF2B5EF4-FFF2-40B4-BE49-F238E27FC236}">
                <a16:creationId xmlns:a16="http://schemas.microsoft.com/office/drawing/2014/main" id="{2A7F9A94-95C4-46A4-52D4-A8DF1E80C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325" y="2475035"/>
            <a:ext cx="14630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5" name="Picture 17">
            <a:extLst>
              <a:ext uri="{FF2B5EF4-FFF2-40B4-BE49-F238E27FC236}">
                <a16:creationId xmlns:a16="http://schemas.microsoft.com/office/drawing/2014/main" id="{60852356-6DAC-079E-95E7-69A9274B5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995" y="4299526"/>
            <a:ext cx="3322908" cy="26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8">
            <a:extLst>
              <a:ext uri="{FF2B5EF4-FFF2-40B4-BE49-F238E27FC236}">
                <a16:creationId xmlns:a16="http://schemas.microsoft.com/office/drawing/2014/main" id="{638CEB84-5071-D675-2A70-37A79DCE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043" y="2538535"/>
            <a:ext cx="14630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7" name="Picture 19">
            <a:extLst>
              <a:ext uri="{FF2B5EF4-FFF2-40B4-BE49-F238E27FC236}">
                <a16:creationId xmlns:a16="http://schemas.microsoft.com/office/drawing/2014/main" id="{5ECD90E9-974B-F7A5-3B59-0C8895AA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291" y="4296202"/>
            <a:ext cx="3386721" cy="265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0">
            <a:extLst>
              <a:ext uri="{FF2B5EF4-FFF2-40B4-BE49-F238E27FC236}">
                <a16:creationId xmlns:a16="http://schemas.microsoft.com/office/drawing/2014/main" id="{7F6561ED-E1DB-D3EC-50F8-58A749098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293" y="2809876"/>
            <a:ext cx="14630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F31CDBF5-81F2-7A30-9C5F-8AEDB84C3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854" y="3622265"/>
            <a:ext cx="597666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KNN_K_value = 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A1B29371-DC70-0053-3FE1-AA1DD95E8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768" y="3622265"/>
            <a:ext cx="4319601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KNN_K_value = 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3FD5B3D0-47EA-0929-EF20-BDA1695D8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331" y="3650872"/>
            <a:ext cx="259705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KNN_K_value = 3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B6C24363-78E2-94AC-D2F5-91A5DA35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5277" y="3686152"/>
            <a:ext cx="128342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KNN_K_value = 4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B2451F10-113A-C66C-F148-FE93BFB58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504" y="6908979"/>
            <a:ext cx="201622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Name: SVM - Linear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07661F06-C4F1-88C1-DDD3-B792D884F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554" y="6903474"/>
            <a:ext cx="587738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Name: SVM - Polynominal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456B809-1CBE-E1CB-30A6-5B17398AF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478" y="6908979"/>
            <a:ext cx="499485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Name: SVM - Gaussian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A43F4C41-8D79-4163-C4C4-132CFE83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0671" y="6903443"/>
            <a:ext cx="2189959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Name: SVM - Sigmoid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Algorithms Used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B3873-8BB7-80A4-AF7F-A2D4C901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C18CE9-4902-EC68-DBF8-0578561914F6}"/>
              </a:ext>
            </a:extLst>
          </p:cNvPr>
          <p:cNvSpPr txBox="1"/>
          <p:nvPr/>
        </p:nvSpPr>
        <p:spPr>
          <a:xfrm>
            <a:off x="426388" y="1378496"/>
            <a:ext cx="13113229" cy="3405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latin typeface="+mn-lt"/>
              </a:rPr>
              <a:t>Some common use algorithms for credit card approval are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+mn-lt"/>
              </a:rPr>
              <a:t>Logistic regression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+mn-lt"/>
              </a:rPr>
              <a:t>Decision tree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+mn-lt"/>
              </a:rPr>
              <a:t>Random forest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143E4-7A8F-7987-636B-F925B48F464A}"/>
              </a:ext>
            </a:extLst>
          </p:cNvPr>
          <p:cNvSpPr txBox="1"/>
          <p:nvPr/>
        </p:nvSpPr>
        <p:spPr>
          <a:xfrm>
            <a:off x="449846" y="4802931"/>
            <a:ext cx="7587048" cy="2543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+mn-lt"/>
              </a:rPr>
              <a:t>KNN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+mn-lt"/>
              </a:rPr>
              <a:t>Support vector machines(SVM)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0" dirty="0" err="1">
                <a:latin typeface="+mn-lt"/>
              </a:rPr>
              <a:t>GaussianNB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62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4650904" y="238911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Analysis of Results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7DE14-B189-13B7-3689-BA1AC659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FC06706-3623-C224-D8B0-F9D2668F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205740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CAA7D68-BD40-77CC-21A3-323D9059B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205740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757CAF-B025-204C-EDCA-335239015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48" y="947729"/>
            <a:ext cx="14194904" cy="3167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6460DC-B676-E42A-86D4-3AE51017A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70" y="4202704"/>
            <a:ext cx="10076965" cy="32964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08A912-FF08-809D-BF3B-5A07068A8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536" y="4189221"/>
            <a:ext cx="4016497" cy="32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17691</TotalTime>
  <Words>406</Words>
  <Application>Microsoft Office PowerPoint</Application>
  <PresentationFormat>Custom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Helvetica Neue</vt:lpstr>
      <vt:lpstr>Wingdings</vt:lpstr>
      <vt:lpstr>dxc_powerpoint_16x9_template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SAIRAM CHAGANTI</cp:lastModifiedBy>
  <cp:revision>1124</cp:revision>
  <dcterms:created xsi:type="dcterms:W3CDTF">2018-11-22T06:53:55Z</dcterms:created>
  <dcterms:modified xsi:type="dcterms:W3CDTF">2023-08-22T10:23:40Z</dcterms:modified>
</cp:coreProperties>
</file>