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0" r:id="rId2"/>
    <p:sldId id="257" r:id="rId3"/>
    <p:sldId id="258" r:id="rId4"/>
    <p:sldId id="275" r:id="rId5"/>
    <p:sldId id="277" r:id="rId6"/>
    <p:sldId id="280" r:id="rId7"/>
    <p:sldId id="281" r:id="rId8"/>
    <p:sldId id="279" r:id="rId9"/>
    <p:sldId id="262" r:id="rId10"/>
    <p:sldId id="260" r:id="rId11"/>
    <p:sldId id="282" r:id="rId12"/>
    <p:sldId id="288" r:id="rId13"/>
    <p:sldId id="285" r:id="rId14"/>
    <p:sldId id="289" r:id="rId15"/>
    <p:sldId id="286" r:id="rId16"/>
    <p:sldId id="287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Quarter Sum of Link Clicks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Sheet2!$B$7</c:f>
              <c:strCache>
                <c:ptCount val="1"/>
                <c:pt idx="0">
                  <c:v>Number of Link Clicks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numRef>
              <c:f>Sheet2!$A$8:$A$17</c:f>
              <c:numCache>
                <c:formatCode>m/d/yyyy</c:formatCode>
                <c:ptCount val="10"/>
                <c:pt idx="0">
                  <c:v>43555</c:v>
                </c:pt>
                <c:pt idx="1">
                  <c:v>43646</c:v>
                </c:pt>
                <c:pt idx="2">
                  <c:v>43738</c:v>
                </c:pt>
                <c:pt idx="3">
                  <c:v>43830</c:v>
                </c:pt>
                <c:pt idx="4">
                  <c:v>43921</c:v>
                </c:pt>
                <c:pt idx="5">
                  <c:v>44012</c:v>
                </c:pt>
                <c:pt idx="6">
                  <c:v>44104</c:v>
                </c:pt>
                <c:pt idx="7">
                  <c:v>44196</c:v>
                </c:pt>
                <c:pt idx="8">
                  <c:v>44286</c:v>
                </c:pt>
                <c:pt idx="9">
                  <c:v>44377</c:v>
                </c:pt>
              </c:numCache>
            </c:numRef>
          </c:cat>
          <c:val>
            <c:numRef>
              <c:f>Sheet2!$B$8:$B$17</c:f>
              <c:numCache>
                <c:formatCode>General</c:formatCode>
                <c:ptCount val="10"/>
                <c:pt idx="0">
                  <c:v>644328</c:v>
                </c:pt>
                <c:pt idx="1">
                  <c:v>2513052</c:v>
                </c:pt>
                <c:pt idx="2">
                  <c:v>4850920</c:v>
                </c:pt>
                <c:pt idx="3">
                  <c:v>6335483</c:v>
                </c:pt>
                <c:pt idx="4">
                  <c:v>8320530</c:v>
                </c:pt>
                <c:pt idx="5">
                  <c:v>9654528</c:v>
                </c:pt>
                <c:pt idx="6">
                  <c:v>12075982</c:v>
                </c:pt>
                <c:pt idx="7">
                  <c:v>14467070</c:v>
                </c:pt>
                <c:pt idx="8">
                  <c:v>9482051</c:v>
                </c:pt>
                <c:pt idx="9">
                  <c:v>47206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43-4C93-B693-224BED644C5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176014351"/>
        <c:axId val="2069730191"/>
      </c:barChart>
      <c:dateAx>
        <c:axId val="11760143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  <a:r>
                  <a:rPr lang="en-US" baseline="0"/>
                  <a:t> Date Time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9730191"/>
        <c:crosses val="autoZero"/>
        <c:auto val="1"/>
        <c:lblOffset val="100"/>
        <c:baseTimeUnit val="months"/>
      </c:dateAx>
      <c:valAx>
        <c:axId val="20697301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Link Clicks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014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Converted</a:t>
            </a:r>
            <a:r>
              <a:rPr lang="en-US" baseline="0"/>
              <a:t> to Paid Customer on Quarterly Basis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Sheet3!$A$5:$A$14</c:f>
              <c:numCache>
                <c:formatCode>m/d/yyyy</c:formatCode>
                <c:ptCount val="10"/>
                <c:pt idx="0">
                  <c:v>43555</c:v>
                </c:pt>
                <c:pt idx="1">
                  <c:v>43646</c:v>
                </c:pt>
                <c:pt idx="2">
                  <c:v>43738</c:v>
                </c:pt>
                <c:pt idx="3">
                  <c:v>43830</c:v>
                </c:pt>
                <c:pt idx="4">
                  <c:v>43921</c:v>
                </c:pt>
                <c:pt idx="5">
                  <c:v>44012</c:v>
                </c:pt>
                <c:pt idx="6">
                  <c:v>44104</c:v>
                </c:pt>
                <c:pt idx="7">
                  <c:v>44196</c:v>
                </c:pt>
                <c:pt idx="8">
                  <c:v>44286</c:v>
                </c:pt>
                <c:pt idx="9">
                  <c:v>44377</c:v>
                </c:pt>
              </c:numCache>
            </c:numRef>
          </c:cat>
          <c:val>
            <c:numRef>
              <c:f>Sheet3!$B$5:$B$14</c:f>
              <c:numCache>
                <c:formatCode>General</c:formatCode>
                <c:ptCount val="10"/>
                <c:pt idx="0">
                  <c:v>150</c:v>
                </c:pt>
                <c:pt idx="1">
                  <c:v>488</c:v>
                </c:pt>
                <c:pt idx="2">
                  <c:v>884</c:v>
                </c:pt>
                <c:pt idx="3">
                  <c:v>1297</c:v>
                </c:pt>
                <c:pt idx="4">
                  <c:v>1686</c:v>
                </c:pt>
                <c:pt idx="5">
                  <c:v>1960</c:v>
                </c:pt>
                <c:pt idx="6">
                  <c:v>2358</c:v>
                </c:pt>
                <c:pt idx="7">
                  <c:v>2869</c:v>
                </c:pt>
                <c:pt idx="8">
                  <c:v>1743</c:v>
                </c:pt>
                <c:pt idx="9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4F-4D28-9112-B7CA46ADE7E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7823551"/>
        <c:axId val="172262463"/>
      </c:barChart>
      <c:dateAx>
        <c:axId val="1778235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  <a:r>
                  <a:rPr lang="en-US" baseline="0"/>
                  <a:t> Data Times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62463"/>
        <c:crosses val="autoZero"/>
        <c:auto val="1"/>
        <c:lblOffset val="100"/>
        <c:baseTimeUnit val="months"/>
      </c:dateAx>
      <c:valAx>
        <c:axId val="1722624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Converted Customers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823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948ED-2C93-4D8B-BBE5-E578AE88302E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BFFB2-1BE6-4464-8A13-7038DD1B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01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19F4-11DD-9957-19C1-0141B4905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F4178-E70A-4B30-C9D9-BD045BE54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EF06E-49FF-81A7-DABC-962371CB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327A-55BF-4392-AAA8-905A1203692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82E6E-A345-19C6-8F0A-65FAB28E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5520D-FF32-45D2-0C59-F367888F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E35F-4F86-4334-95B4-96CF8655A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7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73FE-1869-B412-4A42-CFBDF724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568AA-7F2F-CEFD-9F2F-EB39A30C5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971E3-686D-1AEC-731C-ED814FB3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327A-55BF-4392-AAA8-905A1203692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DA683-6250-8835-00E2-1A5370D5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232CC-FE45-1D63-80B8-BAE4941F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E35F-4F86-4334-95B4-96CF8655A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4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83174-8810-2EB8-1CEE-F8AE6CF3A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1567A-9773-EE73-07BF-EF16F10E7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DDB69-ABD2-6E37-CE5B-D40C8553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327A-55BF-4392-AAA8-905A1203692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C1A1C-B7CF-8A7E-20D6-DE1AD1AE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86822-957D-2801-D314-302224A4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E35F-4F86-4334-95B4-96CF8655A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2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46C8-E785-EFE7-0C9F-F9290100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5947-BA63-0416-375B-E2AE25FFD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651A2-0816-61BA-DAE3-3BD95943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327A-55BF-4392-AAA8-905A1203692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E8A26-04CB-59EB-F520-228FF65A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DD0FA-4183-C38C-FF05-A7AE37E6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E35F-4F86-4334-95B4-96CF8655A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8A66-8CDC-71BE-FE16-AE92F742C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B12FD-9D49-3F18-5883-DBAA7EF21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D6F2A-FB22-0AB9-24DE-475F8CE0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327A-55BF-4392-AAA8-905A1203692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613BB-156E-C9D5-4FA7-DCEEBB76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D76AA-A2EE-1C69-D4B0-433ABFAE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E35F-4F86-4334-95B4-96CF8655A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B11A-C426-32B9-BF01-79AF06B8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294B6-3268-64B2-BE14-6F620910A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7319C-4639-933C-65DE-6E204C38B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B6352-C5BC-9945-FB8E-D9A31716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327A-55BF-4392-AAA8-905A1203692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3FAE4-9F76-FD11-D6C8-F8F94867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29A1B-72D5-50A2-C3D0-740A8CA2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E35F-4F86-4334-95B4-96CF8655A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0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8CF8-D3C4-E0C1-71BA-91A454C0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F94CA-A163-C82A-56F6-DB5F620AF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0DB02-A78C-1D09-46A5-C7CDFD83D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94134-9C3F-631E-2F72-80BF80C72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5EA00-7B7A-61AE-9F68-CDB5F8051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D90D3-5FC4-0154-BF40-2F2EE8CE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327A-55BF-4392-AAA8-905A1203692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9EB65-7F59-03A8-8343-215D5C2B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50C73-1AD3-9104-19B6-BA156199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E35F-4F86-4334-95B4-96CF8655A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25E9-5F33-831E-1E8A-F99CBA52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79D0E-592B-847A-1C81-13E75F2F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327A-55BF-4392-AAA8-905A1203692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4B9B8-ADE2-CD25-0E2F-48F86BF1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F339A-3A7D-AA9D-041C-35FB72F0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E35F-4F86-4334-95B4-96CF8655A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1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B505B-4974-CCC5-11D0-6B3781A2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327A-55BF-4392-AAA8-905A1203692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3B6B29-D144-6C51-0964-9807F920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8ED21-69A7-5C6E-F2E9-C2194647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E35F-4F86-4334-95B4-96CF8655A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F36E-D693-3233-8164-169A339B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DA6C2-2523-7508-FB36-1C7880ACE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3FB03-5E34-0512-066A-8A2EB1E4D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93300-0C0D-891B-A8D3-EF340F00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327A-55BF-4392-AAA8-905A1203692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A0413-D4FF-63E7-0049-4055F1AC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CE544-4ABE-3650-1C03-95F6DF47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E35F-4F86-4334-95B4-96CF8655A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3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A82C-E396-AD16-0BEC-EC468D8C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AB2AB-C402-F788-0767-3F68A57DE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8C5CC-16AD-F4F8-4474-D528EE66C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DE56D-0B5D-D88E-753F-41DDF585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327A-55BF-4392-AAA8-905A1203692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93862-00C5-2710-D5BE-5C2473EA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F2C32-F3FF-B11F-241B-70B72292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E35F-4F86-4334-95B4-96CF8655A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9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D53D73-8490-AFA6-11F7-D32F84DF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92EB5-824C-298C-5BF9-5C31D47BB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E1AB4-E5D7-9995-1AC1-DC53936AD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327A-55BF-4392-AAA8-905A12036920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C2332-ABA1-B966-71F5-412436301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72493-DE7E-2142-85C8-731617128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5E35F-4F86-4334-95B4-96CF8655A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30F06-DF5A-2529-9E5B-14B53297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0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Salesforce </a:t>
            </a:r>
            <a:r>
              <a:rPr lang="en-US" sz="7000" kern="12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AnswerForce</a:t>
            </a:r>
            <a:endParaRPr lang="en-US" sz="70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2BD83-EBAC-CA14-DCCB-8B2A69959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48" y="3962792"/>
            <a:ext cx="5221185" cy="2102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400" kern="12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Yugandhar Challa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2" name="Graphic 31" descr="Database">
            <a:extLst>
              <a:ext uri="{FF2B5EF4-FFF2-40B4-BE49-F238E27FC236}">
                <a16:creationId xmlns:a16="http://schemas.microsoft.com/office/drawing/2014/main" id="{5197782D-4F0B-C27A-10D4-D23ECBE6A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6904" y="1627857"/>
            <a:ext cx="2624912" cy="2624912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8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703"/>
    </mc:Choice>
    <mc:Fallback>
      <p:transition spd="slow" advTm="1470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FF4DB-0265-8845-1C32-C97FCD85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	Modeling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0FEEC-4F8D-71DF-6A04-CBED25AA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Classification Models:</a:t>
            </a:r>
          </a:p>
          <a:p>
            <a:pPr lvl="5"/>
            <a:r>
              <a:rPr lang="en-US" sz="2400"/>
              <a:t>Logistic Regression</a:t>
            </a:r>
          </a:p>
          <a:p>
            <a:pPr lvl="5"/>
            <a:r>
              <a:rPr lang="en-US" sz="2400"/>
              <a:t>Decision Tree</a:t>
            </a:r>
          </a:p>
          <a:p>
            <a:pPr lvl="5"/>
            <a:r>
              <a:rPr lang="en-US" sz="2400"/>
              <a:t>Random Forest</a:t>
            </a:r>
          </a:p>
          <a:p>
            <a:pPr lvl="5"/>
            <a:r>
              <a:rPr lang="en-US" sz="2400"/>
              <a:t>SVM</a:t>
            </a:r>
          </a:p>
          <a:p>
            <a:pPr lvl="5"/>
            <a:r>
              <a:rPr lang="en-US" sz="2400"/>
              <a:t>K-NN</a:t>
            </a:r>
          </a:p>
          <a:p>
            <a:pPr marL="0" indent="0">
              <a:buNone/>
            </a:pPr>
            <a:endParaRPr lang="en-US" sz="240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88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80"/>
    </mc:Choice>
    <mc:Fallback>
      <p:transition spd="slow" advTm="1708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F39F8-033A-F713-0FE5-7F57C270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Results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94C304-923F-395C-7D43-9C3121A9D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869853"/>
              </p:ext>
            </p:extLst>
          </p:nvPr>
        </p:nvGraphicFramePr>
        <p:xfrm>
          <a:off x="959205" y="659721"/>
          <a:ext cx="10369648" cy="362227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165652">
                  <a:extLst>
                    <a:ext uri="{9D8B030D-6E8A-4147-A177-3AD203B41FA5}">
                      <a16:colId xmlns:a16="http://schemas.microsoft.com/office/drawing/2014/main" val="2297213828"/>
                    </a:ext>
                  </a:extLst>
                </a:gridCol>
                <a:gridCol w="2050999">
                  <a:extLst>
                    <a:ext uri="{9D8B030D-6E8A-4147-A177-3AD203B41FA5}">
                      <a16:colId xmlns:a16="http://schemas.microsoft.com/office/drawing/2014/main" val="3413166226"/>
                    </a:ext>
                  </a:extLst>
                </a:gridCol>
                <a:gridCol w="2050999">
                  <a:extLst>
                    <a:ext uri="{9D8B030D-6E8A-4147-A177-3AD203B41FA5}">
                      <a16:colId xmlns:a16="http://schemas.microsoft.com/office/drawing/2014/main" val="1582853611"/>
                    </a:ext>
                  </a:extLst>
                </a:gridCol>
                <a:gridCol w="2050999">
                  <a:extLst>
                    <a:ext uri="{9D8B030D-6E8A-4147-A177-3AD203B41FA5}">
                      <a16:colId xmlns:a16="http://schemas.microsoft.com/office/drawing/2014/main" val="4113466003"/>
                    </a:ext>
                  </a:extLst>
                </a:gridCol>
                <a:gridCol w="2050999">
                  <a:extLst>
                    <a:ext uri="{9D8B030D-6E8A-4147-A177-3AD203B41FA5}">
                      <a16:colId xmlns:a16="http://schemas.microsoft.com/office/drawing/2014/main" val="2342276432"/>
                    </a:ext>
                  </a:extLst>
                </a:gridCol>
              </a:tblGrid>
              <a:tr h="441860"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rgbClr val="FFFFFF"/>
                          </a:solidFill>
                        </a:rPr>
                        <a:t>Model</a:t>
                      </a:r>
                    </a:p>
                  </a:txBody>
                  <a:tcPr marL="182085" marR="109251" marT="109251" marB="109251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rgbClr val="FFFFFF"/>
                          </a:solidFill>
                        </a:rPr>
                        <a:t>Accuracy</a:t>
                      </a:r>
                    </a:p>
                  </a:txBody>
                  <a:tcPr marL="182085" marR="109251" marT="109251" marB="10925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rgbClr val="FFFFFF"/>
                          </a:solidFill>
                        </a:rPr>
                        <a:t>Precision</a:t>
                      </a:r>
                    </a:p>
                  </a:txBody>
                  <a:tcPr marL="182085" marR="109251" marT="109251" marB="10925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rgbClr val="FFFFFF"/>
                          </a:solidFill>
                        </a:rPr>
                        <a:t>Confusion Matrix</a:t>
                      </a:r>
                    </a:p>
                  </a:txBody>
                  <a:tcPr marL="182085" marR="109251" marT="109251" marB="10925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rgbClr val="FFFFFF"/>
                          </a:solidFill>
                        </a:rPr>
                        <a:t>AUC-ROC</a:t>
                      </a:r>
                    </a:p>
                  </a:txBody>
                  <a:tcPr marL="182085" marR="109251" marT="109251" marB="10925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748332"/>
                  </a:ext>
                </a:extLst>
              </a:tr>
              <a:tr h="636083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Logistic Regression</a:t>
                      </a:r>
                    </a:p>
                  </a:txBody>
                  <a:tcPr marL="182085" marR="109251" marT="109251" marB="109251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71.99%</a:t>
                      </a:r>
                    </a:p>
                  </a:txBody>
                  <a:tcPr marL="182085" marR="109251" marT="109251" marB="10925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65.79%</a:t>
                      </a:r>
                    </a:p>
                  </a:txBody>
                  <a:tcPr marL="182085" marR="109251" marT="109251" marB="10925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[5157  313</a:t>
                      </a:r>
                    </a:p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1928  602]</a:t>
                      </a:r>
                    </a:p>
                  </a:txBody>
                  <a:tcPr marL="182085" marR="109251" marT="109251" marB="10925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59.04%</a:t>
                      </a:r>
                    </a:p>
                  </a:txBody>
                  <a:tcPr marL="182085" marR="109251" marT="109251" marB="10925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036880"/>
                  </a:ext>
                </a:extLst>
              </a:tr>
              <a:tr h="636083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Decision Trees</a:t>
                      </a:r>
                    </a:p>
                  </a:txBody>
                  <a:tcPr marL="182085" marR="109251" marT="109251" marB="109251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67.41%</a:t>
                      </a:r>
                    </a:p>
                  </a:txBody>
                  <a:tcPr marL="182085" marR="109251" marT="109251" marB="10925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48.39%</a:t>
                      </a:r>
                    </a:p>
                  </a:txBody>
                  <a:tcPr marL="182085" marR="109251" marT="109251" marB="10925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[4235 1235</a:t>
                      </a:r>
                    </a:p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1372 1158]</a:t>
                      </a:r>
                    </a:p>
                  </a:txBody>
                  <a:tcPr marL="182085" marR="109251" marT="109251" marB="10925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61.6%</a:t>
                      </a:r>
                    </a:p>
                  </a:txBody>
                  <a:tcPr marL="182085" marR="109251" marT="109251" marB="10925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776152"/>
                  </a:ext>
                </a:extLst>
              </a:tr>
              <a:tr h="636083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SVM</a:t>
                      </a:r>
                    </a:p>
                    <a:p>
                      <a:endParaRPr lang="en-US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2085" marR="109251" marT="109251" marB="109251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68.36%</a:t>
                      </a:r>
                    </a:p>
                  </a:txBody>
                  <a:tcPr marL="182085" marR="109251" marT="109251" marB="10925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33.33%</a:t>
                      </a:r>
                    </a:p>
                  </a:txBody>
                  <a:tcPr marL="182085" marR="109251" marT="109251" marB="10925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[5468    2</a:t>
                      </a:r>
                    </a:p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2529    1]</a:t>
                      </a:r>
                    </a:p>
                  </a:txBody>
                  <a:tcPr marL="182085" marR="109251" marT="109251" marB="10925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50.00%</a:t>
                      </a:r>
                    </a:p>
                  </a:txBody>
                  <a:tcPr marL="182085" marR="109251" marT="109251" marB="10925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244582"/>
                  </a:ext>
                </a:extLst>
              </a:tr>
              <a:tr h="636083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Random Forest</a:t>
                      </a:r>
                    </a:p>
                  </a:txBody>
                  <a:tcPr marL="182085" marR="109251" marT="109251" marB="109251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67.51%</a:t>
                      </a:r>
                    </a:p>
                  </a:txBody>
                  <a:tcPr marL="182085" marR="109251" marT="109251" marB="10925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48.59%</a:t>
                      </a:r>
                    </a:p>
                  </a:txBody>
                  <a:tcPr marL="182085" marR="109251" marT="109251" marB="10925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[4215 1255</a:t>
                      </a:r>
                    </a:p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1344 1186]</a:t>
                      </a:r>
                    </a:p>
                  </a:txBody>
                  <a:tcPr marL="182085" marR="109251" marT="109251" marB="10925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61.97%</a:t>
                      </a:r>
                    </a:p>
                  </a:txBody>
                  <a:tcPr marL="182085" marR="109251" marT="109251" marB="10925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021306"/>
                  </a:ext>
                </a:extLst>
              </a:tr>
              <a:tr h="636083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K-NN</a:t>
                      </a:r>
                    </a:p>
                  </a:txBody>
                  <a:tcPr marL="182085" marR="109251" marT="109251" marB="109251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62.92%</a:t>
                      </a:r>
                    </a:p>
                  </a:txBody>
                  <a:tcPr marL="182085" marR="109251" marT="109251" marB="10925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36.82%</a:t>
                      </a:r>
                    </a:p>
                  </a:txBody>
                  <a:tcPr marL="182085" marR="109251" marT="109251" marB="10925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[4425 1045</a:t>
                      </a:r>
                    </a:p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1921  609]</a:t>
                      </a:r>
                    </a:p>
                  </a:txBody>
                  <a:tcPr marL="182085" marR="109251" marT="109251" marB="10925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52.48%</a:t>
                      </a:r>
                    </a:p>
                  </a:txBody>
                  <a:tcPr marL="182085" marR="109251" marT="109251" marB="10925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57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768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911"/>
    </mc:Choice>
    <mc:Fallback>
      <p:transition spd="slow" advTm="4691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7" name="Graphic 26" descr="Database">
            <a:extLst>
              <a:ext uri="{FF2B5EF4-FFF2-40B4-BE49-F238E27FC236}">
                <a16:creationId xmlns:a16="http://schemas.microsoft.com/office/drawing/2014/main" id="{8AC65196-CC25-9240-ED38-77B4155E3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053" y="95395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4" name="Arc 3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FF4DB-0265-8845-1C32-C97FCD85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/>
              <a:t>Fine-tuning 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0FEEC-4F8D-71DF-6A04-CBED25AA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Issues with current data:</a:t>
            </a:r>
          </a:p>
          <a:p>
            <a:pPr lvl="1"/>
            <a:r>
              <a:rPr lang="en-US" dirty="0"/>
              <a:t>Data is not normalized </a:t>
            </a:r>
          </a:p>
          <a:p>
            <a:pPr lvl="1"/>
            <a:r>
              <a:rPr lang="en-US" dirty="0"/>
              <a:t>Account type and converted chatbot features are Categorical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Transformations applied:</a:t>
            </a:r>
          </a:p>
          <a:p>
            <a:pPr lvl="1"/>
            <a:r>
              <a:rPr lang="en-US" dirty="0"/>
              <a:t>Normalized the Number of clicks </a:t>
            </a:r>
          </a:p>
          <a:p>
            <a:pPr lvl="1"/>
            <a:r>
              <a:rPr lang="en-US" dirty="0"/>
              <a:t>Encoded the Account type and converted chatbot features into numerical data</a:t>
            </a:r>
          </a:p>
        </p:txBody>
      </p:sp>
    </p:spTree>
    <p:extLst>
      <p:ext uri="{BB962C8B-B14F-4D97-AF65-F5344CB8AC3E}">
        <p14:creationId xmlns:p14="http://schemas.microsoft.com/office/powerpoint/2010/main" val="820769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360"/>
    </mc:Choice>
    <mc:Fallback>
      <p:transition spd="slow" advTm="5336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F39F8-033A-F713-0FE5-7F57C270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Results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94C304-923F-395C-7D43-9C3121A9D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40759"/>
              </p:ext>
            </p:extLst>
          </p:nvPr>
        </p:nvGraphicFramePr>
        <p:xfrm>
          <a:off x="1898406" y="364142"/>
          <a:ext cx="8491245" cy="3867996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1773233">
                  <a:extLst>
                    <a:ext uri="{9D8B030D-6E8A-4147-A177-3AD203B41FA5}">
                      <a16:colId xmlns:a16="http://schemas.microsoft.com/office/drawing/2014/main" val="2297213828"/>
                    </a:ext>
                  </a:extLst>
                </a:gridCol>
                <a:gridCol w="1647152">
                  <a:extLst>
                    <a:ext uri="{9D8B030D-6E8A-4147-A177-3AD203B41FA5}">
                      <a16:colId xmlns:a16="http://schemas.microsoft.com/office/drawing/2014/main" val="3413166226"/>
                    </a:ext>
                  </a:extLst>
                </a:gridCol>
                <a:gridCol w="1662879">
                  <a:extLst>
                    <a:ext uri="{9D8B030D-6E8A-4147-A177-3AD203B41FA5}">
                      <a16:colId xmlns:a16="http://schemas.microsoft.com/office/drawing/2014/main" val="1582853611"/>
                    </a:ext>
                  </a:extLst>
                </a:gridCol>
                <a:gridCol w="1716248">
                  <a:extLst>
                    <a:ext uri="{9D8B030D-6E8A-4147-A177-3AD203B41FA5}">
                      <a16:colId xmlns:a16="http://schemas.microsoft.com/office/drawing/2014/main" val="4113466003"/>
                    </a:ext>
                  </a:extLst>
                </a:gridCol>
                <a:gridCol w="1691733">
                  <a:extLst>
                    <a:ext uri="{9D8B030D-6E8A-4147-A177-3AD203B41FA5}">
                      <a16:colId xmlns:a16="http://schemas.microsoft.com/office/drawing/2014/main" val="2342276432"/>
                    </a:ext>
                  </a:extLst>
                </a:gridCol>
              </a:tblGrid>
              <a:tr h="456951">
                <a:tc>
                  <a:txBody>
                    <a:bodyPr/>
                    <a:lstStyle/>
                    <a:p>
                      <a:r>
                        <a:rPr lang="en-US" sz="1500" b="0" cap="none" spc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marL="125501" marR="96539" marT="96539" marB="96539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cap="none" spc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marL="125501" marR="96539" marT="96539" marB="9653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cap="none" spc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marL="125501" marR="96539" marT="96539" marB="9653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cap="none" spc="0">
                          <a:solidFill>
                            <a:schemeClr val="bg1"/>
                          </a:solidFill>
                        </a:rPr>
                        <a:t>Confusion Matrix</a:t>
                      </a:r>
                    </a:p>
                  </a:txBody>
                  <a:tcPr marL="125501" marR="96539" marT="96539" marB="9653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cap="none" spc="0">
                          <a:solidFill>
                            <a:schemeClr val="bg1"/>
                          </a:solidFill>
                        </a:rPr>
                        <a:t>AUC-ROC</a:t>
                      </a:r>
                    </a:p>
                  </a:txBody>
                  <a:tcPr marL="125501" marR="96539" marT="96539" marB="9653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748332"/>
                  </a:ext>
                </a:extLst>
              </a:tr>
              <a:tr h="682209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 marL="125501" marR="96539" marT="96539" marB="96539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77.65%</a:t>
                      </a:r>
                    </a:p>
                  </a:txBody>
                  <a:tcPr marL="125501" marR="96539" marT="96539" marB="96539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68.95%</a:t>
                      </a:r>
                    </a:p>
                  </a:txBody>
                  <a:tcPr marL="125501" marR="96539" marT="96539" marB="96539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[4862  608</a:t>
                      </a:r>
                    </a:p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 1180 1350]</a:t>
                      </a:r>
                    </a:p>
                  </a:txBody>
                  <a:tcPr marL="125501" marR="96539" marT="96539" marB="96539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71.12%</a:t>
                      </a:r>
                    </a:p>
                  </a:txBody>
                  <a:tcPr marL="125501" marR="96539" marT="96539" marB="96539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036880"/>
                  </a:ext>
                </a:extLst>
              </a:tr>
              <a:tr h="682209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Decision Trees</a:t>
                      </a:r>
                    </a:p>
                  </a:txBody>
                  <a:tcPr marL="125501" marR="96539" marT="96539" marB="96539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67.5%</a:t>
                      </a:r>
                    </a:p>
                  </a:txBody>
                  <a:tcPr marL="125501" marR="96539" marT="96539" marB="96539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48.54%</a:t>
                      </a:r>
                    </a:p>
                  </a:txBody>
                  <a:tcPr marL="125501" marR="96539" marT="96539" marB="96539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[4238 1232</a:t>
                      </a:r>
                    </a:p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 1368 1162]</a:t>
                      </a:r>
                    </a:p>
                  </a:txBody>
                  <a:tcPr marL="125501" marR="96539" marT="96539" marB="96539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61.7%</a:t>
                      </a:r>
                    </a:p>
                  </a:txBody>
                  <a:tcPr marL="125501" marR="96539" marT="96539" marB="96539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776152"/>
                  </a:ext>
                </a:extLst>
              </a:tr>
              <a:tr h="682209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SVM</a:t>
                      </a:r>
                    </a:p>
                    <a:p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5501" marR="96539" marT="96539" marB="96539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76.52%</a:t>
                      </a:r>
                    </a:p>
                  </a:txBody>
                  <a:tcPr marL="125501" marR="96539" marT="96539" marB="96539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65.61%</a:t>
                      </a:r>
                    </a:p>
                  </a:txBody>
                  <a:tcPr marL="125501" marR="96539" marT="96539" marB="96539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[4752  718</a:t>
                      </a:r>
                    </a:p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 1160 1370]</a:t>
                      </a:r>
                    </a:p>
                  </a:txBody>
                  <a:tcPr marL="125501" marR="96539" marT="96539" marB="96539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70.51%</a:t>
                      </a:r>
                    </a:p>
                  </a:txBody>
                  <a:tcPr marL="125501" marR="96539" marT="96539" marB="96539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244582"/>
                  </a:ext>
                </a:extLst>
              </a:tr>
              <a:tr h="682209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 marL="125501" marR="96539" marT="96539" marB="96539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67.50%</a:t>
                      </a:r>
                    </a:p>
                  </a:txBody>
                  <a:tcPr marL="125501" marR="96539" marT="96539" marB="96539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48.57%</a:t>
                      </a:r>
                    </a:p>
                  </a:txBody>
                  <a:tcPr marL="125501" marR="96539" marT="96539" marB="96539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[4215 1255</a:t>
                      </a:r>
                    </a:p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 1345 1185]</a:t>
                      </a:r>
                    </a:p>
                  </a:txBody>
                  <a:tcPr marL="125501" marR="96539" marT="96539" marB="96539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61.95%</a:t>
                      </a:r>
                    </a:p>
                  </a:txBody>
                  <a:tcPr marL="125501" marR="96539" marT="96539" marB="96539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021306"/>
                  </a:ext>
                </a:extLst>
              </a:tr>
              <a:tr h="682209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K-NN</a:t>
                      </a:r>
                    </a:p>
                  </a:txBody>
                  <a:tcPr marL="125501" marR="96539" marT="96539" marB="96539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74.3%</a:t>
                      </a:r>
                    </a:p>
                  </a:txBody>
                  <a:tcPr marL="125501" marR="96539" marT="96539" marB="96539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62.18%</a:t>
                      </a:r>
                    </a:p>
                  </a:txBody>
                  <a:tcPr marL="125501" marR="96539" marT="96539" marB="96539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[4734  736</a:t>
                      </a:r>
                    </a:p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 1320 1210]</a:t>
                      </a:r>
                    </a:p>
                  </a:txBody>
                  <a:tcPr marL="125501" marR="96539" marT="96539" marB="96539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67.19%</a:t>
                      </a:r>
                    </a:p>
                  </a:txBody>
                  <a:tcPr marL="125501" marR="96539" marT="96539" marB="96539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57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543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797"/>
    </mc:Choice>
    <mc:Fallback>
      <p:transition spd="slow" advTm="5479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BF321-1766-E7D9-4339-2303CBFA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About Trail Program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CE273-9D0E-B6B2-F91D-D51AA6B630ED}"/>
              </a:ext>
            </a:extLst>
          </p:cNvPr>
          <p:cNvSpPr txBox="1"/>
          <p:nvPr/>
        </p:nvSpPr>
        <p:spPr>
          <a:xfrm>
            <a:off x="507965" y="1312028"/>
            <a:ext cx="5588035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How is the </a:t>
            </a:r>
            <a:r>
              <a:rPr lang="en-US" sz="2400" dirty="0" err="1"/>
              <a:t>AnswerForce</a:t>
            </a:r>
            <a:r>
              <a:rPr lang="en-US" sz="2400" dirty="0"/>
              <a:t> trial program doing? 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03705C4-2ABC-6D5D-676C-B73933FA09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662656"/>
              </p:ext>
            </p:extLst>
          </p:nvPr>
        </p:nvGraphicFramePr>
        <p:xfrm>
          <a:off x="6930493" y="901032"/>
          <a:ext cx="4223252" cy="51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4325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843"/>
    </mc:Choice>
    <mc:Fallback>
      <p:transition spd="slow" advTm="7384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BF321-1766-E7D9-4339-2303CBFA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About Trail Program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CD4A1-D0EE-7FE5-9D46-6CF567ECC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5799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Is there anything they can do to improve the </a:t>
            </a:r>
            <a:r>
              <a:rPr lang="en-US" sz="2400" dirty="0" err="1"/>
              <a:t>AnswerForce</a:t>
            </a:r>
            <a:r>
              <a:rPr lang="en-US" sz="2400" dirty="0"/>
              <a:t> trial program? </a:t>
            </a:r>
          </a:p>
          <a:p>
            <a:pPr lvl="1"/>
            <a:r>
              <a:rPr lang="en-US" sz="2000" dirty="0"/>
              <a:t>Ways to increase the Conversion rate in SMB </a:t>
            </a:r>
          </a:p>
          <a:p>
            <a:pPr lvl="1"/>
            <a:r>
              <a:rPr lang="en-US" sz="2000" dirty="0"/>
              <a:t>Promotional offers for second-time subscription </a:t>
            </a:r>
          </a:p>
          <a:p>
            <a:pPr lvl="1"/>
            <a:r>
              <a:rPr lang="en-US" sz="2000" dirty="0"/>
              <a:t>User Feedback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700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771"/>
    </mc:Choice>
    <mc:Fallback>
      <p:transition spd="slow" advTm="6377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BF321-1766-E7D9-4339-2303CBFA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About Trail Program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CD4A1-D0EE-7FE5-9D46-6CF567ECC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8437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Which customers are most likely to convert to paid customers? How do we identify the potential customers who are most likely to convert? </a:t>
            </a:r>
          </a:p>
          <a:p>
            <a:pPr lvl="1"/>
            <a:r>
              <a:rPr lang="en-US" sz="2000" dirty="0"/>
              <a:t>ENT Businesses will be more likely to convert to paid customers</a:t>
            </a:r>
          </a:p>
          <a:p>
            <a:pPr lvl="1"/>
            <a:r>
              <a:rPr lang="en-US" sz="2000" dirty="0"/>
              <a:t>Businesses activated Chat Bot likely to convert to paid customers</a:t>
            </a:r>
          </a:p>
          <a:p>
            <a:pPr lvl="1"/>
            <a:r>
              <a:rPr lang="en-US" sz="2000" dirty="0"/>
              <a:t>Logistic Regression 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870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648"/>
    </mc:Choice>
    <mc:Fallback>
      <p:transition spd="slow" advTm="456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A4634-706F-3B55-2305-C708BF177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809" y="3054647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36490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270"/>
    </mc:Choice>
    <mc:Fallback>
      <p:transition spd="slow" advTm="1827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30F06-DF5A-2529-9E5B-14B53297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Contents	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2BD83-EBAC-CA14-DCCB-8B2A69959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/>
              <a:t>Data</a:t>
            </a:r>
          </a:p>
          <a:p>
            <a:r>
              <a:rPr lang="en-US"/>
              <a:t>Exploratory Data Analysis</a:t>
            </a:r>
          </a:p>
          <a:p>
            <a:r>
              <a:rPr lang="en-US"/>
              <a:t>Predictive Modeling</a:t>
            </a:r>
          </a:p>
          <a:p>
            <a:r>
              <a:rPr lang="en-US"/>
              <a:t>Recommendations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Database">
            <a:extLst>
              <a:ext uri="{FF2B5EF4-FFF2-40B4-BE49-F238E27FC236}">
                <a16:creationId xmlns:a16="http://schemas.microsoft.com/office/drawing/2014/main" id="{5197782D-4F0B-C27A-10D4-D23ECBE6A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7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004"/>
    </mc:Choice>
    <mc:Fallback>
      <p:transition spd="slow" advTm="1400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BE896-8D70-C40A-EF97-DB7A0D89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Report Add">
            <a:extLst>
              <a:ext uri="{FF2B5EF4-FFF2-40B4-BE49-F238E27FC236}">
                <a16:creationId xmlns:a16="http://schemas.microsoft.com/office/drawing/2014/main" id="{898B5F86-2573-00FC-FFD1-A76EF4091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82" y="955437"/>
            <a:ext cx="3471597" cy="347159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AD01-8D35-751D-E533-142D29C4E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8000 Customers</a:t>
            </a:r>
          </a:p>
          <a:p>
            <a:pPr marL="0" indent="0">
              <a:buNone/>
            </a:pPr>
            <a:r>
              <a:rPr lang="en-US" dirty="0"/>
              <a:t>Type of Businesses : </a:t>
            </a:r>
          </a:p>
          <a:p>
            <a:pPr marL="0" indent="0">
              <a:buNone/>
            </a:pPr>
            <a:r>
              <a:rPr lang="en-US" dirty="0"/>
              <a:t>			1. ENT</a:t>
            </a:r>
          </a:p>
          <a:p>
            <a:pPr marL="0" indent="0">
              <a:buNone/>
            </a:pPr>
            <a:r>
              <a:rPr lang="en-US" dirty="0"/>
              <a:t>			2. SMB</a:t>
            </a:r>
          </a:p>
          <a:p>
            <a:pPr marL="0" indent="0">
              <a:buNone/>
            </a:pPr>
            <a:r>
              <a:rPr lang="en-US" dirty="0"/>
              <a:t>Chat Bot</a:t>
            </a:r>
          </a:p>
          <a:p>
            <a:pPr marL="0" indent="0">
              <a:buNone/>
            </a:pPr>
            <a:r>
              <a:rPr lang="en-US" dirty="0"/>
              <a:t>Number of Clicks (Weekly)</a:t>
            </a:r>
          </a:p>
          <a:p>
            <a:pPr marL="0" indent="0">
              <a:buNone/>
            </a:pPr>
            <a:r>
              <a:rPr lang="en-US" dirty="0"/>
              <a:t>Paid Customer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53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199"/>
    </mc:Choice>
    <mc:Fallback>
      <p:transition spd="slow" advTm="6019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0AC08-E874-7EE9-B15F-77030805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Type of Businesses</a:t>
            </a: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9DAAF-5259-BC93-BF05-C7C56A14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FDE846-1FCD-0336-A098-2A07D6AD3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346118"/>
              </p:ext>
            </p:extLst>
          </p:nvPr>
        </p:nvGraphicFramePr>
        <p:xfrm>
          <a:off x="1094162" y="2237704"/>
          <a:ext cx="3995420" cy="221284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7710">
                  <a:extLst>
                    <a:ext uri="{9D8B030D-6E8A-4147-A177-3AD203B41FA5}">
                      <a16:colId xmlns:a16="http://schemas.microsoft.com/office/drawing/2014/main" val="180862321"/>
                    </a:ext>
                  </a:extLst>
                </a:gridCol>
                <a:gridCol w="1997710">
                  <a:extLst>
                    <a:ext uri="{9D8B030D-6E8A-4147-A177-3AD203B41FA5}">
                      <a16:colId xmlns:a16="http://schemas.microsoft.com/office/drawing/2014/main" val="3829083671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ENT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SMB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095526229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3135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4865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243737176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39.18%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60.81%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812880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306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442"/>
    </mc:Choice>
    <mc:Fallback>
      <p:transition spd="slow" advTm="3344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97318B-8D5F-AA04-1809-8B64A419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Chat Bot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9DAAF-5259-BC93-BF05-C7C56A14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AE38AA-4A69-8DAA-B4A6-7885D4E0A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104089"/>
              </p:ext>
            </p:extLst>
          </p:nvPr>
        </p:nvGraphicFramePr>
        <p:xfrm>
          <a:off x="1856362" y="1984443"/>
          <a:ext cx="5458840" cy="2046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4710">
                  <a:extLst>
                    <a:ext uri="{9D8B030D-6E8A-4147-A177-3AD203B41FA5}">
                      <a16:colId xmlns:a16="http://schemas.microsoft.com/office/drawing/2014/main" val="1447998760"/>
                    </a:ext>
                  </a:extLst>
                </a:gridCol>
                <a:gridCol w="1364710">
                  <a:extLst>
                    <a:ext uri="{9D8B030D-6E8A-4147-A177-3AD203B41FA5}">
                      <a16:colId xmlns:a16="http://schemas.microsoft.com/office/drawing/2014/main" val="3956451262"/>
                    </a:ext>
                  </a:extLst>
                </a:gridCol>
                <a:gridCol w="1364710">
                  <a:extLst>
                    <a:ext uri="{9D8B030D-6E8A-4147-A177-3AD203B41FA5}">
                      <a16:colId xmlns:a16="http://schemas.microsoft.com/office/drawing/2014/main" val="1925203360"/>
                    </a:ext>
                  </a:extLst>
                </a:gridCol>
                <a:gridCol w="1364710">
                  <a:extLst>
                    <a:ext uri="{9D8B030D-6E8A-4147-A177-3AD203B41FA5}">
                      <a16:colId xmlns:a16="http://schemas.microsoft.com/office/drawing/2014/main" val="1798475442"/>
                    </a:ext>
                  </a:extLst>
                </a:gridCol>
              </a:tblGrid>
              <a:tr h="31091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9346352"/>
                  </a:ext>
                </a:extLst>
              </a:tr>
              <a:tr h="1152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Number of Customers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4384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3616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4665897"/>
                  </a:ext>
                </a:extLst>
              </a:tr>
              <a:tr h="582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Percentage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54.8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45.2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0718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922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876"/>
    </mc:Choice>
    <mc:Fallback>
      <p:transition spd="slow" advTm="3587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FFB6EAD-767A-4A95-9246-C39976AD1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0301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295758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112432" y="4748447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9835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6562" flipH="1">
            <a:off x="3441866" y="5166681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2C0FB1C2-C98C-198D-E201-57D075830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43" y="835513"/>
            <a:ext cx="9410474" cy="3530281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AC7CB4-3657-307A-C1A8-9608F6C0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026" y="-403492"/>
            <a:ext cx="5081925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Link Clicks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3E83809-8AB3-69FB-3231-D90E51EECA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470830"/>
              </p:ext>
            </p:extLst>
          </p:nvPr>
        </p:nvGraphicFramePr>
        <p:xfrm>
          <a:off x="6571818" y="3960728"/>
          <a:ext cx="5074920" cy="276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9954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607"/>
    </mc:Choice>
    <mc:Fallback>
      <p:transition spd="slow" advTm="8760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A7543-A655-CD43-BFEE-094B9EC9B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Distribution of Data</a:t>
            </a:r>
          </a:p>
        </p:txBody>
      </p:sp>
      <p:pic>
        <p:nvPicPr>
          <p:cNvPr id="5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D111756C-9D0E-1DE4-F465-273F3B97EA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513207"/>
            <a:ext cx="5614416" cy="35090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BE4AEBAA-A2D0-AE79-64F7-5A96EA55D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496" y="527243"/>
            <a:ext cx="5614416" cy="34809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22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175"/>
    </mc:Choice>
    <mc:Fallback>
      <p:transition spd="slow" advTm="8617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97318B-8D5F-AA04-1809-8B64A419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Paid Customer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9DAAF-5259-BC93-BF05-C7C56A1494AC}"/>
              </a:ext>
            </a:extLst>
          </p:cNvPr>
          <p:cNvSpPr>
            <a:spLocks/>
          </p:cNvSpPr>
          <p:nvPr/>
        </p:nvSpPr>
        <p:spPr>
          <a:xfrm>
            <a:off x="2298123" y="3017519"/>
            <a:ext cx="7757164" cy="3209902"/>
          </a:xfrm>
          <a:prstGeom prst="rect">
            <a:avLst/>
          </a:prstGeom>
        </p:spPr>
        <p:txBody>
          <a:bodyPr/>
          <a:lstStyle/>
          <a:p>
            <a:pPr defTabSz="667512">
              <a:spcAft>
                <a:spcPts val="600"/>
              </a:spcAft>
            </a:pPr>
            <a:endParaRPr lang="en-US" sz="131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67512">
              <a:spcAft>
                <a:spcPts val="600"/>
              </a:spcAft>
            </a:pPr>
            <a:endParaRPr lang="en-US" sz="131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FDE846-1FCD-0336-A098-2A07D6AD3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50121"/>
              </p:ext>
            </p:extLst>
          </p:nvPr>
        </p:nvGraphicFramePr>
        <p:xfrm>
          <a:off x="6653929" y="3141607"/>
          <a:ext cx="4372946" cy="2870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927">
                  <a:extLst>
                    <a:ext uri="{9D8B030D-6E8A-4147-A177-3AD203B41FA5}">
                      <a16:colId xmlns:a16="http://schemas.microsoft.com/office/drawing/2014/main" val="180862321"/>
                    </a:ext>
                  </a:extLst>
                </a:gridCol>
                <a:gridCol w="2150019">
                  <a:extLst>
                    <a:ext uri="{9D8B030D-6E8A-4147-A177-3AD203B41FA5}">
                      <a16:colId xmlns:a16="http://schemas.microsoft.com/office/drawing/2014/main" val="3829083671"/>
                    </a:ext>
                  </a:extLst>
                </a:gridCol>
              </a:tblGrid>
              <a:tr h="62301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526229"/>
                  </a:ext>
                </a:extLst>
              </a:tr>
              <a:tr h="1123654">
                <a:tc>
                  <a:txBody>
                    <a:bodyPr/>
                    <a:lstStyle/>
                    <a:p>
                      <a:r>
                        <a:rPr lang="en-US" dirty="0"/>
                        <a:t>2530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737176"/>
                  </a:ext>
                </a:extLst>
              </a:tr>
              <a:tr h="1123654">
                <a:tc>
                  <a:txBody>
                    <a:bodyPr/>
                    <a:lstStyle/>
                    <a:p>
                      <a:r>
                        <a:rPr lang="en-US" dirty="0"/>
                        <a:t>31.625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88002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9ADD545-B0CB-14B6-B646-4D8DA61FCB16}"/>
              </a:ext>
            </a:extLst>
          </p:cNvPr>
          <p:cNvSpPr txBox="1"/>
          <p:nvPr/>
        </p:nvSpPr>
        <p:spPr>
          <a:xfrm>
            <a:off x="2132356" y="3377926"/>
            <a:ext cx="3691020" cy="775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7512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314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Overall Conversion Rate: 31.62%</a:t>
            </a:r>
          </a:p>
          <a:p>
            <a:pPr defTabSz="667512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314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Conversion Rate by Account Type: ENT 51.291866% SMB 18.951696</a:t>
            </a:r>
            <a:r>
              <a:rPr lang="en-US" altLang="en-US" sz="102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%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805DA-C335-78A9-7ABE-5F76C317C0AD}"/>
              </a:ext>
            </a:extLst>
          </p:cNvPr>
          <p:cNvSpPr txBox="1"/>
          <p:nvPr/>
        </p:nvSpPr>
        <p:spPr>
          <a:xfrm>
            <a:off x="2132356" y="4281908"/>
            <a:ext cx="4498053" cy="1055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67512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314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Conversion Rate Number of Customers with Chat Bot Activation</a:t>
            </a:r>
          </a:p>
          <a:p>
            <a:pPr defTabSz="667512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314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ENT 62.456140%</a:t>
            </a:r>
          </a:p>
          <a:p>
            <a:pPr defTabSz="667512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314" kern="12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SMB 49.866393%</a:t>
            </a:r>
            <a:r>
              <a:rPr lang="en-US" altLang="en-US" sz="102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312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843"/>
    </mc:Choice>
    <mc:Fallback>
      <p:transition spd="slow" advTm="8584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7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6EC6B-AFD4-B4F0-4D89-A842892B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</a:t>
            </a:r>
          </a:p>
        </p:txBody>
      </p:sp>
      <p:grpSp>
        <p:nvGrpSpPr>
          <p:cNvPr id="4110" name="Group 410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11" name="Rectangle 41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2" name="Rectangle 41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3" name="Rectangle 41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71683C2-B6FF-10AF-BF03-BCEACB2AAF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3302" y="928201"/>
            <a:ext cx="5474380" cy="492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Rectangle 41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73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912"/>
    </mc:Choice>
    <mc:Fallback>
      <p:transition spd="slow" advTm="5691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1827</TotalTime>
  <Words>452</Words>
  <Application>Microsoft Office PowerPoint</Application>
  <PresentationFormat>Widescreen</PresentationFormat>
  <Paragraphs>164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Salesforce AnswerForce</vt:lpstr>
      <vt:lpstr>Contents </vt:lpstr>
      <vt:lpstr>Data</vt:lpstr>
      <vt:lpstr>Type of Businesses</vt:lpstr>
      <vt:lpstr>Chat Bot</vt:lpstr>
      <vt:lpstr>Link Clicks</vt:lpstr>
      <vt:lpstr>Distribution of Data</vt:lpstr>
      <vt:lpstr>Paid Customer</vt:lpstr>
      <vt:lpstr>Correlation</vt:lpstr>
      <vt:lpstr> Modeling</vt:lpstr>
      <vt:lpstr>Model Results </vt:lpstr>
      <vt:lpstr>Fine-tuning  model</vt:lpstr>
      <vt:lpstr>Model Results</vt:lpstr>
      <vt:lpstr>About Trail Program </vt:lpstr>
      <vt:lpstr>About Trail Program </vt:lpstr>
      <vt:lpstr>About Trail Program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AnswerForce</dc:title>
  <dc:creator>yugandhar challa</dc:creator>
  <cp:lastModifiedBy>yugandhar challa</cp:lastModifiedBy>
  <cp:revision>39</cp:revision>
  <dcterms:created xsi:type="dcterms:W3CDTF">2023-12-19T15:28:53Z</dcterms:created>
  <dcterms:modified xsi:type="dcterms:W3CDTF">2023-12-21T00:56:19Z</dcterms:modified>
</cp:coreProperties>
</file>