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6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30EA-056B-4601-A003-7A2D7A1F549D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CCE1-D29F-4FBE-8B7E-C28CFED58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2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30EA-056B-4601-A003-7A2D7A1F549D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CCE1-D29F-4FBE-8B7E-C28CFED58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6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30EA-056B-4601-A003-7A2D7A1F549D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CCE1-D29F-4FBE-8B7E-C28CFED58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7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30EA-056B-4601-A003-7A2D7A1F549D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CCE1-D29F-4FBE-8B7E-C28CFED58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75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30EA-056B-4601-A003-7A2D7A1F549D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CCE1-D29F-4FBE-8B7E-C28CFED58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3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30EA-056B-4601-A003-7A2D7A1F549D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CCE1-D29F-4FBE-8B7E-C28CFED58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58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30EA-056B-4601-A003-7A2D7A1F549D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CCE1-D29F-4FBE-8B7E-C28CFED58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4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30EA-056B-4601-A003-7A2D7A1F549D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CCE1-D29F-4FBE-8B7E-C28CFED58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2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30EA-056B-4601-A003-7A2D7A1F549D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CCE1-D29F-4FBE-8B7E-C28CFED58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5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30EA-056B-4601-A003-7A2D7A1F549D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CCE1-D29F-4FBE-8B7E-C28CFED58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2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30EA-056B-4601-A003-7A2D7A1F549D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CCE1-D29F-4FBE-8B7E-C28CFED58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9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330EA-056B-4601-A003-7A2D7A1F549D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BCCE1-D29F-4FBE-8B7E-C28CFED58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Bettle</a:t>
            </a:r>
            <a:r>
              <a:rPr lang="en-US" dirty="0" smtClean="0"/>
              <a:t> Track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Directory Structure</a:t>
            </a:r>
          </a:p>
          <a:p>
            <a:endParaRPr lang="en-US" dirty="0"/>
          </a:p>
          <a:p>
            <a:r>
              <a:rPr lang="en-US" sz="1200" dirty="0"/>
              <a:t>v1.0</a:t>
            </a:r>
          </a:p>
          <a:p>
            <a:r>
              <a:rPr lang="en-US" sz="1200" dirty="0"/>
              <a:t>Author: </a:t>
            </a:r>
            <a:r>
              <a:rPr lang="en-US" sz="1200" dirty="0" err="1"/>
              <a:t>Yugandhar</a:t>
            </a:r>
            <a:r>
              <a:rPr lang="en-US" sz="1200" dirty="0"/>
              <a:t> Gangu</a:t>
            </a:r>
          </a:p>
        </p:txBody>
      </p:sp>
    </p:spTree>
    <p:extLst>
      <p:ext uri="{BB962C8B-B14F-4D97-AF65-F5344CB8AC3E}">
        <p14:creationId xmlns:p14="http://schemas.microsoft.com/office/powerpoint/2010/main" val="3942058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dirty="0" smtClean="0"/>
              <a:t>. </a:t>
            </a:r>
            <a:r>
              <a:rPr lang="en-US" dirty="0" err="1" smtClean="0"/>
              <a:t>Configs</a:t>
            </a:r>
            <a:r>
              <a:rPr lang="en-US" dirty="0" smtClean="0"/>
              <a:t> Directory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267075" cy="42005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28457" y="1690688"/>
            <a:ext cx="6514012" cy="3281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configs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-db2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mongodb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mysql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-oracle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postgresql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sql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Note: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solidFill>
                  <a:srgbClr val="FF0000"/>
                </a:solidFill>
              </a:rPr>
              <a:t>application.properties</a:t>
            </a:r>
            <a:r>
              <a:rPr lang="en-US" dirty="0" smtClean="0">
                <a:solidFill>
                  <a:srgbClr val="FF0000"/>
                </a:solidFill>
              </a:rPr>
              <a:t> file is </a:t>
            </a:r>
            <a:r>
              <a:rPr lang="en-US" dirty="0" err="1" smtClean="0">
                <a:solidFill>
                  <a:srgbClr val="FF0000"/>
                </a:solidFill>
              </a:rPr>
              <a:t>SpringBoot</a:t>
            </a:r>
            <a:r>
              <a:rPr lang="en-US" dirty="0" smtClean="0">
                <a:solidFill>
                  <a:srgbClr val="FF0000"/>
                </a:solidFill>
              </a:rPr>
              <a:t> and Database </a:t>
            </a:r>
            <a:r>
              <a:rPr lang="en-US" dirty="0" err="1" smtClean="0">
                <a:solidFill>
                  <a:srgbClr val="FF0000"/>
                </a:solidFill>
              </a:rPr>
              <a:t>config</a:t>
            </a:r>
            <a:r>
              <a:rPr lang="en-US" dirty="0" smtClean="0">
                <a:solidFill>
                  <a:srgbClr val="FF0000"/>
                </a:solidFill>
              </a:rPr>
              <a:t> file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FF0000"/>
                </a:solidFill>
              </a:rPr>
              <a:t>*.jar file is JAVA database driver file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5891213"/>
            <a:ext cx="81266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Contains: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accent1"/>
                </a:solidFill>
              </a:rPr>
              <a:t>All </a:t>
            </a:r>
            <a:r>
              <a:rPr lang="en-US" sz="1400" dirty="0" err="1" smtClean="0">
                <a:solidFill>
                  <a:schemeClr val="accent1"/>
                </a:solidFill>
              </a:rPr>
              <a:t>config</a:t>
            </a:r>
            <a:r>
              <a:rPr lang="en-US" sz="1400" dirty="0" smtClean="0">
                <a:solidFill>
                  <a:schemeClr val="accent1"/>
                </a:solidFill>
              </a:rPr>
              <a:t> files for war generation.</a:t>
            </a:r>
          </a:p>
          <a:p>
            <a:pPr marL="342900" indent="-342900">
              <a:buAutoNum type="arabicPeriod"/>
            </a:pPr>
            <a:r>
              <a:rPr lang="en-US" sz="1400" dirty="0" err="1" smtClean="0">
                <a:solidFill>
                  <a:schemeClr val="accent1"/>
                </a:solidFill>
              </a:rPr>
              <a:t>Build.gradle</a:t>
            </a:r>
            <a:r>
              <a:rPr lang="en-US" sz="1400" dirty="0" smtClean="0">
                <a:solidFill>
                  <a:schemeClr val="accent1"/>
                </a:solidFill>
              </a:rPr>
              <a:t> includes these files while generating the war files</a:t>
            </a:r>
          </a:p>
        </p:txBody>
      </p:sp>
    </p:spTree>
    <p:extLst>
      <p:ext uri="{BB962C8B-B14F-4D97-AF65-F5344CB8AC3E}">
        <p14:creationId xmlns:p14="http://schemas.microsoft.com/office/powerpoint/2010/main" val="2294914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040" y="259451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EOF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89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Project location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4955178" y="1548538"/>
            <a:ext cx="1541417" cy="557349"/>
          </a:xfrm>
          <a:prstGeom prst="wedgeRoundRectCallout">
            <a:avLst>
              <a:gd name="adj1" fmla="val -84675"/>
              <a:gd name="adj2" fmla="val -468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Main project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394960" y="2522312"/>
            <a:ext cx="1541417" cy="557349"/>
          </a:xfrm>
          <a:prstGeom prst="wedgeRoundRectCallout">
            <a:avLst>
              <a:gd name="adj1" fmla="val -84675"/>
              <a:gd name="adj2" fmla="val -468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 modules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4972592" y="3791690"/>
            <a:ext cx="3927570" cy="421347"/>
          </a:xfrm>
          <a:prstGeom prst="wedgeRoundRectCallout">
            <a:avLst>
              <a:gd name="adj1" fmla="val -58289"/>
              <a:gd name="adj2" fmla="val -1093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Config</a:t>
            </a:r>
            <a:r>
              <a:rPr lang="en-US" sz="1600" dirty="0" smtClean="0">
                <a:solidFill>
                  <a:schemeClr val="tx1"/>
                </a:solidFill>
              </a:rPr>
              <a:t> files for multi war file generations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4942109" y="4464432"/>
            <a:ext cx="3927570" cy="421347"/>
          </a:xfrm>
          <a:prstGeom prst="wedgeRoundRectCallout">
            <a:avLst>
              <a:gd name="adj1" fmla="val -57624"/>
              <a:gd name="adj2" fmla="val -5434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Main project source directory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37" y="1630340"/>
            <a:ext cx="2667000" cy="39052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4137" y="1586185"/>
            <a:ext cx="3971109" cy="3906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4138" y="2441449"/>
            <a:ext cx="4365172" cy="1335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7497" y="4263448"/>
            <a:ext cx="3971109" cy="2467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7497" y="3833514"/>
            <a:ext cx="3971109" cy="309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47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Main Project files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190310" y="1511459"/>
            <a:ext cx="1541417" cy="557349"/>
          </a:xfrm>
          <a:prstGeom prst="wedgeRoundRectCallout">
            <a:avLst>
              <a:gd name="adj1" fmla="val -84675"/>
              <a:gd name="adj2" fmla="val -468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Source Code Location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11459"/>
            <a:ext cx="2445895" cy="435133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38200" y="1511459"/>
            <a:ext cx="3971109" cy="33740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90600" y="5172891"/>
            <a:ext cx="3971109" cy="2046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03659" y="5647516"/>
            <a:ext cx="3971109" cy="2046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5386252" y="4996543"/>
            <a:ext cx="1641565" cy="557349"/>
          </a:xfrm>
          <a:prstGeom prst="wedgeRoundRectCallout">
            <a:avLst>
              <a:gd name="adj1" fmla="val -84675"/>
              <a:gd name="adj2" fmla="val -468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Gradle</a:t>
            </a:r>
            <a:r>
              <a:rPr lang="en-US" sz="1600" dirty="0" smtClean="0">
                <a:solidFill>
                  <a:schemeClr val="tx1"/>
                </a:solidFill>
              </a:rPr>
              <a:t> script file location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5386252" y="5664933"/>
            <a:ext cx="1641565" cy="557349"/>
          </a:xfrm>
          <a:prstGeom prst="wedgeRoundRectCallout">
            <a:avLst>
              <a:gd name="adj1" fmla="val -77778"/>
              <a:gd name="adj2" fmla="val -3906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To include sub modules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27817" y="1506022"/>
            <a:ext cx="43259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src</a:t>
            </a:r>
            <a:endParaRPr lang="en-US" dirty="0" smtClean="0"/>
          </a:p>
          <a:p>
            <a:r>
              <a:rPr lang="en-US" dirty="0" smtClean="0"/>
              <a:t>  |- main </a:t>
            </a:r>
            <a:r>
              <a:rPr lang="en-US" sz="1200" dirty="0" smtClean="0">
                <a:solidFill>
                  <a:srgbClr val="FF0000"/>
                </a:solidFill>
              </a:rPr>
              <a:t>(Main application source files)</a:t>
            </a:r>
            <a:endParaRPr lang="en-US" dirty="0" smtClean="0"/>
          </a:p>
          <a:p>
            <a:r>
              <a:rPr lang="en-US" dirty="0" smtClean="0"/>
              <a:t>       |- java </a:t>
            </a:r>
            <a:r>
              <a:rPr lang="en-US" sz="1200" dirty="0" smtClean="0">
                <a:solidFill>
                  <a:srgbClr val="FF0000"/>
                </a:solidFill>
              </a:rPr>
              <a:t>(JAVA class files)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|- com.bettle.track.* </a:t>
            </a:r>
            <a:r>
              <a:rPr lang="en-US" sz="1200" dirty="0" smtClean="0">
                <a:solidFill>
                  <a:srgbClr val="FF0000"/>
                </a:solidFill>
              </a:rPr>
              <a:t>(Package)</a:t>
            </a:r>
            <a:endParaRPr lang="en-US" dirty="0" smtClean="0"/>
          </a:p>
          <a:p>
            <a:r>
              <a:rPr lang="en-US" dirty="0" smtClean="0"/>
              <a:t>       |- resources </a:t>
            </a:r>
            <a:r>
              <a:rPr lang="en-US" sz="1200" dirty="0" smtClean="0">
                <a:solidFill>
                  <a:srgbClr val="FF0000"/>
                </a:solidFill>
              </a:rPr>
              <a:t>(Resource files)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|- static </a:t>
            </a:r>
            <a:r>
              <a:rPr lang="en-US" sz="1200" dirty="0" smtClean="0">
                <a:solidFill>
                  <a:srgbClr val="FF0000"/>
                </a:solidFill>
              </a:rPr>
              <a:t>(All public access files, </a:t>
            </a:r>
            <a:r>
              <a:rPr lang="en-US" sz="1200" dirty="0" err="1" smtClean="0">
                <a:solidFill>
                  <a:srgbClr val="FF0000"/>
                </a:solidFill>
              </a:rPr>
              <a:t>css</a:t>
            </a:r>
            <a:r>
              <a:rPr lang="en-US" sz="1200" dirty="0" smtClean="0">
                <a:solidFill>
                  <a:srgbClr val="FF0000"/>
                </a:solidFill>
              </a:rPr>
              <a:t>, </a:t>
            </a:r>
            <a:r>
              <a:rPr lang="en-US" sz="1200" dirty="0" err="1" smtClean="0">
                <a:solidFill>
                  <a:srgbClr val="FF0000"/>
                </a:solidFill>
              </a:rPr>
              <a:t>js</a:t>
            </a:r>
            <a:r>
              <a:rPr lang="en-US" sz="1200" dirty="0" smtClean="0">
                <a:solidFill>
                  <a:srgbClr val="FF0000"/>
                </a:solidFill>
              </a:rPr>
              <a:t>, images </a:t>
            </a:r>
            <a:r>
              <a:rPr lang="en-US" sz="1200" dirty="0" err="1" smtClean="0">
                <a:solidFill>
                  <a:srgbClr val="FF0000"/>
                </a:solidFill>
              </a:rPr>
              <a:t>etc</a:t>
            </a:r>
            <a:r>
              <a:rPr lang="en-US" sz="1200" dirty="0" smtClean="0">
                <a:solidFill>
                  <a:srgbClr val="FF0000"/>
                </a:solidFill>
              </a:rPr>
              <a:t>)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|- templates</a:t>
            </a:r>
            <a:r>
              <a:rPr lang="en-US" sz="1200" dirty="0" smtClean="0">
                <a:solidFill>
                  <a:srgbClr val="FF0000"/>
                </a:solidFill>
              </a:rPr>
              <a:t> (</a:t>
            </a:r>
            <a:r>
              <a:rPr lang="en-US" sz="1200" dirty="0" err="1" smtClean="0">
                <a:solidFill>
                  <a:srgbClr val="FF0000"/>
                </a:solidFill>
              </a:rPr>
              <a:t>Thymeleaf</a:t>
            </a:r>
            <a:r>
              <a:rPr lang="en-US" sz="1200" dirty="0" smtClean="0">
                <a:solidFill>
                  <a:srgbClr val="FF0000"/>
                </a:solidFill>
              </a:rPr>
              <a:t> HTML files)</a:t>
            </a:r>
            <a:endParaRPr lang="en-US" dirty="0" smtClean="0"/>
          </a:p>
          <a:p>
            <a:r>
              <a:rPr lang="en-US" dirty="0" smtClean="0"/>
              <a:t>  |- test </a:t>
            </a:r>
            <a:r>
              <a:rPr lang="en-US" sz="1200" dirty="0" smtClean="0">
                <a:solidFill>
                  <a:srgbClr val="FF0000"/>
                </a:solidFill>
              </a:rPr>
              <a:t>(Test application source files)</a:t>
            </a:r>
            <a:endParaRPr lang="en-US" dirty="0" smtClean="0"/>
          </a:p>
          <a:p>
            <a:r>
              <a:rPr lang="en-US" dirty="0" smtClean="0"/>
              <a:t>       |- java </a:t>
            </a:r>
            <a:r>
              <a:rPr lang="en-US" sz="1200" dirty="0" smtClean="0">
                <a:solidFill>
                  <a:srgbClr val="FF0000"/>
                </a:solidFill>
              </a:rPr>
              <a:t>(JAVA test class files)</a:t>
            </a:r>
            <a:endParaRPr lang="en-US" dirty="0" smtClean="0"/>
          </a:p>
          <a:p>
            <a:r>
              <a:rPr lang="en-US" dirty="0" smtClean="0"/>
              <a:t>       |-resources </a:t>
            </a:r>
            <a:r>
              <a:rPr lang="en-US" sz="1200" dirty="0" smtClean="0">
                <a:solidFill>
                  <a:srgbClr val="FF0000"/>
                </a:solidFill>
              </a:rPr>
              <a:t>(Test configuration files)</a:t>
            </a:r>
            <a:endParaRPr lang="en-US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6932023" y="1436914"/>
            <a:ext cx="4624251" cy="3013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515497" y="4996543"/>
            <a:ext cx="3267241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Contains: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accent1"/>
                </a:solidFill>
              </a:rPr>
              <a:t>Controller and Service classes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accent1"/>
                </a:solidFill>
              </a:rPr>
              <a:t>Repository interfaces</a:t>
            </a:r>
          </a:p>
          <a:p>
            <a:r>
              <a:rPr lang="en-US" sz="1050" dirty="0" smtClean="0">
                <a:solidFill>
                  <a:schemeClr val="accent1"/>
                </a:solidFill>
              </a:rPr>
              <a:t>       </a:t>
            </a:r>
            <a:r>
              <a:rPr lang="en-US" sz="1050" dirty="0" smtClean="0">
                <a:solidFill>
                  <a:srgbClr val="FF0000"/>
                </a:solidFill>
              </a:rPr>
              <a:t>- These interfaces will implemented by sub modules </a:t>
            </a:r>
          </a:p>
          <a:p>
            <a:r>
              <a:rPr lang="en-US" sz="1050" dirty="0">
                <a:solidFill>
                  <a:srgbClr val="FF0000"/>
                </a:solidFill>
              </a:rPr>
              <a:t> </a:t>
            </a:r>
            <a:r>
              <a:rPr lang="en-US" sz="1050" dirty="0" smtClean="0">
                <a:solidFill>
                  <a:srgbClr val="FF0000"/>
                </a:solidFill>
              </a:rPr>
              <a:t>         </a:t>
            </a:r>
            <a:r>
              <a:rPr lang="en-US" sz="1050" dirty="0" err="1" smtClean="0">
                <a:solidFill>
                  <a:srgbClr val="FF0000"/>
                </a:solidFill>
              </a:rPr>
              <a:t>bettle-jpa</a:t>
            </a:r>
            <a:r>
              <a:rPr lang="en-US" sz="1050" dirty="0" smtClean="0">
                <a:solidFill>
                  <a:srgbClr val="FF0000"/>
                </a:solidFill>
              </a:rPr>
              <a:t> and </a:t>
            </a:r>
            <a:r>
              <a:rPr lang="en-US" sz="1050" dirty="0" err="1" smtClean="0">
                <a:solidFill>
                  <a:srgbClr val="FF0000"/>
                </a:solidFill>
              </a:rPr>
              <a:t>betle-mongodb</a:t>
            </a:r>
            <a:r>
              <a:rPr lang="en-US" sz="1050" dirty="0" smtClean="0">
                <a:solidFill>
                  <a:srgbClr val="FF0000"/>
                </a:solidFill>
              </a:rPr>
              <a:t> </a:t>
            </a:r>
            <a:endParaRPr lang="en-US" sz="1050" dirty="0" smtClean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accent1"/>
                </a:solidFill>
              </a:rPr>
              <a:t>HTML, CSS, JS, Image and </a:t>
            </a:r>
            <a:r>
              <a:rPr lang="en-US" sz="1400" dirty="0" err="1" smtClean="0">
                <a:solidFill>
                  <a:schemeClr val="accent1"/>
                </a:solidFill>
              </a:rPr>
              <a:t>etc</a:t>
            </a:r>
            <a:r>
              <a:rPr lang="en-US" sz="1400" dirty="0" smtClean="0">
                <a:solidFill>
                  <a:schemeClr val="accent1"/>
                </a:solidFill>
              </a:rPr>
              <a:t> files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052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Bettle</a:t>
            </a:r>
            <a:r>
              <a:rPr lang="en-US" dirty="0" smtClean="0"/>
              <a:t>-Common module files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585" y="1690688"/>
            <a:ext cx="2841023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05646" y="1690688"/>
            <a:ext cx="7698377" cy="42311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-</a:t>
            </a:r>
            <a:r>
              <a:rPr lang="en-US" sz="1400" dirty="0" err="1" smtClean="0">
                <a:solidFill>
                  <a:schemeClr val="tx1"/>
                </a:solidFill>
              </a:rPr>
              <a:t>src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=&gt; source files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  -main </a:t>
            </a:r>
            <a:r>
              <a:rPr lang="en-US" sz="1400" dirty="0" smtClean="0">
                <a:solidFill>
                  <a:srgbClr val="FF0000"/>
                </a:solidFill>
              </a:rPr>
              <a:t>=&gt; Main application files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-java </a:t>
            </a:r>
            <a:r>
              <a:rPr lang="en-US" sz="1400" dirty="0" smtClean="0">
                <a:solidFill>
                  <a:srgbClr val="FF0000"/>
                </a:solidFill>
              </a:rPr>
              <a:t>=&gt; JAVA class files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 -</a:t>
            </a:r>
            <a:r>
              <a:rPr lang="en-US" sz="1400" dirty="0" err="1" smtClean="0">
                <a:solidFill>
                  <a:schemeClr val="tx1"/>
                </a:solidFill>
              </a:rPr>
              <a:t>com.bettle.track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=&gt; Root package name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   -annotations </a:t>
            </a:r>
            <a:r>
              <a:rPr lang="en-US" sz="1400" dirty="0" smtClean="0">
                <a:solidFill>
                  <a:srgbClr val="FF0000"/>
                </a:solidFill>
              </a:rPr>
              <a:t>=&gt; All custom annotations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   -</a:t>
            </a:r>
            <a:r>
              <a:rPr lang="en-US" sz="1400" dirty="0" err="1" smtClean="0">
                <a:solidFill>
                  <a:schemeClr val="tx1"/>
                </a:solidFill>
              </a:rPr>
              <a:t>config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=&gt; Spring Boot configuration classes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   -</a:t>
            </a:r>
            <a:r>
              <a:rPr lang="en-US" sz="1400" dirty="0" err="1" smtClean="0">
                <a:solidFill>
                  <a:schemeClr val="tx1"/>
                </a:solidFill>
              </a:rPr>
              <a:t>enums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=&gt; All common </a:t>
            </a:r>
            <a:r>
              <a:rPr lang="en-US" sz="1400" dirty="0" err="1" smtClean="0">
                <a:solidFill>
                  <a:srgbClr val="FF0000"/>
                </a:solidFill>
              </a:rPr>
              <a:t>enums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   -exceptions </a:t>
            </a:r>
            <a:r>
              <a:rPr lang="en-US" sz="1400" dirty="0" smtClean="0">
                <a:solidFill>
                  <a:srgbClr val="FF0000"/>
                </a:solidFill>
              </a:rPr>
              <a:t>=&gt; All custom exceptions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   -</a:t>
            </a:r>
            <a:r>
              <a:rPr lang="en-US" sz="1400" dirty="0" err="1" smtClean="0">
                <a:solidFill>
                  <a:schemeClr val="tx1"/>
                </a:solidFill>
              </a:rPr>
              <a:t>utils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=&gt; All utility classes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   -SpringBootWebApplication.java </a:t>
            </a:r>
            <a:r>
              <a:rPr lang="en-US" sz="1400" dirty="0" smtClean="0">
                <a:solidFill>
                  <a:srgbClr val="FF0000"/>
                </a:solidFill>
              </a:rPr>
              <a:t>=&gt; Spring boot application class (Main method class)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-resources </a:t>
            </a:r>
            <a:r>
              <a:rPr lang="en-US" sz="1400" dirty="0" smtClean="0">
                <a:solidFill>
                  <a:srgbClr val="FF0000"/>
                </a:solidFill>
              </a:rPr>
              <a:t>=&gt; Resource files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 -i18n </a:t>
            </a:r>
            <a:r>
              <a:rPr lang="en-US" sz="1400" dirty="0" smtClean="0">
                <a:solidFill>
                  <a:srgbClr val="FF0000"/>
                </a:solidFill>
              </a:rPr>
              <a:t>=&gt; All i18n properties files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 -</a:t>
            </a:r>
            <a:r>
              <a:rPr lang="en-US" sz="1400" dirty="0" err="1" smtClean="0">
                <a:solidFill>
                  <a:schemeClr val="tx1"/>
                </a:solidFill>
              </a:rPr>
              <a:t>application.properties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=&gt; Spring boot </a:t>
            </a:r>
            <a:r>
              <a:rPr lang="en-US" sz="1400" dirty="0" err="1" smtClean="0">
                <a:solidFill>
                  <a:srgbClr val="FF0000"/>
                </a:solidFill>
              </a:rPr>
              <a:t>config</a:t>
            </a:r>
            <a:r>
              <a:rPr lang="en-US" sz="1400" dirty="0" smtClean="0">
                <a:solidFill>
                  <a:srgbClr val="FF0000"/>
                </a:solidFill>
              </a:rPr>
              <a:t> file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-test </a:t>
            </a:r>
            <a:r>
              <a:rPr lang="en-US" sz="1400" dirty="0" smtClean="0">
                <a:solidFill>
                  <a:srgbClr val="FF0000"/>
                </a:solidFill>
              </a:rPr>
              <a:t>=&gt; Test files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-java </a:t>
            </a:r>
            <a:r>
              <a:rPr lang="en-US" sz="1400" dirty="0" smtClean="0">
                <a:solidFill>
                  <a:srgbClr val="FF0000"/>
                </a:solidFill>
              </a:rPr>
              <a:t>=&gt; JAVA test classes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 -com.bettle.track.* </a:t>
            </a:r>
            <a:r>
              <a:rPr lang="en-US" sz="1400" dirty="0" smtClean="0">
                <a:solidFill>
                  <a:srgbClr val="FF0000"/>
                </a:solidFill>
              </a:rPr>
              <a:t>=&gt; Package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-resources </a:t>
            </a:r>
            <a:r>
              <a:rPr lang="en-US" sz="1400" dirty="0" smtClean="0">
                <a:solidFill>
                  <a:srgbClr val="FF0000"/>
                </a:solidFill>
              </a:rPr>
              <a:t>=&gt; Test resource files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 -</a:t>
            </a:r>
            <a:r>
              <a:rPr lang="en-US" sz="1400" dirty="0" err="1" smtClean="0">
                <a:solidFill>
                  <a:schemeClr val="tx1"/>
                </a:solidFill>
              </a:rPr>
              <a:t>test.properties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=&gt; Test configuration files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-</a:t>
            </a:r>
            <a:r>
              <a:rPr lang="en-US" sz="1400" dirty="0" err="1" smtClean="0">
                <a:solidFill>
                  <a:schemeClr val="tx1"/>
                </a:solidFill>
              </a:rPr>
              <a:t>build.gradle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=&gt; </a:t>
            </a:r>
            <a:r>
              <a:rPr lang="en-US" sz="1400" dirty="0" err="1" smtClean="0">
                <a:solidFill>
                  <a:srgbClr val="FF0000"/>
                </a:solidFill>
              </a:rPr>
              <a:t>bettle</a:t>
            </a:r>
            <a:r>
              <a:rPr lang="en-US" sz="1400" dirty="0" smtClean="0">
                <a:solidFill>
                  <a:srgbClr val="FF0000"/>
                </a:solidFill>
              </a:rPr>
              <a:t>-common sub module </a:t>
            </a:r>
            <a:r>
              <a:rPr lang="en-US" sz="1400" dirty="0" err="1" smtClean="0">
                <a:solidFill>
                  <a:srgbClr val="FF0000"/>
                </a:solidFill>
              </a:rPr>
              <a:t>gradle</a:t>
            </a:r>
            <a:r>
              <a:rPr lang="en-US" sz="1400" dirty="0" smtClean="0">
                <a:solidFill>
                  <a:srgbClr val="FF0000"/>
                </a:solidFill>
              </a:rPr>
              <a:t> file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8405" y="5970119"/>
            <a:ext cx="812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Contains:</a:t>
            </a:r>
          </a:p>
          <a:p>
            <a:pPr marL="342900" indent="-342900">
              <a:buAutoNum type="arabicPeriod"/>
            </a:pPr>
            <a:r>
              <a:rPr lang="en-US" sz="1400" dirty="0" err="1" smtClean="0">
                <a:solidFill>
                  <a:schemeClr val="accent1"/>
                </a:solidFill>
              </a:rPr>
              <a:t>Springboot</a:t>
            </a:r>
            <a:r>
              <a:rPr lang="en-US" sz="1400" dirty="0" smtClean="0">
                <a:solidFill>
                  <a:schemeClr val="accent1"/>
                </a:solidFill>
              </a:rPr>
              <a:t> </a:t>
            </a:r>
            <a:r>
              <a:rPr lang="en-US" sz="1400" dirty="0" err="1" smtClean="0">
                <a:solidFill>
                  <a:schemeClr val="accent1"/>
                </a:solidFill>
              </a:rPr>
              <a:t>config</a:t>
            </a:r>
            <a:r>
              <a:rPr lang="en-US" sz="1400" dirty="0" smtClean="0">
                <a:solidFill>
                  <a:schemeClr val="accent1"/>
                </a:solidFill>
              </a:rPr>
              <a:t> files, i18n message files, Utility classes and Common classes</a:t>
            </a:r>
          </a:p>
        </p:txBody>
      </p:sp>
    </p:spTree>
    <p:extLst>
      <p:ext uri="{BB962C8B-B14F-4D97-AF65-F5344CB8AC3E}">
        <p14:creationId xmlns:p14="http://schemas.microsoft.com/office/powerpoint/2010/main" val="4125979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Bettle</a:t>
            </a:r>
            <a:r>
              <a:rPr lang="en-US" dirty="0" smtClean="0"/>
              <a:t>-Entity modules files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248025" cy="28384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71703" y="1690689"/>
            <a:ext cx="6226628" cy="3238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src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-main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-java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-</a:t>
            </a:r>
            <a:r>
              <a:rPr lang="en-US" dirty="0" err="1" smtClean="0">
                <a:solidFill>
                  <a:schemeClr val="tx1"/>
                </a:solidFill>
              </a:rPr>
              <a:t>com.bettle.track.entities</a:t>
            </a:r>
            <a:r>
              <a:rPr lang="en-US" sz="1400" dirty="0" smtClean="0">
                <a:solidFill>
                  <a:srgbClr val="FF0000"/>
                </a:solidFill>
              </a:rPr>
              <a:t>  =&gt; Root package for database entities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-common </a:t>
            </a:r>
            <a:r>
              <a:rPr lang="en-US" sz="1400" dirty="0" smtClean="0">
                <a:solidFill>
                  <a:srgbClr val="FF0000"/>
                </a:solidFill>
              </a:rPr>
              <a:t>=&gt; Common entities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-dashboard </a:t>
            </a:r>
            <a:r>
              <a:rPr lang="en-US" sz="1400" dirty="0" smtClean="0">
                <a:solidFill>
                  <a:srgbClr val="FF0000"/>
                </a:solidFill>
              </a:rPr>
              <a:t>=&gt; Dashboard module entities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-issue </a:t>
            </a:r>
            <a:r>
              <a:rPr lang="en-US" sz="1400" dirty="0" smtClean="0">
                <a:solidFill>
                  <a:srgbClr val="FF0000"/>
                </a:solidFill>
              </a:rPr>
              <a:t>=&gt; Issues module entities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-project </a:t>
            </a:r>
            <a:r>
              <a:rPr lang="en-US" sz="1400" dirty="0" smtClean="0">
                <a:solidFill>
                  <a:srgbClr val="FF0000"/>
                </a:solidFill>
              </a:rPr>
              <a:t>=&gt; Project module entities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-test </a:t>
            </a:r>
            <a:r>
              <a:rPr lang="en-US" sz="1400" dirty="0" smtClean="0">
                <a:solidFill>
                  <a:srgbClr val="FF0000"/>
                </a:solidFill>
              </a:rPr>
              <a:t>=&gt; Test module entities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-user </a:t>
            </a:r>
            <a:r>
              <a:rPr lang="en-US" sz="1400" dirty="0" smtClean="0">
                <a:solidFill>
                  <a:srgbClr val="FF0000"/>
                </a:solidFill>
              </a:rPr>
              <a:t>=&gt; User module entities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-AbstractParentEntity.java </a:t>
            </a:r>
            <a:r>
              <a:rPr lang="en-US" sz="1400" dirty="0" smtClean="0">
                <a:solidFill>
                  <a:srgbClr val="FF0000"/>
                </a:solidFill>
              </a:rPr>
              <a:t>=&gt; Parent entity class of all entities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build.gradle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=&gt; </a:t>
            </a:r>
            <a:r>
              <a:rPr lang="en-US" sz="1400" dirty="0" err="1" smtClean="0">
                <a:solidFill>
                  <a:srgbClr val="FF0000"/>
                </a:solidFill>
              </a:rPr>
              <a:t>Bettle</a:t>
            </a:r>
            <a:r>
              <a:rPr lang="en-US" sz="1400" dirty="0" smtClean="0">
                <a:solidFill>
                  <a:srgbClr val="FF0000"/>
                </a:solidFill>
              </a:rPr>
              <a:t>-Entity sub module </a:t>
            </a:r>
            <a:r>
              <a:rPr lang="en-US" sz="1400" dirty="0" err="1" smtClean="0">
                <a:solidFill>
                  <a:srgbClr val="FF0000"/>
                </a:solidFill>
              </a:rPr>
              <a:t>gradle</a:t>
            </a:r>
            <a:r>
              <a:rPr lang="en-US" sz="1400" dirty="0" smtClean="0">
                <a:solidFill>
                  <a:srgbClr val="FF0000"/>
                </a:solidFill>
              </a:rPr>
              <a:t> file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5160222"/>
            <a:ext cx="812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Contains: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accent1"/>
                </a:solidFill>
              </a:rPr>
              <a:t>Database entities</a:t>
            </a:r>
          </a:p>
        </p:txBody>
      </p:sp>
    </p:spTree>
    <p:extLst>
      <p:ext uri="{BB962C8B-B14F-4D97-AF65-F5344CB8AC3E}">
        <p14:creationId xmlns:p14="http://schemas.microsoft.com/office/powerpoint/2010/main" val="1183472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r>
              <a:rPr lang="en-US" dirty="0" smtClean="0"/>
              <a:t>. Bettle-Repo </a:t>
            </a:r>
            <a:r>
              <a:rPr lang="en-US" dirty="0" smtClean="0"/>
              <a:t>modules files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71703" y="1690689"/>
            <a:ext cx="6226628" cy="3238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src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-main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-java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-</a:t>
            </a:r>
            <a:r>
              <a:rPr lang="en-US" dirty="0" err="1" smtClean="0">
                <a:solidFill>
                  <a:schemeClr val="tx1"/>
                </a:solidFill>
              </a:rPr>
              <a:t>com.bettle.track.repos</a:t>
            </a:r>
            <a:r>
              <a:rPr lang="en-US" sz="1400" dirty="0" smtClean="0">
                <a:solidFill>
                  <a:srgbClr val="FF0000"/>
                </a:solidFill>
              </a:rPr>
              <a:t>  </a:t>
            </a:r>
            <a:r>
              <a:rPr lang="en-US" sz="1400" dirty="0" smtClean="0">
                <a:solidFill>
                  <a:srgbClr val="FF0000"/>
                </a:solidFill>
              </a:rPr>
              <a:t>=&gt; Root package for </a:t>
            </a:r>
            <a:r>
              <a:rPr lang="en-US" sz="1400" dirty="0" smtClean="0">
                <a:solidFill>
                  <a:srgbClr val="FF0000"/>
                </a:solidFill>
              </a:rPr>
              <a:t>repository interfaces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-common </a:t>
            </a:r>
            <a:r>
              <a:rPr lang="en-US" sz="1400" dirty="0" smtClean="0">
                <a:solidFill>
                  <a:srgbClr val="FF0000"/>
                </a:solidFill>
              </a:rPr>
              <a:t>=&gt; Common </a:t>
            </a:r>
            <a:r>
              <a:rPr lang="en-US" sz="1400" dirty="0" smtClean="0">
                <a:solidFill>
                  <a:srgbClr val="FF0000"/>
                </a:solidFill>
              </a:rPr>
              <a:t>repos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     -dashboard </a:t>
            </a:r>
            <a:r>
              <a:rPr lang="en-US" sz="1400" dirty="0" smtClean="0">
                <a:solidFill>
                  <a:srgbClr val="FF0000"/>
                </a:solidFill>
              </a:rPr>
              <a:t>=&gt; Dashboard module </a:t>
            </a:r>
            <a:r>
              <a:rPr lang="en-US" sz="1400" dirty="0" smtClean="0">
                <a:solidFill>
                  <a:srgbClr val="FF0000"/>
                </a:solidFill>
              </a:rPr>
              <a:t>repos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-issue </a:t>
            </a:r>
            <a:r>
              <a:rPr lang="en-US" sz="1400" dirty="0" smtClean="0">
                <a:solidFill>
                  <a:srgbClr val="FF0000"/>
                </a:solidFill>
              </a:rPr>
              <a:t>=&gt; Issues module </a:t>
            </a:r>
            <a:r>
              <a:rPr lang="en-US" sz="1400" dirty="0" smtClean="0">
                <a:solidFill>
                  <a:srgbClr val="FF0000"/>
                </a:solidFill>
              </a:rPr>
              <a:t>repos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-project </a:t>
            </a:r>
            <a:r>
              <a:rPr lang="en-US" sz="1400" dirty="0" smtClean="0">
                <a:solidFill>
                  <a:srgbClr val="FF0000"/>
                </a:solidFill>
              </a:rPr>
              <a:t>=&gt; Project module </a:t>
            </a:r>
            <a:r>
              <a:rPr lang="en-US" sz="1400" dirty="0" smtClean="0">
                <a:solidFill>
                  <a:srgbClr val="FF0000"/>
                </a:solidFill>
              </a:rPr>
              <a:t>repos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-test </a:t>
            </a:r>
            <a:r>
              <a:rPr lang="en-US" sz="1400" dirty="0" smtClean="0">
                <a:solidFill>
                  <a:srgbClr val="FF0000"/>
                </a:solidFill>
              </a:rPr>
              <a:t>=&gt; Test module </a:t>
            </a:r>
            <a:r>
              <a:rPr lang="en-US" sz="1400" dirty="0" smtClean="0">
                <a:solidFill>
                  <a:srgbClr val="FF0000"/>
                </a:solidFill>
              </a:rPr>
              <a:t>repos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-user </a:t>
            </a:r>
            <a:r>
              <a:rPr lang="en-US" sz="1400" dirty="0" smtClean="0">
                <a:solidFill>
                  <a:srgbClr val="FF0000"/>
                </a:solidFill>
              </a:rPr>
              <a:t>=&gt; User module </a:t>
            </a:r>
            <a:r>
              <a:rPr lang="en-US" sz="1400" dirty="0" smtClean="0">
                <a:solidFill>
                  <a:srgbClr val="FF0000"/>
                </a:solidFill>
              </a:rPr>
              <a:t>repos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build.gradle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=&gt; </a:t>
            </a:r>
            <a:r>
              <a:rPr lang="en-US" sz="1400" dirty="0" smtClean="0">
                <a:solidFill>
                  <a:srgbClr val="FF0000"/>
                </a:solidFill>
              </a:rPr>
              <a:t>Bettle-</a:t>
            </a:r>
            <a:r>
              <a:rPr lang="en-US" sz="1400" dirty="0" smtClean="0">
                <a:solidFill>
                  <a:srgbClr val="FF0000"/>
                </a:solidFill>
              </a:rPr>
              <a:t>R</a:t>
            </a:r>
            <a:r>
              <a:rPr lang="en-US" sz="1400" dirty="0">
                <a:solidFill>
                  <a:srgbClr val="FF0000"/>
                </a:solidFill>
              </a:rPr>
              <a:t>e</a:t>
            </a:r>
            <a:r>
              <a:rPr lang="en-US" sz="1400" dirty="0" smtClean="0">
                <a:solidFill>
                  <a:srgbClr val="FF0000"/>
                </a:solidFill>
              </a:rPr>
              <a:t>po </a:t>
            </a:r>
            <a:r>
              <a:rPr lang="en-US" sz="1400" dirty="0" smtClean="0">
                <a:solidFill>
                  <a:srgbClr val="FF0000"/>
                </a:solidFill>
              </a:rPr>
              <a:t>sub module </a:t>
            </a:r>
            <a:r>
              <a:rPr lang="en-US" sz="1400" dirty="0" err="1" smtClean="0">
                <a:solidFill>
                  <a:srgbClr val="FF0000"/>
                </a:solidFill>
              </a:rPr>
              <a:t>gradle</a:t>
            </a:r>
            <a:r>
              <a:rPr lang="en-US" sz="1400" dirty="0" smtClean="0">
                <a:solidFill>
                  <a:srgbClr val="FF0000"/>
                </a:solidFill>
              </a:rPr>
              <a:t> file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5160222"/>
            <a:ext cx="8126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Contains: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accent1"/>
                </a:solidFill>
              </a:rPr>
              <a:t>Repository interfaces</a:t>
            </a:r>
          </a:p>
          <a:p>
            <a:r>
              <a:rPr lang="en-IN" sz="1400" dirty="0">
                <a:solidFill>
                  <a:schemeClr val="accent1"/>
                </a:solidFill>
              </a:rPr>
              <a:t> </a:t>
            </a:r>
            <a:r>
              <a:rPr lang="en-IN" sz="1400" dirty="0" smtClean="0">
                <a:solidFill>
                  <a:schemeClr val="accent1"/>
                </a:solidFill>
              </a:rPr>
              <a:t>        - Will be implemented by </a:t>
            </a:r>
            <a:r>
              <a:rPr lang="en-IN" sz="1400" dirty="0" err="1" smtClean="0">
                <a:solidFill>
                  <a:schemeClr val="accent1"/>
                </a:solidFill>
              </a:rPr>
              <a:t>bettle-jpa</a:t>
            </a:r>
            <a:r>
              <a:rPr lang="en-IN" sz="1400" dirty="0" smtClean="0">
                <a:solidFill>
                  <a:schemeClr val="accent1"/>
                </a:solidFill>
              </a:rPr>
              <a:t> and </a:t>
            </a:r>
            <a:r>
              <a:rPr lang="en-IN" sz="1400" dirty="0" err="1" smtClean="0">
                <a:solidFill>
                  <a:schemeClr val="accent1"/>
                </a:solidFill>
              </a:rPr>
              <a:t>bettle-mongodb</a:t>
            </a:r>
            <a:r>
              <a:rPr lang="en-IN" sz="1400" dirty="0" smtClean="0">
                <a:solidFill>
                  <a:schemeClr val="accent1"/>
                </a:solidFill>
              </a:rPr>
              <a:t> modules</a:t>
            </a:r>
          </a:p>
          <a:p>
            <a:r>
              <a:rPr lang="en-IN" sz="1400" dirty="0">
                <a:solidFill>
                  <a:schemeClr val="accent1"/>
                </a:solidFill>
              </a:rPr>
              <a:t> </a:t>
            </a:r>
            <a:r>
              <a:rPr lang="en-IN" sz="1400" dirty="0" smtClean="0">
                <a:solidFill>
                  <a:schemeClr val="accent1"/>
                </a:solidFill>
              </a:rPr>
              <a:t>        - Will be used in </a:t>
            </a:r>
            <a:r>
              <a:rPr lang="en-IN" sz="1400" dirty="0" err="1" smtClean="0">
                <a:solidFill>
                  <a:schemeClr val="accent1"/>
                </a:solidFill>
              </a:rPr>
              <a:t>bettle</a:t>
            </a:r>
            <a:r>
              <a:rPr lang="en-IN" sz="1400" dirty="0" smtClean="0">
                <a:solidFill>
                  <a:schemeClr val="accent1"/>
                </a:solidFill>
              </a:rPr>
              <a:t>-service module as </a:t>
            </a:r>
            <a:r>
              <a:rPr lang="en-IN" sz="1400" dirty="0" err="1" smtClean="0">
                <a:solidFill>
                  <a:schemeClr val="accent1"/>
                </a:solidFill>
              </a:rPr>
              <a:t>AutoWired</a:t>
            </a:r>
            <a:r>
              <a:rPr lang="en-IN" sz="1400" dirty="0" smtClean="0">
                <a:solidFill>
                  <a:schemeClr val="accent1"/>
                </a:solidFill>
              </a:rPr>
              <a:t> objects</a:t>
            </a:r>
            <a:endParaRPr lang="en-US" sz="1400" dirty="0" smtClean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3" y="1746579"/>
            <a:ext cx="3709226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54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. </a:t>
            </a:r>
            <a:r>
              <a:rPr lang="en-US" dirty="0" err="1" smtClean="0"/>
              <a:t>Bettle</a:t>
            </a:r>
            <a:r>
              <a:rPr lang="en-US" dirty="0" smtClean="0"/>
              <a:t>-JPA module files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76503" y="1690688"/>
            <a:ext cx="5495108" cy="2759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src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-main </a:t>
            </a:r>
            <a:r>
              <a:rPr lang="en-US" sz="1400" dirty="0" smtClean="0">
                <a:solidFill>
                  <a:srgbClr val="FF0000"/>
                </a:solidFill>
              </a:rPr>
              <a:t>=&gt; Main application files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-java </a:t>
            </a:r>
            <a:r>
              <a:rPr lang="en-US" sz="1400" dirty="0" smtClean="0">
                <a:solidFill>
                  <a:srgbClr val="FF0000"/>
                </a:solidFill>
              </a:rPr>
              <a:t>=&gt; JAVA classes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-com.bettle.track.jpa.repos.* </a:t>
            </a:r>
            <a:r>
              <a:rPr lang="en-US" sz="1400" dirty="0" smtClean="0">
                <a:solidFill>
                  <a:srgbClr val="FF0000"/>
                </a:solidFill>
              </a:rPr>
              <a:t>=&gt; Root package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-test </a:t>
            </a:r>
            <a:r>
              <a:rPr lang="en-US" sz="1400" dirty="0" smtClean="0">
                <a:solidFill>
                  <a:srgbClr val="FF0000"/>
                </a:solidFill>
              </a:rPr>
              <a:t>=&gt; Testing files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-java </a:t>
            </a:r>
            <a:r>
              <a:rPr lang="en-US" sz="1400" dirty="0" smtClean="0">
                <a:solidFill>
                  <a:srgbClr val="FF0000"/>
                </a:solidFill>
              </a:rPr>
              <a:t>=&gt; JAVA test classes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-com.bettle.track.jpa.repos.* </a:t>
            </a:r>
            <a:r>
              <a:rPr lang="en-US" sz="1400" dirty="0" smtClean="0">
                <a:solidFill>
                  <a:srgbClr val="FF0000"/>
                </a:solidFill>
              </a:rPr>
              <a:t>=&gt; Root package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 -resources </a:t>
            </a:r>
            <a:r>
              <a:rPr lang="en-US" sz="1400" dirty="0" smtClean="0">
                <a:solidFill>
                  <a:srgbClr val="FF0000"/>
                </a:solidFill>
              </a:rPr>
              <a:t>=&gt; Test resource files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-</a:t>
            </a:r>
            <a:r>
              <a:rPr lang="en-US" dirty="0" err="1" smtClean="0">
                <a:solidFill>
                  <a:schemeClr val="tx1"/>
                </a:solidFill>
              </a:rPr>
              <a:t>test.properties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=&gt; Test configuration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build.gradle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=&gt; </a:t>
            </a:r>
            <a:r>
              <a:rPr lang="en-US" sz="1400" dirty="0" err="1" smtClean="0">
                <a:solidFill>
                  <a:srgbClr val="FF0000"/>
                </a:solidFill>
              </a:rPr>
              <a:t>Bettle</a:t>
            </a:r>
            <a:r>
              <a:rPr lang="en-US" sz="1400" dirty="0" smtClean="0">
                <a:solidFill>
                  <a:srgbClr val="FF0000"/>
                </a:solidFill>
              </a:rPr>
              <a:t>-JPA sub module </a:t>
            </a:r>
            <a:r>
              <a:rPr lang="en-US" sz="1400" dirty="0" err="1" smtClean="0">
                <a:solidFill>
                  <a:srgbClr val="FF0000"/>
                </a:solidFill>
              </a:rPr>
              <a:t>gradle</a:t>
            </a:r>
            <a:r>
              <a:rPr lang="en-US" sz="1400" dirty="0" smtClean="0">
                <a:solidFill>
                  <a:srgbClr val="FF0000"/>
                </a:solidFill>
              </a:rPr>
              <a:t> file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185" y="1690688"/>
            <a:ext cx="3343275" cy="23907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5160222"/>
            <a:ext cx="81266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Contains: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accent1"/>
                </a:solidFill>
              </a:rPr>
              <a:t>Repository implemented classes for all databases</a:t>
            </a:r>
          </a:p>
          <a:p>
            <a:r>
              <a:rPr lang="en-US" sz="1400" dirty="0" smtClean="0">
                <a:solidFill>
                  <a:schemeClr val="accent1"/>
                </a:solidFill>
              </a:rPr>
              <a:t>	- </a:t>
            </a:r>
            <a:r>
              <a:rPr lang="en-US" sz="1400" dirty="0" err="1" smtClean="0">
                <a:solidFill>
                  <a:schemeClr val="accent1"/>
                </a:solidFill>
              </a:rPr>
              <a:t>MySql</a:t>
            </a:r>
            <a:endParaRPr lang="en-US" sz="1400" dirty="0" smtClean="0">
              <a:solidFill>
                <a:schemeClr val="accent1"/>
              </a:solidFill>
            </a:endParaRPr>
          </a:p>
          <a:p>
            <a:r>
              <a:rPr lang="en-US" sz="1400" dirty="0">
                <a:solidFill>
                  <a:schemeClr val="accent1"/>
                </a:solidFill>
              </a:rPr>
              <a:t>	</a:t>
            </a:r>
            <a:r>
              <a:rPr lang="en-US" sz="1400" dirty="0" smtClean="0">
                <a:solidFill>
                  <a:schemeClr val="accent1"/>
                </a:solidFill>
              </a:rPr>
              <a:t>- Oracle</a:t>
            </a:r>
            <a:endParaRPr lang="en-US" sz="1400" dirty="0">
              <a:solidFill>
                <a:schemeClr val="accent1"/>
              </a:solidFill>
            </a:endParaRPr>
          </a:p>
          <a:p>
            <a:r>
              <a:rPr lang="en-US" sz="1400" dirty="0" smtClean="0">
                <a:solidFill>
                  <a:schemeClr val="accent1"/>
                </a:solidFill>
              </a:rPr>
              <a:t>	- PostgreSQL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	</a:t>
            </a:r>
            <a:r>
              <a:rPr lang="en-US" sz="1400" dirty="0" smtClean="0">
                <a:solidFill>
                  <a:schemeClr val="accent1"/>
                </a:solidFill>
              </a:rPr>
              <a:t>- DB2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	</a:t>
            </a:r>
            <a:r>
              <a:rPr lang="en-US" sz="1400" dirty="0" smtClean="0">
                <a:solidFill>
                  <a:schemeClr val="accent1"/>
                </a:solidFill>
              </a:rPr>
              <a:t>- SQL server</a:t>
            </a:r>
          </a:p>
        </p:txBody>
      </p:sp>
    </p:spTree>
    <p:extLst>
      <p:ext uri="{BB962C8B-B14F-4D97-AF65-F5344CB8AC3E}">
        <p14:creationId xmlns:p14="http://schemas.microsoft.com/office/powerpoint/2010/main" val="614380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. </a:t>
            </a:r>
            <a:r>
              <a:rPr lang="en-US" dirty="0" err="1" smtClean="0"/>
              <a:t>Bettle</a:t>
            </a:r>
            <a:r>
              <a:rPr lang="en-US" dirty="0" smtClean="0"/>
              <a:t>-MongoDB module files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51650"/>
            <a:ext cx="3286125" cy="24669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93623" y="1742942"/>
            <a:ext cx="5660571" cy="2750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src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-main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=&gt; MongoDB application files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-java </a:t>
            </a:r>
            <a:r>
              <a:rPr lang="en-US" sz="1400" dirty="0" smtClean="0">
                <a:solidFill>
                  <a:srgbClr val="FF0000"/>
                </a:solidFill>
              </a:rPr>
              <a:t>=&gt; JAVA classes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-com.bettle.track.mongodb.repos.* </a:t>
            </a:r>
            <a:r>
              <a:rPr lang="en-US" sz="1400" dirty="0" smtClean="0">
                <a:solidFill>
                  <a:srgbClr val="FF0000"/>
                </a:solidFill>
              </a:rPr>
              <a:t>=&gt; Root package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-test </a:t>
            </a:r>
            <a:r>
              <a:rPr lang="en-US" sz="1400" dirty="0" smtClean="0">
                <a:solidFill>
                  <a:srgbClr val="FF0000"/>
                </a:solidFill>
              </a:rPr>
              <a:t>=&gt; Test files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-java </a:t>
            </a:r>
            <a:r>
              <a:rPr lang="en-US" sz="1400" dirty="0" smtClean="0">
                <a:solidFill>
                  <a:srgbClr val="FF0000"/>
                </a:solidFill>
              </a:rPr>
              <a:t>=&gt; JAVA classes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-</a:t>
            </a:r>
            <a:r>
              <a:rPr lang="en-US" dirty="0" err="1" smtClean="0">
                <a:solidFill>
                  <a:schemeClr val="tx1"/>
                </a:solidFill>
              </a:rPr>
              <a:t>com.bettle.track.mongodb.repos</a:t>
            </a:r>
            <a:r>
              <a:rPr lang="en-US" dirty="0" smtClean="0">
                <a:solidFill>
                  <a:schemeClr val="tx1"/>
                </a:solidFill>
              </a:rPr>
              <a:t>* </a:t>
            </a:r>
            <a:r>
              <a:rPr lang="en-US" sz="1400" dirty="0" smtClean="0">
                <a:solidFill>
                  <a:srgbClr val="FF0000"/>
                </a:solidFill>
              </a:rPr>
              <a:t>=&gt; Root package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-resources </a:t>
            </a:r>
            <a:r>
              <a:rPr lang="en-US" sz="1400" dirty="0" smtClean="0">
                <a:solidFill>
                  <a:srgbClr val="FF0000"/>
                </a:solidFill>
              </a:rPr>
              <a:t>=&gt; Test resource files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-</a:t>
            </a:r>
            <a:r>
              <a:rPr lang="en-US" dirty="0" err="1" smtClean="0">
                <a:solidFill>
                  <a:schemeClr val="tx1"/>
                </a:solidFill>
              </a:rPr>
              <a:t>test.properties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=&gt; Test configuration file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build.gradle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=&gt; </a:t>
            </a:r>
            <a:r>
              <a:rPr lang="en-US" sz="1400" dirty="0" err="1" smtClean="0">
                <a:solidFill>
                  <a:srgbClr val="FF0000"/>
                </a:solidFill>
              </a:rPr>
              <a:t>Bettle</a:t>
            </a:r>
            <a:r>
              <a:rPr lang="en-US" sz="1400" dirty="0" smtClean="0">
                <a:solidFill>
                  <a:srgbClr val="FF0000"/>
                </a:solidFill>
              </a:rPr>
              <a:t>-MongoDB module </a:t>
            </a:r>
            <a:r>
              <a:rPr lang="en-US" sz="1400" dirty="0" err="1" smtClean="0">
                <a:solidFill>
                  <a:srgbClr val="FF0000"/>
                </a:solidFill>
              </a:rPr>
              <a:t>gradle</a:t>
            </a:r>
            <a:r>
              <a:rPr lang="en-US" sz="1400" dirty="0" smtClean="0">
                <a:solidFill>
                  <a:srgbClr val="FF0000"/>
                </a:solidFill>
              </a:rPr>
              <a:t> 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4994759"/>
            <a:ext cx="812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Contains: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accent1"/>
                </a:solidFill>
              </a:rPr>
              <a:t>Repository implemented classes for MongoDB</a:t>
            </a:r>
          </a:p>
        </p:txBody>
      </p:sp>
    </p:spTree>
    <p:extLst>
      <p:ext uri="{BB962C8B-B14F-4D97-AF65-F5344CB8AC3E}">
        <p14:creationId xmlns:p14="http://schemas.microsoft.com/office/powerpoint/2010/main" val="741301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</a:t>
            </a:r>
            <a:r>
              <a:rPr lang="en-US" dirty="0" smtClean="0"/>
              <a:t>. Bettle-Service </a:t>
            </a:r>
            <a:r>
              <a:rPr lang="en-US" dirty="0" smtClean="0"/>
              <a:t>module files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93623" y="1742942"/>
            <a:ext cx="5660571" cy="2750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src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-main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=&gt; All service layer files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-java </a:t>
            </a:r>
            <a:r>
              <a:rPr lang="en-US" sz="1400" dirty="0" smtClean="0">
                <a:solidFill>
                  <a:srgbClr val="FF0000"/>
                </a:solidFill>
              </a:rPr>
              <a:t>=&gt; JAVA classes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-</a:t>
            </a:r>
            <a:r>
              <a:rPr lang="en-US" dirty="0" smtClean="0">
                <a:solidFill>
                  <a:schemeClr val="tx1"/>
                </a:solidFill>
              </a:rPr>
              <a:t>com.bettle.track</a:t>
            </a:r>
            <a:r>
              <a:rPr lang="en-US" dirty="0" smtClean="0">
                <a:solidFill>
                  <a:schemeClr val="tx1"/>
                </a:solidFill>
              </a:rPr>
              <a:t>.services.*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=&gt; Root package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-test </a:t>
            </a:r>
            <a:r>
              <a:rPr lang="en-US" sz="1400" dirty="0" smtClean="0">
                <a:solidFill>
                  <a:srgbClr val="FF0000"/>
                </a:solidFill>
              </a:rPr>
              <a:t>=&gt; Test files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-java </a:t>
            </a:r>
            <a:r>
              <a:rPr lang="en-US" sz="1400" dirty="0" smtClean="0">
                <a:solidFill>
                  <a:srgbClr val="FF0000"/>
                </a:solidFill>
              </a:rPr>
              <a:t>=&gt; JAVA classes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-</a:t>
            </a:r>
            <a:r>
              <a:rPr lang="en-US" dirty="0" smtClean="0">
                <a:solidFill>
                  <a:schemeClr val="tx1"/>
                </a:solidFill>
              </a:rPr>
              <a:t>com.bettle.track.services.* </a:t>
            </a:r>
            <a:r>
              <a:rPr lang="en-US" sz="1400" dirty="0" smtClean="0">
                <a:solidFill>
                  <a:srgbClr val="FF0000"/>
                </a:solidFill>
              </a:rPr>
              <a:t>=&gt; Root package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build.gradle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=&gt; </a:t>
            </a:r>
            <a:r>
              <a:rPr lang="en-US" sz="1400" dirty="0" smtClean="0">
                <a:solidFill>
                  <a:srgbClr val="FF0000"/>
                </a:solidFill>
              </a:rPr>
              <a:t>Bettle-Service </a:t>
            </a:r>
            <a:r>
              <a:rPr lang="en-US" sz="1400" dirty="0" smtClean="0">
                <a:solidFill>
                  <a:srgbClr val="FF0000"/>
                </a:solidFill>
              </a:rPr>
              <a:t>module </a:t>
            </a:r>
            <a:r>
              <a:rPr lang="en-US" sz="1400" dirty="0" err="1" smtClean="0">
                <a:solidFill>
                  <a:srgbClr val="FF0000"/>
                </a:solidFill>
              </a:rPr>
              <a:t>gradle</a:t>
            </a:r>
            <a:r>
              <a:rPr lang="en-US" sz="1400" dirty="0" smtClean="0">
                <a:solidFill>
                  <a:srgbClr val="FF0000"/>
                </a:solidFill>
              </a:rPr>
              <a:t> 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4994759"/>
            <a:ext cx="8126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Contains: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accent1"/>
                </a:solidFill>
              </a:rPr>
              <a:t>Service layer service classes</a:t>
            </a:r>
          </a:p>
          <a:p>
            <a:r>
              <a:rPr lang="en-IN" sz="1400" dirty="0" smtClean="0">
                <a:solidFill>
                  <a:schemeClr val="accent1"/>
                </a:solidFill>
              </a:rPr>
              <a:t>         - Will uses the </a:t>
            </a:r>
            <a:r>
              <a:rPr lang="en-IN" sz="1400" dirty="0" err="1" smtClean="0">
                <a:solidFill>
                  <a:schemeClr val="accent1"/>
                </a:solidFill>
              </a:rPr>
              <a:t>bettle</a:t>
            </a:r>
            <a:r>
              <a:rPr lang="en-IN" sz="1400" dirty="0" smtClean="0">
                <a:solidFill>
                  <a:schemeClr val="accent1"/>
                </a:solidFill>
              </a:rPr>
              <a:t>-repo interfaces</a:t>
            </a:r>
          </a:p>
          <a:p>
            <a:r>
              <a:rPr lang="en-IN" sz="1400" dirty="0">
                <a:solidFill>
                  <a:schemeClr val="accent1"/>
                </a:solidFill>
              </a:rPr>
              <a:t> </a:t>
            </a:r>
            <a:r>
              <a:rPr lang="en-IN" sz="1400" dirty="0" smtClean="0">
                <a:solidFill>
                  <a:schemeClr val="accent1"/>
                </a:solidFill>
              </a:rPr>
              <a:t>        - Will use in controller layer</a:t>
            </a:r>
            <a:endParaRPr lang="en-US" sz="1400" dirty="0" smtClean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96" y="1803273"/>
            <a:ext cx="32766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67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777</Words>
  <Application>Microsoft Office PowerPoint</Application>
  <PresentationFormat>Widescreen</PresentationFormat>
  <Paragraphs>143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Bettle Track Application</vt:lpstr>
      <vt:lpstr>1. Project location</vt:lpstr>
      <vt:lpstr>2. Main Project files</vt:lpstr>
      <vt:lpstr>3. Bettle-Common module files</vt:lpstr>
      <vt:lpstr>4. Bettle-Entity modules files</vt:lpstr>
      <vt:lpstr>5. Bettle-Repo modules files</vt:lpstr>
      <vt:lpstr>6. Bettle-JPA module files</vt:lpstr>
      <vt:lpstr>7. Bettle-MongoDB module files</vt:lpstr>
      <vt:lpstr>8. Bettle-Service module files</vt:lpstr>
      <vt:lpstr>9. Configs Directory</vt:lpstr>
      <vt:lpstr>EOF</vt:lpstr>
    </vt:vector>
  </TitlesOfParts>
  <Company>Sony Mobile Communications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Bettle Track Application</dc:title>
  <dc:creator>Gangu, Yugandaru X (EXT-Sony Mobile)</dc:creator>
  <cp:lastModifiedBy>Windows User</cp:lastModifiedBy>
  <cp:revision>36</cp:revision>
  <dcterms:created xsi:type="dcterms:W3CDTF">2017-02-17T05:15:42Z</dcterms:created>
  <dcterms:modified xsi:type="dcterms:W3CDTF">2017-02-24T12:27:02Z</dcterms:modified>
</cp:coreProperties>
</file>