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00266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04147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471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C74F40-D5A0-4F42-AA92-0362D19FC5B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34250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C74F40-D5A0-4F42-AA92-0362D19FC5B5}"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8356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C74F40-D5A0-4F42-AA92-0362D19FC5B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67699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C74F40-D5A0-4F42-AA92-0362D19FC5B5}"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121056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C74F40-D5A0-4F42-AA92-0362D19FC5B5}"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20429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74F40-D5A0-4F42-AA92-0362D19FC5B5}"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50295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396441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74F40-D5A0-4F42-AA92-0362D19FC5B5}"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4ED29-D5A3-4D4F-86BE-EFE3B0E6F497}" type="slidenum">
              <a:rPr lang="en-IN" smtClean="0"/>
              <a:t>‹#›</a:t>
            </a:fld>
            <a:endParaRPr lang="en-IN"/>
          </a:p>
        </p:txBody>
      </p:sp>
    </p:spTree>
    <p:extLst>
      <p:ext uri="{BB962C8B-B14F-4D97-AF65-F5344CB8AC3E}">
        <p14:creationId xmlns:p14="http://schemas.microsoft.com/office/powerpoint/2010/main" val="480912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74F40-D5A0-4F42-AA92-0362D19FC5B5}" type="datetimeFigureOut">
              <a:rPr lang="en-IN" smtClean="0"/>
              <a:t>31-03-2024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4ED29-D5A3-4D4F-86BE-EFE3B0E6F497}" type="slidenum">
              <a:rPr lang="en-IN" smtClean="0"/>
              <a:t>‹#›</a:t>
            </a:fld>
            <a:endParaRPr lang="en-IN"/>
          </a:p>
        </p:txBody>
      </p:sp>
    </p:spTree>
    <p:extLst>
      <p:ext uri="{BB962C8B-B14F-4D97-AF65-F5344CB8AC3E}">
        <p14:creationId xmlns:p14="http://schemas.microsoft.com/office/powerpoint/2010/main" val="22508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sz="2800" b="1" dirty="0">
                <a:latin typeface="Times New Roman" panose="02020603050405020304" pitchFamily="18" charset="0"/>
                <a:cs typeface="Times New Roman" panose="02020603050405020304" pitchFamily="18" charset="0"/>
              </a:rPr>
              <a:t>FAKE ACCOUNT DETECTION ON SOCIAL MEDIA</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USING </a:t>
            </a:r>
            <a:r>
              <a:rPr lang="en-IN" sz="2800" b="1" dirty="0">
                <a:latin typeface="Times New Roman" panose="02020603050405020304" pitchFamily="18" charset="0"/>
                <a:cs typeface="Times New Roman" panose="02020603050405020304" pitchFamily="18" charset="0"/>
              </a:rPr>
              <a:t>CONVOLUTIONAL NEURAL NETWORK</a:t>
            </a:r>
          </a:p>
        </p:txBody>
      </p:sp>
      <p:sp>
        <p:nvSpPr>
          <p:cNvPr id="3" name="Subtitle 2"/>
          <p:cNvSpPr>
            <a:spLocks noGrp="1"/>
          </p:cNvSpPr>
          <p:nvPr>
            <p:ph type="subTitle" idx="1"/>
          </p:nvPr>
        </p:nvSpPr>
        <p:spPr/>
        <p:txBody>
          <a:bodyPr>
            <a:normAutofit fontScale="77500" lnSpcReduction="20000"/>
          </a:bodyPr>
          <a:lstStyle/>
          <a:p>
            <a:pPr algn="l"/>
            <a:r>
              <a:rPr lang="en-US" dirty="0"/>
              <a:t>                                                                                      PRESENTED BY:</a:t>
            </a:r>
          </a:p>
          <a:p>
            <a:pPr algn="l"/>
            <a:r>
              <a:rPr lang="en-US" dirty="0"/>
              <a:t>                                                                                       G R YUGANDHAR REDDY</a:t>
            </a:r>
          </a:p>
          <a:p>
            <a:pPr algn="l"/>
            <a:r>
              <a:rPr lang="en-US" dirty="0"/>
              <a:t>                                                                                       III YEAR,KVCET</a:t>
            </a:r>
            <a:r>
              <a:rPr lang="en-IN" dirty="0"/>
              <a:t>,AI&amp;DS</a:t>
            </a:r>
          </a:p>
          <a:p>
            <a:pPr algn="l"/>
            <a:r>
              <a:rPr lang="en-US" dirty="0"/>
              <a:t>                                                                                       NM ID:au421221243048 </a:t>
            </a:r>
          </a:p>
          <a:p>
            <a:pPr algn="l"/>
            <a:r>
              <a:rPr lang="en-US" dirty="0"/>
              <a:t>                                                                                       Gmail id:ugr123mse@gmail.com</a:t>
            </a:r>
          </a:p>
          <a:p>
            <a:endParaRPr lang="en-US" dirty="0"/>
          </a:p>
        </p:txBody>
      </p:sp>
    </p:spTree>
    <p:extLst>
      <p:ext uri="{BB962C8B-B14F-4D97-AF65-F5344CB8AC3E}">
        <p14:creationId xmlns:p14="http://schemas.microsoft.com/office/powerpoint/2010/main" val="158469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9095"/>
            <a:ext cx="10515600" cy="4351338"/>
          </a:xfrm>
        </p:spPr>
        <p:txBody>
          <a:bodyPr/>
          <a:lstStyle/>
          <a:p>
            <a:pPr algn="just"/>
            <a:br>
              <a:rPr lang="en-US" dirty="0"/>
            </a:br>
            <a:r>
              <a:rPr lang="en-US" b="0" i="0" dirty="0">
                <a:solidFill>
                  <a:srgbClr val="0D0D0D"/>
                </a:solidFill>
                <a:effectLst/>
                <a:latin typeface="Söhne"/>
              </a:rPr>
              <a:t>In conclusion, our implementation of Convolutional Neural Networks (CNNs) for fake account detection has proven highly effective. By leveraging CNNs, we achieved robust feature extraction from textual and visual data, enhancing our ability to identify fraudulent accounts accurately. This advanced approach offers scalability, reliability, and real-time detection capabilities crucial for maintaining platform integrity. Moving forward, continuous improvement and integration of advanced AI techniques will further fortify our defenses against evolving threats in online environments, ensuring a safer and more trustworthy user experience.</a:t>
            </a:r>
            <a:r>
              <a:rPr lang="en-US" dirty="0"/>
              <a:t>.</a:t>
            </a:r>
            <a:endParaRPr lang="en-IN" dirty="0"/>
          </a:p>
        </p:txBody>
      </p:sp>
    </p:spTree>
    <p:extLst>
      <p:ext uri="{BB962C8B-B14F-4D97-AF65-F5344CB8AC3E}">
        <p14:creationId xmlns:p14="http://schemas.microsoft.com/office/powerpoint/2010/main" val="264353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40" y="325121"/>
            <a:ext cx="10551160" cy="1365568"/>
          </a:xfrm>
        </p:spPr>
        <p:txBody>
          <a:bodyPr>
            <a:normAutofit/>
          </a:bodyPr>
          <a:lstStyle/>
          <a:p>
            <a:r>
              <a:rPr lang="en-US" sz="3200" b="1" dirty="0">
                <a:latin typeface="Times New Roman" panose="02020603050405020304" pitchFamily="18" charset="0"/>
                <a:cs typeface="Times New Roman" panose="02020603050405020304" pitchFamily="18" charset="0"/>
              </a:rPr>
              <a:t>Future works: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3760" y="1424408"/>
            <a:ext cx="10515600" cy="4351338"/>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Advanced AI Algorithms:</a:t>
            </a:r>
          </a:p>
          <a:p>
            <a:r>
              <a:rPr lang="en-US" dirty="0">
                <a:latin typeface="Times New Roman" panose="02020603050405020304" pitchFamily="18" charset="0"/>
                <a:cs typeface="Times New Roman" panose="02020603050405020304" pitchFamily="18" charset="0"/>
              </a:rPr>
              <a:t>Employ enhanced machine learning models for real-time detection, integrating behavioral analysis to identify anomalies and leveraging multimodal authentication for heightened security.</a:t>
            </a:r>
          </a:p>
          <a:p>
            <a:pPr marL="0" indent="0">
              <a:buNone/>
            </a:pPr>
            <a:r>
              <a:rPr lang="en-US" b="1" dirty="0">
                <a:latin typeface="Times New Roman" panose="02020603050405020304" pitchFamily="18" charset="0"/>
                <a:cs typeface="Times New Roman" panose="02020603050405020304" pitchFamily="18" charset="0"/>
              </a:rPr>
              <a:t>Behavioral Analysis:</a:t>
            </a:r>
          </a:p>
          <a:p>
            <a:r>
              <a:rPr lang="en-US" dirty="0">
                <a:latin typeface="Times New Roman" panose="02020603050405020304" pitchFamily="18" charset="0"/>
                <a:cs typeface="Times New Roman" panose="02020603050405020304" pitchFamily="18" charset="0"/>
              </a:rPr>
              <a:t>Utilize user behavior patterns to detect anomalies, enhancing the accuracy and efficiency of fake account detection algorithms.</a:t>
            </a:r>
          </a:p>
          <a:p>
            <a:pPr marL="0" indent="0">
              <a:buNone/>
            </a:pPr>
            <a:r>
              <a:rPr lang="en-US" b="1" dirty="0">
                <a:latin typeface="Times New Roman" panose="02020603050405020304" pitchFamily="18" charset="0"/>
                <a:cs typeface="Times New Roman" panose="02020603050405020304" pitchFamily="18" charset="0"/>
              </a:rPr>
              <a:t>Multimodal Authentication:</a:t>
            </a:r>
          </a:p>
          <a:p>
            <a:r>
              <a:rPr lang="en-US" dirty="0">
                <a:latin typeface="Times New Roman" panose="02020603050405020304" pitchFamily="18" charset="0"/>
                <a:cs typeface="Times New Roman" panose="02020603050405020304" pitchFamily="18" charset="0"/>
              </a:rPr>
              <a:t>Integrate voice, facial, and biometric recognition for robust authentication, ensuring the legitimacy of user identities.</a:t>
            </a:r>
          </a:p>
          <a:p>
            <a:pPr marL="0" indent="0">
              <a:buNone/>
            </a:pPr>
            <a:r>
              <a:rPr lang="en-US" b="1" dirty="0">
                <a:latin typeface="Times New Roman" panose="02020603050405020304" pitchFamily="18" charset="0"/>
                <a:cs typeface="Times New Roman" panose="02020603050405020304" pitchFamily="18" charset="0"/>
              </a:rPr>
              <a:t>Blockchain Verification:</a:t>
            </a:r>
          </a:p>
          <a:p>
            <a:r>
              <a:rPr lang="en-US" dirty="0">
                <a:latin typeface="Times New Roman" panose="02020603050405020304" pitchFamily="18" charset="0"/>
                <a:cs typeface="Times New Roman" panose="02020603050405020304" pitchFamily="18" charset="0"/>
              </a:rPr>
              <a:t>Implement decentralized identity verification systems using blockchain technology, enhancing trust and security in online interactions.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37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Data </a:t>
            </a:r>
            <a:r>
              <a:rPr lang="en-US" dirty="0" err="1"/>
              <a:t>set:https</a:t>
            </a:r>
            <a:r>
              <a:rPr lang="en-US" dirty="0"/>
              <a:t>://www.kaggle.com/datasets/fake account</a:t>
            </a:r>
          </a:p>
          <a:p>
            <a:r>
              <a:rPr lang="en-US" dirty="0"/>
              <a:t>Libraries(</a:t>
            </a:r>
            <a:r>
              <a:rPr lang="en-US" dirty="0" err="1"/>
              <a:t>pandas,numpy</a:t>
            </a:r>
            <a:r>
              <a:rPr lang="en-US" dirty="0"/>
              <a:t> </a:t>
            </a:r>
            <a:r>
              <a:rPr lang="en-US" dirty="0" err="1"/>
              <a:t>etc</a:t>
            </a:r>
            <a:r>
              <a:rPr lang="en-US" dirty="0"/>
              <a:t>….)</a:t>
            </a:r>
          </a:p>
          <a:p>
            <a:r>
              <a:rPr lang="en-US" dirty="0" err="1"/>
              <a:t>Github:https</a:t>
            </a:r>
            <a:r>
              <a:rPr lang="en-US" dirty="0"/>
              <a:t>://www.github.com/Fake account Detection</a:t>
            </a:r>
          </a:p>
          <a:p>
            <a:endParaRPr lang="en-IN" dirty="0"/>
          </a:p>
        </p:txBody>
      </p:sp>
    </p:spTree>
    <p:extLst>
      <p:ext uri="{BB962C8B-B14F-4D97-AF65-F5344CB8AC3E}">
        <p14:creationId xmlns:p14="http://schemas.microsoft.com/office/powerpoint/2010/main" val="1398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291"/>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PROBLEM STATEMENT: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1"/>
            <a:ext cx="10955694" cy="4820898"/>
          </a:xfrm>
        </p:spPr>
        <p:txBody>
          <a:bodyPr>
            <a:normAutofit/>
          </a:bodyPr>
          <a:lstStyle/>
          <a:p>
            <a:pPr algn="just"/>
            <a:br>
              <a:rPr lang="en-US" dirty="0"/>
            </a:br>
            <a:r>
              <a:rPr lang="en-US" b="0" i="0" dirty="0">
                <a:solidFill>
                  <a:srgbClr val="0D0D0D"/>
                </a:solidFill>
                <a:effectLst/>
                <a:latin typeface="Söhne"/>
              </a:rPr>
              <a:t>The problem of fake account detection involves identifying and mitigating the proliferation of fraudulent or deceptive accounts on digital platforms. Fake accounts pose various threats, including spreading misinformation, conducting malicious activities such as phishing or scams, and undermining the integrity of online communities. Detecting these accounts requires developing algorithms and techniques capable of distinguishing between genuine users and fake profiles. Effective fake account detection mechanisms are essential for maintaining trust, security, and authenticity in online interactions, thereby safeguarding users and the integrity of digital ecosystems.</a:t>
            </a:r>
            <a:endParaRPr lang="en-IN" dirty="0"/>
          </a:p>
        </p:txBody>
      </p:sp>
    </p:spTree>
    <p:extLst>
      <p:ext uri="{BB962C8B-B14F-4D97-AF65-F5344CB8AC3E}">
        <p14:creationId xmlns:p14="http://schemas.microsoft.com/office/powerpoint/2010/main" val="268260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Why we use CNN for</a:t>
            </a:r>
            <a:r>
              <a:rPr lang="en-US" sz="2800" b="1" dirty="0">
                <a:latin typeface="Times New Roman" panose="02020603050405020304" pitchFamily="18" charset="0"/>
                <a:cs typeface="Times New Roman" panose="02020603050405020304" pitchFamily="18" charset="0"/>
              </a:rPr>
              <a:t> </a:t>
            </a:r>
            <a:r>
              <a:rPr lang="en-US" sz="2800" b="1" i="0" dirty="0">
                <a:solidFill>
                  <a:srgbClr val="0D0D0D"/>
                </a:solidFill>
                <a:effectLst/>
                <a:latin typeface="Söhne"/>
              </a:rPr>
              <a:t>fake account detection </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l"/>
            <a:r>
              <a:rPr lang="en-US" b="0" i="0" dirty="0">
                <a:solidFill>
                  <a:srgbClr val="0D0D0D"/>
                </a:solidFill>
                <a:effectLst/>
                <a:latin typeface="Söhne"/>
              </a:rPr>
              <a:t>Convolutional Neural Networks (CNNs) are commonly employed for fake account detection due to their effectiveness in extracting intricate patterns and features from complex data such as images, texts, and network structures. In the context of fake account detection, CNNs excel at processing visual and textual information associated with user profiles, posts, and interactions.</a:t>
            </a:r>
          </a:p>
          <a:p>
            <a:pPr algn="l"/>
            <a:r>
              <a:rPr lang="en-US" b="0" i="0" dirty="0">
                <a:solidFill>
                  <a:srgbClr val="0D0D0D"/>
                </a:solidFill>
                <a:effectLst/>
                <a:latin typeface="Söhne"/>
              </a:rPr>
              <a:t>CNNs leverage convolutional layers to automatically learn hierarchical representations of features, enabling them to discern subtle differences between genuine and fake accounts.</a:t>
            </a:r>
          </a:p>
        </p:txBody>
      </p:sp>
    </p:spTree>
    <p:extLst>
      <p:ext uri="{BB962C8B-B14F-4D97-AF65-F5344CB8AC3E}">
        <p14:creationId xmlns:p14="http://schemas.microsoft.com/office/powerpoint/2010/main" val="23434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a:latin typeface="Times New Roman" panose="02020603050405020304" pitchFamily="18" charset="0"/>
                <a:cs typeface="Times New Roman" panose="02020603050405020304" pitchFamily="18" charset="0"/>
              </a:rPr>
              <a:t>PROPOSED SYSTEM</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838200" y="176117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 </a:t>
            </a:r>
            <a:endParaRPr lang="en-IN" dirty="0"/>
          </a:p>
        </p:txBody>
      </p:sp>
      <p:sp>
        <p:nvSpPr>
          <p:cNvPr id="5" name="Rectangle 4"/>
          <p:cNvSpPr/>
          <p:nvPr/>
        </p:nvSpPr>
        <p:spPr>
          <a:xfrm>
            <a:off x="4886960" y="1825625"/>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 the necessary functions</a:t>
            </a:r>
            <a:endParaRPr lang="en-IN" dirty="0"/>
          </a:p>
        </p:txBody>
      </p:sp>
      <p:sp>
        <p:nvSpPr>
          <p:cNvPr id="6" name="Rectangle 5"/>
          <p:cNvSpPr/>
          <p:nvPr/>
        </p:nvSpPr>
        <p:spPr>
          <a:xfrm>
            <a:off x="8935720" y="1825625"/>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en-IN" dirty="0"/>
          </a:p>
        </p:txBody>
      </p:sp>
      <p:sp>
        <p:nvSpPr>
          <p:cNvPr id="7" name="Rectangle 6"/>
          <p:cNvSpPr/>
          <p:nvPr/>
        </p:nvSpPr>
        <p:spPr>
          <a:xfrm>
            <a:off x="8935720" y="3640614"/>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endParaRPr lang="en-IN" dirty="0"/>
          </a:p>
        </p:txBody>
      </p:sp>
      <p:sp>
        <p:nvSpPr>
          <p:cNvPr id="8" name="Rectangle 7"/>
          <p:cNvSpPr/>
          <p:nvPr/>
        </p:nvSpPr>
        <p:spPr>
          <a:xfrm>
            <a:off x="4886960" y="373888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Splitting of Data</a:t>
            </a:r>
            <a:endParaRPr lang="en-IN" dirty="0"/>
          </a:p>
        </p:txBody>
      </p:sp>
      <p:sp>
        <p:nvSpPr>
          <p:cNvPr id="9" name="Rectangle 8"/>
          <p:cNvSpPr/>
          <p:nvPr/>
        </p:nvSpPr>
        <p:spPr>
          <a:xfrm>
            <a:off x="838200" y="3890646"/>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10" name="Rectangle 9"/>
          <p:cNvSpPr/>
          <p:nvPr/>
        </p:nvSpPr>
        <p:spPr>
          <a:xfrm>
            <a:off x="838200" y="5455603"/>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the model</a:t>
            </a:r>
            <a:endParaRPr lang="en-IN" dirty="0"/>
          </a:p>
        </p:txBody>
      </p:sp>
      <p:sp>
        <p:nvSpPr>
          <p:cNvPr id="11" name="Rectangle 10"/>
          <p:cNvSpPr/>
          <p:nvPr/>
        </p:nvSpPr>
        <p:spPr>
          <a:xfrm>
            <a:off x="4886960" y="5455603"/>
            <a:ext cx="2418080" cy="7213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the model</a:t>
            </a:r>
            <a:endParaRPr lang="en-IN" dirty="0"/>
          </a:p>
        </p:txBody>
      </p:sp>
      <p:sp>
        <p:nvSpPr>
          <p:cNvPr id="12" name="Rectangle 11"/>
          <p:cNvSpPr/>
          <p:nvPr/>
        </p:nvSpPr>
        <p:spPr>
          <a:xfrm>
            <a:off x="8935720" y="5354320"/>
            <a:ext cx="2418080" cy="72136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of the model</a:t>
            </a:r>
            <a:endParaRPr lang="en-IN" dirty="0"/>
          </a:p>
        </p:txBody>
      </p:sp>
      <p:sp>
        <p:nvSpPr>
          <p:cNvPr id="13" name="Right Arrow 12"/>
          <p:cNvSpPr/>
          <p:nvPr/>
        </p:nvSpPr>
        <p:spPr>
          <a:xfrm>
            <a:off x="3256280" y="200961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305040" y="208025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3256280" y="5652135"/>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7305040" y="5608398"/>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3256280" y="4001294"/>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rot="10800000">
            <a:off x="7305040" y="3991249"/>
            <a:ext cx="1630680" cy="2132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ight Arrow 19"/>
          <p:cNvSpPr/>
          <p:nvPr/>
        </p:nvSpPr>
        <p:spPr>
          <a:xfrm rot="5400000">
            <a:off x="9633703" y="2961920"/>
            <a:ext cx="1083151" cy="27424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265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SYSTEM APPROACH</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SYSTEM REQUIREMENTS:</a:t>
            </a:r>
          </a:p>
          <a:p>
            <a:endParaRPr lang="en-US" dirty="0"/>
          </a:p>
          <a:p>
            <a:r>
              <a:rPr lang="en-US" dirty="0"/>
              <a:t> HARDWARE: Laptop i3 processor with 8gb ram,keyboard,mouse</a:t>
            </a:r>
          </a:p>
          <a:p>
            <a:endParaRPr lang="en-US" dirty="0"/>
          </a:p>
          <a:p>
            <a:r>
              <a:rPr lang="en-US" dirty="0"/>
              <a:t>Software:Anaconda (Jupyter Notebook)</a:t>
            </a:r>
            <a:endParaRPr lang="en-IN" dirty="0"/>
          </a:p>
        </p:txBody>
      </p:sp>
    </p:spTree>
    <p:extLst>
      <p:ext uri="{BB962C8B-B14F-4D97-AF65-F5344CB8AC3E}">
        <p14:creationId xmlns:p14="http://schemas.microsoft.com/office/powerpoint/2010/main" val="129726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5849"/>
            <a:ext cx="10845800" cy="3961130"/>
          </a:xfrm>
        </p:spPr>
        <p:txBody>
          <a:bodyPr>
            <a:normAutofit/>
          </a:bodyPr>
          <a:lstStyle/>
          <a:p>
            <a:r>
              <a:rPr lang="en-US" sz="2800" b="1" dirty="0">
                <a:latin typeface="Times New Roman" panose="02020603050405020304" pitchFamily="18" charset="0"/>
                <a:cs typeface="Times New Roman" panose="02020603050405020304" pitchFamily="18" charset="0"/>
              </a:rPr>
              <a:t>Problem Formulation:</a:t>
            </a:r>
            <a:endParaRPr lang="en-IN" sz="2800" dirty="0"/>
          </a:p>
        </p:txBody>
      </p:sp>
      <p:sp>
        <p:nvSpPr>
          <p:cNvPr id="3" name="Content Placeholder 2"/>
          <p:cNvSpPr>
            <a:spLocks noGrp="1"/>
          </p:cNvSpPr>
          <p:nvPr>
            <p:ph idx="1"/>
          </p:nvPr>
        </p:nvSpPr>
        <p:spPr>
          <a:xfrm>
            <a:off x="838201" y="2342812"/>
            <a:ext cx="11226282" cy="4347238"/>
          </a:xfrm>
        </p:spPr>
        <p:txBody>
          <a:bodyPr>
            <a:normAutofit fontScale="32500" lnSpcReduction="20000"/>
          </a:bodyPr>
          <a:lstStyle/>
          <a:p>
            <a:r>
              <a:rPr lang="en-US" sz="5100" b="1" dirty="0">
                <a:latin typeface="Times New Roman" panose="02020603050405020304" pitchFamily="18" charset="0"/>
                <a:cs typeface="Times New Roman" panose="02020603050405020304" pitchFamily="18" charset="0"/>
              </a:rPr>
              <a:t>Data Exploration:</a:t>
            </a:r>
          </a:p>
          <a:p>
            <a:r>
              <a:rPr lang="en-US" sz="5100" dirty="0">
                <a:latin typeface="Times New Roman" panose="02020603050405020304" pitchFamily="18" charset="0"/>
                <a:cs typeface="Times New Roman" panose="02020603050405020304" pitchFamily="18" charset="0"/>
              </a:rPr>
              <a:t>Dataset collection: Gather data comprising user profiles, posts, and interactions from online platforms.</a:t>
            </a:r>
          </a:p>
          <a:p>
            <a:r>
              <a:rPr lang="en-US" sz="5100" dirty="0">
                <a:latin typeface="Times New Roman" panose="02020603050405020304" pitchFamily="18" charset="0"/>
                <a:cs typeface="Times New Roman" panose="02020603050405020304" pitchFamily="18" charset="0"/>
              </a:rPr>
              <a:t>Exploratory data analysis (EDA): Analyze data to understand distributions, correlations, and anomalies.</a:t>
            </a:r>
          </a:p>
          <a:p>
            <a:endParaRPr lang="en-US" sz="5100" b="1" dirty="0">
              <a:latin typeface="Times New Roman" panose="02020603050405020304" pitchFamily="18" charset="0"/>
              <a:cs typeface="Times New Roman" panose="02020603050405020304" pitchFamily="18" charset="0"/>
            </a:endParaRPr>
          </a:p>
          <a:p>
            <a:r>
              <a:rPr lang="en-US" sz="5100" b="1" dirty="0">
                <a:latin typeface="Times New Roman" panose="02020603050405020304" pitchFamily="18" charset="0"/>
                <a:cs typeface="Times New Roman" panose="02020603050405020304" pitchFamily="18" charset="0"/>
              </a:rPr>
              <a:t>Algorithm Selection and Implementation:</a:t>
            </a:r>
          </a:p>
          <a:p>
            <a:r>
              <a:rPr lang="en-US" sz="5100" dirty="0">
                <a:latin typeface="Times New Roman" panose="02020603050405020304" pitchFamily="18" charset="0"/>
                <a:cs typeface="Times New Roman" panose="02020603050405020304" pitchFamily="18" charset="0"/>
              </a:rPr>
              <a:t>Utilizing Convolutional Neural Networks (CNNs): Implement CNNs to extract features from textual and visual data.</a:t>
            </a:r>
          </a:p>
          <a:p>
            <a:r>
              <a:rPr lang="en-US" sz="5100" dirty="0">
                <a:latin typeface="Times New Roman" panose="02020603050405020304" pitchFamily="18" charset="0"/>
                <a:cs typeface="Times New Roman" panose="02020603050405020304" pitchFamily="18" charset="0"/>
              </a:rPr>
              <a:t> Training and validation: Train the CNN model on labeled data and validate its performance using metrics like accuracy and                    precision.</a:t>
            </a:r>
          </a:p>
          <a:p>
            <a:r>
              <a:rPr lang="en-US" sz="5100" dirty="0">
                <a:latin typeface="Times New Roman" panose="02020603050405020304" pitchFamily="18" charset="0"/>
                <a:cs typeface="Times New Roman" panose="02020603050405020304" pitchFamily="18" charset="0"/>
              </a:rPr>
              <a:t> Model evaluation: Assess the model's effectiveness in distinguishing between genuine and fake accounts.</a:t>
            </a:r>
          </a:p>
          <a:p>
            <a:endParaRPr lang="en-US" sz="5100" b="1" dirty="0">
              <a:latin typeface="Times New Roman" panose="02020603050405020304" pitchFamily="18" charset="0"/>
              <a:cs typeface="Times New Roman" panose="02020603050405020304" pitchFamily="18" charset="0"/>
            </a:endParaRPr>
          </a:p>
          <a:p>
            <a:r>
              <a:rPr lang="en-US" sz="5100" b="1" dirty="0">
                <a:latin typeface="Times New Roman" panose="02020603050405020304" pitchFamily="18" charset="0"/>
                <a:cs typeface="Times New Roman" panose="02020603050405020304" pitchFamily="18" charset="0"/>
              </a:rPr>
              <a:t>Deployment:</a:t>
            </a:r>
          </a:p>
          <a:p>
            <a:r>
              <a:rPr lang="en-US" sz="5100" dirty="0">
                <a:latin typeface="Times New Roman" panose="02020603050405020304" pitchFamily="18" charset="0"/>
                <a:cs typeface="Times New Roman" panose="02020603050405020304" pitchFamily="18" charset="0"/>
              </a:rPr>
              <a:t> Integration into application: Integrate the trained model into the fake account detection system.</a:t>
            </a:r>
          </a:p>
          <a:p>
            <a:r>
              <a:rPr lang="en-US" sz="5100" dirty="0">
                <a:latin typeface="Times New Roman" panose="02020603050405020304" pitchFamily="18" charset="0"/>
                <a:cs typeface="Times New Roman" panose="02020603050405020304" pitchFamily="18" charset="0"/>
              </a:rPr>
              <a:t>Scalability and reliability: Ensure the system can handle increasing data volumes and maintain robust performance.</a:t>
            </a:r>
          </a:p>
          <a:p>
            <a:r>
              <a:rPr lang="en-US" sz="5100" dirty="0">
                <a:latin typeface="Times New Roman" panose="02020603050405020304" pitchFamily="18" charset="0"/>
                <a:cs typeface="Times New Roman" panose="02020603050405020304" pitchFamily="18" charset="0"/>
              </a:rPr>
              <a:t>Continuous improvement: Implement mechanisms for ongoing model updates and enhancements based on new data and emerging threats.</a:t>
            </a:r>
            <a:r>
              <a:rPr lang="en-IN" sz="5100" dirty="0">
                <a:latin typeface="Times New Roman" panose="02020603050405020304" pitchFamily="18" charset="0"/>
                <a:cs typeface="Times New Roman" panose="02020603050405020304" pitchFamily="18" charset="0"/>
              </a:rPr>
              <a:t>.</a:t>
            </a:r>
          </a:p>
          <a:p>
            <a:endParaRPr lang="en-US" sz="5100" dirty="0">
              <a:latin typeface="Times New Roman" panose="02020603050405020304" pitchFamily="18" charset="0"/>
              <a:cs typeface="Times New Roman" panose="02020603050405020304" pitchFamily="18" charset="0"/>
            </a:endParaRPr>
          </a:p>
          <a:p>
            <a:endParaRPr lang="en-IN" dirty="0"/>
          </a:p>
        </p:txBody>
      </p:sp>
      <p:sp>
        <p:nvSpPr>
          <p:cNvPr id="8" name="Rectangle 5">
            <a:extLst>
              <a:ext uri="{FF2B5EF4-FFF2-40B4-BE49-F238E27FC236}">
                <a16:creationId xmlns:a16="http://schemas.microsoft.com/office/drawing/2014/main" id="{39EBCEEC-BE7C-58C9-F1CD-0E77C76C2015}"/>
              </a:ext>
            </a:extLst>
          </p:cNvPr>
          <p:cNvSpPr>
            <a:spLocks noChangeArrowheads="1"/>
          </p:cNvSpPr>
          <p:nvPr/>
        </p:nvSpPr>
        <p:spPr bwMode="auto">
          <a:xfrm>
            <a:off x="838200" y="1256961"/>
            <a:ext cx="106762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problem of fake account detection involves defining it as a binary classification task where the objective is to distinguish between genuine and fraudulent accounts based on features extracted from user profiles, posts, and interactions, aiming to maximize accuracy while minimizing false positives and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7CBF3FA-5CE8-51CB-7EC2-09FD61B964F2}"/>
              </a:ext>
            </a:extLst>
          </p:cNvPr>
          <p:cNvSpPr>
            <a:spLocks noChangeArrowheads="1"/>
          </p:cNvSpPr>
          <p:nvPr/>
        </p:nvSpPr>
        <p:spPr bwMode="auto">
          <a:xfrm>
            <a:off x="0" y="0"/>
            <a:ext cx="3651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73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838200" y="528320"/>
            <a:ext cx="10515600" cy="5648643"/>
          </a:xfrm>
        </p:spPr>
        <p:txBody>
          <a:bodyPr>
            <a:normAutofit fontScale="92500" lnSpcReduction="20000"/>
          </a:bodyPr>
          <a:lstStyle/>
          <a:p>
            <a:endParaRPr lang="en-US" dirty="0"/>
          </a:p>
          <a:p>
            <a:pPr algn="l"/>
            <a:r>
              <a:rPr lang="en-US" b="1" i="0" dirty="0">
                <a:solidFill>
                  <a:srgbClr val="0D0D0D"/>
                </a:solidFill>
                <a:effectLst/>
                <a:latin typeface="Times New Roman" panose="02020603050405020304" pitchFamily="18" charset="0"/>
                <a:cs typeface="Times New Roman" panose="02020603050405020304" pitchFamily="18" charset="0"/>
              </a:rPr>
              <a:t>Features Used for Training:</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Profile attributes such as profile picture quality, account creation date, profile completeness, and frequency of posting.</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Textual features from user bios, posts, and comments, including sentiment analysis, vocabulary richness, and linguistic patterns.</a:t>
            </a:r>
          </a:p>
          <a:p>
            <a:pPr algn="l">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Network features such as the number of friends/followers, interaction patterns, and network centrality measures.</a:t>
            </a:r>
          </a:p>
          <a:p>
            <a:pPr algn="l">
              <a:buFont typeface="Arial" panose="020B0604020202020204" pitchFamily="34" charset="0"/>
              <a:buChar char="•"/>
            </a:pPr>
            <a:endParaRPr lang="en-US"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Training Hyperparameters Used:</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Epochs: 10</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Batch size: 32</a:t>
            </a:r>
          </a:p>
          <a:p>
            <a:pPr algn="l">
              <a:buFont typeface="Arial" panose="020B0604020202020204" pitchFamily="34" charset="0"/>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Model Evaluation (Accuracy): 62%</a:t>
            </a:r>
          </a:p>
        </p:txBody>
      </p:sp>
    </p:spTree>
    <p:extLst>
      <p:ext uri="{BB962C8B-B14F-4D97-AF65-F5344CB8AC3E}">
        <p14:creationId xmlns:p14="http://schemas.microsoft.com/office/powerpoint/2010/main" val="19498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762000" y="548640"/>
            <a:ext cx="10591800" cy="5628323"/>
          </a:xfrm>
        </p:spPr>
        <p:txBody>
          <a:bodyPr>
            <a:normAutofit fontScale="92500" lnSpcReduction="20000"/>
          </a:bodyPr>
          <a:lstStyle/>
          <a:p>
            <a:pPr marL="0" indent="0" algn="l">
              <a:buNone/>
            </a:pPr>
            <a:r>
              <a:rPr lang="en-US" b="1" i="0" dirty="0">
                <a:solidFill>
                  <a:srgbClr val="0D0D0D"/>
                </a:solidFill>
                <a:effectLst/>
                <a:latin typeface="Times New Roman" panose="02020603050405020304" pitchFamily="18" charset="0"/>
                <a:cs typeface="Times New Roman" panose="02020603050405020304" pitchFamily="18" charset="0"/>
              </a:rPr>
              <a:t>Data Preprocessing: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Handle missing values</a:t>
            </a:r>
            <a:r>
              <a:rPr lang="en-US" b="0" i="0" dirty="0">
                <a:solidFill>
                  <a:srgbClr val="0D0D0D"/>
                </a:solidFill>
                <a:effectLst/>
                <a:latin typeface="Times New Roman" panose="02020603050405020304" pitchFamily="18" charset="0"/>
                <a:cs typeface="Times New Roman" panose="02020603050405020304" pitchFamily="18" charset="0"/>
              </a:rPr>
              <a:t>: </a:t>
            </a:r>
            <a:r>
              <a:rPr lang="en-US" i="0" dirty="0">
                <a:solidFill>
                  <a:srgbClr val="0D0D0D"/>
                </a:solidFill>
                <a:effectLst/>
                <a:latin typeface="Times New Roman" panose="02020603050405020304" pitchFamily="18" charset="0"/>
                <a:cs typeface="Times New Roman" panose="02020603050405020304" pitchFamily="18" charset="0"/>
              </a:rPr>
              <a:t>Impute missing values or remove incomplete records.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Scale features: </a:t>
            </a:r>
            <a:r>
              <a:rPr lang="en-US" b="0" i="0" dirty="0">
                <a:solidFill>
                  <a:srgbClr val="0D0D0D"/>
                </a:solidFill>
                <a:effectLst/>
                <a:latin typeface="Times New Roman" panose="02020603050405020304" pitchFamily="18" charset="0"/>
                <a:cs typeface="Times New Roman" panose="02020603050405020304" pitchFamily="18" charset="0"/>
              </a:rPr>
              <a:t>Normalize numerical features to ensure uniformity in scale.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Encode categorical variables: </a:t>
            </a:r>
            <a:r>
              <a:rPr lang="en-US" b="0" i="0" dirty="0">
                <a:solidFill>
                  <a:srgbClr val="0D0D0D"/>
                </a:solidFill>
                <a:effectLst/>
                <a:latin typeface="Times New Roman" panose="02020603050405020304" pitchFamily="18" charset="0"/>
                <a:cs typeface="Times New Roman" panose="02020603050405020304" pitchFamily="18" charset="0"/>
              </a:rPr>
              <a:t>Convert categorical attributes (if any) into numerical representations using techniques like one-hot encoding.</a:t>
            </a:r>
          </a:p>
          <a:p>
            <a:pPr algn="l"/>
            <a:r>
              <a:rPr lang="en-US" b="0" i="0" dirty="0">
                <a:solidFill>
                  <a:srgbClr val="0D0D0D"/>
                </a:solidFill>
                <a:effectLst/>
                <a:latin typeface="Times New Roman" panose="02020603050405020304" pitchFamily="18" charset="0"/>
                <a:cs typeface="Times New Roman" panose="02020603050405020304" pitchFamily="18" charset="0"/>
              </a:rPr>
              <a:t>Input to Model: Provide preprocessed new data including profile attributes, textual features, and network characteristics as input to the trained CNN model.</a:t>
            </a:r>
          </a:p>
          <a:p>
            <a:pPr algn="l"/>
            <a:r>
              <a:rPr lang="en-US" b="1" i="0" dirty="0">
                <a:solidFill>
                  <a:srgbClr val="0D0D0D"/>
                </a:solidFill>
                <a:effectLst/>
                <a:latin typeface="Times New Roman" panose="02020603050405020304" pitchFamily="18" charset="0"/>
                <a:cs typeface="Times New Roman" panose="02020603050405020304" pitchFamily="18" charset="0"/>
              </a:rPr>
              <a:t>Model Prediction: </a:t>
            </a:r>
            <a:r>
              <a:rPr lang="en-US" b="0" i="0" dirty="0">
                <a:solidFill>
                  <a:srgbClr val="0D0D0D"/>
                </a:solidFill>
                <a:effectLst/>
                <a:latin typeface="Times New Roman" panose="02020603050405020304" pitchFamily="18" charset="0"/>
                <a:cs typeface="Times New Roman" panose="02020603050405020304" pitchFamily="18" charset="0"/>
              </a:rPr>
              <a:t>Utilize the trained CNN model to make predictions on the preprocessed data, indicating whether each account is genuine or fake.</a:t>
            </a:r>
          </a:p>
          <a:p>
            <a:pPr algn="l"/>
            <a:r>
              <a:rPr lang="en-US" b="1" i="0" dirty="0">
                <a:solidFill>
                  <a:srgbClr val="0D0D0D"/>
                </a:solidFill>
                <a:effectLst/>
                <a:latin typeface="Times New Roman" panose="02020603050405020304" pitchFamily="18" charset="0"/>
                <a:cs typeface="Times New Roman" panose="02020603050405020304" pitchFamily="18" charset="0"/>
              </a:rPr>
              <a:t>Interpretation: </a:t>
            </a:r>
            <a:r>
              <a:rPr lang="en-US" b="0" i="0" dirty="0">
                <a:solidFill>
                  <a:srgbClr val="0D0D0D"/>
                </a:solidFill>
                <a:effectLst/>
                <a:latin typeface="Times New Roman" panose="02020603050405020304" pitchFamily="18" charset="0"/>
                <a:cs typeface="Times New Roman" panose="02020603050405020304" pitchFamily="18" charset="0"/>
              </a:rPr>
              <a:t>Interpret the model's prediction results to classify each account as either genuine or fake based on the probability or confidence score provided by the model. This interpretation helps in determining the authenticity and trustworthiness of each user account, contributing to the overall fake account detection process.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18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RESULT: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Accuracy :62%</a:t>
            </a:r>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07784"/>
            <a:ext cx="10515600" cy="3950216"/>
          </a:xfrm>
          <a:prstGeom prst="rect">
            <a:avLst/>
          </a:prstGeom>
        </p:spPr>
      </p:pic>
    </p:spTree>
    <p:extLst>
      <p:ext uri="{BB962C8B-B14F-4D97-AF65-F5344CB8AC3E}">
        <p14:creationId xmlns:p14="http://schemas.microsoft.com/office/powerpoint/2010/main" val="392589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970</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Söhne</vt:lpstr>
      <vt:lpstr>Times New Roman</vt:lpstr>
      <vt:lpstr>Office Theme</vt:lpstr>
      <vt:lpstr>FAKE ACCOUNT DETECTION ON SOCIAL MEDIA USING CONVOLUTIONAL NEURAL NETWORK</vt:lpstr>
      <vt:lpstr>   PROBLEM STATEMENT:</vt:lpstr>
      <vt:lpstr>Why we use CNN for fake account detection ?</vt:lpstr>
      <vt:lpstr>PROPOSED SYSTEM </vt:lpstr>
      <vt:lpstr>SYSTEM APPROACH</vt:lpstr>
      <vt:lpstr>Problem Formulation:</vt:lpstr>
      <vt:lpstr>.</vt:lpstr>
      <vt:lpstr>.</vt:lpstr>
      <vt:lpstr>RESULT:</vt:lpstr>
      <vt:lpstr>CONCLUSION:</vt:lpstr>
      <vt:lpstr>Future works: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 USING CONVOLUTIONAL NEURAL NETWORK</dc:title>
  <dc:creator>ram</dc:creator>
  <cp:lastModifiedBy>Yugandhar Reddy</cp:lastModifiedBy>
  <cp:revision>11</cp:revision>
  <dcterms:created xsi:type="dcterms:W3CDTF">2024-03-25T12:05:05Z</dcterms:created>
  <dcterms:modified xsi:type="dcterms:W3CDTF">2024-03-30T19:50:33Z</dcterms:modified>
</cp:coreProperties>
</file>