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8288000" cy="10287000"/>
  <p:notesSz cx="6858000" cy="9144000"/>
  <p:embeddedFontLst>
    <p:embeddedFont>
      <p:font typeface="Calibri" panose="020F0502020204030204" pitchFamily="34" charset="0"/>
      <p:regular r:id="rId32"/>
      <p:bold r:id="rId33"/>
      <p:italic r:id="rId34"/>
      <p:boldItalic r:id="rId35"/>
    </p:embeddedFont>
    <p:embeddedFont>
      <p:font typeface="Open Sans" panose="020B0606030504020204" pitchFamily="34" charset="0"/>
      <p:regular r:id="rId36"/>
    </p:embeddedFont>
    <p:embeddedFont>
      <p:font typeface="Open Sans Bold" panose="020B0806030504020204" charset="0"/>
      <p:regular r:id="rId37"/>
    </p:embeddedFont>
    <p:embeddedFont>
      <p:font typeface="Open Sans Extra Bold" panose="020B0604020202020204" charset="0"/>
      <p:regular r:id="rId38"/>
    </p:embeddedFont>
    <p:embeddedFont>
      <p:font typeface="Open Sans Light" panose="020B0306030504020204" pitchFamily="34" charset="0"/>
      <p:regular r:id="rId39"/>
    </p:embeddedFont>
    <p:embeddedFont>
      <p:font typeface="Open Sans Light Bold"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183" r="3183"/>
          <a:stretch>
            <a:fillRect/>
          </a:stretch>
        </p:blipFill>
        <p:spPr>
          <a:xfrm>
            <a:off x="0" y="32973"/>
            <a:ext cx="18288000" cy="10254027"/>
          </a:xfrm>
          <a:prstGeom prst="rect">
            <a:avLst/>
          </a:prstGeom>
        </p:spPr>
      </p:pic>
      <p:grpSp>
        <p:nvGrpSpPr>
          <p:cNvPr id="3" name="Group 3"/>
          <p:cNvGrpSpPr/>
          <p:nvPr/>
        </p:nvGrpSpPr>
        <p:grpSpPr>
          <a:xfrm>
            <a:off x="1191387" y="5461909"/>
            <a:ext cx="7459649" cy="4424727"/>
            <a:chOff x="0" y="0"/>
            <a:chExt cx="6238240" cy="3700242"/>
          </a:xfrm>
        </p:grpSpPr>
        <p:sp>
          <p:nvSpPr>
            <p:cNvPr id="4" name="Freeform 4"/>
            <p:cNvSpPr/>
            <p:nvPr/>
          </p:nvSpPr>
          <p:spPr>
            <a:xfrm>
              <a:off x="0" y="0"/>
              <a:ext cx="6238240" cy="3700242"/>
            </a:xfrm>
            <a:custGeom>
              <a:avLst/>
              <a:gdLst/>
              <a:ahLst/>
              <a:cxnLst/>
              <a:rect l="l" t="t" r="r" b="b"/>
              <a:pathLst>
                <a:path w="6238240" h="3700242">
                  <a:moveTo>
                    <a:pt x="3119120" y="0"/>
                  </a:moveTo>
                  <a:lnTo>
                    <a:pt x="0" y="0"/>
                  </a:lnTo>
                  <a:lnTo>
                    <a:pt x="0" y="2249902"/>
                  </a:lnTo>
                  <a:lnTo>
                    <a:pt x="3119120" y="3700242"/>
                  </a:lnTo>
                  <a:lnTo>
                    <a:pt x="6238240" y="2249902"/>
                  </a:lnTo>
                  <a:lnTo>
                    <a:pt x="6238240" y="0"/>
                  </a:lnTo>
                  <a:lnTo>
                    <a:pt x="3119120" y="0"/>
                  </a:lnTo>
                  <a:close/>
                </a:path>
              </a:pathLst>
            </a:custGeom>
            <a:solidFill>
              <a:srgbClr val="FFFEFF">
                <a:alpha val="70980"/>
              </a:srgbClr>
            </a:solidFill>
          </p:spPr>
        </p:sp>
      </p:grpSp>
      <p:sp>
        <p:nvSpPr>
          <p:cNvPr id="5" name="TextBox 5"/>
          <p:cNvSpPr txBox="1"/>
          <p:nvPr/>
        </p:nvSpPr>
        <p:spPr>
          <a:xfrm>
            <a:off x="1721883" y="5788530"/>
            <a:ext cx="6398657" cy="2261740"/>
          </a:xfrm>
          <a:prstGeom prst="rect">
            <a:avLst/>
          </a:prstGeom>
        </p:spPr>
        <p:txBody>
          <a:bodyPr lIns="0" tIns="0" rIns="0" bIns="0" rtlCol="0" anchor="t">
            <a:spAutoFit/>
          </a:bodyPr>
          <a:lstStyle/>
          <a:p>
            <a:pPr algn="ctr">
              <a:lnSpc>
                <a:spcPts val="6062"/>
              </a:lnSpc>
            </a:pPr>
            <a:r>
              <a:rPr lang="en-US" sz="4330">
                <a:solidFill>
                  <a:srgbClr val="000000"/>
                </a:solidFill>
                <a:latin typeface="Open Sans Bold"/>
              </a:rPr>
              <a:t>CREDIT CARD</a:t>
            </a:r>
          </a:p>
          <a:p>
            <a:pPr algn="ctr">
              <a:lnSpc>
                <a:spcPts val="6062"/>
              </a:lnSpc>
            </a:pPr>
            <a:r>
              <a:rPr lang="en-US" sz="4330">
                <a:solidFill>
                  <a:srgbClr val="000000"/>
                </a:solidFill>
                <a:latin typeface="Open Sans Bold"/>
              </a:rPr>
              <a:t>FRAUD DETECTION </a:t>
            </a:r>
          </a:p>
          <a:p>
            <a:pPr algn="ctr">
              <a:lnSpc>
                <a:spcPts val="6062"/>
              </a:lnSpc>
            </a:pPr>
            <a:r>
              <a:rPr lang="en-US" sz="4330">
                <a:solidFill>
                  <a:srgbClr val="000000"/>
                </a:solidFill>
                <a:latin typeface="Open Sans Bold"/>
              </a:rPr>
              <a:t>BY : YUGANDHAR IPPILI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sp>
        <p:nvSpPr>
          <p:cNvPr id="4" name="TextBox 4"/>
          <p:cNvSpPr txBox="1"/>
          <p:nvPr/>
        </p:nvSpPr>
        <p:spPr>
          <a:xfrm>
            <a:off x="2644382" y="1917318"/>
            <a:ext cx="5271301"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CATEGORICAL COLUMNS</a:t>
            </a:r>
          </a:p>
        </p:txBody>
      </p:sp>
      <p:pic>
        <p:nvPicPr>
          <p:cNvPr id="5" name="Picture 5"/>
          <p:cNvPicPr>
            <a:picLocks noChangeAspect="1"/>
          </p:cNvPicPr>
          <p:nvPr/>
        </p:nvPicPr>
        <p:blipFill>
          <a:blip r:embed="rId2"/>
          <a:srcRect/>
          <a:stretch>
            <a:fillRect/>
          </a:stretch>
        </p:blipFill>
        <p:spPr>
          <a:xfrm>
            <a:off x="13464067" y="2995901"/>
            <a:ext cx="4823933" cy="7291099"/>
          </a:xfrm>
          <a:prstGeom prst="rect">
            <a:avLst/>
          </a:prstGeom>
        </p:spPr>
      </p:pic>
      <p:grpSp>
        <p:nvGrpSpPr>
          <p:cNvPr id="6" name="Group 6"/>
          <p:cNvGrpSpPr/>
          <p:nvPr/>
        </p:nvGrpSpPr>
        <p:grpSpPr>
          <a:xfrm>
            <a:off x="1028700" y="3596520"/>
            <a:ext cx="14847333" cy="5510892"/>
            <a:chOff x="0" y="0"/>
            <a:chExt cx="5022431" cy="1864178"/>
          </a:xfrm>
        </p:grpSpPr>
        <p:sp>
          <p:nvSpPr>
            <p:cNvPr id="7" name="Freeform 7"/>
            <p:cNvSpPr/>
            <p:nvPr/>
          </p:nvSpPr>
          <p:spPr>
            <a:xfrm>
              <a:off x="0" y="0"/>
              <a:ext cx="5022431" cy="1864178"/>
            </a:xfrm>
            <a:custGeom>
              <a:avLst/>
              <a:gdLst/>
              <a:ahLst/>
              <a:cxnLst/>
              <a:rect l="l" t="t" r="r" b="b"/>
              <a:pathLst>
                <a:path w="5022431" h="1864178">
                  <a:moveTo>
                    <a:pt x="4897971" y="1864178"/>
                  </a:moveTo>
                  <a:lnTo>
                    <a:pt x="124460" y="1864178"/>
                  </a:lnTo>
                  <a:cubicBezTo>
                    <a:pt x="55880" y="1864178"/>
                    <a:pt x="0" y="1808298"/>
                    <a:pt x="0" y="1739718"/>
                  </a:cubicBezTo>
                  <a:lnTo>
                    <a:pt x="0" y="124460"/>
                  </a:lnTo>
                  <a:cubicBezTo>
                    <a:pt x="0" y="55880"/>
                    <a:pt x="55880" y="0"/>
                    <a:pt x="124460" y="0"/>
                  </a:cubicBezTo>
                  <a:lnTo>
                    <a:pt x="4897972" y="0"/>
                  </a:lnTo>
                  <a:cubicBezTo>
                    <a:pt x="4966551" y="0"/>
                    <a:pt x="5022431" y="55880"/>
                    <a:pt x="5022431" y="124460"/>
                  </a:cubicBezTo>
                  <a:lnTo>
                    <a:pt x="5022431" y="1739718"/>
                  </a:lnTo>
                  <a:cubicBezTo>
                    <a:pt x="5022431" y="1808298"/>
                    <a:pt x="4966551" y="1864178"/>
                    <a:pt x="4897972" y="1864178"/>
                  </a:cubicBezTo>
                  <a:close/>
                </a:path>
              </a:pathLst>
            </a:custGeom>
            <a:solidFill>
              <a:srgbClr val="373736">
                <a:alpha val="47843"/>
              </a:srgbClr>
            </a:solidFill>
          </p:spPr>
        </p:sp>
      </p:grpSp>
      <p:pic>
        <p:nvPicPr>
          <p:cNvPr id="8" name="Picture 8"/>
          <p:cNvPicPr>
            <a:picLocks noChangeAspect="1"/>
          </p:cNvPicPr>
          <p:nvPr/>
        </p:nvPicPr>
        <p:blipFill>
          <a:blip r:embed="rId3"/>
          <a:srcRect/>
          <a:stretch>
            <a:fillRect/>
          </a:stretch>
        </p:blipFill>
        <p:spPr>
          <a:xfrm>
            <a:off x="1360587" y="3923788"/>
            <a:ext cx="14181139" cy="48563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209865" y="2995901"/>
            <a:ext cx="12951659" cy="6715527"/>
            <a:chOff x="0" y="0"/>
            <a:chExt cx="4381178" cy="2271672"/>
          </a:xfrm>
        </p:grpSpPr>
        <p:sp>
          <p:nvSpPr>
            <p:cNvPr id="5" name="Freeform 5"/>
            <p:cNvSpPr/>
            <p:nvPr/>
          </p:nvSpPr>
          <p:spPr>
            <a:xfrm>
              <a:off x="0" y="0"/>
              <a:ext cx="4381179" cy="2271672"/>
            </a:xfrm>
            <a:custGeom>
              <a:avLst/>
              <a:gdLst/>
              <a:ahLst/>
              <a:cxnLst/>
              <a:rect l="l" t="t" r="r" b="b"/>
              <a:pathLst>
                <a:path w="4381179" h="2271672">
                  <a:moveTo>
                    <a:pt x="4256718" y="2271672"/>
                  </a:moveTo>
                  <a:lnTo>
                    <a:pt x="124460" y="2271672"/>
                  </a:lnTo>
                  <a:cubicBezTo>
                    <a:pt x="55880" y="2271672"/>
                    <a:pt x="0" y="2215792"/>
                    <a:pt x="0" y="2147212"/>
                  </a:cubicBezTo>
                  <a:lnTo>
                    <a:pt x="0" y="124460"/>
                  </a:lnTo>
                  <a:cubicBezTo>
                    <a:pt x="0" y="55880"/>
                    <a:pt x="55880" y="0"/>
                    <a:pt x="124460" y="0"/>
                  </a:cubicBezTo>
                  <a:lnTo>
                    <a:pt x="4256718" y="0"/>
                  </a:lnTo>
                  <a:cubicBezTo>
                    <a:pt x="4325298" y="0"/>
                    <a:pt x="4381179" y="55880"/>
                    <a:pt x="4381179" y="124460"/>
                  </a:cubicBezTo>
                  <a:lnTo>
                    <a:pt x="4381179" y="2147212"/>
                  </a:lnTo>
                  <a:cubicBezTo>
                    <a:pt x="4381179" y="2215792"/>
                    <a:pt x="4325298" y="2271672"/>
                    <a:pt x="4256718" y="2271672"/>
                  </a:cubicBezTo>
                  <a:close/>
                </a:path>
              </a:pathLst>
            </a:custGeom>
            <a:solidFill>
              <a:srgbClr val="373736">
                <a:alpha val="38824"/>
              </a:srgbClr>
            </a:solidFill>
          </p:spPr>
        </p:sp>
      </p:grpSp>
      <p:pic>
        <p:nvPicPr>
          <p:cNvPr id="6" name="Picture 6"/>
          <p:cNvPicPr>
            <a:picLocks noChangeAspect="1"/>
          </p:cNvPicPr>
          <p:nvPr/>
        </p:nvPicPr>
        <p:blipFill>
          <a:blip r:embed="rId2"/>
          <a:srcRect t="2062" b="3425"/>
          <a:stretch>
            <a:fillRect/>
          </a:stretch>
        </p:blipFill>
        <p:spPr>
          <a:xfrm>
            <a:off x="2203956" y="3368054"/>
            <a:ext cx="10963476" cy="5971220"/>
          </a:xfrm>
          <a:prstGeom prst="rect">
            <a:avLst/>
          </a:prstGeom>
        </p:spPr>
      </p:pic>
      <p:sp>
        <p:nvSpPr>
          <p:cNvPr id="7" name="TextBox 7"/>
          <p:cNvSpPr txBox="1"/>
          <p:nvPr/>
        </p:nvSpPr>
        <p:spPr>
          <a:xfrm>
            <a:off x="2483900" y="1917318"/>
            <a:ext cx="5592266"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MERCHANT DISTRIBUTION</a:t>
            </a:r>
          </a:p>
        </p:txBody>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209865" y="2995901"/>
            <a:ext cx="12951659" cy="6715527"/>
            <a:chOff x="0" y="0"/>
            <a:chExt cx="4381178" cy="2271672"/>
          </a:xfrm>
        </p:grpSpPr>
        <p:sp>
          <p:nvSpPr>
            <p:cNvPr id="5" name="Freeform 5"/>
            <p:cNvSpPr/>
            <p:nvPr/>
          </p:nvSpPr>
          <p:spPr>
            <a:xfrm>
              <a:off x="0" y="0"/>
              <a:ext cx="4381179" cy="2271672"/>
            </a:xfrm>
            <a:custGeom>
              <a:avLst/>
              <a:gdLst/>
              <a:ahLst/>
              <a:cxnLst/>
              <a:rect l="l" t="t" r="r" b="b"/>
              <a:pathLst>
                <a:path w="4381179" h="2271672">
                  <a:moveTo>
                    <a:pt x="4256718" y="2271672"/>
                  </a:moveTo>
                  <a:lnTo>
                    <a:pt x="124460" y="2271672"/>
                  </a:lnTo>
                  <a:cubicBezTo>
                    <a:pt x="55880" y="2271672"/>
                    <a:pt x="0" y="2215792"/>
                    <a:pt x="0" y="2147212"/>
                  </a:cubicBezTo>
                  <a:lnTo>
                    <a:pt x="0" y="124460"/>
                  </a:lnTo>
                  <a:cubicBezTo>
                    <a:pt x="0" y="55880"/>
                    <a:pt x="55880" y="0"/>
                    <a:pt x="124460" y="0"/>
                  </a:cubicBezTo>
                  <a:lnTo>
                    <a:pt x="4256718" y="0"/>
                  </a:lnTo>
                  <a:cubicBezTo>
                    <a:pt x="4325298" y="0"/>
                    <a:pt x="4381179" y="55880"/>
                    <a:pt x="4381179" y="124460"/>
                  </a:cubicBezTo>
                  <a:lnTo>
                    <a:pt x="4381179" y="2147212"/>
                  </a:lnTo>
                  <a:cubicBezTo>
                    <a:pt x="4381179" y="2215792"/>
                    <a:pt x="4325298" y="2271672"/>
                    <a:pt x="4256718" y="2271672"/>
                  </a:cubicBezTo>
                  <a:close/>
                </a:path>
              </a:pathLst>
            </a:custGeom>
            <a:solidFill>
              <a:srgbClr val="373736">
                <a:alpha val="38824"/>
              </a:srgbClr>
            </a:solidFill>
          </p:spPr>
        </p:sp>
      </p:grpSp>
      <p:pic>
        <p:nvPicPr>
          <p:cNvPr id="6" name="Picture 6"/>
          <p:cNvPicPr>
            <a:picLocks noChangeAspect="1"/>
          </p:cNvPicPr>
          <p:nvPr/>
        </p:nvPicPr>
        <p:blipFill>
          <a:blip r:embed="rId2"/>
          <a:srcRect/>
          <a:stretch>
            <a:fillRect/>
          </a:stretch>
        </p:blipFill>
        <p:spPr>
          <a:xfrm>
            <a:off x="1771598" y="3174601"/>
            <a:ext cx="11828194" cy="6358126"/>
          </a:xfrm>
          <a:prstGeom prst="rect">
            <a:avLst/>
          </a:prstGeom>
        </p:spPr>
      </p:pic>
      <p:sp>
        <p:nvSpPr>
          <p:cNvPr id="7" name="TextBox 7"/>
          <p:cNvSpPr txBox="1"/>
          <p:nvPr/>
        </p:nvSpPr>
        <p:spPr>
          <a:xfrm>
            <a:off x="2561883" y="1917318"/>
            <a:ext cx="5436299"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DAYS WISE DISTRIBUTION</a:t>
            </a:r>
          </a:p>
        </p:txBody>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209865" y="2995901"/>
            <a:ext cx="12951659" cy="6715527"/>
            <a:chOff x="0" y="0"/>
            <a:chExt cx="4381178" cy="2271672"/>
          </a:xfrm>
        </p:grpSpPr>
        <p:sp>
          <p:nvSpPr>
            <p:cNvPr id="5" name="Freeform 5"/>
            <p:cNvSpPr/>
            <p:nvPr/>
          </p:nvSpPr>
          <p:spPr>
            <a:xfrm>
              <a:off x="0" y="0"/>
              <a:ext cx="4381179" cy="2271672"/>
            </a:xfrm>
            <a:custGeom>
              <a:avLst/>
              <a:gdLst/>
              <a:ahLst/>
              <a:cxnLst/>
              <a:rect l="l" t="t" r="r" b="b"/>
              <a:pathLst>
                <a:path w="4381179" h="2271672">
                  <a:moveTo>
                    <a:pt x="4256718" y="2271672"/>
                  </a:moveTo>
                  <a:lnTo>
                    <a:pt x="124460" y="2271672"/>
                  </a:lnTo>
                  <a:cubicBezTo>
                    <a:pt x="55880" y="2271672"/>
                    <a:pt x="0" y="2215792"/>
                    <a:pt x="0" y="2147212"/>
                  </a:cubicBezTo>
                  <a:lnTo>
                    <a:pt x="0" y="124460"/>
                  </a:lnTo>
                  <a:cubicBezTo>
                    <a:pt x="0" y="55880"/>
                    <a:pt x="55880" y="0"/>
                    <a:pt x="124460" y="0"/>
                  </a:cubicBezTo>
                  <a:lnTo>
                    <a:pt x="4256718" y="0"/>
                  </a:lnTo>
                  <a:cubicBezTo>
                    <a:pt x="4325298" y="0"/>
                    <a:pt x="4381179" y="55880"/>
                    <a:pt x="4381179" y="124460"/>
                  </a:cubicBezTo>
                  <a:lnTo>
                    <a:pt x="4381179" y="2147212"/>
                  </a:lnTo>
                  <a:cubicBezTo>
                    <a:pt x="4381179" y="2215792"/>
                    <a:pt x="4325298" y="2271672"/>
                    <a:pt x="4256718" y="2271672"/>
                  </a:cubicBezTo>
                  <a:close/>
                </a:path>
              </a:pathLst>
            </a:custGeom>
            <a:solidFill>
              <a:srgbClr val="373736">
                <a:alpha val="38824"/>
              </a:srgbClr>
            </a:solidFill>
          </p:spPr>
        </p:sp>
      </p:grpSp>
      <p:pic>
        <p:nvPicPr>
          <p:cNvPr id="6" name="Picture 6"/>
          <p:cNvPicPr>
            <a:picLocks noChangeAspect="1"/>
          </p:cNvPicPr>
          <p:nvPr/>
        </p:nvPicPr>
        <p:blipFill>
          <a:blip r:embed="rId2"/>
          <a:srcRect/>
          <a:stretch>
            <a:fillRect/>
          </a:stretch>
        </p:blipFill>
        <p:spPr>
          <a:xfrm>
            <a:off x="2056669" y="3151728"/>
            <a:ext cx="11258052" cy="6403872"/>
          </a:xfrm>
          <a:prstGeom prst="rect">
            <a:avLst/>
          </a:prstGeom>
        </p:spPr>
      </p:pic>
      <p:sp>
        <p:nvSpPr>
          <p:cNvPr id="7" name="TextBox 7"/>
          <p:cNvSpPr txBox="1"/>
          <p:nvPr/>
        </p:nvSpPr>
        <p:spPr>
          <a:xfrm>
            <a:off x="1978126" y="1917318"/>
            <a:ext cx="6603812"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CATEGORY WISE DISTRIBUTION</a:t>
            </a:r>
          </a:p>
        </p:txBody>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209865" y="2995901"/>
            <a:ext cx="12951659" cy="6715527"/>
            <a:chOff x="0" y="0"/>
            <a:chExt cx="4381178" cy="2271672"/>
          </a:xfrm>
        </p:grpSpPr>
        <p:sp>
          <p:nvSpPr>
            <p:cNvPr id="5" name="Freeform 5"/>
            <p:cNvSpPr/>
            <p:nvPr/>
          </p:nvSpPr>
          <p:spPr>
            <a:xfrm>
              <a:off x="0" y="0"/>
              <a:ext cx="4381179" cy="2271672"/>
            </a:xfrm>
            <a:custGeom>
              <a:avLst/>
              <a:gdLst/>
              <a:ahLst/>
              <a:cxnLst/>
              <a:rect l="l" t="t" r="r" b="b"/>
              <a:pathLst>
                <a:path w="4381179" h="2271672">
                  <a:moveTo>
                    <a:pt x="4256718" y="2271672"/>
                  </a:moveTo>
                  <a:lnTo>
                    <a:pt x="124460" y="2271672"/>
                  </a:lnTo>
                  <a:cubicBezTo>
                    <a:pt x="55880" y="2271672"/>
                    <a:pt x="0" y="2215792"/>
                    <a:pt x="0" y="2147212"/>
                  </a:cubicBezTo>
                  <a:lnTo>
                    <a:pt x="0" y="124460"/>
                  </a:lnTo>
                  <a:cubicBezTo>
                    <a:pt x="0" y="55880"/>
                    <a:pt x="55880" y="0"/>
                    <a:pt x="124460" y="0"/>
                  </a:cubicBezTo>
                  <a:lnTo>
                    <a:pt x="4256718" y="0"/>
                  </a:lnTo>
                  <a:cubicBezTo>
                    <a:pt x="4325298" y="0"/>
                    <a:pt x="4381179" y="55880"/>
                    <a:pt x="4381179" y="124460"/>
                  </a:cubicBezTo>
                  <a:lnTo>
                    <a:pt x="4381179" y="2147212"/>
                  </a:lnTo>
                  <a:cubicBezTo>
                    <a:pt x="4381179" y="2215792"/>
                    <a:pt x="4325298" y="2271672"/>
                    <a:pt x="4256718" y="2271672"/>
                  </a:cubicBezTo>
                  <a:close/>
                </a:path>
              </a:pathLst>
            </a:custGeom>
            <a:solidFill>
              <a:srgbClr val="373736">
                <a:alpha val="38824"/>
              </a:srgbClr>
            </a:solidFill>
          </p:spPr>
        </p:sp>
      </p:grpSp>
      <p:pic>
        <p:nvPicPr>
          <p:cNvPr id="6" name="Picture 6"/>
          <p:cNvPicPr>
            <a:picLocks noChangeAspect="1"/>
          </p:cNvPicPr>
          <p:nvPr/>
        </p:nvPicPr>
        <p:blipFill>
          <a:blip r:embed="rId2"/>
          <a:srcRect/>
          <a:stretch>
            <a:fillRect/>
          </a:stretch>
        </p:blipFill>
        <p:spPr>
          <a:xfrm>
            <a:off x="1814468" y="3288281"/>
            <a:ext cx="11742454" cy="6130767"/>
          </a:xfrm>
          <a:prstGeom prst="rect">
            <a:avLst/>
          </a:prstGeom>
        </p:spPr>
      </p:pic>
      <p:sp>
        <p:nvSpPr>
          <p:cNvPr id="7" name="TextBox 7"/>
          <p:cNvSpPr txBox="1"/>
          <p:nvPr/>
        </p:nvSpPr>
        <p:spPr>
          <a:xfrm>
            <a:off x="2230057" y="1917318"/>
            <a:ext cx="6099951"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GENDER WISE DISTRIBUTION</a:t>
            </a:r>
          </a:p>
        </p:txBody>
      </p:sp>
      <p:sp>
        <p:nvSpPr>
          <p:cNvPr id="8" name="TextBox 8"/>
          <p:cNvSpPr txBox="1"/>
          <p:nvPr/>
        </p:nvSpPr>
        <p:spPr>
          <a:xfrm>
            <a:off x="5023050" y="8809990"/>
            <a:ext cx="1308439" cy="448310"/>
          </a:xfrm>
          <a:prstGeom prst="rect">
            <a:avLst/>
          </a:prstGeom>
        </p:spPr>
        <p:txBody>
          <a:bodyPr lIns="0" tIns="0" rIns="0" bIns="0" rtlCol="0" anchor="t">
            <a:spAutoFit/>
          </a:bodyPr>
          <a:lstStyle/>
          <a:p>
            <a:pPr algn="ctr">
              <a:lnSpc>
                <a:spcPts val="3640"/>
              </a:lnSpc>
            </a:pPr>
            <a:r>
              <a:rPr lang="en-US" sz="2600">
                <a:solidFill>
                  <a:srgbClr val="373736"/>
                </a:solidFill>
                <a:latin typeface="Open Sans Light Bold"/>
              </a:rPr>
              <a:t>MALE</a:t>
            </a:r>
          </a:p>
        </p:txBody>
      </p:sp>
      <p:sp>
        <p:nvSpPr>
          <p:cNvPr id="9" name="TextBox 9"/>
          <p:cNvSpPr txBox="1"/>
          <p:nvPr/>
        </p:nvSpPr>
        <p:spPr>
          <a:xfrm>
            <a:off x="9068917" y="8756968"/>
            <a:ext cx="1374815" cy="481330"/>
          </a:xfrm>
          <a:prstGeom prst="rect">
            <a:avLst/>
          </a:prstGeom>
        </p:spPr>
        <p:txBody>
          <a:bodyPr lIns="0" tIns="0" rIns="0" bIns="0" rtlCol="0" anchor="t">
            <a:spAutoFit/>
          </a:bodyPr>
          <a:lstStyle/>
          <a:p>
            <a:pPr algn="ctr">
              <a:lnSpc>
                <a:spcPts val="3920"/>
              </a:lnSpc>
            </a:pPr>
            <a:r>
              <a:rPr lang="en-US" sz="2800">
                <a:solidFill>
                  <a:srgbClr val="373736"/>
                </a:solidFill>
                <a:latin typeface="Open Sans Light Bold"/>
              </a:rPr>
              <a:t>FEMALE</a:t>
            </a:r>
          </a:p>
        </p:txBody>
      </p:sp>
      <p:pic>
        <p:nvPicPr>
          <p:cNvPr id="10" name="Picture 10"/>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209865" y="2995901"/>
            <a:ext cx="11139177" cy="6715527"/>
            <a:chOff x="0" y="0"/>
            <a:chExt cx="3768067" cy="2271672"/>
          </a:xfrm>
        </p:grpSpPr>
        <p:sp>
          <p:nvSpPr>
            <p:cNvPr id="5" name="Freeform 5"/>
            <p:cNvSpPr/>
            <p:nvPr/>
          </p:nvSpPr>
          <p:spPr>
            <a:xfrm>
              <a:off x="0" y="0"/>
              <a:ext cx="3768068" cy="2271672"/>
            </a:xfrm>
            <a:custGeom>
              <a:avLst/>
              <a:gdLst/>
              <a:ahLst/>
              <a:cxnLst/>
              <a:rect l="l" t="t" r="r" b="b"/>
              <a:pathLst>
                <a:path w="3768068" h="2271672">
                  <a:moveTo>
                    <a:pt x="3643607" y="2271672"/>
                  </a:moveTo>
                  <a:lnTo>
                    <a:pt x="124460" y="2271672"/>
                  </a:lnTo>
                  <a:cubicBezTo>
                    <a:pt x="55880" y="2271672"/>
                    <a:pt x="0" y="2215792"/>
                    <a:pt x="0" y="2147212"/>
                  </a:cubicBezTo>
                  <a:lnTo>
                    <a:pt x="0" y="124460"/>
                  </a:lnTo>
                  <a:cubicBezTo>
                    <a:pt x="0" y="55880"/>
                    <a:pt x="55880" y="0"/>
                    <a:pt x="124460" y="0"/>
                  </a:cubicBezTo>
                  <a:lnTo>
                    <a:pt x="3643607" y="0"/>
                  </a:lnTo>
                  <a:cubicBezTo>
                    <a:pt x="3712187" y="0"/>
                    <a:pt x="3768068" y="55880"/>
                    <a:pt x="3768068" y="124460"/>
                  </a:cubicBezTo>
                  <a:lnTo>
                    <a:pt x="3768068" y="2147212"/>
                  </a:lnTo>
                  <a:cubicBezTo>
                    <a:pt x="3768068" y="2215792"/>
                    <a:pt x="3712187" y="2271672"/>
                    <a:pt x="3643607" y="2271672"/>
                  </a:cubicBezTo>
                  <a:close/>
                </a:path>
              </a:pathLst>
            </a:custGeom>
            <a:solidFill>
              <a:srgbClr val="373736">
                <a:alpha val="38824"/>
              </a:srgbClr>
            </a:solidFill>
          </p:spPr>
        </p:sp>
      </p:grpSp>
      <p:pic>
        <p:nvPicPr>
          <p:cNvPr id="6" name="Picture 6"/>
          <p:cNvPicPr>
            <a:picLocks noChangeAspect="1"/>
          </p:cNvPicPr>
          <p:nvPr/>
        </p:nvPicPr>
        <p:blipFill>
          <a:blip r:embed="rId2"/>
          <a:srcRect/>
          <a:stretch>
            <a:fillRect/>
          </a:stretch>
        </p:blipFill>
        <p:spPr>
          <a:xfrm>
            <a:off x="1981904" y="3224617"/>
            <a:ext cx="9595100" cy="6258094"/>
          </a:xfrm>
          <a:prstGeom prst="rect">
            <a:avLst/>
          </a:prstGeom>
        </p:spPr>
      </p:pic>
      <p:sp>
        <p:nvSpPr>
          <p:cNvPr id="7" name="TextBox 7"/>
          <p:cNvSpPr txBox="1"/>
          <p:nvPr/>
        </p:nvSpPr>
        <p:spPr>
          <a:xfrm>
            <a:off x="2278547" y="1917318"/>
            <a:ext cx="6002970"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MONTH WISE DISTRIBUTION</a:t>
            </a:r>
          </a:p>
        </p:txBody>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209865" y="2995901"/>
            <a:ext cx="11139177" cy="6715527"/>
            <a:chOff x="0" y="0"/>
            <a:chExt cx="3768067" cy="2271672"/>
          </a:xfrm>
        </p:grpSpPr>
        <p:sp>
          <p:nvSpPr>
            <p:cNvPr id="5" name="Freeform 5"/>
            <p:cNvSpPr/>
            <p:nvPr/>
          </p:nvSpPr>
          <p:spPr>
            <a:xfrm>
              <a:off x="0" y="0"/>
              <a:ext cx="3768068" cy="2271672"/>
            </a:xfrm>
            <a:custGeom>
              <a:avLst/>
              <a:gdLst/>
              <a:ahLst/>
              <a:cxnLst/>
              <a:rect l="l" t="t" r="r" b="b"/>
              <a:pathLst>
                <a:path w="3768068" h="2271672">
                  <a:moveTo>
                    <a:pt x="3643607" y="2271672"/>
                  </a:moveTo>
                  <a:lnTo>
                    <a:pt x="124460" y="2271672"/>
                  </a:lnTo>
                  <a:cubicBezTo>
                    <a:pt x="55880" y="2271672"/>
                    <a:pt x="0" y="2215792"/>
                    <a:pt x="0" y="2147212"/>
                  </a:cubicBezTo>
                  <a:lnTo>
                    <a:pt x="0" y="124460"/>
                  </a:lnTo>
                  <a:cubicBezTo>
                    <a:pt x="0" y="55880"/>
                    <a:pt x="55880" y="0"/>
                    <a:pt x="124460" y="0"/>
                  </a:cubicBezTo>
                  <a:lnTo>
                    <a:pt x="3643607" y="0"/>
                  </a:lnTo>
                  <a:cubicBezTo>
                    <a:pt x="3712187" y="0"/>
                    <a:pt x="3768068" y="55880"/>
                    <a:pt x="3768068" y="124460"/>
                  </a:cubicBezTo>
                  <a:lnTo>
                    <a:pt x="3768068" y="2147212"/>
                  </a:lnTo>
                  <a:cubicBezTo>
                    <a:pt x="3768068" y="2215792"/>
                    <a:pt x="3712187" y="2271672"/>
                    <a:pt x="3643607" y="2271672"/>
                  </a:cubicBezTo>
                  <a:close/>
                </a:path>
              </a:pathLst>
            </a:custGeom>
            <a:solidFill>
              <a:srgbClr val="373736">
                <a:alpha val="38824"/>
              </a:srgbClr>
            </a:solidFill>
          </p:spPr>
        </p:sp>
      </p:grpSp>
      <p:pic>
        <p:nvPicPr>
          <p:cNvPr id="6" name="Picture 6"/>
          <p:cNvPicPr>
            <a:picLocks noChangeAspect="1"/>
          </p:cNvPicPr>
          <p:nvPr/>
        </p:nvPicPr>
        <p:blipFill>
          <a:blip r:embed="rId2"/>
          <a:srcRect/>
          <a:stretch>
            <a:fillRect/>
          </a:stretch>
        </p:blipFill>
        <p:spPr>
          <a:xfrm>
            <a:off x="1410828" y="3586710"/>
            <a:ext cx="10737251" cy="5533908"/>
          </a:xfrm>
          <a:prstGeom prst="rect">
            <a:avLst/>
          </a:prstGeom>
        </p:spPr>
      </p:pic>
      <p:sp>
        <p:nvSpPr>
          <p:cNvPr id="7" name="TextBox 7"/>
          <p:cNvSpPr txBox="1"/>
          <p:nvPr/>
        </p:nvSpPr>
        <p:spPr>
          <a:xfrm>
            <a:off x="1848683" y="1917318"/>
            <a:ext cx="6862699"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AGE GROUP WISE DISTRIBUTION</a:t>
            </a:r>
          </a:p>
        </p:txBody>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1748711" y="2824450"/>
            <a:ext cx="10355402" cy="7180893"/>
            <a:chOff x="0" y="0"/>
            <a:chExt cx="3502938" cy="2429092"/>
          </a:xfrm>
        </p:grpSpPr>
        <p:sp>
          <p:nvSpPr>
            <p:cNvPr id="5" name="Freeform 5"/>
            <p:cNvSpPr/>
            <p:nvPr/>
          </p:nvSpPr>
          <p:spPr>
            <a:xfrm>
              <a:off x="0" y="0"/>
              <a:ext cx="3502939" cy="2429092"/>
            </a:xfrm>
            <a:custGeom>
              <a:avLst/>
              <a:gdLst/>
              <a:ahLst/>
              <a:cxnLst/>
              <a:rect l="l" t="t" r="r" b="b"/>
              <a:pathLst>
                <a:path w="3502939" h="2429092">
                  <a:moveTo>
                    <a:pt x="3378478" y="2429092"/>
                  </a:moveTo>
                  <a:lnTo>
                    <a:pt x="124460" y="2429092"/>
                  </a:lnTo>
                  <a:cubicBezTo>
                    <a:pt x="55880" y="2429092"/>
                    <a:pt x="0" y="2373212"/>
                    <a:pt x="0" y="2304632"/>
                  </a:cubicBezTo>
                  <a:lnTo>
                    <a:pt x="0" y="124460"/>
                  </a:lnTo>
                  <a:cubicBezTo>
                    <a:pt x="0" y="55880"/>
                    <a:pt x="55880" y="0"/>
                    <a:pt x="124460" y="0"/>
                  </a:cubicBezTo>
                  <a:lnTo>
                    <a:pt x="3378478" y="0"/>
                  </a:lnTo>
                  <a:cubicBezTo>
                    <a:pt x="3447059" y="0"/>
                    <a:pt x="3502939" y="55880"/>
                    <a:pt x="3502939" y="124460"/>
                  </a:cubicBezTo>
                  <a:lnTo>
                    <a:pt x="3502939" y="2304632"/>
                  </a:lnTo>
                  <a:cubicBezTo>
                    <a:pt x="3502939" y="2373213"/>
                    <a:pt x="3447059" y="2429092"/>
                    <a:pt x="3378478" y="2429092"/>
                  </a:cubicBezTo>
                  <a:close/>
                </a:path>
              </a:pathLst>
            </a:custGeom>
            <a:solidFill>
              <a:srgbClr val="373736">
                <a:alpha val="38824"/>
              </a:srgbClr>
            </a:solidFill>
          </p:spPr>
        </p:sp>
      </p:grpSp>
      <p:pic>
        <p:nvPicPr>
          <p:cNvPr id="6" name="Picture 6"/>
          <p:cNvPicPr>
            <a:picLocks noChangeAspect="1"/>
          </p:cNvPicPr>
          <p:nvPr/>
        </p:nvPicPr>
        <p:blipFill>
          <a:blip r:embed="rId2"/>
          <a:srcRect/>
          <a:stretch>
            <a:fillRect/>
          </a:stretch>
        </p:blipFill>
        <p:spPr>
          <a:xfrm>
            <a:off x="2191607" y="3148700"/>
            <a:ext cx="9175694" cy="6409928"/>
          </a:xfrm>
          <a:prstGeom prst="rect">
            <a:avLst/>
          </a:prstGeom>
        </p:spPr>
      </p:pic>
      <p:sp>
        <p:nvSpPr>
          <p:cNvPr id="7" name="TextBox 7"/>
          <p:cNvSpPr txBox="1"/>
          <p:nvPr/>
        </p:nvSpPr>
        <p:spPr>
          <a:xfrm>
            <a:off x="2311010" y="1917318"/>
            <a:ext cx="5938045"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AMOUNT OF  TRANSACTION</a:t>
            </a:r>
          </a:p>
        </p:txBody>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AutoShape 2"/>
          <p:cNvSpPr/>
          <p:nvPr/>
        </p:nvSpPr>
        <p:spPr>
          <a:xfrm rot="10056">
            <a:off x="1209917" y="1924462"/>
            <a:ext cx="8140231" cy="0"/>
          </a:xfrm>
          <a:prstGeom prst="line">
            <a:avLst/>
          </a:prstGeom>
          <a:ln w="47625" cap="rnd">
            <a:solidFill>
              <a:srgbClr val="000000"/>
            </a:solidFill>
            <a:prstDash val="sysDot"/>
            <a:headEnd type="none" w="sm" len="sm"/>
            <a:tailEnd type="none" w="sm" len="sm"/>
          </a:ln>
        </p:spPr>
      </p:sp>
      <p:sp>
        <p:nvSpPr>
          <p:cNvPr id="3" name="TextBox 3"/>
          <p:cNvSpPr txBox="1"/>
          <p:nvPr/>
        </p:nvSpPr>
        <p:spPr>
          <a:xfrm>
            <a:off x="1366399" y="904875"/>
            <a:ext cx="7827267"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BIVARIATE ANALYSIS</a:t>
            </a:r>
          </a:p>
        </p:txBody>
      </p:sp>
      <p:sp>
        <p:nvSpPr>
          <p:cNvPr id="4" name="TextBox 4"/>
          <p:cNvSpPr txBox="1"/>
          <p:nvPr/>
        </p:nvSpPr>
        <p:spPr>
          <a:xfrm>
            <a:off x="2856243" y="1917318"/>
            <a:ext cx="4847580"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NUMERICAL COLUMNS</a:t>
            </a:r>
          </a:p>
        </p:txBody>
      </p:sp>
      <p:pic>
        <p:nvPicPr>
          <p:cNvPr id="5" name="Picture 5"/>
          <p:cNvPicPr>
            <a:picLocks noChangeAspect="1"/>
          </p:cNvPicPr>
          <p:nvPr/>
        </p:nvPicPr>
        <p:blipFill>
          <a:blip r:embed="rId2"/>
          <a:srcRect/>
          <a:stretch>
            <a:fillRect/>
          </a:stretch>
        </p:blipFill>
        <p:spPr>
          <a:xfrm>
            <a:off x="13464067" y="2995901"/>
            <a:ext cx="4823933" cy="7291099"/>
          </a:xfrm>
          <a:prstGeom prst="rect">
            <a:avLst/>
          </a:prstGeom>
        </p:spPr>
      </p:pic>
      <p:grpSp>
        <p:nvGrpSpPr>
          <p:cNvPr id="6" name="Group 6"/>
          <p:cNvGrpSpPr/>
          <p:nvPr/>
        </p:nvGrpSpPr>
        <p:grpSpPr>
          <a:xfrm>
            <a:off x="667355" y="3408562"/>
            <a:ext cx="16384342" cy="5849738"/>
            <a:chOff x="0" y="0"/>
            <a:chExt cx="5429742" cy="1938593"/>
          </a:xfrm>
        </p:grpSpPr>
        <p:sp>
          <p:nvSpPr>
            <p:cNvPr id="7" name="Freeform 7"/>
            <p:cNvSpPr/>
            <p:nvPr/>
          </p:nvSpPr>
          <p:spPr>
            <a:xfrm>
              <a:off x="0" y="0"/>
              <a:ext cx="5429742" cy="1938593"/>
            </a:xfrm>
            <a:custGeom>
              <a:avLst/>
              <a:gdLst/>
              <a:ahLst/>
              <a:cxnLst/>
              <a:rect l="l" t="t" r="r" b="b"/>
              <a:pathLst>
                <a:path w="5429742" h="1938593">
                  <a:moveTo>
                    <a:pt x="5305282" y="1938593"/>
                  </a:moveTo>
                  <a:lnTo>
                    <a:pt x="124460" y="1938593"/>
                  </a:lnTo>
                  <a:cubicBezTo>
                    <a:pt x="55880" y="1938593"/>
                    <a:pt x="0" y="1882713"/>
                    <a:pt x="0" y="1814133"/>
                  </a:cubicBezTo>
                  <a:lnTo>
                    <a:pt x="0" y="124460"/>
                  </a:lnTo>
                  <a:cubicBezTo>
                    <a:pt x="0" y="55880"/>
                    <a:pt x="55880" y="0"/>
                    <a:pt x="124460" y="0"/>
                  </a:cubicBezTo>
                  <a:lnTo>
                    <a:pt x="5305282" y="0"/>
                  </a:lnTo>
                  <a:cubicBezTo>
                    <a:pt x="5373862" y="0"/>
                    <a:pt x="5429742" y="55880"/>
                    <a:pt x="5429742" y="124460"/>
                  </a:cubicBezTo>
                  <a:lnTo>
                    <a:pt x="5429742" y="1814133"/>
                  </a:lnTo>
                  <a:cubicBezTo>
                    <a:pt x="5429742" y="1882713"/>
                    <a:pt x="5373862" y="1938593"/>
                    <a:pt x="5305282" y="1938593"/>
                  </a:cubicBezTo>
                  <a:close/>
                </a:path>
              </a:pathLst>
            </a:custGeom>
            <a:solidFill>
              <a:srgbClr val="373736">
                <a:alpha val="38824"/>
              </a:srgbClr>
            </a:solidFill>
          </p:spPr>
        </p:sp>
      </p:grpSp>
      <p:pic>
        <p:nvPicPr>
          <p:cNvPr id="8" name="Picture 8"/>
          <p:cNvPicPr>
            <a:picLocks noChangeAspect="1"/>
          </p:cNvPicPr>
          <p:nvPr/>
        </p:nvPicPr>
        <p:blipFill>
          <a:blip r:embed="rId3"/>
          <a:srcRect/>
          <a:stretch>
            <a:fillRect/>
          </a:stretch>
        </p:blipFill>
        <p:spPr>
          <a:xfrm>
            <a:off x="1028700" y="3847043"/>
            <a:ext cx="15349407" cy="49727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AutoShape 2"/>
          <p:cNvSpPr/>
          <p:nvPr/>
        </p:nvSpPr>
        <p:spPr>
          <a:xfrm rot="10056">
            <a:off x="1209917" y="1924462"/>
            <a:ext cx="8140231" cy="0"/>
          </a:xfrm>
          <a:prstGeom prst="line">
            <a:avLst/>
          </a:prstGeom>
          <a:ln w="47625" cap="rnd">
            <a:solidFill>
              <a:srgbClr val="000000"/>
            </a:solidFill>
            <a:prstDash val="sysDot"/>
            <a:headEnd type="none" w="sm" len="sm"/>
            <a:tailEnd type="none" w="sm" len="sm"/>
          </a:ln>
        </p:spPr>
      </p:sp>
      <p:sp>
        <p:nvSpPr>
          <p:cNvPr id="3" name="TextBox 3"/>
          <p:cNvSpPr txBox="1"/>
          <p:nvPr/>
        </p:nvSpPr>
        <p:spPr>
          <a:xfrm>
            <a:off x="1366399" y="904875"/>
            <a:ext cx="7827267"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BIVARIATE ANALYSIS</a:t>
            </a:r>
          </a:p>
        </p:txBody>
      </p:sp>
      <p:sp>
        <p:nvSpPr>
          <p:cNvPr id="4" name="TextBox 4"/>
          <p:cNvSpPr txBox="1"/>
          <p:nvPr/>
        </p:nvSpPr>
        <p:spPr>
          <a:xfrm>
            <a:off x="2856243" y="1917318"/>
            <a:ext cx="4847580"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NUMERICAL COLUMNS</a:t>
            </a:r>
          </a:p>
        </p:txBody>
      </p:sp>
      <p:pic>
        <p:nvPicPr>
          <p:cNvPr id="5" name="Picture 5"/>
          <p:cNvPicPr>
            <a:picLocks noChangeAspect="1"/>
          </p:cNvPicPr>
          <p:nvPr/>
        </p:nvPicPr>
        <p:blipFill>
          <a:blip r:embed="rId2"/>
          <a:srcRect/>
          <a:stretch>
            <a:fillRect/>
          </a:stretch>
        </p:blipFill>
        <p:spPr>
          <a:xfrm>
            <a:off x="13464067" y="2995901"/>
            <a:ext cx="4823933" cy="7291099"/>
          </a:xfrm>
          <a:prstGeom prst="rect">
            <a:avLst/>
          </a:prstGeom>
        </p:spPr>
      </p:pic>
      <p:grpSp>
        <p:nvGrpSpPr>
          <p:cNvPr id="6" name="Group 6"/>
          <p:cNvGrpSpPr/>
          <p:nvPr/>
        </p:nvGrpSpPr>
        <p:grpSpPr>
          <a:xfrm>
            <a:off x="595250" y="3401391"/>
            <a:ext cx="16384342" cy="5849738"/>
            <a:chOff x="0" y="0"/>
            <a:chExt cx="5429742" cy="1938593"/>
          </a:xfrm>
        </p:grpSpPr>
        <p:sp>
          <p:nvSpPr>
            <p:cNvPr id="7" name="Freeform 7"/>
            <p:cNvSpPr/>
            <p:nvPr/>
          </p:nvSpPr>
          <p:spPr>
            <a:xfrm>
              <a:off x="0" y="0"/>
              <a:ext cx="5429742" cy="1938593"/>
            </a:xfrm>
            <a:custGeom>
              <a:avLst/>
              <a:gdLst/>
              <a:ahLst/>
              <a:cxnLst/>
              <a:rect l="l" t="t" r="r" b="b"/>
              <a:pathLst>
                <a:path w="5429742" h="1938593">
                  <a:moveTo>
                    <a:pt x="5305282" y="1938593"/>
                  </a:moveTo>
                  <a:lnTo>
                    <a:pt x="124460" y="1938593"/>
                  </a:lnTo>
                  <a:cubicBezTo>
                    <a:pt x="55880" y="1938593"/>
                    <a:pt x="0" y="1882713"/>
                    <a:pt x="0" y="1814133"/>
                  </a:cubicBezTo>
                  <a:lnTo>
                    <a:pt x="0" y="124460"/>
                  </a:lnTo>
                  <a:cubicBezTo>
                    <a:pt x="0" y="55880"/>
                    <a:pt x="55880" y="0"/>
                    <a:pt x="124460" y="0"/>
                  </a:cubicBezTo>
                  <a:lnTo>
                    <a:pt x="5305282" y="0"/>
                  </a:lnTo>
                  <a:cubicBezTo>
                    <a:pt x="5373862" y="0"/>
                    <a:pt x="5429742" y="55880"/>
                    <a:pt x="5429742" y="124460"/>
                  </a:cubicBezTo>
                  <a:lnTo>
                    <a:pt x="5429742" y="1814133"/>
                  </a:lnTo>
                  <a:cubicBezTo>
                    <a:pt x="5429742" y="1882713"/>
                    <a:pt x="5373862" y="1938593"/>
                    <a:pt x="5305282" y="1938593"/>
                  </a:cubicBezTo>
                  <a:close/>
                </a:path>
              </a:pathLst>
            </a:custGeom>
            <a:solidFill>
              <a:srgbClr val="373736">
                <a:alpha val="38824"/>
              </a:srgbClr>
            </a:solidFill>
          </p:spPr>
        </p:sp>
      </p:grpSp>
      <p:pic>
        <p:nvPicPr>
          <p:cNvPr id="8" name="Picture 8"/>
          <p:cNvPicPr>
            <a:picLocks noChangeAspect="1"/>
          </p:cNvPicPr>
          <p:nvPr/>
        </p:nvPicPr>
        <p:blipFill>
          <a:blip r:embed="rId3"/>
          <a:srcRect/>
          <a:stretch>
            <a:fillRect/>
          </a:stretch>
        </p:blipFill>
        <p:spPr>
          <a:xfrm>
            <a:off x="872237" y="3871159"/>
            <a:ext cx="15830367" cy="49102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768" y="0"/>
            <a:ext cx="18274463" cy="10287000"/>
          </a:xfrm>
          <a:prstGeom prst="rect">
            <a:avLst/>
          </a:prstGeom>
        </p:spPr>
      </p:pic>
      <p:grpSp>
        <p:nvGrpSpPr>
          <p:cNvPr id="3" name="Group 3"/>
          <p:cNvGrpSpPr/>
          <p:nvPr/>
        </p:nvGrpSpPr>
        <p:grpSpPr>
          <a:xfrm>
            <a:off x="8091530" y="1653264"/>
            <a:ext cx="1052470" cy="849764"/>
            <a:chOff x="0" y="0"/>
            <a:chExt cx="6350000" cy="5126990"/>
          </a:xfrm>
        </p:grpSpPr>
        <p:sp>
          <p:nvSpPr>
            <p:cNvPr id="4" name="Freeform 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373736"/>
            </a:solidFill>
          </p:spPr>
        </p:sp>
      </p:grpSp>
      <p:grpSp>
        <p:nvGrpSpPr>
          <p:cNvPr id="5" name="Group 5"/>
          <p:cNvGrpSpPr/>
          <p:nvPr/>
        </p:nvGrpSpPr>
        <p:grpSpPr>
          <a:xfrm>
            <a:off x="1028700" y="1425873"/>
            <a:ext cx="5838797" cy="1304547"/>
            <a:chOff x="0" y="0"/>
            <a:chExt cx="18308722" cy="4090670"/>
          </a:xfrm>
        </p:grpSpPr>
        <p:sp>
          <p:nvSpPr>
            <p:cNvPr id="6" name="Freeform 6"/>
            <p:cNvSpPr/>
            <p:nvPr/>
          </p:nvSpPr>
          <p:spPr>
            <a:xfrm>
              <a:off x="8890" y="0"/>
              <a:ext cx="18303642" cy="4090670"/>
            </a:xfrm>
            <a:custGeom>
              <a:avLst/>
              <a:gdLst/>
              <a:ahLst/>
              <a:cxnLst/>
              <a:rect l="l" t="t" r="r" b="b"/>
              <a:pathLst>
                <a:path w="18303642" h="4090670">
                  <a:moveTo>
                    <a:pt x="0" y="0"/>
                  </a:moveTo>
                  <a:lnTo>
                    <a:pt x="0" y="4090670"/>
                  </a:lnTo>
                  <a:lnTo>
                    <a:pt x="18303642" y="4090670"/>
                  </a:lnTo>
                  <a:lnTo>
                    <a:pt x="18303642" y="0"/>
                  </a:lnTo>
                  <a:lnTo>
                    <a:pt x="0" y="0"/>
                  </a:lnTo>
                  <a:lnTo>
                    <a:pt x="0" y="0"/>
                  </a:lnTo>
                  <a:close/>
                  <a:moveTo>
                    <a:pt x="17718172" y="410210"/>
                  </a:moveTo>
                  <a:cubicBezTo>
                    <a:pt x="17812152" y="410210"/>
                    <a:pt x="17889622" y="486410"/>
                    <a:pt x="17889622" y="581660"/>
                  </a:cubicBezTo>
                  <a:cubicBezTo>
                    <a:pt x="17889622" y="676910"/>
                    <a:pt x="17813422" y="753110"/>
                    <a:pt x="17718172" y="753110"/>
                  </a:cubicBezTo>
                  <a:cubicBezTo>
                    <a:pt x="17622922" y="753110"/>
                    <a:pt x="17546722" y="676910"/>
                    <a:pt x="17546722" y="581660"/>
                  </a:cubicBezTo>
                  <a:cubicBezTo>
                    <a:pt x="17546722" y="486410"/>
                    <a:pt x="17624192" y="410210"/>
                    <a:pt x="17718172" y="410210"/>
                  </a:cubicBezTo>
                  <a:close/>
                  <a:moveTo>
                    <a:pt x="572770" y="410210"/>
                  </a:moveTo>
                  <a:cubicBezTo>
                    <a:pt x="666750" y="410210"/>
                    <a:pt x="744220" y="486410"/>
                    <a:pt x="744220" y="581660"/>
                  </a:cubicBezTo>
                  <a:cubicBezTo>
                    <a:pt x="744220" y="676910"/>
                    <a:pt x="668020" y="753110"/>
                    <a:pt x="572770" y="753110"/>
                  </a:cubicBezTo>
                  <a:cubicBezTo>
                    <a:pt x="478790" y="753110"/>
                    <a:pt x="401320" y="676910"/>
                    <a:pt x="401320" y="581660"/>
                  </a:cubicBezTo>
                  <a:cubicBezTo>
                    <a:pt x="401320" y="486410"/>
                    <a:pt x="478790" y="410210"/>
                    <a:pt x="572770" y="410210"/>
                  </a:cubicBezTo>
                  <a:close/>
                  <a:moveTo>
                    <a:pt x="572770" y="3680460"/>
                  </a:moveTo>
                  <a:cubicBezTo>
                    <a:pt x="478790" y="3680460"/>
                    <a:pt x="401320" y="3604260"/>
                    <a:pt x="401320" y="3509010"/>
                  </a:cubicBezTo>
                  <a:cubicBezTo>
                    <a:pt x="401320" y="3415030"/>
                    <a:pt x="477520" y="3337560"/>
                    <a:pt x="572770" y="3337560"/>
                  </a:cubicBezTo>
                  <a:cubicBezTo>
                    <a:pt x="666750" y="3337560"/>
                    <a:pt x="744220" y="3413760"/>
                    <a:pt x="744220" y="3509010"/>
                  </a:cubicBezTo>
                  <a:cubicBezTo>
                    <a:pt x="744220" y="3602990"/>
                    <a:pt x="666750" y="3680460"/>
                    <a:pt x="572770" y="3680460"/>
                  </a:cubicBezTo>
                  <a:close/>
                  <a:moveTo>
                    <a:pt x="17718172" y="3680460"/>
                  </a:moveTo>
                  <a:cubicBezTo>
                    <a:pt x="17624192" y="3680460"/>
                    <a:pt x="17546722" y="3604260"/>
                    <a:pt x="17546722" y="3509010"/>
                  </a:cubicBezTo>
                  <a:cubicBezTo>
                    <a:pt x="17546722" y="3415030"/>
                    <a:pt x="17622922" y="3337560"/>
                    <a:pt x="17718172" y="3337560"/>
                  </a:cubicBezTo>
                  <a:cubicBezTo>
                    <a:pt x="17813422" y="3337560"/>
                    <a:pt x="17889622" y="3413760"/>
                    <a:pt x="17889622" y="3509010"/>
                  </a:cubicBezTo>
                  <a:cubicBezTo>
                    <a:pt x="17889622" y="3602990"/>
                    <a:pt x="17812152" y="3680460"/>
                    <a:pt x="17718172" y="3680460"/>
                  </a:cubicBezTo>
                  <a:close/>
                </a:path>
              </a:pathLst>
            </a:custGeom>
            <a:solidFill>
              <a:srgbClr val="373736"/>
            </a:solidFill>
          </p:spPr>
        </p:sp>
        <p:sp>
          <p:nvSpPr>
            <p:cNvPr id="7" name="Freeform 7"/>
            <p:cNvSpPr/>
            <p:nvPr/>
          </p:nvSpPr>
          <p:spPr>
            <a:xfrm>
              <a:off x="410210" y="410210"/>
              <a:ext cx="342900" cy="342900"/>
            </a:xfrm>
            <a:custGeom>
              <a:avLst/>
              <a:gdLst/>
              <a:ahLst/>
              <a:cxnLst/>
              <a:rect l="l" t="t" r="r" b="b"/>
              <a:pathLst>
                <a:path w="342900" h="342900">
                  <a:moveTo>
                    <a:pt x="342900" y="171450"/>
                  </a:moveTo>
                  <a:cubicBezTo>
                    <a:pt x="342900" y="265430"/>
                    <a:pt x="266700" y="342900"/>
                    <a:pt x="171450" y="342900"/>
                  </a:cubicBezTo>
                  <a:cubicBezTo>
                    <a:pt x="77470" y="342900"/>
                    <a:pt x="0" y="266700"/>
                    <a:pt x="0" y="171450"/>
                  </a:cubicBezTo>
                  <a:cubicBezTo>
                    <a:pt x="0" y="76200"/>
                    <a:pt x="76200" y="0"/>
                    <a:pt x="171450" y="0"/>
                  </a:cubicBezTo>
                  <a:cubicBezTo>
                    <a:pt x="265430" y="0"/>
                    <a:pt x="342900" y="77470"/>
                    <a:pt x="342900" y="171450"/>
                  </a:cubicBezTo>
                  <a:close/>
                </a:path>
              </a:pathLst>
            </a:custGeom>
            <a:solidFill>
              <a:srgbClr val="FFFEFF"/>
            </a:solidFill>
          </p:spPr>
        </p:sp>
        <p:sp>
          <p:nvSpPr>
            <p:cNvPr id="8" name="Freeform 8"/>
            <p:cNvSpPr/>
            <p:nvPr/>
          </p:nvSpPr>
          <p:spPr>
            <a:xfrm>
              <a:off x="17555612" y="410210"/>
              <a:ext cx="342900" cy="342900"/>
            </a:xfrm>
            <a:custGeom>
              <a:avLst/>
              <a:gdLst/>
              <a:ahLst/>
              <a:cxnLst/>
              <a:rect l="l" t="t" r="r" b="b"/>
              <a:pathLst>
                <a:path w="342900" h="342900">
                  <a:moveTo>
                    <a:pt x="342900" y="171450"/>
                  </a:moveTo>
                  <a:cubicBezTo>
                    <a:pt x="342900" y="265430"/>
                    <a:pt x="266700" y="342900"/>
                    <a:pt x="171450" y="342900"/>
                  </a:cubicBezTo>
                  <a:cubicBezTo>
                    <a:pt x="76200" y="342900"/>
                    <a:pt x="0" y="266700"/>
                    <a:pt x="0" y="171450"/>
                  </a:cubicBezTo>
                  <a:cubicBezTo>
                    <a:pt x="0" y="76200"/>
                    <a:pt x="76200" y="0"/>
                    <a:pt x="171450" y="0"/>
                  </a:cubicBezTo>
                  <a:cubicBezTo>
                    <a:pt x="266700" y="0"/>
                    <a:pt x="342900" y="77470"/>
                    <a:pt x="342900" y="171450"/>
                  </a:cubicBezTo>
                  <a:close/>
                </a:path>
              </a:pathLst>
            </a:custGeom>
            <a:solidFill>
              <a:srgbClr val="FFFEFF"/>
            </a:solidFill>
          </p:spPr>
        </p:sp>
        <p:sp>
          <p:nvSpPr>
            <p:cNvPr id="9" name="Freeform 9"/>
            <p:cNvSpPr/>
            <p:nvPr/>
          </p:nvSpPr>
          <p:spPr>
            <a:xfrm>
              <a:off x="17555612" y="3337560"/>
              <a:ext cx="342900" cy="342900"/>
            </a:xfrm>
            <a:custGeom>
              <a:avLst/>
              <a:gdLst/>
              <a:ahLst/>
              <a:cxnLst/>
              <a:rect l="l" t="t" r="r" b="b"/>
              <a:pathLst>
                <a:path w="342900" h="342900">
                  <a:moveTo>
                    <a:pt x="342900" y="171450"/>
                  </a:moveTo>
                  <a:cubicBezTo>
                    <a:pt x="342900" y="265430"/>
                    <a:pt x="266700" y="342900"/>
                    <a:pt x="171450" y="342900"/>
                  </a:cubicBezTo>
                  <a:cubicBezTo>
                    <a:pt x="76200" y="342900"/>
                    <a:pt x="0" y="266700"/>
                    <a:pt x="0" y="171450"/>
                  </a:cubicBezTo>
                  <a:cubicBezTo>
                    <a:pt x="0" y="77470"/>
                    <a:pt x="76200" y="0"/>
                    <a:pt x="171450" y="0"/>
                  </a:cubicBezTo>
                  <a:cubicBezTo>
                    <a:pt x="266700" y="0"/>
                    <a:pt x="342900" y="77470"/>
                    <a:pt x="342900" y="171450"/>
                  </a:cubicBezTo>
                  <a:close/>
                </a:path>
              </a:pathLst>
            </a:custGeom>
            <a:solidFill>
              <a:srgbClr val="FFFEFF"/>
            </a:solidFill>
          </p:spPr>
        </p:sp>
        <p:sp>
          <p:nvSpPr>
            <p:cNvPr id="10" name="Freeform 10"/>
            <p:cNvSpPr/>
            <p:nvPr/>
          </p:nvSpPr>
          <p:spPr>
            <a:xfrm>
              <a:off x="410210" y="3337560"/>
              <a:ext cx="342900" cy="342900"/>
            </a:xfrm>
            <a:custGeom>
              <a:avLst/>
              <a:gdLst/>
              <a:ahLst/>
              <a:cxnLst/>
              <a:rect l="l" t="t" r="r" b="b"/>
              <a:pathLst>
                <a:path w="342900" h="342900">
                  <a:moveTo>
                    <a:pt x="342900" y="171450"/>
                  </a:moveTo>
                  <a:cubicBezTo>
                    <a:pt x="342900" y="265430"/>
                    <a:pt x="266700" y="342900"/>
                    <a:pt x="171450" y="342900"/>
                  </a:cubicBezTo>
                  <a:cubicBezTo>
                    <a:pt x="77470" y="342900"/>
                    <a:pt x="0" y="266700"/>
                    <a:pt x="0" y="171450"/>
                  </a:cubicBezTo>
                  <a:cubicBezTo>
                    <a:pt x="0" y="77470"/>
                    <a:pt x="76200" y="0"/>
                    <a:pt x="171450" y="0"/>
                  </a:cubicBezTo>
                  <a:cubicBezTo>
                    <a:pt x="265430" y="0"/>
                    <a:pt x="342900" y="77470"/>
                    <a:pt x="342900" y="171450"/>
                  </a:cubicBezTo>
                  <a:close/>
                </a:path>
              </a:pathLst>
            </a:custGeom>
            <a:solidFill>
              <a:srgbClr val="FFFEFF"/>
            </a:solidFill>
          </p:spPr>
        </p:sp>
      </p:grpSp>
      <p:grpSp>
        <p:nvGrpSpPr>
          <p:cNvPr id="11" name="Group 11"/>
          <p:cNvGrpSpPr/>
          <p:nvPr/>
        </p:nvGrpSpPr>
        <p:grpSpPr>
          <a:xfrm>
            <a:off x="9481404" y="1028700"/>
            <a:ext cx="8335737" cy="6065062"/>
            <a:chOff x="0" y="0"/>
            <a:chExt cx="5765800" cy="4195182"/>
          </a:xfrm>
        </p:grpSpPr>
        <p:sp>
          <p:nvSpPr>
            <p:cNvPr id="12" name="Freeform 12"/>
            <p:cNvSpPr/>
            <p:nvPr/>
          </p:nvSpPr>
          <p:spPr>
            <a:xfrm>
              <a:off x="0" y="0"/>
              <a:ext cx="5765800" cy="4195182"/>
            </a:xfrm>
            <a:custGeom>
              <a:avLst/>
              <a:gdLst/>
              <a:ahLst/>
              <a:cxnLst/>
              <a:rect l="l" t="t" r="r" b="b"/>
              <a:pathLst>
                <a:path w="5765800" h="4195182">
                  <a:moveTo>
                    <a:pt x="5765800" y="0"/>
                  </a:moveTo>
                  <a:lnTo>
                    <a:pt x="5765800" y="4192642"/>
                  </a:lnTo>
                  <a:lnTo>
                    <a:pt x="5406390" y="3701152"/>
                  </a:lnTo>
                  <a:lnTo>
                    <a:pt x="5050790" y="4195182"/>
                  </a:lnTo>
                  <a:lnTo>
                    <a:pt x="5043170" y="4195182"/>
                  </a:lnTo>
                  <a:lnTo>
                    <a:pt x="4686300" y="3701152"/>
                  </a:lnTo>
                  <a:lnTo>
                    <a:pt x="4330700" y="4195182"/>
                  </a:lnTo>
                  <a:lnTo>
                    <a:pt x="4323080" y="4195182"/>
                  </a:lnTo>
                  <a:lnTo>
                    <a:pt x="3967480" y="3701152"/>
                  </a:lnTo>
                  <a:lnTo>
                    <a:pt x="3611880" y="4195182"/>
                  </a:lnTo>
                  <a:lnTo>
                    <a:pt x="3604260" y="4195182"/>
                  </a:lnTo>
                  <a:lnTo>
                    <a:pt x="3248660" y="3701152"/>
                  </a:lnTo>
                  <a:lnTo>
                    <a:pt x="2893060" y="4195182"/>
                  </a:lnTo>
                  <a:lnTo>
                    <a:pt x="2885440" y="4195182"/>
                  </a:lnTo>
                  <a:lnTo>
                    <a:pt x="2528570" y="3701152"/>
                  </a:lnTo>
                  <a:lnTo>
                    <a:pt x="2172970" y="4195182"/>
                  </a:lnTo>
                  <a:lnTo>
                    <a:pt x="2165350" y="4195182"/>
                  </a:lnTo>
                  <a:lnTo>
                    <a:pt x="1809750" y="3701152"/>
                  </a:lnTo>
                  <a:lnTo>
                    <a:pt x="1452880" y="4195182"/>
                  </a:lnTo>
                  <a:lnTo>
                    <a:pt x="1446530" y="4195182"/>
                  </a:lnTo>
                  <a:lnTo>
                    <a:pt x="1089660" y="3701152"/>
                  </a:lnTo>
                  <a:lnTo>
                    <a:pt x="734060" y="4195182"/>
                  </a:lnTo>
                  <a:lnTo>
                    <a:pt x="725170" y="4195182"/>
                  </a:lnTo>
                  <a:lnTo>
                    <a:pt x="290830" y="3713852"/>
                  </a:lnTo>
                  <a:lnTo>
                    <a:pt x="1270" y="4195182"/>
                  </a:lnTo>
                  <a:lnTo>
                    <a:pt x="0" y="4195182"/>
                  </a:lnTo>
                  <a:lnTo>
                    <a:pt x="2540" y="3151013"/>
                  </a:lnTo>
                  <a:lnTo>
                    <a:pt x="7620" y="832464"/>
                  </a:lnTo>
                  <a:lnTo>
                    <a:pt x="10160" y="0"/>
                  </a:lnTo>
                  <a:lnTo>
                    <a:pt x="5765800" y="0"/>
                  </a:lnTo>
                  <a:close/>
                </a:path>
              </a:pathLst>
            </a:custGeom>
            <a:solidFill>
              <a:srgbClr val="373736">
                <a:alpha val="58824"/>
              </a:srgbClr>
            </a:solidFill>
          </p:spPr>
        </p:sp>
      </p:grpSp>
      <p:sp>
        <p:nvSpPr>
          <p:cNvPr id="13" name="TextBox 13"/>
          <p:cNvSpPr txBox="1"/>
          <p:nvPr/>
        </p:nvSpPr>
        <p:spPr>
          <a:xfrm>
            <a:off x="2170008" y="1558014"/>
            <a:ext cx="3305825" cy="887095"/>
          </a:xfrm>
          <a:prstGeom prst="rect">
            <a:avLst/>
          </a:prstGeom>
        </p:spPr>
        <p:txBody>
          <a:bodyPr lIns="0" tIns="0" rIns="0" bIns="0" rtlCol="0" anchor="t">
            <a:spAutoFit/>
          </a:bodyPr>
          <a:lstStyle/>
          <a:p>
            <a:pPr algn="ctr">
              <a:lnSpc>
                <a:spcPts val="7279"/>
              </a:lnSpc>
            </a:pPr>
            <a:r>
              <a:rPr lang="en-US" sz="5199">
                <a:solidFill>
                  <a:srgbClr val="FFFEFF"/>
                </a:solidFill>
                <a:latin typeface="Open Sans"/>
              </a:rPr>
              <a:t>AGENDA</a:t>
            </a:r>
          </a:p>
        </p:txBody>
      </p:sp>
      <p:sp>
        <p:nvSpPr>
          <p:cNvPr id="14" name="AutoShape 14"/>
          <p:cNvSpPr/>
          <p:nvPr/>
        </p:nvSpPr>
        <p:spPr>
          <a:xfrm>
            <a:off x="9844919" y="2250526"/>
            <a:ext cx="6492240" cy="0"/>
          </a:xfrm>
          <a:prstGeom prst="line">
            <a:avLst/>
          </a:prstGeom>
          <a:ln w="47625" cap="rnd">
            <a:solidFill>
              <a:srgbClr val="000000"/>
            </a:solidFill>
            <a:prstDash val="sysDot"/>
            <a:headEnd type="none" w="sm" len="sm"/>
            <a:tailEnd type="none" w="sm" len="sm"/>
          </a:ln>
        </p:spPr>
      </p:sp>
      <p:sp>
        <p:nvSpPr>
          <p:cNvPr id="15" name="AutoShape 15"/>
          <p:cNvSpPr/>
          <p:nvPr/>
        </p:nvSpPr>
        <p:spPr>
          <a:xfrm>
            <a:off x="9844919" y="3220280"/>
            <a:ext cx="6492240" cy="0"/>
          </a:xfrm>
          <a:prstGeom prst="line">
            <a:avLst/>
          </a:prstGeom>
          <a:ln w="47625" cap="rnd">
            <a:solidFill>
              <a:srgbClr val="000000"/>
            </a:solidFill>
            <a:prstDash val="sysDot"/>
            <a:headEnd type="none" w="sm" len="sm"/>
            <a:tailEnd type="none" w="sm" len="sm"/>
          </a:ln>
        </p:spPr>
      </p:sp>
      <p:sp>
        <p:nvSpPr>
          <p:cNvPr id="16" name="AutoShape 16"/>
          <p:cNvSpPr/>
          <p:nvPr/>
        </p:nvSpPr>
        <p:spPr>
          <a:xfrm rot="11040">
            <a:off x="9844824" y="4323325"/>
            <a:ext cx="7414419" cy="0"/>
          </a:xfrm>
          <a:prstGeom prst="line">
            <a:avLst/>
          </a:prstGeom>
          <a:ln w="47625" cap="rnd">
            <a:solidFill>
              <a:srgbClr val="000000"/>
            </a:solidFill>
            <a:prstDash val="sysDot"/>
            <a:headEnd type="none" w="sm" len="sm"/>
            <a:tailEnd type="none" w="sm" len="sm"/>
          </a:ln>
        </p:spPr>
      </p:sp>
      <p:sp>
        <p:nvSpPr>
          <p:cNvPr id="17" name="AutoShape 17"/>
          <p:cNvSpPr/>
          <p:nvPr/>
        </p:nvSpPr>
        <p:spPr>
          <a:xfrm>
            <a:off x="9844919" y="5365298"/>
            <a:ext cx="6492240" cy="0"/>
          </a:xfrm>
          <a:prstGeom prst="line">
            <a:avLst/>
          </a:prstGeom>
          <a:ln w="47625" cap="rnd">
            <a:solidFill>
              <a:srgbClr val="000000"/>
            </a:solidFill>
            <a:prstDash val="sysDot"/>
            <a:headEnd type="none" w="sm" len="sm"/>
            <a:tailEnd type="none" w="sm" len="sm"/>
          </a:ln>
        </p:spPr>
      </p:sp>
      <p:sp>
        <p:nvSpPr>
          <p:cNvPr id="18" name="AutoShape 18"/>
          <p:cNvSpPr/>
          <p:nvPr/>
        </p:nvSpPr>
        <p:spPr>
          <a:xfrm>
            <a:off x="9844919" y="6294671"/>
            <a:ext cx="6492240" cy="0"/>
          </a:xfrm>
          <a:prstGeom prst="line">
            <a:avLst/>
          </a:prstGeom>
          <a:ln w="47625" cap="rnd">
            <a:solidFill>
              <a:srgbClr val="000000"/>
            </a:solidFill>
            <a:prstDash val="sysDot"/>
            <a:headEnd type="none" w="sm" len="sm"/>
            <a:tailEnd type="none" w="sm" len="sm"/>
          </a:ln>
        </p:spPr>
      </p:sp>
      <p:sp>
        <p:nvSpPr>
          <p:cNvPr id="19" name="TextBox 19"/>
          <p:cNvSpPr txBox="1"/>
          <p:nvPr/>
        </p:nvSpPr>
        <p:spPr>
          <a:xfrm>
            <a:off x="9844919" y="1468797"/>
            <a:ext cx="3716060" cy="580390"/>
          </a:xfrm>
          <a:prstGeom prst="rect">
            <a:avLst/>
          </a:prstGeom>
        </p:spPr>
        <p:txBody>
          <a:bodyPr lIns="0" tIns="0" rIns="0" bIns="0" rtlCol="0" anchor="t">
            <a:spAutoFit/>
          </a:bodyPr>
          <a:lstStyle/>
          <a:p>
            <a:pPr algn="ctr">
              <a:lnSpc>
                <a:spcPts val="4759"/>
              </a:lnSpc>
            </a:pPr>
            <a:r>
              <a:rPr lang="en-US" sz="3399">
                <a:solidFill>
                  <a:srgbClr val="FFFEFF"/>
                </a:solidFill>
                <a:latin typeface="Open Sans Light"/>
              </a:rPr>
              <a:t>PART 1 : OBJECTIVE</a:t>
            </a:r>
          </a:p>
        </p:txBody>
      </p:sp>
      <p:sp>
        <p:nvSpPr>
          <p:cNvPr id="20" name="TextBox 20"/>
          <p:cNvSpPr txBox="1"/>
          <p:nvPr/>
        </p:nvSpPr>
        <p:spPr>
          <a:xfrm>
            <a:off x="9844919" y="2436353"/>
            <a:ext cx="6333335" cy="580390"/>
          </a:xfrm>
          <a:prstGeom prst="rect">
            <a:avLst/>
          </a:prstGeom>
        </p:spPr>
        <p:txBody>
          <a:bodyPr lIns="0" tIns="0" rIns="0" bIns="0" rtlCol="0" anchor="t">
            <a:spAutoFit/>
          </a:bodyPr>
          <a:lstStyle/>
          <a:p>
            <a:pPr algn="ctr">
              <a:lnSpc>
                <a:spcPts val="4759"/>
              </a:lnSpc>
            </a:pPr>
            <a:r>
              <a:rPr lang="en-US" sz="3399">
                <a:solidFill>
                  <a:srgbClr val="FFFEFF"/>
                </a:solidFill>
                <a:latin typeface="Open Sans Light"/>
              </a:rPr>
              <a:t>PART 2 : DATA UNDERSTANDING</a:t>
            </a:r>
          </a:p>
        </p:txBody>
      </p:sp>
      <p:sp>
        <p:nvSpPr>
          <p:cNvPr id="21" name="TextBox 21"/>
          <p:cNvSpPr txBox="1"/>
          <p:nvPr/>
        </p:nvSpPr>
        <p:spPr>
          <a:xfrm>
            <a:off x="8843718" y="3444105"/>
            <a:ext cx="9611108" cy="580390"/>
          </a:xfrm>
          <a:prstGeom prst="rect">
            <a:avLst/>
          </a:prstGeom>
        </p:spPr>
        <p:txBody>
          <a:bodyPr lIns="0" tIns="0" rIns="0" bIns="0" rtlCol="0" anchor="t">
            <a:spAutoFit/>
          </a:bodyPr>
          <a:lstStyle/>
          <a:p>
            <a:pPr algn="ctr">
              <a:lnSpc>
                <a:spcPts val="4759"/>
              </a:lnSpc>
            </a:pPr>
            <a:r>
              <a:rPr lang="en-US" sz="3399">
                <a:solidFill>
                  <a:srgbClr val="FFFEFF"/>
                </a:solidFill>
                <a:latin typeface="Open Sans Light"/>
              </a:rPr>
              <a:t>PART 3 : EXPLORATORY DATA ANALYSIS</a:t>
            </a:r>
          </a:p>
        </p:txBody>
      </p:sp>
      <p:sp>
        <p:nvSpPr>
          <p:cNvPr id="22" name="TextBox 22"/>
          <p:cNvSpPr txBox="1"/>
          <p:nvPr/>
        </p:nvSpPr>
        <p:spPr>
          <a:xfrm>
            <a:off x="9844919" y="4563110"/>
            <a:ext cx="6492240" cy="580390"/>
          </a:xfrm>
          <a:prstGeom prst="rect">
            <a:avLst/>
          </a:prstGeom>
        </p:spPr>
        <p:txBody>
          <a:bodyPr lIns="0" tIns="0" rIns="0" bIns="0" rtlCol="0" anchor="t">
            <a:spAutoFit/>
          </a:bodyPr>
          <a:lstStyle/>
          <a:p>
            <a:pPr algn="ctr">
              <a:lnSpc>
                <a:spcPts val="4759"/>
              </a:lnSpc>
            </a:pPr>
            <a:r>
              <a:rPr lang="en-US" sz="3399">
                <a:solidFill>
                  <a:srgbClr val="FFFEFF"/>
                </a:solidFill>
                <a:latin typeface="Open Sans Light"/>
              </a:rPr>
              <a:t>PART 4 : COST BENEFIT ANALYSIS</a:t>
            </a:r>
          </a:p>
        </p:txBody>
      </p:sp>
      <p:sp>
        <p:nvSpPr>
          <p:cNvPr id="23" name="TextBox 23"/>
          <p:cNvSpPr txBox="1"/>
          <p:nvPr/>
        </p:nvSpPr>
        <p:spPr>
          <a:xfrm>
            <a:off x="9144000" y="5530264"/>
            <a:ext cx="6492240" cy="580390"/>
          </a:xfrm>
          <a:prstGeom prst="rect">
            <a:avLst/>
          </a:prstGeom>
        </p:spPr>
        <p:txBody>
          <a:bodyPr lIns="0" tIns="0" rIns="0" bIns="0" rtlCol="0" anchor="t">
            <a:spAutoFit/>
          </a:bodyPr>
          <a:lstStyle/>
          <a:p>
            <a:pPr algn="ctr">
              <a:lnSpc>
                <a:spcPts val="4759"/>
              </a:lnSpc>
            </a:pPr>
            <a:r>
              <a:rPr lang="en-US" sz="3399">
                <a:solidFill>
                  <a:srgbClr val="FFFEFF"/>
                </a:solidFill>
                <a:latin typeface="Open Sans Light"/>
              </a:rPr>
              <a:t>PART 5 : METHODOLOGY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3011388" y="933450"/>
            <a:ext cx="3411736" cy="887095"/>
          </a:xfrm>
          <a:prstGeom prst="rect">
            <a:avLst/>
          </a:prstGeom>
        </p:spPr>
        <p:txBody>
          <a:bodyPr lIns="0" tIns="0" rIns="0" bIns="0" rtlCol="0" anchor="t">
            <a:spAutoFit/>
          </a:bodyPr>
          <a:lstStyle/>
          <a:p>
            <a:pPr algn="ctr">
              <a:lnSpc>
                <a:spcPts val="7279"/>
              </a:lnSpc>
            </a:pPr>
            <a:r>
              <a:rPr lang="en-US" sz="5199">
                <a:solidFill>
                  <a:srgbClr val="373736"/>
                </a:solidFill>
                <a:latin typeface="Open Sans Bold"/>
              </a:rPr>
              <a:t>SUMMARY</a:t>
            </a:r>
          </a:p>
        </p:txBody>
      </p:sp>
      <p:sp>
        <p:nvSpPr>
          <p:cNvPr id="3" name="AutoShape 3"/>
          <p:cNvSpPr/>
          <p:nvPr/>
        </p:nvSpPr>
        <p:spPr>
          <a:xfrm>
            <a:off x="2720241" y="1820545"/>
            <a:ext cx="3994030"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844451" y="2163139"/>
            <a:ext cx="13054734" cy="6906993"/>
            <a:chOff x="0" y="0"/>
            <a:chExt cx="4416046" cy="2336439"/>
          </a:xfrm>
        </p:grpSpPr>
        <p:sp>
          <p:nvSpPr>
            <p:cNvPr id="5" name="Freeform 5"/>
            <p:cNvSpPr/>
            <p:nvPr/>
          </p:nvSpPr>
          <p:spPr>
            <a:xfrm>
              <a:off x="0" y="0"/>
              <a:ext cx="4416046" cy="2336440"/>
            </a:xfrm>
            <a:custGeom>
              <a:avLst/>
              <a:gdLst/>
              <a:ahLst/>
              <a:cxnLst/>
              <a:rect l="l" t="t" r="r" b="b"/>
              <a:pathLst>
                <a:path w="4416046" h="2336440">
                  <a:moveTo>
                    <a:pt x="4291586" y="2336439"/>
                  </a:moveTo>
                  <a:lnTo>
                    <a:pt x="124460" y="2336439"/>
                  </a:lnTo>
                  <a:cubicBezTo>
                    <a:pt x="55880" y="2336439"/>
                    <a:pt x="0" y="2280559"/>
                    <a:pt x="0" y="2211980"/>
                  </a:cubicBezTo>
                  <a:lnTo>
                    <a:pt x="0" y="124460"/>
                  </a:lnTo>
                  <a:cubicBezTo>
                    <a:pt x="0" y="55880"/>
                    <a:pt x="55880" y="0"/>
                    <a:pt x="124460" y="0"/>
                  </a:cubicBezTo>
                  <a:lnTo>
                    <a:pt x="4291586" y="0"/>
                  </a:lnTo>
                  <a:cubicBezTo>
                    <a:pt x="4360166" y="0"/>
                    <a:pt x="4416046" y="55880"/>
                    <a:pt x="4416046" y="124460"/>
                  </a:cubicBezTo>
                  <a:lnTo>
                    <a:pt x="4416046" y="2211980"/>
                  </a:lnTo>
                  <a:cubicBezTo>
                    <a:pt x="4416046" y="2280560"/>
                    <a:pt x="4360166" y="2336440"/>
                    <a:pt x="4291586" y="2336440"/>
                  </a:cubicBezTo>
                  <a:close/>
                </a:path>
              </a:pathLst>
            </a:custGeom>
            <a:solidFill>
              <a:srgbClr val="373736">
                <a:alpha val="28627"/>
              </a:srgbClr>
            </a:solidFill>
          </p:spPr>
        </p:sp>
      </p:grpSp>
      <p:sp>
        <p:nvSpPr>
          <p:cNvPr id="6" name="TextBox 6"/>
          <p:cNvSpPr txBox="1"/>
          <p:nvPr/>
        </p:nvSpPr>
        <p:spPr>
          <a:xfrm>
            <a:off x="1403677" y="3267771"/>
            <a:ext cx="11936281" cy="4631055"/>
          </a:xfrm>
          <a:prstGeom prst="rect">
            <a:avLst/>
          </a:prstGeom>
        </p:spPr>
        <p:txBody>
          <a:bodyPr lIns="0" tIns="0" rIns="0" bIns="0" rtlCol="0" anchor="t">
            <a:spAutoFit/>
          </a:bodyPr>
          <a:lstStyle/>
          <a:p>
            <a:pPr marL="712470" lvl="1" indent="-356235">
              <a:lnSpc>
                <a:spcPts val="4620"/>
              </a:lnSpc>
              <a:buFont typeface="Arial"/>
              <a:buChar char="•"/>
            </a:pPr>
            <a:r>
              <a:rPr lang="en-US" sz="3300">
                <a:solidFill>
                  <a:srgbClr val="373736"/>
                </a:solidFill>
                <a:latin typeface="Open Sans Light Bold"/>
              </a:rPr>
              <a:t>Columns like city_pop and amt are highly skewed.</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Maximum transactions were done on Sunday and Monday.</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Categories like home,grocery_pos and gas_transports has highest amount of transactions above 175000.</a:t>
            </a:r>
          </a:p>
          <a:p>
            <a:pPr>
              <a:lnSpc>
                <a:spcPts val="4620"/>
              </a:lnSpc>
            </a:pPr>
            <a:endParaRPr lang="en-US" sz="3300">
              <a:solidFill>
                <a:srgbClr val="373736"/>
              </a:solidFill>
              <a:latin typeface="Open Sans Light Bold"/>
            </a:endParaRPr>
          </a:p>
        </p:txBody>
      </p:sp>
      <p:pic>
        <p:nvPicPr>
          <p:cNvPr id="7" name="Picture 7"/>
          <p:cNvPicPr>
            <a:picLocks noChangeAspect="1"/>
          </p:cNvPicPr>
          <p:nvPr/>
        </p:nvPicPr>
        <p:blipFill>
          <a:blip r:embed="rId2"/>
          <a:srcRect/>
          <a:stretch>
            <a:fillRect/>
          </a:stretch>
        </p:blipFill>
        <p:spPr>
          <a:xfrm>
            <a:off x="13464067" y="2995901"/>
            <a:ext cx="4823933" cy="72910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3011388" y="933450"/>
            <a:ext cx="3411736" cy="887095"/>
          </a:xfrm>
          <a:prstGeom prst="rect">
            <a:avLst/>
          </a:prstGeom>
        </p:spPr>
        <p:txBody>
          <a:bodyPr lIns="0" tIns="0" rIns="0" bIns="0" rtlCol="0" anchor="t">
            <a:spAutoFit/>
          </a:bodyPr>
          <a:lstStyle/>
          <a:p>
            <a:pPr algn="ctr">
              <a:lnSpc>
                <a:spcPts val="7279"/>
              </a:lnSpc>
            </a:pPr>
            <a:r>
              <a:rPr lang="en-US" sz="5199">
                <a:solidFill>
                  <a:srgbClr val="373736"/>
                </a:solidFill>
                <a:latin typeface="Open Sans Bold"/>
              </a:rPr>
              <a:t>SUMMARY</a:t>
            </a:r>
          </a:p>
        </p:txBody>
      </p:sp>
      <p:sp>
        <p:nvSpPr>
          <p:cNvPr id="3" name="AutoShape 3"/>
          <p:cNvSpPr/>
          <p:nvPr/>
        </p:nvSpPr>
        <p:spPr>
          <a:xfrm>
            <a:off x="2720241" y="1820545"/>
            <a:ext cx="3994030"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844451" y="2163139"/>
            <a:ext cx="13054734" cy="6906993"/>
            <a:chOff x="0" y="0"/>
            <a:chExt cx="4416046" cy="2336439"/>
          </a:xfrm>
        </p:grpSpPr>
        <p:sp>
          <p:nvSpPr>
            <p:cNvPr id="5" name="Freeform 5"/>
            <p:cNvSpPr/>
            <p:nvPr/>
          </p:nvSpPr>
          <p:spPr>
            <a:xfrm>
              <a:off x="0" y="0"/>
              <a:ext cx="4416046" cy="2336440"/>
            </a:xfrm>
            <a:custGeom>
              <a:avLst/>
              <a:gdLst/>
              <a:ahLst/>
              <a:cxnLst/>
              <a:rect l="l" t="t" r="r" b="b"/>
              <a:pathLst>
                <a:path w="4416046" h="2336440">
                  <a:moveTo>
                    <a:pt x="4291586" y="2336439"/>
                  </a:moveTo>
                  <a:lnTo>
                    <a:pt x="124460" y="2336439"/>
                  </a:lnTo>
                  <a:cubicBezTo>
                    <a:pt x="55880" y="2336439"/>
                    <a:pt x="0" y="2280559"/>
                    <a:pt x="0" y="2211980"/>
                  </a:cubicBezTo>
                  <a:lnTo>
                    <a:pt x="0" y="124460"/>
                  </a:lnTo>
                  <a:cubicBezTo>
                    <a:pt x="0" y="55880"/>
                    <a:pt x="55880" y="0"/>
                    <a:pt x="124460" y="0"/>
                  </a:cubicBezTo>
                  <a:lnTo>
                    <a:pt x="4291586" y="0"/>
                  </a:lnTo>
                  <a:cubicBezTo>
                    <a:pt x="4360166" y="0"/>
                    <a:pt x="4416046" y="55880"/>
                    <a:pt x="4416046" y="124460"/>
                  </a:cubicBezTo>
                  <a:lnTo>
                    <a:pt x="4416046" y="2211980"/>
                  </a:lnTo>
                  <a:cubicBezTo>
                    <a:pt x="4416046" y="2280560"/>
                    <a:pt x="4360166" y="2336440"/>
                    <a:pt x="4291586" y="2336440"/>
                  </a:cubicBezTo>
                  <a:close/>
                </a:path>
              </a:pathLst>
            </a:custGeom>
            <a:solidFill>
              <a:srgbClr val="373736">
                <a:alpha val="28627"/>
              </a:srgbClr>
            </a:solidFill>
          </p:spPr>
        </p:sp>
      </p:grpSp>
      <p:sp>
        <p:nvSpPr>
          <p:cNvPr id="6" name="TextBox 6"/>
          <p:cNvSpPr txBox="1"/>
          <p:nvPr/>
        </p:nvSpPr>
        <p:spPr>
          <a:xfrm>
            <a:off x="1403677" y="3267771"/>
            <a:ext cx="11936281" cy="4631055"/>
          </a:xfrm>
          <a:prstGeom prst="rect">
            <a:avLst/>
          </a:prstGeom>
        </p:spPr>
        <p:txBody>
          <a:bodyPr lIns="0" tIns="0" rIns="0" bIns="0" rtlCol="0" anchor="t">
            <a:spAutoFit/>
          </a:bodyPr>
          <a:lstStyle/>
          <a:p>
            <a:pPr marL="712470" lvl="1" indent="-356235">
              <a:lnSpc>
                <a:spcPts val="4620"/>
              </a:lnSpc>
              <a:buFont typeface="Arial"/>
              <a:buChar char="•"/>
            </a:pPr>
            <a:r>
              <a:rPr lang="en-US" sz="3300">
                <a:solidFill>
                  <a:srgbClr val="373736"/>
                </a:solidFill>
                <a:latin typeface="Open Sans Light Bold"/>
              </a:rPr>
              <a:t>Most of the transactions are been done by female customers.</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250000+ transactions were done in December month.</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Majority of the transactions done by customers are of 30-50 years age group.</a:t>
            </a:r>
          </a:p>
          <a:p>
            <a:pPr>
              <a:lnSpc>
                <a:spcPts val="4620"/>
              </a:lnSpc>
            </a:pPr>
            <a:endParaRPr lang="en-US" sz="3300">
              <a:solidFill>
                <a:srgbClr val="373736"/>
              </a:solidFill>
              <a:latin typeface="Open Sans Light Bold"/>
            </a:endParaRPr>
          </a:p>
        </p:txBody>
      </p:sp>
      <p:pic>
        <p:nvPicPr>
          <p:cNvPr id="7" name="Picture 7"/>
          <p:cNvPicPr>
            <a:picLocks noChangeAspect="1"/>
          </p:cNvPicPr>
          <p:nvPr/>
        </p:nvPicPr>
        <p:blipFill>
          <a:blip r:embed="rId2"/>
          <a:srcRect/>
          <a:stretch>
            <a:fillRect/>
          </a:stretch>
        </p:blipFill>
        <p:spPr>
          <a:xfrm>
            <a:off x="13464067" y="2995901"/>
            <a:ext cx="4823933" cy="72910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3011388" y="933450"/>
            <a:ext cx="3411736" cy="887095"/>
          </a:xfrm>
          <a:prstGeom prst="rect">
            <a:avLst/>
          </a:prstGeom>
        </p:spPr>
        <p:txBody>
          <a:bodyPr lIns="0" tIns="0" rIns="0" bIns="0" rtlCol="0" anchor="t">
            <a:spAutoFit/>
          </a:bodyPr>
          <a:lstStyle/>
          <a:p>
            <a:pPr algn="ctr">
              <a:lnSpc>
                <a:spcPts val="7279"/>
              </a:lnSpc>
            </a:pPr>
            <a:r>
              <a:rPr lang="en-US" sz="5199">
                <a:solidFill>
                  <a:srgbClr val="373736"/>
                </a:solidFill>
                <a:latin typeface="Open Sans Bold"/>
              </a:rPr>
              <a:t>SUMMARY</a:t>
            </a:r>
          </a:p>
        </p:txBody>
      </p:sp>
      <p:sp>
        <p:nvSpPr>
          <p:cNvPr id="3" name="AutoShape 3"/>
          <p:cNvSpPr/>
          <p:nvPr/>
        </p:nvSpPr>
        <p:spPr>
          <a:xfrm>
            <a:off x="2720241" y="1820545"/>
            <a:ext cx="3994030"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844451" y="2163139"/>
            <a:ext cx="13054734" cy="6906993"/>
            <a:chOff x="0" y="0"/>
            <a:chExt cx="4416046" cy="2336439"/>
          </a:xfrm>
        </p:grpSpPr>
        <p:sp>
          <p:nvSpPr>
            <p:cNvPr id="5" name="Freeform 5"/>
            <p:cNvSpPr/>
            <p:nvPr/>
          </p:nvSpPr>
          <p:spPr>
            <a:xfrm>
              <a:off x="0" y="0"/>
              <a:ext cx="4416046" cy="2336440"/>
            </a:xfrm>
            <a:custGeom>
              <a:avLst/>
              <a:gdLst/>
              <a:ahLst/>
              <a:cxnLst/>
              <a:rect l="l" t="t" r="r" b="b"/>
              <a:pathLst>
                <a:path w="4416046" h="2336440">
                  <a:moveTo>
                    <a:pt x="4291586" y="2336439"/>
                  </a:moveTo>
                  <a:lnTo>
                    <a:pt x="124460" y="2336439"/>
                  </a:lnTo>
                  <a:cubicBezTo>
                    <a:pt x="55880" y="2336439"/>
                    <a:pt x="0" y="2280559"/>
                    <a:pt x="0" y="2211980"/>
                  </a:cubicBezTo>
                  <a:lnTo>
                    <a:pt x="0" y="124460"/>
                  </a:lnTo>
                  <a:cubicBezTo>
                    <a:pt x="0" y="55880"/>
                    <a:pt x="55880" y="0"/>
                    <a:pt x="124460" y="0"/>
                  </a:cubicBezTo>
                  <a:lnTo>
                    <a:pt x="4291586" y="0"/>
                  </a:lnTo>
                  <a:cubicBezTo>
                    <a:pt x="4360166" y="0"/>
                    <a:pt x="4416046" y="55880"/>
                    <a:pt x="4416046" y="124460"/>
                  </a:cubicBezTo>
                  <a:lnTo>
                    <a:pt x="4416046" y="2211980"/>
                  </a:lnTo>
                  <a:cubicBezTo>
                    <a:pt x="4416046" y="2280560"/>
                    <a:pt x="4360166" y="2336440"/>
                    <a:pt x="4291586" y="2336440"/>
                  </a:cubicBezTo>
                  <a:close/>
                </a:path>
              </a:pathLst>
            </a:custGeom>
            <a:solidFill>
              <a:srgbClr val="373736">
                <a:alpha val="28627"/>
              </a:srgbClr>
            </a:solidFill>
          </p:spPr>
        </p:sp>
      </p:grpSp>
      <p:sp>
        <p:nvSpPr>
          <p:cNvPr id="6" name="TextBox 6"/>
          <p:cNvSpPr txBox="1"/>
          <p:nvPr/>
        </p:nvSpPr>
        <p:spPr>
          <a:xfrm>
            <a:off x="1403677" y="2686746"/>
            <a:ext cx="11936281" cy="5793105"/>
          </a:xfrm>
          <a:prstGeom prst="rect">
            <a:avLst/>
          </a:prstGeom>
        </p:spPr>
        <p:txBody>
          <a:bodyPr lIns="0" tIns="0" rIns="0" bIns="0" rtlCol="0" anchor="t">
            <a:spAutoFit/>
          </a:bodyPr>
          <a:lstStyle/>
          <a:p>
            <a:pPr marL="712470" lvl="1" indent="-356235">
              <a:lnSpc>
                <a:spcPts val="4620"/>
              </a:lnSpc>
              <a:buFont typeface="Arial"/>
              <a:buChar char="•"/>
            </a:pPr>
            <a:r>
              <a:rPr lang="en-US" sz="3300">
                <a:solidFill>
                  <a:srgbClr val="373736"/>
                </a:solidFill>
                <a:latin typeface="Open Sans Light Bold"/>
              </a:rPr>
              <a:t>Most of the transactions are been done by the customers having job as Film video editor, Exhibition designer and surveyor of land or geomatics.</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Majority of transaction is done from the Kilback LLCmerchant.</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A heavy amount of non-fraudulent transactions has been done.</a:t>
            </a:r>
          </a:p>
          <a:p>
            <a:pPr>
              <a:lnSpc>
                <a:spcPts val="4620"/>
              </a:lnSpc>
            </a:pPr>
            <a:endParaRPr lang="en-US" sz="3300">
              <a:solidFill>
                <a:srgbClr val="373736"/>
              </a:solidFill>
              <a:latin typeface="Open Sans Light Bold"/>
            </a:endParaRPr>
          </a:p>
        </p:txBody>
      </p:sp>
      <p:pic>
        <p:nvPicPr>
          <p:cNvPr id="7" name="Picture 7"/>
          <p:cNvPicPr>
            <a:picLocks noChangeAspect="1"/>
          </p:cNvPicPr>
          <p:nvPr/>
        </p:nvPicPr>
        <p:blipFill>
          <a:blip r:embed="rId2"/>
          <a:srcRect/>
          <a:stretch>
            <a:fillRect/>
          </a:stretch>
        </p:blipFill>
        <p:spPr>
          <a:xfrm>
            <a:off x="13464067" y="2995901"/>
            <a:ext cx="4823933" cy="72910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607" b="7082"/>
          <a:stretch>
            <a:fillRect/>
          </a:stretch>
        </p:blipFill>
        <p:spPr>
          <a:xfrm>
            <a:off x="0" y="0"/>
            <a:ext cx="18288000" cy="10287000"/>
          </a:xfrm>
          <a:prstGeom prst="rect">
            <a:avLst/>
          </a:prstGeom>
        </p:spPr>
      </p:pic>
      <p:grpSp>
        <p:nvGrpSpPr>
          <p:cNvPr id="3" name="Group 3"/>
          <p:cNvGrpSpPr/>
          <p:nvPr/>
        </p:nvGrpSpPr>
        <p:grpSpPr>
          <a:xfrm>
            <a:off x="3907702" y="8028573"/>
            <a:ext cx="10472596" cy="1517722"/>
            <a:chOff x="0" y="0"/>
            <a:chExt cx="4556896" cy="660400"/>
          </a:xfrm>
        </p:grpSpPr>
        <p:sp>
          <p:nvSpPr>
            <p:cNvPr id="4" name="Freeform 4"/>
            <p:cNvSpPr/>
            <p:nvPr/>
          </p:nvSpPr>
          <p:spPr>
            <a:xfrm>
              <a:off x="0" y="0"/>
              <a:ext cx="4556895" cy="660400"/>
            </a:xfrm>
            <a:custGeom>
              <a:avLst/>
              <a:gdLst/>
              <a:ahLst/>
              <a:cxnLst/>
              <a:rect l="l" t="t" r="r" b="b"/>
              <a:pathLst>
                <a:path w="4556895" h="660400">
                  <a:moveTo>
                    <a:pt x="4432436" y="660400"/>
                  </a:moveTo>
                  <a:lnTo>
                    <a:pt x="124460" y="660400"/>
                  </a:lnTo>
                  <a:cubicBezTo>
                    <a:pt x="55880" y="660400"/>
                    <a:pt x="0" y="604520"/>
                    <a:pt x="0" y="535940"/>
                  </a:cubicBezTo>
                  <a:lnTo>
                    <a:pt x="0" y="124460"/>
                  </a:lnTo>
                  <a:cubicBezTo>
                    <a:pt x="0" y="55880"/>
                    <a:pt x="55880" y="0"/>
                    <a:pt x="124460" y="0"/>
                  </a:cubicBezTo>
                  <a:lnTo>
                    <a:pt x="4432436" y="0"/>
                  </a:lnTo>
                  <a:cubicBezTo>
                    <a:pt x="4501016" y="0"/>
                    <a:pt x="4556895" y="55880"/>
                    <a:pt x="4556895" y="124460"/>
                  </a:cubicBezTo>
                  <a:lnTo>
                    <a:pt x="4556895" y="535940"/>
                  </a:lnTo>
                  <a:cubicBezTo>
                    <a:pt x="4556895" y="604520"/>
                    <a:pt x="4501016" y="660400"/>
                    <a:pt x="4432436" y="660400"/>
                  </a:cubicBezTo>
                  <a:close/>
                </a:path>
              </a:pathLst>
            </a:custGeom>
            <a:solidFill>
              <a:srgbClr val="373736">
                <a:alpha val="41961"/>
              </a:srgbClr>
            </a:solidFill>
          </p:spPr>
        </p:sp>
      </p:grpSp>
      <p:sp>
        <p:nvSpPr>
          <p:cNvPr id="5" name="TextBox 5"/>
          <p:cNvSpPr txBox="1"/>
          <p:nvPr/>
        </p:nvSpPr>
        <p:spPr>
          <a:xfrm>
            <a:off x="5174277" y="8296262"/>
            <a:ext cx="7939445" cy="887095"/>
          </a:xfrm>
          <a:prstGeom prst="rect">
            <a:avLst/>
          </a:prstGeom>
        </p:spPr>
        <p:txBody>
          <a:bodyPr lIns="0" tIns="0" rIns="0" bIns="0" rtlCol="0" anchor="t">
            <a:spAutoFit/>
          </a:bodyPr>
          <a:lstStyle/>
          <a:p>
            <a:pPr algn="ctr">
              <a:lnSpc>
                <a:spcPts val="7279"/>
              </a:lnSpc>
            </a:pPr>
            <a:r>
              <a:rPr lang="en-US" sz="5199">
                <a:solidFill>
                  <a:srgbClr val="FFFEFF"/>
                </a:solidFill>
                <a:latin typeface="Open Sans Bold"/>
              </a:rPr>
              <a:t>COST-BENEFIT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grpSp>
        <p:nvGrpSpPr>
          <p:cNvPr id="2" name="Group 2"/>
          <p:cNvGrpSpPr/>
          <p:nvPr/>
        </p:nvGrpSpPr>
        <p:grpSpPr>
          <a:xfrm>
            <a:off x="1619902" y="1408334"/>
            <a:ext cx="11457646" cy="3459861"/>
            <a:chOff x="0" y="0"/>
            <a:chExt cx="14327508" cy="4326472"/>
          </a:xfrm>
        </p:grpSpPr>
        <p:sp>
          <p:nvSpPr>
            <p:cNvPr id="3" name="Freeform 3"/>
            <p:cNvSpPr/>
            <p:nvPr/>
          </p:nvSpPr>
          <p:spPr>
            <a:xfrm>
              <a:off x="0" y="0"/>
              <a:ext cx="14327508" cy="4326472"/>
            </a:xfrm>
            <a:custGeom>
              <a:avLst/>
              <a:gdLst/>
              <a:ahLst/>
              <a:cxnLst/>
              <a:rect l="l" t="t" r="r" b="b"/>
              <a:pathLst>
                <a:path w="14327508" h="4326472">
                  <a:moveTo>
                    <a:pt x="0" y="0"/>
                  </a:moveTo>
                  <a:lnTo>
                    <a:pt x="0" y="3796882"/>
                  </a:lnTo>
                  <a:lnTo>
                    <a:pt x="1088390" y="3796882"/>
                  </a:lnTo>
                  <a:lnTo>
                    <a:pt x="1305560" y="4326472"/>
                  </a:lnTo>
                  <a:lnTo>
                    <a:pt x="1524000" y="3796882"/>
                  </a:lnTo>
                  <a:lnTo>
                    <a:pt x="14327508" y="3796882"/>
                  </a:lnTo>
                  <a:lnTo>
                    <a:pt x="14327508" y="0"/>
                  </a:lnTo>
                  <a:lnTo>
                    <a:pt x="0" y="0"/>
                  </a:lnTo>
                  <a:close/>
                </a:path>
              </a:pathLst>
            </a:custGeom>
            <a:solidFill>
              <a:srgbClr val="373736">
                <a:alpha val="40000"/>
              </a:srgbClr>
            </a:solidFill>
          </p:spPr>
        </p:sp>
      </p:grpSp>
      <p:sp>
        <p:nvSpPr>
          <p:cNvPr id="4" name="TextBox 4"/>
          <p:cNvSpPr txBox="1"/>
          <p:nvPr/>
        </p:nvSpPr>
        <p:spPr>
          <a:xfrm>
            <a:off x="1855139" y="1752329"/>
            <a:ext cx="10276874" cy="2470284"/>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An average number of transactions per month detected as fraudulent by the model: 1731.22</a:t>
            </a:r>
          </a:p>
          <a:p>
            <a:pPr marL="610284" lvl="1" indent="-305142">
              <a:lnSpc>
                <a:spcPts val="3957"/>
              </a:lnSpc>
              <a:buFont typeface="Arial"/>
              <a:buChar char="•"/>
            </a:pPr>
            <a:r>
              <a:rPr lang="en-US" sz="2826">
                <a:solidFill>
                  <a:srgbClr val="000000"/>
                </a:solidFill>
                <a:latin typeface="Open Sans Light"/>
              </a:rPr>
              <a:t>An average number of transactions per month that are fraudulent but not detected by the model: 21.14</a:t>
            </a:r>
          </a:p>
          <a:p>
            <a:pPr>
              <a:lnSpc>
                <a:spcPts val="3957"/>
              </a:lnSpc>
            </a:pPr>
            <a:endParaRPr lang="en-US" sz="2826">
              <a:solidFill>
                <a:srgbClr val="000000"/>
              </a:solidFill>
              <a:latin typeface="Open Sans Light"/>
            </a:endParaRPr>
          </a:p>
        </p:txBody>
      </p:sp>
      <p:pic>
        <p:nvPicPr>
          <p:cNvPr id="5" name="Picture 5"/>
          <p:cNvPicPr>
            <a:picLocks noChangeAspect="1"/>
          </p:cNvPicPr>
          <p:nvPr/>
        </p:nvPicPr>
        <p:blipFill>
          <a:blip r:embed="rId2"/>
          <a:srcRect/>
          <a:stretch>
            <a:fillRect/>
          </a:stretch>
        </p:blipFill>
        <p:spPr>
          <a:xfrm>
            <a:off x="13464067" y="2995901"/>
            <a:ext cx="4823933" cy="7291099"/>
          </a:xfrm>
          <a:prstGeom prst="rect">
            <a:avLst/>
          </a:prstGeom>
        </p:spPr>
      </p:pic>
      <p:grpSp>
        <p:nvGrpSpPr>
          <p:cNvPr id="6" name="Group 6"/>
          <p:cNvGrpSpPr/>
          <p:nvPr/>
        </p:nvGrpSpPr>
        <p:grpSpPr>
          <a:xfrm>
            <a:off x="3881137" y="5143500"/>
            <a:ext cx="11457646" cy="3043480"/>
            <a:chOff x="0" y="0"/>
            <a:chExt cx="14327508" cy="3805798"/>
          </a:xfrm>
        </p:grpSpPr>
        <p:sp>
          <p:nvSpPr>
            <p:cNvPr id="7" name="Freeform 7"/>
            <p:cNvSpPr/>
            <p:nvPr/>
          </p:nvSpPr>
          <p:spPr>
            <a:xfrm>
              <a:off x="0" y="0"/>
              <a:ext cx="14327508" cy="3805798"/>
            </a:xfrm>
            <a:custGeom>
              <a:avLst/>
              <a:gdLst/>
              <a:ahLst/>
              <a:cxnLst/>
              <a:rect l="l" t="t" r="r" b="b"/>
              <a:pathLst>
                <a:path w="14327508" h="3805798">
                  <a:moveTo>
                    <a:pt x="0" y="0"/>
                  </a:moveTo>
                  <a:lnTo>
                    <a:pt x="0" y="3276208"/>
                  </a:lnTo>
                  <a:lnTo>
                    <a:pt x="1088390" y="3276208"/>
                  </a:lnTo>
                  <a:lnTo>
                    <a:pt x="1305560" y="3805798"/>
                  </a:lnTo>
                  <a:lnTo>
                    <a:pt x="1524000" y="3276208"/>
                  </a:lnTo>
                  <a:lnTo>
                    <a:pt x="14327508" y="3276208"/>
                  </a:lnTo>
                  <a:lnTo>
                    <a:pt x="14327508" y="0"/>
                  </a:lnTo>
                  <a:lnTo>
                    <a:pt x="0" y="0"/>
                  </a:lnTo>
                  <a:close/>
                </a:path>
              </a:pathLst>
            </a:custGeom>
            <a:solidFill>
              <a:srgbClr val="373736">
                <a:alpha val="23922"/>
              </a:srgbClr>
            </a:solidFill>
          </p:spPr>
        </p:sp>
      </p:grpSp>
      <p:sp>
        <p:nvSpPr>
          <p:cNvPr id="8" name="TextBox 8"/>
          <p:cNvSpPr txBox="1"/>
          <p:nvPr/>
        </p:nvSpPr>
        <p:spPr>
          <a:xfrm>
            <a:off x="4244165" y="5625577"/>
            <a:ext cx="10163884" cy="1582709"/>
          </a:xfrm>
          <a:prstGeom prst="rect">
            <a:avLst/>
          </a:prstGeom>
        </p:spPr>
        <p:txBody>
          <a:bodyPr lIns="0" tIns="0" rIns="0" bIns="0" rtlCol="0" anchor="t">
            <a:spAutoFit/>
          </a:bodyPr>
          <a:lstStyle/>
          <a:p>
            <a:pPr marL="653407" lvl="1" indent="-326703">
              <a:lnSpc>
                <a:spcPts val="4237"/>
              </a:lnSpc>
              <a:buFont typeface="Arial"/>
              <a:buChar char="•"/>
            </a:pPr>
            <a:r>
              <a:rPr lang="en-US" sz="3026">
                <a:solidFill>
                  <a:srgbClr val="000000"/>
                </a:solidFill>
                <a:latin typeface="Open Sans Light"/>
              </a:rPr>
              <a:t>Avg no. of transaction per month: 77183.08</a:t>
            </a:r>
          </a:p>
          <a:p>
            <a:pPr marL="653407" lvl="1" indent="-326703">
              <a:lnSpc>
                <a:spcPts val="4237"/>
              </a:lnSpc>
              <a:buFont typeface="Arial"/>
              <a:buChar char="•"/>
            </a:pPr>
            <a:r>
              <a:rPr lang="en-US" sz="3026">
                <a:solidFill>
                  <a:srgbClr val="000000"/>
                </a:solidFill>
                <a:latin typeface="Open Sans Light"/>
              </a:rPr>
              <a:t>Avg no. of fraudulent transactions per month: 402.12</a:t>
            </a:r>
          </a:p>
          <a:p>
            <a:pPr marL="653407" lvl="1" indent="-326703">
              <a:lnSpc>
                <a:spcPts val="4237"/>
              </a:lnSpc>
              <a:buFont typeface="Arial"/>
              <a:buChar char="•"/>
            </a:pPr>
            <a:r>
              <a:rPr lang="en-US" sz="3026">
                <a:solidFill>
                  <a:srgbClr val="000000"/>
                </a:solidFill>
                <a:latin typeface="Open Sans Light"/>
              </a:rPr>
              <a:t>Avg amount per fraudulent transaction: 530.66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6" b="4208"/>
          <a:stretch>
            <a:fillRect/>
          </a:stretch>
        </p:blipFill>
        <p:spPr>
          <a:xfrm>
            <a:off x="1445087" y="593775"/>
            <a:ext cx="14085736" cy="9099451"/>
          </a:xfrm>
          <a:prstGeom prst="rect">
            <a:avLst/>
          </a:prstGeom>
        </p:spPr>
      </p:pic>
      <p:sp>
        <p:nvSpPr>
          <p:cNvPr id="3" name="TextBox 3"/>
          <p:cNvSpPr txBox="1"/>
          <p:nvPr/>
        </p:nvSpPr>
        <p:spPr>
          <a:xfrm>
            <a:off x="16123418" y="508050"/>
            <a:ext cx="768487" cy="9382401"/>
          </a:xfrm>
          <a:prstGeom prst="rect">
            <a:avLst/>
          </a:prstGeom>
        </p:spPr>
        <p:txBody>
          <a:bodyPr lIns="0" tIns="0" rIns="0" bIns="0" rtlCol="0" anchor="t">
            <a:spAutoFit/>
          </a:bodyPr>
          <a:lstStyle/>
          <a:p>
            <a:pPr algn="ctr">
              <a:lnSpc>
                <a:spcPts val="6754"/>
              </a:lnSpc>
            </a:pPr>
            <a:r>
              <a:rPr lang="en-US" sz="4824">
                <a:solidFill>
                  <a:srgbClr val="000000"/>
                </a:solidFill>
                <a:latin typeface="Open Sans Extra Bold"/>
              </a:rPr>
              <a:t>ME</a:t>
            </a:r>
          </a:p>
          <a:p>
            <a:pPr algn="ctr">
              <a:lnSpc>
                <a:spcPts val="6754"/>
              </a:lnSpc>
            </a:pPr>
            <a:r>
              <a:rPr lang="en-US" sz="4824">
                <a:solidFill>
                  <a:srgbClr val="000000"/>
                </a:solidFill>
                <a:latin typeface="Open Sans Extra Bold"/>
              </a:rPr>
              <a:t>T</a:t>
            </a:r>
          </a:p>
          <a:p>
            <a:pPr algn="ctr">
              <a:lnSpc>
                <a:spcPts val="6754"/>
              </a:lnSpc>
            </a:pPr>
            <a:r>
              <a:rPr lang="en-US" sz="4824">
                <a:solidFill>
                  <a:srgbClr val="000000"/>
                </a:solidFill>
                <a:latin typeface="Open Sans Extra Bold"/>
              </a:rPr>
              <a:t>HODOLOGY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7" b="37"/>
          <a:stretch>
            <a:fillRect/>
          </a:stretch>
        </p:blipFill>
        <p:spPr>
          <a:xfrm>
            <a:off x="0" y="0"/>
            <a:ext cx="18288000" cy="10287000"/>
          </a:xfrm>
          <a:prstGeom prst="rect">
            <a:avLst/>
          </a:prstGeom>
        </p:spPr>
      </p:pic>
      <p:sp>
        <p:nvSpPr>
          <p:cNvPr id="3" name="TextBox 3"/>
          <p:cNvSpPr txBox="1"/>
          <p:nvPr/>
        </p:nvSpPr>
        <p:spPr>
          <a:xfrm>
            <a:off x="1779639"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1</a:t>
            </a:r>
          </a:p>
        </p:txBody>
      </p:sp>
      <p:sp>
        <p:nvSpPr>
          <p:cNvPr id="4" name="TextBox 4"/>
          <p:cNvSpPr txBox="1"/>
          <p:nvPr/>
        </p:nvSpPr>
        <p:spPr>
          <a:xfrm>
            <a:off x="4199001" y="5038725"/>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2</a:t>
            </a:r>
          </a:p>
        </p:txBody>
      </p:sp>
      <p:sp>
        <p:nvSpPr>
          <p:cNvPr id="5" name="TextBox 5"/>
          <p:cNvSpPr txBox="1"/>
          <p:nvPr/>
        </p:nvSpPr>
        <p:spPr>
          <a:xfrm>
            <a:off x="6574821"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3</a:t>
            </a:r>
          </a:p>
        </p:txBody>
      </p:sp>
      <p:sp>
        <p:nvSpPr>
          <p:cNvPr id="6" name="TextBox 6"/>
          <p:cNvSpPr txBox="1"/>
          <p:nvPr/>
        </p:nvSpPr>
        <p:spPr>
          <a:xfrm>
            <a:off x="8946118" y="5038725"/>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4</a:t>
            </a:r>
          </a:p>
        </p:txBody>
      </p:sp>
      <p:sp>
        <p:nvSpPr>
          <p:cNvPr id="7" name="TextBox 7"/>
          <p:cNvSpPr txBox="1"/>
          <p:nvPr/>
        </p:nvSpPr>
        <p:spPr>
          <a:xfrm>
            <a:off x="11326462"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5</a:t>
            </a:r>
          </a:p>
        </p:txBody>
      </p:sp>
      <p:sp>
        <p:nvSpPr>
          <p:cNvPr id="8" name="TextBox 8"/>
          <p:cNvSpPr txBox="1"/>
          <p:nvPr/>
        </p:nvSpPr>
        <p:spPr>
          <a:xfrm>
            <a:off x="13653296" y="5038725"/>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6</a:t>
            </a:r>
          </a:p>
        </p:txBody>
      </p:sp>
      <p:sp>
        <p:nvSpPr>
          <p:cNvPr id="9" name="TextBox 9"/>
          <p:cNvSpPr txBox="1"/>
          <p:nvPr/>
        </p:nvSpPr>
        <p:spPr>
          <a:xfrm>
            <a:off x="16176074"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7</a:t>
            </a:r>
          </a:p>
        </p:txBody>
      </p:sp>
      <p:sp>
        <p:nvSpPr>
          <p:cNvPr id="10" name="TextBox 10"/>
          <p:cNvSpPr txBox="1"/>
          <p:nvPr/>
        </p:nvSpPr>
        <p:spPr>
          <a:xfrm>
            <a:off x="746701" y="6565080"/>
            <a:ext cx="2461639" cy="1211531"/>
          </a:xfrm>
          <a:prstGeom prst="rect">
            <a:avLst/>
          </a:prstGeom>
        </p:spPr>
        <p:txBody>
          <a:bodyPr lIns="0" tIns="0" rIns="0" bIns="0" rtlCol="0" anchor="t">
            <a:spAutoFit/>
          </a:bodyPr>
          <a:lstStyle/>
          <a:p>
            <a:pPr algn="ctr">
              <a:lnSpc>
                <a:spcPts val="3236"/>
              </a:lnSpc>
            </a:pPr>
            <a:r>
              <a:rPr lang="en-US" sz="2311">
                <a:solidFill>
                  <a:srgbClr val="FFFEFF"/>
                </a:solidFill>
                <a:latin typeface="Open Sans Bold"/>
              </a:rPr>
              <a:t>Understanding data</a:t>
            </a:r>
          </a:p>
          <a:p>
            <a:pPr algn="ctr">
              <a:lnSpc>
                <a:spcPts val="3236"/>
              </a:lnSpc>
            </a:pPr>
            <a:endParaRPr lang="en-US" sz="2311">
              <a:solidFill>
                <a:srgbClr val="FFFEFF"/>
              </a:solidFill>
              <a:latin typeface="Open Sans Bold"/>
            </a:endParaRPr>
          </a:p>
        </p:txBody>
      </p:sp>
      <p:sp>
        <p:nvSpPr>
          <p:cNvPr id="11" name="TextBox 11"/>
          <p:cNvSpPr txBox="1"/>
          <p:nvPr/>
        </p:nvSpPr>
        <p:spPr>
          <a:xfrm>
            <a:off x="3765733" y="3550198"/>
            <a:ext cx="1262301"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Data </a:t>
            </a:r>
          </a:p>
          <a:p>
            <a:pPr algn="ctr">
              <a:lnSpc>
                <a:spcPts val="3220"/>
              </a:lnSpc>
            </a:pPr>
            <a:r>
              <a:rPr lang="en-US" sz="2300">
                <a:solidFill>
                  <a:srgbClr val="FFFEFF"/>
                </a:solidFill>
                <a:latin typeface="Open Sans Bold"/>
              </a:rPr>
              <a:t>Cleaning</a:t>
            </a:r>
          </a:p>
          <a:p>
            <a:pPr algn="ctr">
              <a:lnSpc>
                <a:spcPts val="3220"/>
              </a:lnSpc>
            </a:pPr>
            <a:endParaRPr lang="en-US" sz="2300">
              <a:solidFill>
                <a:srgbClr val="FFFEFF"/>
              </a:solidFill>
              <a:latin typeface="Open Sans Bold"/>
            </a:endParaRPr>
          </a:p>
        </p:txBody>
      </p:sp>
      <p:sp>
        <p:nvSpPr>
          <p:cNvPr id="12" name="TextBox 12"/>
          <p:cNvSpPr txBox="1"/>
          <p:nvPr/>
        </p:nvSpPr>
        <p:spPr>
          <a:xfrm>
            <a:off x="5784484" y="6587256"/>
            <a:ext cx="1976438"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Exploratory </a:t>
            </a:r>
          </a:p>
          <a:p>
            <a:pPr algn="ctr">
              <a:lnSpc>
                <a:spcPts val="3220"/>
              </a:lnSpc>
            </a:pPr>
            <a:r>
              <a:rPr lang="en-US" sz="2300">
                <a:solidFill>
                  <a:srgbClr val="FFFEFF"/>
                </a:solidFill>
                <a:latin typeface="Open Sans Bold"/>
              </a:rPr>
              <a:t>Data Analysis</a:t>
            </a:r>
          </a:p>
          <a:p>
            <a:pPr algn="ctr">
              <a:lnSpc>
                <a:spcPts val="3220"/>
              </a:lnSpc>
            </a:pPr>
            <a:endParaRPr lang="en-US" sz="2300">
              <a:solidFill>
                <a:srgbClr val="FFFEFF"/>
              </a:solidFill>
              <a:latin typeface="Open Sans Bold"/>
            </a:endParaRPr>
          </a:p>
        </p:txBody>
      </p:sp>
      <p:sp>
        <p:nvSpPr>
          <p:cNvPr id="13" name="TextBox 13"/>
          <p:cNvSpPr txBox="1"/>
          <p:nvPr/>
        </p:nvSpPr>
        <p:spPr>
          <a:xfrm>
            <a:off x="8427958" y="3550198"/>
            <a:ext cx="1432084"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Dummy</a:t>
            </a:r>
          </a:p>
          <a:p>
            <a:pPr algn="ctr">
              <a:lnSpc>
                <a:spcPts val="3220"/>
              </a:lnSpc>
            </a:pPr>
            <a:r>
              <a:rPr lang="en-US" sz="2300">
                <a:solidFill>
                  <a:srgbClr val="FFFEFF"/>
                </a:solidFill>
                <a:latin typeface="Open Sans Bold"/>
              </a:rPr>
              <a:t> Variables</a:t>
            </a:r>
          </a:p>
          <a:p>
            <a:pPr algn="ctr">
              <a:lnSpc>
                <a:spcPts val="3220"/>
              </a:lnSpc>
            </a:pPr>
            <a:endParaRPr lang="en-US" sz="2300">
              <a:solidFill>
                <a:srgbClr val="FFFEFF"/>
              </a:solidFill>
              <a:latin typeface="Open Sans Bold"/>
            </a:endParaRPr>
          </a:p>
        </p:txBody>
      </p:sp>
      <p:sp>
        <p:nvSpPr>
          <p:cNvPr id="14" name="TextBox 14"/>
          <p:cNvSpPr txBox="1"/>
          <p:nvPr/>
        </p:nvSpPr>
        <p:spPr>
          <a:xfrm>
            <a:off x="10752878" y="6565080"/>
            <a:ext cx="1542931"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Test-Train </a:t>
            </a:r>
          </a:p>
          <a:p>
            <a:pPr algn="ctr">
              <a:lnSpc>
                <a:spcPts val="3220"/>
              </a:lnSpc>
            </a:pPr>
            <a:r>
              <a:rPr lang="en-US" sz="2300">
                <a:solidFill>
                  <a:srgbClr val="FFFEFF"/>
                </a:solidFill>
                <a:latin typeface="Open Sans Bold"/>
              </a:rPr>
              <a:t>Split</a:t>
            </a:r>
          </a:p>
          <a:p>
            <a:pPr algn="ctr">
              <a:lnSpc>
                <a:spcPts val="3220"/>
              </a:lnSpc>
            </a:pPr>
            <a:endParaRPr lang="en-US" sz="2300">
              <a:solidFill>
                <a:srgbClr val="FFFEFF"/>
              </a:solidFill>
              <a:latin typeface="Open Sans Bold"/>
            </a:endParaRPr>
          </a:p>
        </p:txBody>
      </p:sp>
      <p:sp>
        <p:nvSpPr>
          <p:cNvPr id="15" name="TextBox 15"/>
          <p:cNvSpPr txBox="1"/>
          <p:nvPr/>
        </p:nvSpPr>
        <p:spPr>
          <a:xfrm>
            <a:off x="12953983" y="3329761"/>
            <a:ext cx="1794391"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Data Scaling</a:t>
            </a:r>
          </a:p>
          <a:p>
            <a:pPr algn="ctr">
              <a:lnSpc>
                <a:spcPts val="3220"/>
              </a:lnSpc>
            </a:pPr>
            <a:r>
              <a:rPr lang="en-US" sz="2300">
                <a:solidFill>
                  <a:srgbClr val="FFFEFF"/>
                </a:solidFill>
                <a:latin typeface="Open Sans Bold"/>
              </a:rPr>
              <a:t> and </a:t>
            </a:r>
          </a:p>
          <a:p>
            <a:pPr algn="ctr">
              <a:lnSpc>
                <a:spcPts val="3220"/>
              </a:lnSpc>
            </a:pPr>
            <a:r>
              <a:rPr lang="en-US" sz="2300">
                <a:solidFill>
                  <a:srgbClr val="FFFEFF"/>
                </a:solidFill>
                <a:latin typeface="Open Sans Bold"/>
              </a:rPr>
              <a:t>SMOTE</a:t>
            </a:r>
          </a:p>
        </p:txBody>
      </p:sp>
      <p:sp>
        <p:nvSpPr>
          <p:cNvPr id="16" name="TextBox 16"/>
          <p:cNvSpPr txBox="1"/>
          <p:nvPr/>
        </p:nvSpPr>
        <p:spPr>
          <a:xfrm>
            <a:off x="15416934" y="5987181"/>
            <a:ext cx="1914044" cy="238950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Building a model along with hyper parameter tuning</a:t>
            </a:r>
          </a:p>
          <a:p>
            <a:pPr algn="ctr">
              <a:lnSpc>
                <a:spcPts val="3220"/>
              </a:lnSpc>
            </a:pPr>
            <a:endParaRPr lang="en-US" sz="2300">
              <a:solidFill>
                <a:srgbClr val="FFFEFF"/>
              </a:solidFill>
              <a:latin typeface="Open Sans 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7" b="37"/>
          <a:stretch>
            <a:fillRect/>
          </a:stretch>
        </p:blipFill>
        <p:spPr>
          <a:xfrm>
            <a:off x="0" y="0"/>
            <a:ext cx="18288000" cy="10287000"/>
          </a:xfrm>
          <a:prstGeom prst="rect">
            <a:avLst/>
          </a:prstGeom>
        </p:spPr>
      </p:pic>
      <p:sp>
        <p:nvSpPr>
          <p:cNvPr id="3" name="TextBox 3"/>
          <p:cNvSpPr txBox="1"/>
          <p:nvPr/>
        </p:nvSpPr>
        <p:spPr>
          <a:xfrm>
            <a:off x="1779639"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1</a:t>
            </a:r>
          </a:p>
        </p:txBody>
      </p:sp>
      <p:sp>
        <p:nvSpPr>
          <p:cNvPr id="4" name="TextBox 4"/>
          <p:cNvSpPr txBox="1"/>
          <p:nvPr/>
        </p:nvSpPr>
        <p:spPr>
          <a:xfrm>
            <a:off x="4199001" y="5038725"/>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2</a:t>
            </a:r>
          </a:p>
        </p:txBody>
      </p:sp>
      <p:sp>
        <p:nvSpPr>
          <p:cNvPr id="5" name="TextBox 5"/>
          <p:cNvSpPr txBox="1"/>
          <p:nvPr/>
        </p:nvSpPr>
        <p:spPr>
          <a:xfrm>
            <a:off x="6574821"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3</a:t>
            </a:r>
          </a:p>
        </p:txBody>
      </p:sp>
      <p:sp>
        <p:nvSpPr>
          <p:cNvPr id="6" name="TextBox 6"/>
          <p:cNvSpPr txBox="1"/>
          <p:nvPr/>
        </p:nvSpPr>
        <p:spPr>
          <a:xfrm>
            <a:off x="8946118" y="5038725"/>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4</a:t>
            </a:r>
          </a:p>
        </p:txBody>
      </p:sp>
      <p:sp>
        <p:nvSpPr>
          <p:cNvPr id="7" name="TextBox 7"/>
          <p:cNvSpPr txBox="1"/>
          <p:nvPr/>
        </p:nvSpPr>
        <p:spPr>
          <a:xfrm>
            <a:off x="11326462"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5</a:t>
            </a:r>
          </a:p>
        </p:txBody>
      </p:sp>
      <p:sp>
        <p:nvSpPr>
          <p:cNvPr id="8" name="TextBox 8"/>
          <p:cNvSpPr txBox="1"/>
          <p:nvPr/>
        </p:nvSpPr>
        <p:spPr>
          <a:xfrm>
            <a:off x="13653296" y="5038725"/>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6</a:t>
            </a:r>
          </a:p>
        </p:txBody>
      </p:sp>
      <p:sp>
        <p:nvSpPr>
          <p:cNvPr id="9" name="TextBox 9"/>
          <p:cNvSpPr txBox="1"/>
          <p:nvPr/>
        </p:nvSpPr>
        <p:spPr>
          <a:xfrm>
            <a:off x="16176074" y="4230831"/>
            <a:ext cx="395764" cy="912669"/>
          </a:xfrm>
          <a:prstGeom prst="rect">
            <a:avLst/>
          </a:prstGeom>
        </p:spPr>
        <p:txBody>
          <a:bodyPr lIns="0" tIns="0" rIns="0" bIns="0" rtlCol="0" anchor="t">
            <a:spAutoFit/>
          </a:bodyPr>
          <a:lstStyle/>
          <a:p>
            <a:pPr algn="ctr">
              <a:lnSpc>
                <a:spcPts val="7445"/>
              </a:lnSpc>
            </a:pPr>
            <a:r>
              <a:rPr lang="en-US" sz="5318">
                <a:solidFill>
                  <a:srgbClr val="FFFEFF"/>
                </a:solidFill>
                <a:latin typeface="Open Sans Extra Bold"/>
              </a:rPr>
              <a:t>7</a:t>
            </a:r>
          </a:p>
        </p:txBody>
      </p:sp>
      <p:sp>
        <p:nvSpPr>
          <p:cNvPr id="10" name="TextBox 10"/>
          <p:cNvSpPr txBox="1"/>
          <p:nvPr/>
        </p:nvSpPr>
        <p:spPr>
          <a:xfrm>
            <a:off x="746701" y="6565080"/>
            <a:ext cx="2461639" cy="1211531"/>
          </a:xfrm>
          <a:prstGeom prst="rect">
            <a:avLst/>
          </a:prstGeom>
        </p:spPr>
        <p:txBody>
          <a:bodyPr lIns="0" tIns="0" rIns="0" bIns="0" rtlCol="0" anchor="t">
            <a:spAutoFit/>
          </a:bodyPr>
          <a:lstStyle/>
          <a:p>
            <a:pPr algn="ctr">
              <a:lnSpc>
                <a:spcPts val="3236"/>
              </a:lnSpc>
            </a:pPr>
            <a:r>
              <a:rPr lang="en-US" sz="2311">
                <a:solidFill>
                  <a:srgbClr val="FFFEFF"/>
                </a:solidFill>
                <a:latin typeface="Open Sans Bold"/>
              </a:rPr>
              <a:t>Understanding data</a:t>
            </a:r>
          </a:p>
          <a:p>
            <a:pPr algn="ctr">
              <a:lnSpc>
                <a:spcPts val="3236"/>
              </a:lnSpc>
            </a:pPr>
            <a:endParaRPr lang="en-US" sz="2311">
              <a:solidFill>
                <a:srgbClr val="FFFEFF"/>
              </a:solidFill>
              <a:latin typeface="Open Sans Bold"/>
            </a:endParaRPr>
          </a:p>
        </p:txBody>
      </p:sp>
      <p:sp>
        <p:nvSpPr>
          <p:cNvPr id="11" name="TextBox 11"/>
          <p:cNvSpPr txBox="1"/>
          <p:nvPr/>
        </p:nvSpPr>
        <p:spPr>
          <a:xfrm>
            <a:off x="3765733" y="3550198"/>
            <a:ext cx="1262301"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Data </a:t>
            </a:r>
          </a:p>
          <a:p>
            <a:pPr algn="ctr">
              <a:lnSpc>
                <a:spcPts val="3220"/>
              </a:lnSpc>
            </a:pPr>
            <a:r>
              <a:rPr lang="en-US" sz="2300">
                <a:solidFill>
                  <a:srgbClr val="FFFEFF"/>
                </a:solidFill>
                <a:latin typeface="Open Sans Bold"/>
              </a:rPr>
              <a:t>Cleaning</a:t>
            </a:r>
          </a:p>
          <a:p>
            <a:pPr algn="ctr">
              <a:lnSpc>
                <a:spcPts val="3220"/>
              </a:lnSpc>
            </a:pPr>
            <a:endParaRPr lang="en-US" sz="2300">
              <a:solidFill>
                <a:srgbClr val="FFFEFF"/>
              </a:solidFill>
              <a:latin typeface="Open Sans Bold"/>
            </a:endParaRPr>
          </a:p>
        </p:txBody>
      </p:sp>
      <p:sp>
        <p:nvSpPr>
          <p:cNvPr id="12" name="TextBox 12"/>
          <p:cNvSpPr txBox="1"/>
          <p:nvPr/>
        </p:nvSpPr>
        <p:spPr>
          <a:xfrm>
            <a:off x="5784484" y="6587256"/>
            <a:ext cx="1976438"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Exploratory </a:t>
            </a:r>
          </a:p>
          <a:p>
            <a:pPr algn="ctr">
              <a:lnSpc>
                <a:spcPts val="3220"/>
              </a:lnSpc>
            </a:pPr>
            <a:r>
              <a:rPr lang="en-US" sz="2300">
                <a:solidFill>
                  <a:srgbClr val="FFFEFF"/>
                </a:solidFill>
                <a:latin typeface="Open Sans Bold"/>
              </a:rPr>
              <a:t>Data Analysis</a:t>
            </a:r>
          </a:p>
          <a:p>
            <a:pPr algn="ctr">
              <a:lnSpc>
                <a:spcPts val="3220"/>
              </a:lnSpc>
            </a:pPr>
            <a:endParaRPr lang="en-US" sz="2300">
              <a:solidFill>
                <a:srgbClr val="FFFEFF"/>
              </a:solidFill>
              <a:latin typeface="Open Sans Bold"/>
            </a:endParaRPr>
          </a:p>
        </p:txBody>
      </p:sp>
      <p:sp>
        <p:nvSpPr>
          <p:cNvPr id="13" name="TextBox 13"/>
          <p:cNvSpPr txBox="1"/>
          <p:nvPr/>
        </p:nvSpPr>
        <p:spPr>
          <a:xfrm>
            <a:off x="8427958" y="3550198"/>
            <a:ext cx="1432084"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Dummy</a:t>
            </a:r>
          </a:p>
          <a:p>
            <a:pPr algn="ctr">
              <a:lnSpc>
                <a:spcPts val="3220"/>
              </a:lnSpc>
            </a:pPr>
            <a:r>
              <a:rPr lang="en-US" sz="2300">
                <a:solidFill>
                  <a:srgbClr val="FFFEFF"/>
                </a:solidFill>
                <a:latin typeface="Open Sans Bold"/>
              </a:rPr>
              <a:t> Variables</a:t>
            </a:r>
          </a:p>
          <a:p>
            <a:pPr algn="ctr">
              <a:lnSpc>
                <a:spcPts val="3220"/>
              </a:lnSpc>
            </a:pPr>
            <a:endParaRPr lang="en-US" sz="2300">
              <a:solidFill>
                <a:srgbClr val="FFFEFF"/>
              </a:solidFill>
              <a:latin typeface="Open Sans Bold"/>
            </a:endParaRPr>
          </a:p>
        </p:txBody>
      </p:sp>
      <p:sp>
        <p:nvSpPr>
          <p:cNvPr id="14" name="TextBox 14"/>
          <p:cNvSpPr txBox="1"/>
          <p:nvPr/>
        </p:nvSpPr>
        <p:spPr>
          <a:xfrm>
            <a:off x="10752878" y="6565080"/>
            <a:ext cx="1542931"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Test-Train </a:t>
            </a:r>
          </a:p>
          <a:p>
            <a:pPr algn="ctr">
              <a:lnSpc>
                <a:spcPts val="3220"/>
              </a:lnSpc>
            </a:pPr>
            <a:r>
              <a:rPr lang="en-US" sz="2300">
                <a:solidFill>
                  <a:srgbClr val="FFFEFF"/>
                </a:solidFill>
                <a:latin typeface="Open Sans Bold"/>
              </a:rPr>
              <a:t>Split</a:t>
            </a:r>
          </a:p>
          <a:p>
            <a:pPr algn="ctr">
              <a:lnSpc>
                <a:spcPts val="3220"/>
              </a:lnSpc>
            </a:pPr>
            <a:endParaRPr lang="en-US" sz="2300">
              <a:solidFill>
                <a:srgbClr val="FFFEFF"/>
              </a:solidFill>
              <a:latin typeface="Open Sans Bold"/>
            </a:endParaRPr>
          </a:p>
        </p:txBody>
      </p:sp>
      <p:sp>
        <p:nvSpPr>
          <p:cNvPr id="15" name="TextBox 15"/>
          <p:cNvSpPr txBox="1"/>
          <p:nvPr/>
        </p:nvSpPr>
        <p:spPr>
          <a:xfrm>
            <a:off x="12953983" y="3329761"/>
            <a:ext cx="1794391" cy="118935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Data Scaling</a:t>
            </a:r>
          </a:p>
          <a:p>
            <a:pPr algn="ctr">
              <a:lnSpc>
                <a:spcPts val="3220"/>
              </a:lnSpc>
            </a:pPr>
            <a:r>
              <a:rPr lang="en-US" sz="2300">
                <a:solidFill>
                  <a:srgbClr val="FFFEFF"/>
                </a:solidFill>
                <a:latin typeface="Open Sans Bold"/>
              </a:rPr>
              <a:t> and </a:t>
            </a:r>
          </a:p>
          <a:p>
            <a:pPr algn="ctr">
              <a:lnSpc>
                <a:spcPts val="3220"/>
              </a:lnSpc>
            </a:pPr>
            <a:r>
              <a:rPr lang="en-US" sz="2300">
                <a:solidFill>
                  <a:srgbClr val="FFFEFF"/>
                </a:solidFill>
                <a:latin typeface="Open Sans Bold"/>
              </a:rPr>
              <a:t>SMOTE</a:t>
            </a:r>
          </a:p>
        </p:txBody>
      </p:sp>
      <p:sp>
        <p:nvSpPr>
          <p:cNvPr id="16" name="TextBox 16"/>
          <p:cNvSpPr txBox="1"/>
          <p:nvPr/>
        </p:nvSpPr>
        <p:spPr>
          <a:xfrm>
            <a:off x="15416934" y="5987181"/>
            <a:ext cx="1914044" cy="2389505"/>
          </a:xfrm>
          <a:prstGeom prst="rect">
            <a:avLst/>
          </a:prstGeom>
        </p:spPr>
        <p:txBody>
          <a:bodyPr lIns="0" tIns="0" rIns="0" bIns="0" rtlCol="0" anchor="t">
            <a:spAutoFit/>
          </a:bodyPr>
          <a:lstStyle/>
          <a:p>
            <a:pPr algn="ctr">
              <a:lnSpc>
                <a:spcPts val="3220"/>
              </a:lnSpc>
            </a:pPr>
            <a:r>
              <a:rPr lang="en-US" sz="2300">
                <a:solidFill>
                  <a:srgbClr val="FFFEFF"/>
                </a:solidFill>
                <a:latin typeface="Open Sans Bold"/>
              </a:rPr>
              <a:t>Building a model along with hyper parameter tuning</a:t>
            </a:r>
          </a:p>
          <a:p>
            <a:pPr algn="ctr">
              <a:lnSpc>
                <a:spcPts val="3220"/>
              </a:lnSpc>
            </a:pPr>
            <a:endParaRPr lang="en-US" sz="2300">
              <a:solidFill>
                <a:srgbClr val="FFFEFF"/>
              </a:solidFill>
              <a:latin typeface="Open Sans 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grpSp>
        <p:nvGrpSpPr>
          <p:cNvPr id="2" name="Group 2"/>
          <p:cNvGrpSpPr/>
          <p:nvPr/>
        </p:nvGrpSpPr>
        <p:grpSpPr>
          <a:xfrm>
            <a:off x="1619902" y="1408334"/>
            <a:ext cx="11457646" cy="2259704"/>
            <a:chOff x="0" y="0"/>
            <a:chExt cx="14327508" cy="2825705"/>
          </a:xfrm>
        </p:grpSpPr>
        <p:sp>
          <p:nvSpPr>
            <p:cNvPr id="3" name="Freeform 3"/>
            <p:cNvSpPr/>
            <p:nvPr/>
          </p:nvSpPr>
          <p:spPr>
            <a:xfrm>
              <a:off x="0" y="0"/>
              <a:ext cx="14327508" cy="2825706"/>
            </a:xfrm>
            <a:custGeom>
              <a:avLst/>
              <a:gdLst/>
              <a:ahLst/>
              <a:cxnLst/>
              <a:rect l="l" t="t" r="r" b="b"/>
              <a:pathLst>
                <a:path w="14327508" h="2825706">
                  <a:moveTo>
                    <a:pt x="0" y="0"/>
                  </a:moveTo>
                  <a:lnTo>
                    <a:pt x="0" y="2296116"/>
                  </a:lnTo>
                  <a:lnTo>
                    <a:pt x="1088390" y="2296116"/>
                  </a:lnTo>
                  <a:lnTo>
                    <a:pt x="1305560" y="2825706"/>
                  </a:lnTo>
                  <a:lnTo>
                    <a:pt x="1524000" y="2296116"/>
                  </a:lnTo>
                  <a:lnTo>
                    <a:pt x="14327508" y="2296116"/>
                  </a:lnTo>
                  <a:lnTo>
                    <a:pt x="14327508" y="0"/>
                  </a:lnTo>
                  <a:lnTo>
                    <a:pt x="0" y="0"/>
                  </a:lnTo>
                  <a:close/>
                </a:path>
              </a:pathLst>
            </a:custGeom>
            <a:solidFill>
              <a:srgbClr val="373736">
                <a:alpha val="40000"/>
              </a:srgbClr>
            </a:solidFill>
          </p:spPr>
        </p:sp>
      </p:grpSp>
      <p:sp>
        <p:nvSpPr>
          <p:cNvPr id="4" name="TextBox 4"/>
          <p:cNvSpPr txBox="1"/>
          <p:nvPr/>
        </p:nvSpPr>
        <p:spPr>
          <a:xfrm>
            <a:off x="1855139" y="1752329"/>
            <a:ext cx="10693255" cy="1472501"/>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Oversampling is been done for adjusting the class distribution of a dataset. For that, SMOTE is used.</a:t>
            </a:r>
          </a:p>
          <a:p>
            <a:pPr>
              <a:lnSpc>
                <a:spcPts val="3957"/>
              </a:lnSpc>
            </a:pPr>
            <a:endParaRPr lang="en-US" sz="2826">
              <a:solidFill>
                <a:srgbClr val="000000"/>
              </a:solidFill>
              <a:latin typeface="Open Sans Light"/>
            </a:endParaRPr>
          </a:p>
        </p:txBody>
      </p:sp>
      <p:grpSp>
        <p:nvGrpSpPr>
          <p:cNvPr id="5" name="Group 5"/>
          <p:cNvGrpSpPr/>
          <p:nvPr/>
        </p:nvGrpSpPr>
        <p:grpSpPr>
          <a:xfrm>
            <a:off x="2603869" y="3894559"/>
            <a:ext cx="11457646" cy="2259704"/>
            <a:chOff x="0" y="0"/>
            <a:chExt cx="14327508" cy="2825705"/>
          </a:xfrm>
        </p:grpSpPr>
        <p:sp>
          <p:nvSpPr>
            <p:cNvPr id="6" name="Freeform 6"/>
            <p:cNvSpPr/>
            <p:nvPr/>
          </p:nvSpPr>
          <p:spPr>
            <a:xfrm>
              <a:off x="0" y="0"/>
              <a:ext cx="14327508" cy="2825706"/>
            </a:xfrm>
            <a:custGeom>
              <a:avLst/>
              <a:gdLst/>
              <a:ahLst/>
              <a:cxnLst/>
              <a:rect l="l" t="t" r="r" b="b"/>
              <a:pathLst>
                <a:path w="14327508" h="2825706">
                  <a:moveTo>
                    <a:pt x="0" y="0"/>
                  </a:moveTo>
                  <a:lnTo>
                    <a:pt x="0" y="2296116"/>
                  </a:lnTo>
                  <a:lnTo>
                    <a:pt x="1088390" y="2296116"/>
                  </a:lnTo>
                  <a:lnTo>
                    <a:pt x="1305560" y="2825706"/>
                  </a:lnTo>
                  <a:lnTo>
                    <a:pt x="1524000" y="2296116"/>
                  </a:lnTo>
                  <a:lnTo>
                    <a:pt x="14327508" y="2296116"/>
                  </a:lnTo>
                  <a:lnTo>
                    <a:pt x="14327508" y="0"/>
                  </a:lnTo>
                  <a:lnTo>
                    <a:pt x="0" y="0"/>
                  </a:lnTo>
                  <a:close/>
                </a:path>
              </a:pathLst>
            </a:custGeom>
            <a:solidFill>
              <a:srgbClr val="373736">
                <a:alpha val="40000"/>
              </a:srgbClr>
            </a:solidFill>
          </p:spPr>
        </p:sp>
      </p:grpSp>
      <p:sp>
        <p:nvSpPr>
          <p:cNvPr id="7" name="TextBox 7"/>
          <p:cNvSpPr txBox="1"/>
          <p:nvPr/>
        </p:nvSpPr>
        <p:spPr>
          <a:xfrm>
            <a:off x="2986065" y="4073720"/>
            <a:ext cx="10693255" cy="1472501"/>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Different models like Logistic regression, Decison Tree and Random Forest Classifier were used.</a:t>
            </a:r>
          </a:p>
          <a:p>
            <a:pPr>
              <a:lnSpc>
                <a:spcPts val="3957"/>
              </a:lnSpc>
            </a:pPr>
            <a:endParaRPr lang="en-US" sz="2826">
              <a:solidFill>
                <a:srgbClr val="000000"/>
              </a:solidFill>
              <a:latin typeface="Open Sans Light"/>
            </a:endParaRPr>
          </a:p>
        </p:txBody>
      </p:sp>
      <p:pic>
        <p:nvPicPr>
          <p:cNvPr id="8" name="Picture 8"/>
          <p:cNvPicPr>
            <a:picLocks noChangeAspect="1"/>
          </p:cNvPicPr>
          <p:nvPr/>
        </p:nvPicPr>
        <p:blipFill>
          <a:blip r:embed="rId2"/>
          <a:srcRect/>
          <a:stretch>
            <a:fillRect/>
          </a:stretch>
        </p:blipFill>
        <p:spPr>
          <a:xfrm>
            <a:off x="13464067" y="2995901"/>
            <a:ext cx="4823933" cy="7291099"/>
          </a:xfrm>
          <a:prstGeom prst="rect">
            <a:avLst/>
          </a:prstGeom>
        </p:spPr>
      </p:pic>
      <p:sp>
        <p:nvSpPr>
          <p:cNvPr id="9" name="TextBox 9"/>
          <p:cNvSpPr txBox="1"/>
          <p:nvPr/>
        </p:nvSpPr>
        <p:spPr>
          <a:xfrm>
            <a:off x="3711647" y="6443385"/>
            <a:ext cx="10864706" cy="1971393"/>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Decision trees and random forest showed promising results with high accuracy, precision and recall. Helpful enough for the detection of fraudulent transaction.</a:t>
            </a:r>
          </a:p>
          <a:p>
            <a:pPr>
              <a:lnSpc>
                <a:spcPts val="3957"/>
              </a:lnSpc>
            </a:pPr>
            <a:endParaRPr lang="en-US" sz="2826">
              <a:solidFill>
                <a:srgbClr val="000000"/>
              </a:solidFill>
              <a:latin typeface="Open Sans Light"/>
            </a:endParaRPr>
          </a:p>
        </p:txBody>
      </p:sp>
      <p:grpSp>
        <p:nvGrpSpPr>
          <p:cNvPr id="10" name="Group 10"/>
          <p:cNvGrpSpPr/>
          <p:nvPr/>
        </p:nvGrpSpPr>
        <p:grpSpPr>
          <a:xfrm>
            <a:off x="3415177" y="6323042"/>
            <a:ext cx="11457646" cy="2259704"/>
            <a:chOff x="0" y="0"/>
            <a:chExt cx="14327508" cy="2825705"/>
          </a:xfrm>
        </p:grpSpPr>
        <p:sp>
          <p:nvSpPr>
            <p:cNvPr id="11" name="Freeform 11"/>
            <p:cNvSpPr/>
            <p:nvPr/>
          </p:nvSpPr>
          <p:spPr>
            <a:xfrm>
              <a:off x="0" y="0"/>
              <a:ext cx="14327508" cy="2825706"/>
            </a:xfrm>
            <a:custGeom>
              <a:avLst/>
              <a:gdLst/>
              <a:ahLst/>
              <a:cxnLst/>
              <a:rect l="l" t="t" r="r" b="b"/>
              <a:pathLst>
                <a:path w="14327508" h="2825706">
                  <a:moveTo>
                    <a:pt x="0" y="0"/>
                  </a:moveTo>
                  <a:lnTo>
                    <a:pt x="0" y="2296116"/>
                  </a:lnTo>
                  <a:lnTo>
                    <a:pt x="1088390" y="2296116"/>
                  </a:lnTo>
                  <a:lnTo>
                    <a:pt x="1305560" y="2825706"/>
                  </a:lnTo>
                  <a:lnTo>
                    <a:pt x="1524000" y="2296116"/>
                  </a:lnTo>
                  <a:lnTo>
                    <a:pt x="14327508" y="2296116"/>
                  </a:lnTo>
                  <a:lnTo>
                    <a:pt x="14327508" y="0"/>
                  </a:lnTo>
                  <a:lnTo>
                    <a:pt x="0" y="0"/>
                  </a:lnTo>
                  <a:close/>
                </a:path>
              </a:pathLst>
            </a:custGeom>
            <a:solidFill>
              <a:srgbClr val="373736">
                <a:alpha val="40000"/>
              </a:srgbClr>
            </a:solidFill>
          </p:spPr>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grpSp>
        <p:nvGrpSpPr>
          <p:cNvPr id="2" name="Group 2"/>
          <p:cNvGrpSpPr/>
          <p:nvPr/>
        </p:nvGrpSpPr>
        <p:grpSpPr>
          <a:xfrm>
            <a:off x="1619902" y="1408334"/>
            <a:ext cx="11457646" cy="2259704"/>
            <a:chOff x="0" y="0"/>
            <a:chExt cx="14327508" cy="2825705"/>
          </a:xfrm>
        </p:grpSpPr>
        <p:sp>
          <p:nvSpPr>
            <p:cNvPr id="3" name="Freeform 3"/>
            <p:cNvSpPr/>
            <p:nvPr/>
          </p:nvSpPr>
          <p:spPr>
            <a:xfrm>
              <a:off x="0" y="0"/>
              <a:ext cx="14327508" cy="2825706"/>
            </a:xfrm>
            <a:custGeom>
              <a:avLst/>
              <a:gdLst/>
              <a:ahLst/>
              <a:cxnLst/>
              <a:rect l="l" t="t" r="r" b="b"/>
              <a:pathLst>
                <a:path w="14327508" h="2825706">
                  <a:moveTo>
                    <a:pt x="0" y="0"/>
                  </a:moveTo>
                  <a:lnTo>
                    <a:pt x="0" y="2296116"/>
                  </a:lnTo>
                  <a:lnTo>
                    <a:pt x="1088390" y="2296116"/>
                  </a:lnTo>
                  <a:lnTo>
                    <a:pt x="1305560" y="2825706"/>
                  </a:lnTo>
                  <a:lnTo>
                    <a:pt x="1524000" y="2296116"/>
                  </a:lnTo>
                  <a:lnTo>
                    <a:pt x="14327508" y="2296116"/>
                  </a:lnTo>
                  <a:lnTo>
                    <a:pt x="14327508" y="0"/>
                  </a:lnTo>
                  <a:lnTo>
                    <a:pt x="0" y="0"/>
                  </a:lnTo>
                  <a:close/>
                </a:path>
              </a:pathLst>
            </a:custGeom>
            <a:solidFill>
              <a:srgbClr val="373736">
                <a:alpha val="40000"/>
              </a:srgbClr>
            </a:solidFill>
          </p:spPr>
        </p:sp>
      </p:grpSp>
      <p:sp>
        <p:nvSpPr>
          <p:cNvPr id="4" name="TextBox 4"/>
          <p:cNvSpPr txBox="1"/>
          <p:nvPr/>
        </p:nvSpPr>
        <p:spPr>
          <a:xfrm>
            <a:off x="1855139" y="1752329"/>
            <a:ext cx="10693255" cy="1472501"/>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Oversampling is been done for adjusting the class distribution of a dataset. For that, SMOTE is used.</a:t>
            </a:r>
          </a:p>
          <a:p>
            <a:pPr>
              <a:lnSpc>
                <a:spcPts val="3957"/>
              </a:lnSpc>
            </a:pPr>
            <a:endParaRPr lang="en-US" sz="2826">
              <a:solidFill>
                <a:srgbClr val="000000"/>
              </a:solidFill>
              <a:latin typeface="Open Sans Light"/>
            </a:endParaRPr>
          </a:p>
        </p:txBody>
      </p:sp>
      <p:grpSp>
        <p:nvGrpSpPr>
          <p:cNvPr id="5" name="Group 5"/>
          <p:cNvGrpSpPr/>
          <p:nvPr/>
        </p:nvGrpSpPr>
        <p:grpSpPr>
          <a:xfrm>
            <a:off x="2603869" y="3894559"/>
            <a:ext cx="11457646" cy="2259704"/>
            <a:chOff x="0" y="0"/>
            <a:chExt cx="14327508" cy="2825705"/>
          </a:xfrm>
        </p:grpSpPr>
        <p:sp>
          <p:nvSpPr>
            <p:cNvPr id="6" name="Freeform 6"/>
            <p:cNvSpPr/>
            <p:nvPr/>
          </p:nvSpPr>
          <p:spPr>
            <a:xfrm>
              <a:off x="0" y="0"/>
              <a:ext cx="14327508" cy="2825706"/>
            </a:xfrm>
            <a:custGeom>
              <a:avLst/>
              <a:gdLst/>
              <a:ahLst/>
              <a:cxnLst/>
              <a:rect l="l" t="t" r="r" b="b"/>
              <a:pathLst>
                <a:path w="14327508" h="2825706">
                  <a:moveTo>
                    <a:pt x="0" y="0"/>
                  </a:moveTo>
                  <a:lnTo>
                    <a:pt x="0" y="2296116"/>
                  </a:lnTo>
                  <a:lnTo>
                    <a:pt x="1088390" y="2296116"/>
                  </a:lnTo>
                  <a:lnTo>
                    <a:pt x="1305560" y="2825706"/>
                  </a:lnTo>
                  <a:lnTo>
                    <a:pt x="1524000" y="2296116"/>
                  </a:lnTo>
                  <a:lnTo>
                    <a:pt x="14327508" y="2296116"/>
                  </a:lnTo>
                  <a:lnTo>
                    <a:pt x="14327508" y="0"/>
                  </a:lnTo>
                  <a:lnTo>
                    <a:pt x="0" y="0"/>
                  </a:lnTo>
                  <a:close/>
                </a:path>
              </a:pathLst>
            </a:custGeom>
            <a:solidFill>
              <a:srgbClr val="373736">
                <a:alpha val="40000"/>
              </a:srgbClr>
            </a:solidFill>
          </p:spPr>
        </p:sp>
      </p:grpSp>
      <p:sp>
        <p:nvSpPr>
          <p:cNvPr id="7" name="TextBox 7"/>
          <p:cNvSpPr txBox="1"/>
          <p:nvPr/>
        </p:nvSpPr>
        <p:spPr>
          <a:xfrm>
            <a:off x="2986065" y="4073720"/>
            <a:ext cx="10693255" cy="1472501"/>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Different models like Logistic regression, Decison Tree and Random Forest Classifier were used.</a:t>
            </a:r>
          </a:p>
          <a:p>
            <a:pPr>
              <a:lnSpc>
                <a:spcPts val="3957"/>
              </a:lnSpc>
            </a:pPr>
            <a:endParaRPr lang="en-US" sz="2826">
              <a:solidFill>
                <a:srgbClr val="000000"/>
              </a:solidFill>
              <a:latin typeface="Open Sans Light"/>
            </a:endParaRPr>
          </a:p>
        </p:txBody>
      </p:sp>
      <p:pic>
        <p:nvPicPr>
          <p:cNvPr id="8" name="Picture 8"/>
          <p:cNvPicPr>
            <a:picLocks noChangeAspect="1"/>
          </p:cNvPicPr>
          <p:nvPr/>
        </p:nvPicPr>
        <p:blipFill>
          <a:blip r:embed="rId2"/>
          <a:srcRect/>
          <a:stretch>
            <a:fillRect/>
          </a:stretch>
        </p:blipFill>
        <p:spPr>
          <a:xfrm>
            <a:off x="13464067" y="2995901"/>
            <a:ext cx="4823933" cy="7291099"/>
          </a:xfrm>
          <a:prstGeom prst="rect">
            <a:avLst/>
          </a:prstGeom>
        </p:spPr>
      </p:pic>
      <p:sp>
        <p:nvSpPr>
          <p:cNvPr id="9" name="TextBox 9"/>
          <p:cNvSpPr txBox="1"/>
          <p:nvPr/>
        </p:nvSpPr>
        <p:spPr>
          <a:xfrm>
            <a:off x="3711647" y="6443385"/>
            <a:ext cx="10864706" cy="1971393"/>
          </a:xfrm>
          <a:prstGeom prst="rect">
            <a:avLst/>
          </a:prstGeom>
        </p:spPr>
        <p:txBody>
          <a:bodyPr lIns="0" tIns="0" rIns="0" bIns="0" rtlCol="0" anchor="t">
            <a:spAutoFit/>
          </a:bodyPr>
          <a:lstStyle/>
          <a:p>
            <a:pPr marL="610284" lvl="1" indent="-305142">
              <a:lnSpc>
                <a:spcPts val="3957"/>
              </a:lnSpc>
              <a:buFont typeface="Arial"/>
              <a:buChar char="•"/>
            </a:pPr>
            <a:r>
              <a:rPr lang="en-US" sz="2826">
                <a:solidFill>
                  <a:srgbClr val="000000"/>
                </a:solidFill>
                <a:latin typeface="Open Sans Light"/>
              </a:rPr>
              <a:t>Decision trees and random forest showed promising results with high accuracy, precision and recall. Helpful enough for the detection of fraudulent transaction.</a:t>
            </a:r>
          </a:p>
          <a:p>
            <a:pPr>
              <a:lnSpc>
                <a:spcPts val="3957"/>
              </a:lnSpc>
            </a:pPr>
            <a:endParaRPr lang="en-US" sz="2826">
              <a:solidFill>
                <a:srgbClr val="000000"/>
              </a:solidFill>
              <a:latin typeface="Open Sans Light"/>
            </a:endParaRPr>
          </a:p>
        </p:txBody>
      </p:sp>
      <p:grpSp>
        <p:nvGrpSpPr>
          <p:cNvPr id="10" name="Group 10"/>
          <p:cNvGrpSpPr/>
          <p:nvPr/>
        </p:nvGrpSpPr>
        <p:grpSpPr>
          <a:xfrm>
            <a:off x="3415177" y="6323042"/>
            <a:ext cx="11457646" cy="2259704"/>
            <a:chOff x="0" y="0"/>
            <a:chExt cx="14327508" cy="2825705"/>
          </a:xfrm>
        </p:grpSpPr>
        <p:sp>
          <p:nvSpPr>
            <p:cNvPr id="11" name="Freeform 11"/>
            <p:cNvSpPr/>
            <p:nvPr/>
          </p:nvSpPr>
          <p:spPr>
            <a:xfrm>
              <a:off x="0" y="0"/>
              <a:ext cx="14327508" cy="2825706"/>
            </a:xfrm>
            <a:custGeom>
              <a:avLst/>
              <a:gdLst/>
              <a:ahLst/>
              <a:cxnLst/>
              <a:rect l="l" t="t" r="r" b="b"/>
              <a:pathLst>
                <a:path w="14327508" h="2825706">
                  <a:moveTo>
                    <a:pt x="0" y="0"/>
                  </a:moveTo>
                  <a:lnTo>
                    <a:pt x="0" y="2296116"/>
                  </a:lnTo>
                  <a:lnTo>
                    <a:pt x="1088390" y="2296116"/>
                  </a:lnTo>
                  <a:lnTo>
                    <a:pt x="1305560" y="2825706"/>
                  </a:lnTo>
                  <a:lnTo>
                    <a:pt x="1524000" y="2296116"/>
                  </a:lnTo>
                  <a:lnTo>
                    <a:pt x="14327508" y="2296116"/>
                  </a:lnTo>
                  <a:lnTo>
                    <a:pt x="14327508" y="0"/>
                  </a:lnTo>
                  <a:lnTo>
                    <a:pt x="0" y="0"/>
                  </a:lnTo>
                  <a:close/>
                </a:path>
              </a:pathLst>
            </a:custGeom>
            <a:solidFill>
              <a:srgbClr val="373736">
                <a:alpha val="40000"/>
              </a:srgbClr>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857634"/>
            <a:ext cx="12632186" cy="4282088"/>
            <a:chOff x="0" y="0"/>
            <a:chExt cx="4106164" cy="1391917"/>
          </a:xfrm>
        </p:grpSpPr>
        <p:sp>
          <p:nvSpPr>
            <p:cNvPr id="3" name="Freeform 3"/>
            <p:cNvSpPr/>
            <p:nvPr/>
          </p:nvSpPr>
          <p:spPr>
            <a:xfrm>
              <a:off x="0" y="0"/>
              <a:ext cx="4106164" cy="1391917"/>
            </a:xfrm>
            <a:custGeom>
              <a:avLst/>
              <a:gdLst/>
              <a:ahLst/>
              <a:cxnLst/>
              <a:rect l="l" t="t" r="r" b="b"/>
              <a:pathLst>
                <a:path w="4106164" h="1391917">
                  <a:moveTo>
                    <a:pt x="0" y="0"/>
                  </a:moveTo>
                  <a:lnTo>
                    <a:pt x="4106164" y="0"/>
                  </a:lnTo>
                  <a:lnTo>
                    <a:pt x="4106164" y="1391917"/>
                  </a:lnTo>
                  <a:lnTo>
                    <a:pt x="0" y="1391917"/>
                  </a:lnTo>
                  <a:close/>
                </a:path>
              </a:pathLst>
            </a:custGeom>
            <a:solidFill>
              <a:srgbClr val="373736">
                <a:alpha val="18824"/>
              </a:srgbClr>
            </a:solidFill>
          </p:spPr>
        </p:sp>
      </p:grpSp>
      <p:sp>
        <p:nvSpPr>
          <p:cNvPr id="4" name="TextBox 4"/>
          <p:cNvSpPr txBox="1"/>
          <p:nvPr/>
        </p:nvSpPr>
        <p:spPr>
          <a:xfrm>
            <a:off x="-3773982" y="1901160"/>
            <a:ext cx="16553120" cy="1094741"/>
          </a:xfrm>
          <a:prstGeom prst="rect">
            <a:avLst/>
          </a:prstGeom>
        </p:spPr>
        <p:txBody>
          <a:bodyPr lIns="0" tIns="0" rIns="0" bIns="0" rtlCol="0" anchor="t">
            <a:spAutoFit/>
          </a:bodyPr>
          <a:lstStyle/>
          <a:p>
            <a:pPr algn="ctr">
              <a:lnSpc>
                <a:spcPts val="8959"/>
              </a:lnSpc>
            </a:pPr>
            <a:r>
              <a:rPr lang="en-US" sz="6399">
                <a:solidFill>
                  <a:srgbClr val="000000"/>
                </a:solidFill>
                <a:latin typeface="Open Sans Bold"/>
              </a:rPr>
              <a:t>OBJECTIVE</a:t>
            </a:r>
          </a:p>
        </p:txBody>
      </p:sp>
      <p:sp>
        <p:nvSpPr>
          <p:cNvPr id="5" name="TextBox 5"/>
          <p:cNvSpPr txBox="1"/>
          <p:nvPr/>
        </p:nvSpPr>
        <p:spPr>
          <a:xfrm>
            <a:off x="1864258" y="4858229"/>
            <a:ext cx="11179451" cy="2785721"/>
          </a:xfrm>
          <a:prstGeom prst="rect">
            <a:avLst/>
          </a:prstGeom>
        </p:spPr>
        <p:txBody>
          <a:bodyPr lIns="0" tIns="0" rIns="0" bIns="0" rtlCol="0" anchor="t">
            <a:spAutoFit/>
          </a:bodyPr>
          <a:lstStyle/>
          <a:p>
            <a:pPr algn="ctr">
              <a:lnSpc>
                <a:spcPts val="4481"/>
              </a:lnSpc>
            </a:pPr>
            <a:r>
              <a:rPr lang="en-US" sz="3200">
                <a:solidFill>
                  <a:srgbClr val="000000"/>
                </a:solidFill>
                <a:latin typeface="Open Sans Light Bold"/>
              </a:rPr>
              <a:t>To build a fraud detection model helping banks to identify credit card frauds and be vigilant enough to reduce losses incurred due to such unauthorized transactions by the fraudsters.</a:t>
            </a:r>
          </a:p>
          <a:p>
            <a:pPr algn="ctr">
              <a:lnSpc>
                <a:spcPts val="4481"/>
              </a:lnSpc>
            </a:pPr>
            <a:endParaRPr lang="en-US" sz="3200">
              <a:solidFill>
                <a:srgbClr val="000000"/>
              </a:solidFill>
              <a:latin typeface="Open Sans Light Bold"/>
            </a:endParaRPr>
          </a:p>
        </p:txBody>
      </p:sp>
      <p:pic>
        <p:nvPicPr>
          <p:cNvPr id="6" name="Picture 6"/>
          <p:cNvPicPr>
            <a:picLocks noChangeAspect="1"/>
          </p:cNvPicPr>
          <p:nvPr/>
        </p:nvPicPr>
        <p:blipFill>
          <a:blip r:embed="rId2"/>
          <a:srcRect/>
          <a:stretch>
            <a:fillRect/>
          </a:stretch>
        </p:blipFill>
        <p:spPr>
          <a:xfrm>
            <a:off x="13464067" y="2995901"/>
            <a:ext cx="4823933" cy="7291099"/>
          </a:xfrm>
          <a:prstGeom prst="rect">
            <a:avLst/>
          </a:prstGeom>
        </p:spPr>
      </p:pic>
      <p:sp>
        <p:nvSpPr>
          <p:cNvPr id="7" name="AutoShape 7"/>
          <p:cNvSpPr/>
          <p:nvPr/>
        </p:nvSpPr>
        <p:spPr>
          <a:xfrm>
            <a:off x="1418532" y="3233727"/>
            <a:ext cx="6492240" cy="0"/>
          </a:xfrm>
          <a:prstGeom prst="line">
            <a:avLst/>
          </a:prstGeom>
          <a:ln w="47625" cap="rnd">
            <a:solidFill>
              <a:srgbClr val="000000"/>
            </a:solidFill>
            <a:prstDash val="solid"/>
            <a:headEnd type="oval" w="lg" len="lg"/>
            <a:tailEnd type="oval" w="lg" len="lg"/>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7911" b="7239"/>
          <a:stretch>
            <a:fillRect/>
          </a:stretch>
        </p:blipFill>
        <p:spPr>
          <a:xfrm>
            <a:off x="1028700" y="2162012"/>
            <a:ext cx="10548878" cy="5962976"/>
          </a:xfrm>
          <a:prstGeom prst="rect">
            <a:avLst/>
          </a:prstGeom>
        </p:spPr>
      </p:pic>
      <p:pic>
        <p:nvPicPr>
          <p:cNvPr id="3" name="Picture 3"/>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11512" y="942975"/>
            <a:ext cx="11788028" cy="770860"/>
          </a:xfrm>
          <a:prstGeom prst="rect">
            <a:avLst/>
          </a:prstGeom>
        </p:spPr>
        <p:txBody>
          <a:bodyPr lIns="0" tIns="0" rIns="0" bIns="0" rtlCol="0" anchor="t">
            <a:spAutoFit/>
          </a:bodyPr>
          <a:lstStyle/>
          <a:p>
            <a:pPr algn="ctr">
              <a:lnSpc>
                <a:spcPts val="6336"/>
              </a:lnSpc>
            </a:pPr>
            <a:r>
              <a:rPr lang="en-US" sz="4526">
                <a:solidFill>
                  <a:srgbClr val="373736"/>
                </a:solidFill>
                <a:latin typeface="Open Sans Bold"/>
              </a:rPr>
              <a:t>PROBLEM STATEMENT</a:t>
            </a:r>
          </a:p>
        </p:txBody>
      </p:sp>
      <p:sp>
        <p:nvSpPr>
          <p:cNvPr id="3" name="AutoShape 3"/>
          <p:cNvSpPr/>
          <p:nvPr/>
        </p:nvSpPr>
        <p:spPr>
          <a:xfrm>
            <a:off x="536382" y="1911105"/>
            <a:ext cx="6492240" cy="0"/>
          </a:xfrm>
          <a:prstGeom prst="line">
            <a:avLst/>
          </a:prstGeom>
          <a:ln w="47625" cap="rnd">
            <a:solidFill>
              <a:srgbClr val="000000"/>
            </a:solidFill>
            <a:prstDash val="solid"/>
            <a:headEnd type="oval" w="lg" len="lg"/>
            <a:tailEnd type="oval" w="lg" len="lg"/>
          </a:ln>
        </p:spPr>
      </p:sp>
      <p:pic>
        <p:nvPicPr>
          <p:cNvPr id="4" name="Picture 4"/>
          <p:cNvPicPr>
            <a:picLocks noChangeAspect="1"/>
          </p:cNvPicPr>
          <p:nvPr/>
        </p:nvPicPr>
        <p:blipFill>
          <a:blip r:embed="rId2"/>
          <a:srcRect/>
          <a:stretch>
            <a:fillRect/>
          </a:stretch>
        </p:blipFill>
        <p:spPr>
          <a:xfrm>
            <a:off x="13464067" y="2995901"/>
            <a:ext cx="4823933" cy="7291099"/>
          </a:xfrm>
          <a:prstGeom prst="rect">
            <a:avLst/>
          </a:prstGeom>
        </p:spPr>
      </p:pic>
      <p:grpSp>
        <p:nvGrpSpPr>
          <p:cNvPr id="5" name="Group 5"/>
          <p:cNvGrpSpPr/>
          <p:nvPr/>
        </p:nvGrpSpPr>
        <p:grpSpPr>
          <a:xfrm>
            <a:off x="666966" y="2422726"/>
            <a:ext cx="15209067" cy="6692071"/>
            <a:chOff x="0" y="0"/>
            <a:chExt cx="4935377" cy="2171593"/>
          </a:xfrm>
        </p:grpSpPr>
        <p:sp>
          <p:nvSpPr>
            <p:cNvPr id="6" name="Freeform 6"/>
            <p:cNvSpPr/>
            <p:nvPr/>
          </p:nvSpPr>
          <p:spPr>
            <a:xfrm>
              <a:off x="0" y="0"/>
              <a:ext cx="4935377" cy="2171592"/>
            </a:xfrm>
            <a:custGeom>
              <a:avLst/>
              <a:gdLst/>
              <a:ahLst/>
              <a:cxnLst/>
              <a:rect l="l" t="t" r="r" b="b"/>
              <a:pathLst>
                <a:path w="4935377" h="2171592">
                  <a:moveTo>
                    <a:pt x="0" y="0"/>
                  </a:moveTo>
                  <a:lnTo>
                    <a:pt x="4935377" y="0"/>
                  </a:lnTo>
                  <a:lnTo>
                    <a:pt x="4935377" y="2171592"/>
                  </a:lnTo>
                  <a:lnTo>
                    <a:pt x="0" y="2171592"/>
                  </a:lnTo>
                  <a:close/>
                </a:path>
              </a:pathLst>
            </a:custGeom>
            <a:solidFill>
              <a:srgbClr val="373736">
                <a:alpha val="16863"/>
              </a:srgbClr>
            </a:solidFill>
          </p:spPr>
        </p:sp>
      </p:grpSp>
      <p:sp>
        <p:nvSpPr>
          <p:cNvPr id="7" name="TextBox 7"/>
          <p:cNvSpPr txBox="1"/>
          <p:nvPr/>
        </p:nvSpPr>
        <p:spPr>
          <a:xfrm>
            <a:off x="1249137" y="2715249"/>
            <a:ext cx="13536365" cy="6059399"/>
          </a:xfrm>
          <a:prstGeom prst="rect">
            <a:avLst/>
          </a:prstGeom>
        </p:spPr>
        <p:txBody>
          <a:bodyPr lIns="0" tIns="0" rIns="0" bIns="0" rtlCol="0" anchor="t">
            <a:spAutoFit/>
          </a:bodyPr>
          <a:lstStyle/>
          <a:p>
            <a:pPr>
              <a:lnSpc>
                <a:spcPts val="3993"/>
              </a:lnSpc>
            </a:pPr>
            <a:r>
              <a:rPr lang="en-US" sz="2852">
                <a:solidFill>
                  <a:srgbClr val="373736"/>
                </a:solidFill>
                <a:latin typeface="Open Sans Light Bold"/>
              </a:rPr>
              <a:t>Finex is a leading financial service provider based out of Florida, US offering a wide range of products and business services to customers through different channels, ranging from in-person bankingand ATMs to online banking.Over the last few years, Finex has observed thata significantly largenumber of unauthorised transactions are being made, due to whichthe bank has been facinga huge revenue and profitability crisis. Manycustomers have been complaining aboutunauthorised transactions being made through their credit/debit cards. Now, Finexis also not really equipped with the latest financial technologies, and is becoming difficult for the bank to track these data breaches on time to prevent furtherlosses.</a:t>
            </a:r>
          </a:p>
          <a:p>
            <a:pPr>
              <a:lnSpc>
                <a:spcPts val="3993"/>
              </a:lnSpc>
            </a:pPr>
            <a:endParaRPr lang="en-US" sz="2852">
              <a:solidFill>
                <a:srgbClr val="373736"/>
              </a:solidFill>
              <a:latin typeface="Open Sans Light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844451" y="933450"/>
            <a:ext cx="7745611" cy="1811020"/>
          </a:xfrm>
          <a:prstGeom prst="rect">
            <a:avLst/>
          </a:prstGeom>
        </p:spPr>
        <p:txBody>
          <a:bodyPr lIns="0" tIns="0" rIns="0" bIns="0" rtlCol="0" anchor="t">
            <a:spAutoFit/>
          </a:bodyPr>
          <a:lstStyle/>
          <a:p>
            <a:pPr algn="ctr">
              <a:lnSpc>
                <a:spcPts val="7279"/>
              </a:lnSpc>
            </a:pPr>
            <a:r>
              <a:rPr lang="en-US" sz="5199">
                <a:solidFill>
                  <a:srgbClr val="373736"/>
                </a:solidFill>
                <a:latin typeface="Open Sans Bold"/>
              </a:rPr>
              <a:t>DATA UNDERSTANDING</a:t>
            </a:r>
          </a:p>
          <a:p>
            <a:pPr algn="ctr">
              <a:lnSpc>
                <a:spcPts val="7279"/>
              </a:lnSpc>
            </a:pPr>
            <a:endParaRPr lang="en-US" sz="5199">
              <a:solidFill>
                <a:srgbClr val="373736"/>
              </a:solidFill>
              <a:latin typeface="Open Sans Bold"/>
            </a:endParaRPr>
          </a:p>
        </p:txBody>
      </p:sp>
      <p:sp>
        <p:nvSpPr>
          <p:cNvPr id="3" name="AutoShape 3"/>
          <p:cNvSpPr/>
          <p:nvPr/>
        </p:nvSpPr>
        <p:spPr>
          <a:xfrm>
            <a:off x="1028700" y="1886585"/>
            <a:ext cx="7325002" cy="0"/>
          </a:xfrm>
          <a:prstGeom prst="line">
            <a:avLst/>
          </a:prstGeom>
          <a:ln w="47625" cap="rnd">
            <a:solidFill>
              <a:srgbClr val="000000"/>
            </a:solidFill>
            <a:prstDash val="sysDot"/>
            <a:headEnd type="none" w="sm" len="sm"/>
            <a:tailEnd type="none" w="sm" len="sm"/>
          </a:ln>
        </p:spPr>
      </p:sp>
      <p:grpSp>
        <p:nvGrpSpPr>
          <p:cNvPr id="4" name="Group 4"/>
          <p:cNvGrpSpPr/>
          <p:nvPr/>
        </p:nvGrpSpPr>
        <p:grpSpPr>
          <a:xfrm>
            <a:off x="844451" y="2163139"/>
            <a:ext cx="13054734" cy="6906993"/>
            <a:chOff x="0" y="0"/>
            <a:chExt cx="4416046" cy="2336439"/>
          </a:xfrm>
        </p:grpSpPr>
        <p:sp>
          <p:nvSpPr>
            <p:cNvPr id="5" name="Freeform 5"/>
            <p:cNvSpPr/>
            <p:nvPr/>
          </p:nvSpPr>
          <p:spPr>
            <a:xfrm>
              <a:off x="0" y="0"/>
              <a:ext cx="4416046" cy="2336440"/>
            </a:xfrm>
            <a:custGeom>
              <a:avLst/>
              <a:gdLst/>
              <a:ahLst/>
              <a:cxnLst/>
              <a:rect l="l" t="t" r="r" b="b"/>
              <a:pathLst>
                <a:path w="4416046" h="2336440">
                  <a:moveTo>
                    <a:pt x="4291586" y="2336439"/>
                  </a:moveTo>
                  <a:lnTo>
                    <a:pt x="124460" y="2336439"/>
                  </a:lnTo>
                  <a:cubicBezTo>
                    <a:pt x="55880" y="2336439"/>
                    <a:pt x="0" y="2280559"/>
                    <a:pt x="0" y="2211980"/>
                  </a:cubicBezTo>
                  <a:lnTo>
                    <a:pt x="0" y="124460"/>
                  </a:lnTo>
                  <a:cubicBezTo>
                    <a:pt x="0" y="55880"/>
                    <a:pt x="55880" y="0"/>
                    <a:pt x="124460" y="0"/>
                  </a:cubicBezTo>
                  <a:lnTo>
                    <a:pt x="4291586" y="0"/>
                  </a:lnTo>
                  <a:cubicBezTo>
                    <a:pt x="4360166" y="0"/>
                    <a:pt x="4416046" y="55880"/>
                    <a:pt x="4416046" y="124460"/>
                  </a:cubicBezTo>
                  <a:lnTo>
                    <a:pt x="4416046" y="2211980"/>
                  </a:lnTo>
                  <a:cubicBezTo>
                    <a:pt x="4416046" y="2280560"/>
                    <a:pt x="4360166" y="2336440"/>
                    <a:pt x="4291586" y="2336440"/>
                  </a:cubicBezTo>
                  <a:close/>
                </a:path>
              </a:pathLst>
            </a:custGeom>
            <a:solidFill>
              <a:srgbClr val="373736">
                <a:alpha val="25882"/>
              </a:srgbClr>
            </a:solidFill>
          </p:spPr>
        </p:sp>
      </p:grpSp>
      <p:sp>
        <p:nvSpPr>
          <p:cNvPr id="6" name="TextBox 6"/>
          <p:cNvSpPr txBox="1"/>
          <p:nvPr/>
        </p:nvSpPr>
        <p:spPr>
          <a:xfrm>
            <a:off x="1403677" y="2677795"/>
            <a:ext cx="11936281" cy="5793105"/>
          </a:xfrm>
          <a:prstGeom prst="rect">
            <a:avLst/>
          </a:prstGeom>
        </p:spPr>
        <p:txBody>
          <a:bodyPr lIns="0" tIns="0" rIns="0" bIns="0" rtlCol="0" anchor="t">
            <a:spAutoFit/>
          </a:bodyPr>
          <a:lstStyle/>
          <a:p>
            <a:pPr marL="712470" lvl="1" indent="-356235">
              <a:lnSpc>
                <a:spcPts val="4620"/>
              </a:lnSpc>
              <a:buFont typeface="Arial"/>
              <a:buChar char="•"/>
            </a:pPr>
            <a:r>
              <a:rPr lang="en-US" sz="3300">
                <a:solidFill>
                  <a:srgbClr val="373736"/>
                </a:solidFill>
                <a:latin typeface="Open Sans Light Bold"/>
              </a:rPr>
              <a:t>Consisting of two datasets i.e.,fraud train and fraud test. Further, it's been combined.</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The combined dataset i.e., cred fraud df has 1852394 rows and 22 columns (after dropping unnamed column though it is irrelevant).</a:t>
            </a:r>
          </a:p>
          <a:p>
            <a:pPr>
              <a:lnSpc>
                <a:spcPts val="4620"/>
              </a:lnSpc>
            </a:pPr>
            <a:endParaRPr lang="en-US" sz="3300">
              <a:solidFill>
                <a:srgbClr val="373736"/>
              </a:solidFill>
              <a:latin typeface="Open Sans Light Bold"/>
            </a:endParaRPr>
          </a:p>
          <a:p>
            <a:pPr marL="712470" lvl="1" indent="-356235">
              <a:lnSpc>
                <a:spcPts val="4620"/>
              </a:lnSpc>
              <a:buFont typeface="Arial"/>
              <a:buChar char="•"/>
            </a:pPr>
            <a:r>
              <a:rPr lang="en-US" sz="3300">
                <a:solidFill>
                  <a:srgbClr val="373736"/>
                </a:solidFill>
                <a:latin typeface="Open Sans Light Bold"/>
              </a:rPr>
              <a:t>1842743 (99.5%) transactions are non-fraudulent and 9651 (0.5%) transactions seemtobe fraudulent - Reason of high data imbalance.</a:t>
            </a:r>
          </a:p>
        </p:txBody>
      </p:sp>
      <p:pic>
        <p:nvPicPr>
          <p:cNvPr id="7" name="Picture 7"/>
          <p:cNvPicPr>
            <a:picLocks noChangeAspect="1"/>
          </p:cNvPicPr>
          <p:nvPr/>
        </p:nvPicPr>
        <p:blipFill>
          <a:blip r:embed="rId2"/>
          <a:srcRect/>
          <a:stretch>
            <a:fillRect/>
          </a:stretch>
        </p:blipFill>
        <p:spPr>
          <a:xfrm>
            <a:off x="13464067" y="2995901"/>
            <a:ext cx="4823933" cy="72910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847273" y="3356886"/>
            <a:ext cx="12266619" cy="47339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EXPLORATORY DATA </a:t>
            </a:r>
          </a:p>
          <a:p>
            <a:pPr algn="ctr">
              <a:lnSpc>
                <a:spcPts val="12599"/>
              </a:lnSpc>
            </a:pPr>
            <a:r>
              <a:rPr lang="en-US" sz="9000">
                <a:solidFill>
                  <a:srgbClr val="000000"/>
                </a:solidFill>
                <a:latin typeface="Open Sans Extra Bold"/>
              </a:rPr>
              <a:t>ANALYSIS</a:t>
            </a:r>
          </a:p>
          <a:p>
            <a:pPr algn="ctr">
              <a:lnSpc>
                <a:spcPts val="12599"/>
              </a:lnSpc>
            </a:pPr>
            <a:endParaRPr lang="en-US" sz="9000">
              <a:solidFill>
                <a:srgbClr val="000000"/>
              </a:solidFill>
              <a:latin typeface="Open Sans Extra Bold"/>
            </a:endParaRPr>
          </a:p>
        </p:txBody>
      </p:sp>
      <p:pic>
        <p:nvPicPr>
          <p:cNvPr id="3" name="Picture 3"/>
          <p:cNvPicPr>
            <a:picLocks noChangeAspect="1"/>
          </p:cNvPicPr>
          <p:nvPr/>
        </p:nvPicPr>
        <p:blipFill>
          <a:blip r:embed="rId2"/>
          <a:srcRect/>
          <a:stretch>
            <a:fillRect/>
          </a:stretch>
        </p:blipFill>
        <p:spPr>
          <a:xfrm>
            <a:off x="13464067" y="2995901"/>
            <a:ext cx="4823933" cy="72910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39865" y="2111053"/>
            <a:ext cx="10662891" cy="4383440"/>
          </a:xfrm>
          <a:prstGeom prst="rect">
            <a:avLst/>
          </a:prstGeom>
        </p:spPr>
      </p:pic>
      <p:grpSp>
        <p:nvGrpSpPr>
          <p:cNvPr id="3" name="Group 3"/>
          <p:cNvGrpSpPr/>
          <p:nvPr/>
        </p:nvGrpSpPr>
        <p:grpSpPr>
          <a:xfrm>
            <a:off x="817243" y="6837394"/>
            <a:ext cx="14388757" cy="1393353"/>
            <a:chOff x="0" y="0"/>
            <a:chExt cx="4867308" cy="471332"/>
          </a:xfrm>
        </p:grpSpPr>
        <p:sp>
          <p:nvSpPr>
            <p:cNvPr id="4" name="Freeform 4"/>
            <p:cNvSpPr/>
            <p:nvPr/>
          </p:nvSpPr>
          <p:spPr>
            <a:xfrm>
              <a:off x="0" y="0"/>
              <a:ext cx="4867308" cy="471332"/>
            </a:xfrm>
            <a:custGeom>
              <a:avLst/>
              <a:gdLst/>
              <a:ahLst/>
              <a:cxnLst/>
              <a:rect l="l" t="t" r="r" b="b"/>
              <a:pathLst>
                <a:path w="4867308" h="471332">
                  <a:moveTo>
                    <a:pt x="0" y="0"/>
                  </a:moveTo>
                  <a:lnTo>
                    <a:pt x="4867308" y="0"/>
                  </a:lnTo>
                  <a:lnTo>
                    <a:pt x="4867308" y="471332"/>
                  </a:lnTo>
                  <a:lnTo>
                    <a:pt x="0" y="471332"/>
                  </a:lnTo>
                  <a:close/>
                </a:path>
              </a:pathLst>
            </a:custGeom>
            <a:solidFill>
              <a:srgbClr val="373736">
                <a:alpha val="22745"/>
              </a:srgbClr>
            </a:solidFill>
          </p:spPr>
        </p:sp>
      </p:grpSp>
      <p:sp>
        <p:nvSpPr>
          <p:cNvPr id="5" name="TextBox 5"/>
          <p:cNvSpPr txBox="1"/>
          <p:nvPr/>
        </p:nvSpPr>
        <p:spPr>
          <a:xfrm>
            <a:off x="1494546" y="7180485"/>
            <a:ext cx="12911686" cy="1050262"/>
          </a:xfrm>
          <a:prstGeom prst="rect">
            <a:avLst/>
          </a:prstGeom>
        </p:spPr>
        <p:txBody>
          <a:bodyPr lIns="0" tIns="0" rIns="0" bIns="0" rtlCol="0" anchor="t">
            <a:spAutoFit/>
          </a:bodyPr>
          <a:lstStyle/>
          <a:p>
            <a:pPr algn="ctr">
              <a:lnSpc>
                <a:spcPts val="4267"/>
              </a:lnSpc>
            </a:pPr>
            <a:r>
              <a:rPr lang="en-US" sz="3047">
                <a:solidFill>
                  <a:srgbClr val="000000"/>
                </a:solidFill>
                <a:latin typeface="Open Sans Light Bold"/>
              </a:rPr>
              <a:t>99.5%oftransactionsare non-fraud while rest 0.5% refers to fraud.</a:t>
            </a:r>
          </a:p>
          <a:p>
            <a:pPr algn="ctr">
              <a:lnSpc>
                <a:spcPts val="4267"/>
              </a:lnSpc>
            </a:pPr>
            <a:endParaRPr lang="en-US" sz="3047">
              <a:solidFill>
                <a:srgbClr val="000000"/>
              </a:solidFill>
              <a:latin typeface="Open Sans Light Bold"/>
            </a:endParaRPr>
          </a:p>
        </p:txBody>
      </p:sp>
      <p:sp>
        <p:nvSpPr>
          <p:cNvPr id="6" name="AutoShape 6"/>
          <p:cNvSpPr/>
          <p:nvPr/>
        </p:nvSpPr>
        <p:spPr>
          <a:xfrm>
            <a:off x="1028700" y="981075"/>
            <a:ext cx="4973735" cy="0"/>
          </a:xfrm>
          <a:prstGeom prst="line">
            <a:avLst/>
          </a:prstGeom>
          <a:ln w="47625" cap="rnd">
            <a:solidFill>
              <a:srgbClr val="000000"/>
            </a:solidFill>
            <a:prstDash val="solid"/>
            <a:headEnd type="none" w="sm" len="sm"/>
            <a:tailEnd type="none" w="sm" len="sm"/>
          </a:ln>
        </p:spPr>
      </p:sp>
      <p:sp>
        <p:nvSpPr>
          <p:cNvPr id="7" name="AutoShape 7"/>
          <p:cNvSpPr/>
          <p:nvPr/>
        </p:nvSpPr>
        <p:spPr>
          <a:xfrm rot="-5400000">
            <a:off x="-919291" y="2885835"/>
            <a:ext cx="3895983" cy="0"/>
          </a:xfrm>
          <a:prstGeom prst="line">
            <a:avLst/>
          </a:prstGeom>
          <a:ln w="47625" cap="rnd">
            <a:solidFill>
              <a:srgbClr val="000000"/>
            </a:solidFill>
            <a:prstDash val="solid"/>
            <a:headEnd type="none" w="sm" len="sm"/>
            <a:tailEnd type="none" w="sm" len="sm"/>
          </a:ln>
        </p:spPr>
      </p:sp>
      <p:pic>
        <p:nvPicPr>
          <p:cNvPr id="8" name="Picture 8"/>
          <p:cNvPicPr>
            <a:picLocks noChangeAspect="1"/>
          </p:cNvPicPr>
          <p:nvPr/>
        </p:nvPicPr>
        <p:blipFill>
          <a:blip r:embed="rId3"/>
          <a:srcRect/>
          <a:stretch>
            <a:fillRect/>
          </a:stretch>
        </p:blipFill>
        <p:spPr>
          <a:xfrm>
            <a:off x="13464067" y="2995901"/>
            <a:ext cx="4823933" cy="72910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sp>
        <p:nvSpPr>
          <p:cNvPr id="4" name="TextBox 4"/>
          <p:cNvSpPr txBox="1"/>
          <p:nvPr/>
        </p:nvSpPr>
        <p:spPr>
          <a:xfrm>
            <a:off x="2797582" y="2096093"/>
            <a:ext cx="4964900" cy="607772"/>
          </a:xfrm>
          <a:prstGeom prst="rect">
            <a:avLst/>
          </a:prstGeom>
        </p:spPr>
        <p:txBody>
          <a:bodyPr lIns="0" tIns="0" rIns="0" bIns="0" rtlCol="0" anchor="t">
            <a:spAutoFit/>
          </a:bodyPr>
          <a:lstStyle/>
          <a:p>
            <a:pPr algn="ctr">
              <a:lnSpc>
                <a:spcPts val="4974"/>
              </a:lnSpc>
            </a:pPr>
            <a:r>
              <a:rPr lang="en-US" sz="3553" dirty="0">
                <a:solidFill>
                  <a:srgbClr val="000000"/>
                </a:solidFill>
                <a:latin typeface="Open Sans"/>
              </a:rPr>
              <a:t>NUMERICAL  COLUMNS</a:t>
            </a:r>
          </a:p>
        </p:txBody>
      </p:sp>
      <p:pic>
        <p:nvPicPr>
          <p:cNvPr id="5" name="Picture 5"/>
          <p:cNvPicPr>
            <a:picLocks noChangeAspect="1"/>
          </p:cNvPicPr>
          <p:nvPr/>
        </p:nvPicPr>
        <p:blipFill>
          <a:blip r:embed="rId2"/>
          <a:srcRect/>
          <a:stretch>
            <a:fillRect/>
          </a:stretch>
        </p:blipFill>
        <p:spPr>
          <a:xfrm>
            <a:off x="13464067" y="2995901"/>
            <a:ext cx="4823933" cy="7291099"/>
          </a:xfrm>
          <a:prstGeom prst="rect">
            <a:avLst/>
          </a:prstGeom>
        </p:spPr>
      </p:pic>
      <p:grpSp>
        <p:nvGrpSpPr>
          <p:cNvPr id="6" name="Group 6"/>
          <p:cNvGrpSpPr/>
          <p:nvPr/>
        </p:nvGrpSpPr>
        <p:grpSpPr>
          <a:xfrm>
            <a:off x="980210" y="3563718"/>
            <a:ext cx="14847333" cy="5510892"/>
            <a:chOff x="0" y="0"/>
            <a:chExt cx="5022431" cy="1864178"/>
          </a:xfrm>
        </p:grpSpPr>
        <p:sp>
          <p:nvSpPr>
            <p:cNvPr id="7" name="Freeform 7"/>
            <p:cNvSpPr/>
            <p:nvPr/>
          </p:nvSpPr>
          <p:spPr>
            <a:xfrm>
              <a:off x="0" y="0"/>
              <a:ext cx="5022431" cy="1864178"/>
            </a:xfrm>
            <a:custGeom>
              <a:avLst/>
              <a:gdLst/>
              <a:ahLst/>
              <a:cxnLst/>
              <a:rect l="l" t="t" r="r" b="b"/>
              <a:pathLst>
                <a:path w="5022431" h="1864178">
                  <a:moveTo>
                    <a:pt x="4897971" y="1864178"/>
                  </a:moveTo>
                  <a:lnTo>
                    <a:pt x="124460" y="1864178"/>
                  </a:lnTo>
                  <a:cubicBezTo>
                    <a:pt x="55880" y="1864178"/>
                    <a:pt x="0" y="1808298"/>
                    <a:pt x="0" y="1739718"/>
                  </a:cubicBezTo>
                  <a:lnTo>
                    <a:pt x="0" y="124460"/>
                  </a:lnTo>
                  <a:cubicBezTo>
                    <a:pt x="0" y="55880"/>
                    <a:pt x="55880" y="0"/>
                    <a:pt x="124460" y="0"/>
                  </a:cubicBezTo>
                  <a:lnTo>
                    <a:pt x="4897972" y="0"/>
                  </a:lnTo>
                  <a:cubicBezTo>
                    <a:pt x="4966551" y="0"/>
                    <a:pt x="5022431" y="55880"/>
                    <a:pt x="5022431" y="124460"/>
                  </a:cubicBezTo>
                  <a:lnTo>
                    <a:pt x="5022431" y="1739718"/>
                  </a:lnTo>
                  <a:cubicBezTo>
                    <a:pt x="5022431" y="1808298"/>
                    <a:pt x="4966551" y="1864178"/>
                    <a:pt x="4897972" y="1864178"/>
                  </a:cubicBezTo>
                  <a:close/>
                </a:path>
              </a:pathLst>
            </a:custGeom>
            <a:solidFill>
              <a:srgbClr val="373736">
                <a:alpha val="47843"/>
              </a:srgbClr>
            </a:solidFill>
          </p:spPr>
        </p:sp>
      </p:grpSp>
      <p:pic>
        <p:nvPicPr>
          <p:cNvPr id="8" name="Picture 8"/>
          <p:cNvPicPr>
            <a:picLocks noChangeAspect="1"/>
          </p:cNvPicPr>
          <p:nvPr/>
        </p:nvPicPr>
        <p:blipFill>
          <a:blip r:embed="rId3"/>
          <a:srcRect t="1702" b="1702"/>
          <a:stretch>
            <a:fillRect/>
          </a:stretch>
        </p:blipFill>
        <p:spPr>
          <a:xfrm>
            <a:off x="1209865" y="4049279"/>
            <a:ext cx="14388023" cy="45397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502665" cy="878382"/>
          </a:xfrm>
          <a:prstGeom prst="rect">
            <a:avLst/>
          </a:prstGeom>
        </p:spPr>
        <p:txBody>
          <a:bodyPr lIns="0" tIns="0" rIns="0" bIns="0" rtlCol="0" anchor="t">
            <a:spAutoFit/>
          </a:bodyPr>
          <a:lstStyle/>
          <a:p>
            <a:pPr algn="ctr">
              <a:lnSpc>
                <a:spcPts val="8119"/>
              </a:lnSpc>
            </a:pPr>
            <a:r>
              <a:rPr lang="en-US" sz="3000" dirty="0">
                <a:solidFill>
                  <a:srgbClr val="000000"/>
                </a:solidFill>
                <a:latin typeface="Open Sans Extra Bold"/>
              </a:rPr>
              <a:t>UNIVARIATE ANALYSIS</a:t>
            </a:r>
          </a:p>
        </p:txBody>
      </p:sp>
      <p:sp>
        <p:nvSpPr>
          <p:cNvPr id="3" name="AutoShape 3"/>
          <p:cNvSpPr/>
          <p:nvPr/>
        </p:nvSpPr>
        <p:spPr>
          <a:xfrm rot="10056">
            <a:off x="1209917" y="1924462"/>
            <a:ext cx="8140231" cy="0"/>
          </a:xfrm>
          <a:prstGeom prst="line">
            <a:avLst/>
          </a:prstGeom>
          <a:ln w="47625" cap="rnd">
            <a:solidFill>
              <a:srgbClr val="000000"/>
            </a:solidFill>
            <a:prstDash val="sysDot"/>
            <a:headEnd type="none" w="sm" len="sm"/>
            <a:tailEnd type="none" w="sm" len="sm"/>
          </a:ln>
        </p:spPr>
      </p:sp>
      <p:sp>
        <p:nvSpPr>
          <p:cNvPr id="4" name="TextBox 4"/>
          <p:cNvSpPr txBox="1"/>
          <p:nvPr/>
        </p:nvSpPr>
        <p:spPr>
          <a:xfrm>
            <a:off x="2797582" y="1917318"/>
            <a:ext cx="4964900" cy="607772"/>
          </a:xfrm>
          <a:prstGeom prst="rect">
            <a:avLst/>
          </a:prstGeom>
        </p:spPr>
        <p:txBody>
          <a:bodyPr lIns="0" tIns="0" rIns="0" bIns="0" rtlCol="0" anchor="t">
            <a:spAutoFit/>
          </a:bodyPr>
          <a:lstStyle/>
          <a:p>
            <a:pPr algn="ctr">
              <a:lnSpc>
                <a:spcPts val="4974"/>
              </a:lnSpc>
            </a:pPr>
            <a:r>
              <a:rPr lang="en-US" sz="3553">
                <a:solidFill>
                  <a:srgbClr val="000000"/>
                </a:solidFill>
                <a:latin typeface="Open Sans"/>
              </a:rPr>
              <a:t>NUMERICAL  COLUMNS</a:t>
            </a:r>
          </a:p>
        </p:txBody>
      </p:sp>
      <p:pic>
        <p:nvPicPr>
          <p:cNvPr id="5" name="Picture 5"/>
          <p:cNvPicPr>
            <a:picLocks noChangeAspect="1"/>
          </p:cNvPicPr>
          <p:nvPr/>
        </p:nvPicPr>
        <p:blipFill>
          <a:blip r:embed="rId2"/>
          <a:srcRect/>
          <a:stretch>
            <a:fillRect/>
          </a:stretch>
        </p:blipFill>
        <p:spPr>
          <a:xfrm>
            <a:off x="13464067" y="2995901"/>
            <a:ext cx="4823933" cy="7291099"/>
          </a:xfrm>
          <a:prstGeom prst="rect">
            <a:avLst/>
          </a:prstGeom>
        </p:spPr>
      </p:pic>
      <p:grpSp>
        <p:nvGrpSpPr>
          <p:cNvPr id="6" name="Group 6"/>
          <p:cNvGrpSpPr/>
          <p:nvPr/>
        </p:nvGrpSpPr>
        <p:grpSpPr>
          <a:xfrm>
            <a:off x="1028500" y="3598387"/>
            <a:ext cx="14847333" cy="5510892"/>
            <a:chOff x="0" y="0"/>
            <a:chExt cx="5022431" cy="1864178"/>
          </a:xfrm>
        </p:grpSpPr>
        <p:sp>
          <p:nvSpPr>
            <p:cNvPr id="7" name="Freeform 7"/>
            <p:cNvSpPr/>
            <p:nvPr/>
          </p:nvSpPr>
          <p:spPr>
            <a:xfrm>
              <a:off x="0" y="0"/>
              <a:ext cx="5022431" cy="1864178"/>
            </a:xfrm>
            <a:custGeom>
              <a:avLst/>
              <a:gdLst/>
              <a:ahLst/>
              <a:cxnLst/>
              <a:rect l="l" t="t" r="r" b="b"/>
              <a:pathLst>
                <a:path w="5022431" h="1864178">
                  <a:moveTo>
                    <a:pt x="4897971" y="1864178"/>
                  </a:moveTo>
                  <a:lnTo>
                    <a:pt x="124460" y="1864178"/>
                  </a:lnTo>
                  <a:cubicBezTo>
                    <a:pt x="55880" y="1864178"/>
                    <a:pt x="0" y="1808298"/>
                    <a:pt x="0" y="1739718"/>
                  </a:cubicBezTo>
                  <a:lnTo>
                    <a:pt x="0" y="124460"/>
                  </a:lnTo>
                  <a:cubicBezTo>
                    <a:pt x="0" y="55880"/>
                    <a:pt x="55880" y="0"/>
                    <a:pt x="124460" y="0"/>
                  </a:cubicBezTo>
                  <a:lnTo>
                    <a:pt x="4897972" y="0"/>
                  </a:lnTo>
                  <a:cubicBezTo>
                    <a:pt x="4966551" y="0"/>
                    <a:pt x="5022431" y="55880"/>
                    <a:pt x="5022431" y="124460"/>
                  </a:cubicBezTo>
                  <a:lnTo>
                    <a:pt x="5022431" y="1739718"/>
                  </a:lnTo>
                  <a:cubicBezTo>
                    <a:pt x="5022431" y="1808298"/>
                    <a:pt x="4966551" y="1864178"/>
                    <a:pt x="4897972" y="1864178"/>
                  </a:cubicBezTo>
                  <a:close/>
                </a:path>
              </a:pathLst>
            </a:custGeom>
            <a:solidFill>
              <a:srgbClr val="373736">
                <a:alpha val="47843"/>
              </a:srgbClr>
            </a:solidFill>
          </p:spPr>
        </p:sp>
      </p:grpSp>
      <p:pic>
        <p:nvPicPr>
          <p:cNvPr id="8" name="Picture 8"/>
          <p:cNvPicPr>
            <a:picLocks noChangeAspect="1"/>
          </p:cNvPicPr>
          <p:nvPr/>
        </p:nvPicPr>
        <p:blipFill>
          <a:blip r:embed="rId3"/>
          <a:srcRect/>
          <a:stretch>
            <a:fillRect/>
          </a:stretch>
        </p:blipFill>
        <p:spPr>
          <a:xfrm>
            <a:off x="1209865" y="3980731"/>
            <a:ext cx="14484603" cy="47462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694</Words>
  <Application>Microsoft Office PowerPoint</Application>
  <PresentationFormat>Custom</PresentationFormat>
  <Paragraphs>121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Open Sans Extra Bold</vt:lpstr>
      <vt:lpstr>Open Sans</vt:lpstr>
      <vt:lpstr>Calibri</vt:lpstr>
      <vt:lpstr>Open Sans Light Bold</vt:lpstr>
      <vt:lpstr>Open Sans 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BY : YUGANDHAR IPPILI</dc:title>
  <dc:creator>Yugandhar Ippili</dc:creator>
  <cp:lastModifiedBy>Yugandhar Ippili</cp:lastModifiedBy>
  <cp:revision>2</cp:revision>
  <dcterms:created xsi:type="dcterms:W3CDTF">2006-08-16T00:00:00Z</dcterms:created>
  <dcterms:modified xsi:type="dcterms:W3CDTF">2022-11-01T18:43:38Z</dcterms:modified>
  <dc:identifier>DAE03d03LbI</dc:identifier>
</cp:coreProperties>
</file>