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8" r:id="rId4"/>
  </p:sldMasterIdLst>
  <p:notesMasterIdLst>
    <p:notesMasterId r:id="rId15"/>
  </p:notesMasterIdLst>
  <p:handoutMasterIdLst>
    <p:handoutMasterId r:id="rId16"/>
  </p:handoutMasterIdLst>
  <p:sldIdLst>
    <p:sldId id="305" r:id="rId5"/>
    <p:sldId id="306" r:id="rId6"/>
    <p:sldId id="317" r:id="rId7"/>
    <p:sldId id="318" r:id="rId8"/>
    <p:sldId id="319" r:id="rId9"/>
    <p:sldId id="320" r:id="rId10"/>
    <p:sldId id="321" r:id="rId11"/>
    <p:sldId id="322" r:id="rId12"/>
    <p:sldId id="323" r:id="rId13"/>
    <p:sldId id="32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879" autoAdjust="0"/>
  </p:normalViewPr>
  <p:slideViewPr>
    <p:cSldViewPr snapToGrid="0">
      <p:cViewPr varScale="1">
        <p:scale>
          <a:sx n="71" d="100"/>
          <a:sy n="71" d="100"/>
        </p:scale>
        <p:origin x="696" y="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4/1/2024</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4/1/2024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7" name="Picture 6" descr="A picture containing text, plant&#10;&#10;Description automatically generated">
            <a:extLst>
              <a:ext uri="{FF2B5EF4-FFF2-40B4-BE49-F238E27FC236}">
                <a16:creationId xmlns:a16="http://schemas.microsoft.com/office/drawing/2014/main" id="{4AFE5D40-5B68-EE2B-6A63-504EDD5D22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8" name="Oval 7">
            <a:extLst>
              <a:ext uri="{FF2B5EF4-FFF2-40B4-BE49-F238E27FC236}">
                <a16:creationId xmlns:a16="http://schemas.microsoft.com/office/drawing/2014/main" id="{E918BC6C-4295-A9A5-4044-AC79CC8CE34A}"/>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033C433F-7BB7-7AFD-5932-57B7A1E09C76}"/>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0" name="Picture 9" descr="A picture containing text&#10;&#10;Description automatically generated">
            <a:extLst>
              <a:ext uri="{FF2B5EF4-FFF2-40B4-BE49-F238E27FC236}">
                <a16:creationId xmlns:a16="http://schemas.microsoft.com/office/drawing/2014/main" id="{3BBCA624-4C1E-6E91-3324-4F2B41B06E2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1" name="Oval 10">
            <a:extLst>
              <a:ext uri="{FF2B5EF4-FFF2-40B4-BE49-F238E27FC236}">
                <a16:creationId xmlns:a16="http://schemas.microsoft.com/office/drawing/2014/main" id="{4EAB6195-9AEE-3B06-951E-820B863AAE85}"/>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picture containing ceramic ware, porcelain&#10;&#10;Description automatically generated">
            <a:extLst>
              <a:ext uri="{FF2B5EF4-FFF2-40B4-BE49-F238E27FC236}">
                <a16:creationId xmlns:a16="http://schemas.microsoft.com/office/drawing/2014/main" id="{98A2528E-B9F0-D739-4521-49F09D63FD8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3" name="Picture 12">
            <a:extLst>
              <a:ext uri="{FF2B5EF4-FFF2-40B4-BE49-F238E27FC236}">
                <a16:creationId xmlns:a16="http://schemas.microsoft.com/office/drawing/2014/main" id="{8B9CF59B-B4B8-97B1-03C5-CB8435C7B4D6}"/>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Tree>
    <p:extLst>
      <p:ext uri="{BB962C8B-B14F-4D97-AF65-F5344CB8AC3E}">
        <p14:creationId xmlns:p14="http://schemas.microsoft.com/office/powerpoint/2010/main" val="1193182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97053133"/>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66809910"/>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53151899"/>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91102758"/>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4"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281321883"/>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4"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208875938"/>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4/1/2024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667685290"/>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279671950"/>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97212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42472676"/>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4/1/2024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
        <p:nvSpPr>
          <p:cNvPr id="8" name="Rectangle 7">
            <a:extLst>
              <a:ext uri="{FF2B5EF4-FFF2-40B4-BE49-F238E27FC236}">
                <a16:creationId xmlns:a16="http://schemas.microsoft.com/office/drawing/2014/main" id="{B30CD5A8-D56C-C9D5-BFC4-F4EEA4E374AC}"/>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A17A18D-350A-53F6-643E-9D3CDE8E1A35}"/>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A6444B3D-EEFA-97EC-F447-E0B832C240D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Tree>
    <p:extLst>
      <p:ext uri="{BB962C8B-B14F-4D97-AF65-F5344CB8AC3E}">
        <p14:creationId xmlns:p14="http://schemas.microsoft.com/office/powerpoint/2010/main" val="1312492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36694209"/>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3"/>
          <p:cNvSpPr>
            <a:spLocks noGrp="1"/>
          </p:cNvSpPr>
          <p:nvPr>
            <p:ph type="ftr" sz="quarter" idx="11"/>
          </p:nvPr>
        </p:nvSpPr>
        <p:spPr/>
        <p:txBody>
          <a:bodyPr/>
          <a:lstStyle/>
          <a:p>
            <a:r>
              <a:rPr lang="en-US"/>
              <a:t>Presentation title</a:t>
            </a:r>
            <a:endParaRPr lang="en-US" dirty="0"/>
          </a:p>
        </p:txBody>
      </p:sp>
      <p:sp>
        <p:nvSpPr>
          <p:cNvPr id="6" name="Slide Number Placeholder 4"/>
          <p:cNvSpPr>
            <a:spLocks noGrp="1"/>
          </p:cNvSpPr>
          <p:nvPr>
            <p:ph type="sldNum" sz="quarter" idx="12"/>
          </p:nvPr>
        </p:nvSpPr>
        <p:spPr/>
        <p:txBody>
          <a:bodyPr/>
          <a:lstStyle/>
          <a:p>
            <a:fld id="{294A09A9-5501-47C1-A89A-A340965A2BE2}" type="slidenum">
              <a:rPr lang="en-US" smtClean="0"/>
              <a:t>‹#›</a:t>
            </a:fld>
            <a:endParaRPr lang="en-US" dirty="0"/>
          </a:p>
        </p:txBody>
      </p:sp>
      <p:sp>
        <p:nvSpPr>
          <p:cNvPr id="3" name="Rectangle 2">
            <a:extLst>
              <a:ext uri="{FF2B5EF4-FFF2-40B4-BE49-F238E27FC236}">
                <a16:creationId xmlns:a16="http://schemas.microsoft.com/office/drawing/2014/main" id="{C5AA7886-BBB6-3EEA-18E3-38C7C375CB61}"/>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62FA5F8B-922F-B65A-E0C4-224FC294EAD2}"/>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mollusk, insect&#10;&#10;Description automatically generated">
            <a:extLst>
              <a:ext uri="{FF2B5EF4-FFF2-40B4-BE49-F238E27FC236}">
                <a16:creationId xmlns:a16="http://schemas.microsoft.com/office/drawing/2014/main" id="{42F46801-E38C-FE5B-80A9-F3CFBD85B23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Tree>
    <p:extLst>
      <p:ext uri="{BB962C8B-B14F-4D97-AF65-F5344CB8AC3E}">
        <p14:creationId xmlns:p14="http://schemas.microsoft.com/office/powerpoint/2010/main" val="2037861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2"/>
          <p:cNvSpPr>
            <a:spLocks noGrp="1"/>
          </p:cNvSpPr>
          <p:nvPr>
            <p:ph type="ftr" sz="quarter" idx="11"/>
          </p:nvPr>
        </p:nvSpPr>
        <p:spPr/>
        <p:txBody>
          <a:bodyPr/>
          <a:lstStyle/>
          <a:p>
            <a:r>
              <a:rPr lang="en-US"/>
              <a:t>Presentation title</a:t>
            </a:r>
            <a:endParaRPr lang="en-US" dirty="0"/>
          </a:p>
        </p:txBody>
      </p:sp>
      <p:sp>
        <p:nvSpPr>
          <p:cNvPr id="6" name="Slide Number Placeholder 3"/>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30618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2A54C80-263E-416B-A8E0-580EDEADCBDC}" type="datetimeFigureOut">
              <a:rPr lang="en-US" smtClean="0"/>
              <a:t>4/1/2024</a:t>
            </a:fld>
            <a:endParaRPr lang="en-US" dirty="0"/>
          </a:p>
        </p:txBody>
      </p:sp>
      <p:sp>
        <p:nvSpPr>
          <p:cNvPr id="5" name="Footer Placeholder 5"/>
          <p:cNvSpPr>
            <a:spLocks noGrp="1"/>
          </p:cNvSpPr>
          <p:nvPr>
            <p:ph type="ftr" sz="quarter" idx="11"/>
          </p:nvPr>
        </p:nvSpPr>
        <p:spPr/>
        <p:txBody>
          <a:bodyPr/>
          <a:lstStyle/>
          <a:p>
            <a:r>
              <a:rPr lang="en-US"/>
              <a:t>Presentation title</a:t>
            </a:r>
            <a:endParaRPr lang="en-US" dirty="0"/>
          </a:p>
        </p:txBody>
      </p:sp>
      <p:sp>
        <p:nvSpPr>
          <p:cNvPr id="6"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105454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016163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4/1/2024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14138395"/>
      </p:ext>
    </p:extLst>
  </p:cSld>
  <p:clrMap bg1="dk1" tx1="lt1" bg2="dk2" tx2="lt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 id="2147483911" r:id="rId13"/>
    <p:sldLayoutId id="2147483912" r:id="rId14"/>
    <p:sldLayoutId id="2147483913" r:id="rId15"/>
    <p:sldLayoutId id="2147483914" r:id="rId16"/>
    <p:sldLayoutId id="2147483915" r:id="rId17"/>
    <p:sldLayoutId id="2147483652" r:id="rId18"/>
    <p:sldLayoutId id="2147483654" r:id="rId19"/>
  </p:sldLayoutIdLst>
  <p:hf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a:xfrm>
            <a:off x="1097280" y="1936376"/>
            <a:ext cx="10058400" cy="1290918"/>
          </a:xfrm>
        </p:spPr>
        <p:txBody>
          <a:bodyPr/>
          <a:lstStyle/>
          <a:p>
            <a:r>
              <a:rPr lang="en-US" sz="4000" b="1">
                <a:latin typeface="Times New Roman" panose="02020603050405020304" pitchFamily="18" charset="0"/>
                <a:cs typeface="Times New Roman" panose="02020603050405020304" pitchFamily="18" charset="0"/>
              </a:rPr>
              <a:t>Fake News Detection using Machine Learning</a:t>
            </a:r>
            <a:endParaRPr 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8770D-7A9A-93A5-41A8-791265E76E6A}"/>
              </a:ext>
            </a:extLst>
          </p:cNvPr>
          <p:cNvSpPr>
            <a:spLocks noGrp="1"/>
          </p:cNvSpPr>
          <p:nvPr>
            <p:ph type="title"/>
          </p:nvPr>
        </p:nvSpPr>
        <p:spPr>
          <a:xfrm>
            <a:off x="646111" y="452718"/>
            <a:ext cx="9404723" cy="995082"/>
          </a:xfrm>
        </p:spPr>
        <p:txBody>
          <a:bodyPr/>
          <a:lstStyle/>
          <a:p>
            <a:r>
              <a:rPr lang="en-IN" sz="3200" b="1">
                <a:latin typeface="Times New Roman" panose="02020603050405020304" pitchFamily="18" charset="0"/>
                <a:cs typeface="Times New Roman" panose="02020603050405020304" pitchFamily="18" charset="0"/>
              </a:rPr>
              <a:t>                                      Conclusion</a:t>
            </a:r>
          </a:p>
        </p:txBody>
      </p:sp>
      <p:sp>
        <p:nvSpPr>
          <p:cNvPr id="3" name="Content Placeholder 2">
            <a:extLst>
              <a:ext uri="{FF2B5EF4-FFF2-40B4-BE49-F238E27FC236}">
                <a16:creationId xmlns:a16="http://schemas.microsoft.com/office/drawing/2014/main" id="{875255AA-F5EE-ABA5-9E23-8725C70A25B1}"/>
              </a:ext>
            </a:extLst>
          </p:cNvPr>
          <p:cNvSpPr>
            <a:spLocks noGrp="1"/>
          </p:cNvSpPr>
          <p:nvPr>
            <p:ph idx="1"/>
          </p:nvPr>
        </p:nvSpPr>
        <p:spPr>
          <a:xfrm>
            <a:off x="510988" y="1832184"/>
            <a:ext cx="10905565" cy="4416216"/>
          </a:xfrm>
        </p:spPr>
        <p:txBody>
          <a:bodyPr/>
          <a:lstStyle/>
          <a:p>
            <a:pPr marL="0" indent="0">
              <a:buNone/>
            </a:pPr>
            <a:r>
              <a:rPr lang="en-US">
                <a:latin typeface="Times New Roman" panose="02020603050405020304" pitchFamily="18" charset="0"/>
                <a:cs typeface="Times New Roman" panose="02020603050405020304" pitchFamily="18" charset="0"/>
              </a:rPr>
              <a:t>In conclusion, the detection of fake news presents a multifaceted challenge in today's digital era, marked by rapidly evolving tactics, data complexities, and nuanced contextual considerations. While advancements in machine learning, natural language processing, and social network analysis offer promising avenues for automated detection, they are not without limitations, particularly regarding subjectivity and adaptability. Therefore, a comprehensive approach to fake news detection necessitates a combination of automated algorithms and human expertise, leveraging the strengths of both to mitigate the spread of misinformation effectively. Addressing the challenges posed by fake news detection requires continued interdisciplinary collaboration, robust data sharing initiatives, and ongoing refinement of detection methodologies to safeguard the integrity of public discourse and promote media literacy in the digital age</a:t>
            </a:r>
            <a:r>
              <a:rPr lang="en-US"/>
              <a:t>.</a:t>
            </a:r>
            <a:endParaRPr lang="en-IN"/>
          </a:p>
        </p:txBody>
      </p:sp>
      <p:sp>
        <p:nvSpPr>
          <p:cNvPr id="4" name="Footer Placeholder 3">
            <a:extLst>
              <a:ext uri="{FF2B5EF4-FFF2-40B4-BE49-F238E27FC236}">
                <a16:creationId xmlns:a16="http://schemas.microsoft.com/office/drawing/2014/main" id="{83659D97-8A1E-9A12-49A0-503A89365C67}"/>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413AC8A9-C6B8-393D-FFA1-87AB3CAC3789}"/>
              </a:ext>
            </a:extLst>
          </p:cNvPr>
          <p:cNvSpPr>
            <a:spLocks noGrp="1"/>
          </p:cNvSpPr>
          <p:nvPr>
            <p:ph type="sldNum" sz="quarter" idx="12"/>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879720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48028" y="618565"/>
            <a:ext cx="8695944" cy="1026085"/>
          </a:xfrm>
        </p:spPr>
        <p:txBody>
          <a:bodyPr/>
          <a:lstStyle/>
          <a:p>
            <a:r>
              <a:rPr lang="en-US" b="1" dirty="0">
                <a:solidFill>
                  <a:srgbClr val="00B0F0"/>
                </a:solidFill>
              </a:rPr>
              <a:t>Introduction</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748027" y="1506071"/>
            <a:ext cx="8834807" cy="3843169"/>
          </a:xfrm>
        </p:spPr>
        <p:txBody>
          <a:bodyPr>
            <a:normAutofit fontScale="92500" lnSpcReduction="20000"/>
          </a:bodyPr>
          <a:lstStyle/>
          <a:p>
            <a:pPr algn="l"/>
            <a:br>
              <a:rPr lang="en-US" b="1" i="0">
                <a:solidFill>
                  <a:srgbClr val="0D0D0D"/>
                </a:solidFill>
                <a:effectLst/>
                <a:latin typeface="Söhne"/>
              </a:rPr>
            </a:br>
            <a:r>
              <a:rPr lang="en-US" sz="2400" b="1" i="0">
                <a:solidFill>
                  <a:schemeClr val="bg2">
                    <a:lumMod val="75000"/>
                  </a:schemeClr>
                </a:solidFill>
                <a:effectLst/>
                <a:latin typeface="Times New Roman" panose="02020603050405020304" pitchFamily="18" charset="0"/>
                <a:cs typeface="Times New Roman" panose="02020603050405020304" pitchFamily="18" charset="0"/>
              </a:rPr>
              <a:t>Introduction to Fake News Detection</a:t>
            </a:r>
            <a:endParaRPr lang="en-US" sz="2400" b="0" i="0">
              <a:solidFill>
                <a:schemeClr val="bg2">
                  <a:lumMod val="75000"/>
                </a:schemeClr>
              </a:solidFill>
              <a:effectLst/>
              <a:latin typeface="Times New Roman" panose="02020603050405020304" pitchFamily="18" charset="0"/>
              <a:cs typeface="Times New Roman" panose="02020603050405020304" pitchFamily="18" charset="0"/>
            </a:endParaRPr>
          </a:p>
          <a:p>
            <a:pPr algn="l"/>
            <a:r>
              <a:rPr lang="en-US" sz="2400" b="0" i="0">
                <a:solidFill>
                  <a:schemeClr val="bg2">
                    <a:lumMod val="75000"/>
                  </a:schemeClr>
                </a:solidFill>
                <a:effectLst/>
                <a:latin typeface="Times New Roman" panose="02020603050405020304" pitchFamily="18" charset="0"/>
                <a:cs typeface="Times New Roman" panose="02020603050405020304" pitchFamily="18" charset="0"/>
              </a:rPr>
              <a:t>In today's digital age, where information spreads rapidly across various online platforms, the proliferation of fake news has become a significant concern. Fake news, often designed to deceive or manipulate readers, can have far-reaching consequences, including influencing public opinion, undermining trust in institutions, and even inciting violence.</a:t>
            </a:r>
          </a:p>
          <a:p>
            <a:pPr algn="l"/>
            <a:r>
              <a:rPr lang="en-US" sz="2400" b="0" i="0">
                <a:solidFill>
                  <a:schemeClr val="bg2">
                    <a:lumMod val="75000"/>
                  </a:schemeClr>
                </a:solidFill>
                <a:effectLst/>
                <a:latin typeface="Times New Roman" panose="02020603050405020304" pitchFamily="18" charset="0"/>
                <a:cs typeface="Times New Roman" panose="02020603050405020304" pitchFamily="18" charset="0"/>
              </a:rPr>
              <a:t>Fake news detection refers to the process of identifying and debunking misinformation and disinformation circulating in news articles, social media posts, and other online content. Detecting fake news involves employing a combination of technological, computational, and human-centric approaches to assess the credibility and reliability of information sources</a:t>
            </a:r>
            <a:r>
              <a:rPr lang="en-US" b="0" i="0">
                <a:solidFill>
                  <a:srgbClr val="0D0D0D"/>
                </a:solidFill>
                <a:effectLst/>
                <a:latin typeface="Times New Roman" panose="02020603050405020304" pitchFamily="18" charset="0"/>
                <a:cs typeface="Times New Roman" panose="02020603050405020304" pitchFamily="18" charset="0"/>
              </a:rPr>
              <a:t>.</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2"/>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6464E-1804-71F9-5BE4-12D27373213D}"/>
              </a:ext>
            </a:extLst>
          </p:cNvPr>
          <p:cNvSpPr>
            <a:spLocks noGrp="1"/>
          </p:cNvSpPr>
          <p:nvPr>
            <p:ph type="title"/>
          </p:nvPr>
        </p:nvSpPr>
        <p:spPr>
          <a:xfrm>
            <a:off x="1748028" y="376518"/>
            <a:ext cx="8695944" cy="1035423"/>
          </a:xfrm>
        </p:spPr>
        <p:txBody>
          <a:bodyPr/>
          <a:lstStyle/>
          <a:p>
            <a:r>
              <a:rPr lang="en-IN"/>
              <a:t>Importance of Fake news</a:t>
            </a:r>
          </a:p>
        </p:txBody>
      </p:sp>
      <p:sp>
        <p:nvSpPr>
          <p:cNvPr id="3" name="Content Placeholder 2">
            <a:extLst>
              <a:ext uri="{FF2B5EF4-FFF2-40B4-BE49-F238E27FC236}">
                <a16:creationId xmlns:a16="http://schemas.microsoft.com/office/drawing/2014/main" id="{E58885FB-2306-865E-0A5C-1E7E2EDB279E}"/>
              </a:ext>
            </a:extLst>
          </p:cNvPr>
          <p:cNvSpPr>
            <a:spLocks noGrp="1"/>
          </p:cNvSpPr>
          <p:nvPr>
            <p:ph idx="1"/>
          </p:nvPr>
        </p:nvSpPr>
        <p:spPr/>
        <p:txBody>
          <a:bodyPr>
            <a:normAutofit fontScale="85000" lnSpcReduction="20000"/>
          </a:bodyPr>
          <a:lstStyle/>
          <a:p>
            <a:r>
              <a:rPr lang="en-US">
                <a:latin typeface="Times New Roman" panose="02020603050405020304" pitchFamily="18" charset="0"/>
                <a:cs typeface="Times New Roman" panose="02020603050405020304" pitchFamily="18" charset="0"/>
              </a:rPr>
              <a:t>The importance of addressing fake news lies in its potential to disrupt democratic processes, erode trust in institutions, and undermine societal cohesion. Here are several key reasons why combating fake news is crucial:</a:t>
            </a:r>
          </a:p>
          <a:p>
            <a:r>
              <a:rPr lang="en-US" sz="2600" b="1">
                <a:latin typeface="Times New Roman" panose="02020603050405020304" pitchFamily="18" charset="0"/>
                <a:cs typeface="Times New Roman" panose="02020603050405020304" pitchFamily="18" charset="0"/>
              </a:rPr>
              <a:t>Damage to Trust and Credibility:</a:t>
            </a:r>
            <a:r>
              <a:rPr lang="en-US" sz="260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Fake news erodes trust in traditional media outlets and authoritative sources of information. When individuals are repeatedly exposed to false information, they may become skeptical or disillusioned with news sources altogether. This erosion of trust can have long-term consequences for societal cohesion and the dissemination of accurate information.</a:t>
            </a:r>
          </a:p>
          <a:p>
            <a:r>
              <a:rPr lang="en-US" sz="2600" b="1">
                <a:latin typeface="Times New Roman" panose="02020603050405020304" pitchFamily="18" charset="0"/>
                <a:cs typeface="Times New Roman" panose="02020603050405020304" pitchFamily="18" charset="0"/>
              </a:rPr>
              <a:t>Public Safety and Health:</a:t>
            </a:r>
            <a:r>
              <a:rPr lang="en-US">
                <a:latin typeface="Times New Roman" panose="02020603050405020304" pitchFamily="18" charset="0"/>
                <a:cs typeface="Times New Roman" panose="02020603050405020304" pitchFamily="18" charset="0"/>
              </a:rPr>
              <a:t> Misinformation spread through fake news can pose significant risks to public safety and health. During crises or emergencies, false information about safety protocols, medical treatments, or public health measures can lead to panic, confusion, and harmful behaviors. For example, misinformation about the COVID-19 pandemic has led to the spread of conspiracy theories, reluctance to follow public health guidelines, and mistrust in vaccines.</a:t>
            </a:r>
          </a:p>
          <a:p>
            <a:r>
              <a:rPr lang="en-US">
                <a:latin typeface="Times New Roman" panose="02020603050405020304" pitchFamily="18" charset="0"/>
                <a:cs typeface="Times New Roman" panose="02020603050405020304" pitchFamily="18" charset="0"/>
              </a:rPr>
              <a:t>Addressing fake news requires a multifaceted approach involving media literacy education, fact-checking initiatives, technological solutions for content verification, and regulatory measures to combat the spread of false information.</a:t>
            </a:r>
            <a:r>
              <a:rPr lang="en-US"/>
              <a:t>.</a:t>
            </a:r>
            <a:endParaRPr lang="en-IN"/>
          </a:p>
        </p:txBody>
      </p:sp>
      <p:sp>
        <p:nvSpPr>
          <p:cNvPr id="4" name="Footer Placeholder 3">
            <a:extLst>
              <a:ext uri="{FF2B5EF4-FFF2-40B4-BE49-F238E27FC236}">
                <a16:creationId xmlns:a16="http://schemas.microsoft.com/office/drawing/2014/main" id="{1DB3860B-935C-300B-8664-952F9D8D7D6D}"/>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D4F237AD-4CBF-DAED-64E0-37661F88567C}"/>
              </a:ext>
            </a:extLst>
          </p:cNvPr>
          <p:cNvSpPr>
            <a:spLocks noGrp="1"/>
          </p:cNvSpPr>
          <p:nvPr>
            <p:ph type="sldNum" sz="quarter" idx="12"/>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928043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5DE1C-D822-11A0-26DB-613097915F2B}"/>
              </a:ext>
            </a:extLst>
          </p:cNvPr>
          <p:cNvSpPr>
            <a:spLocks noGrp="1"/>
          </p:cNvSpPr>
          <p:nvPr>
            <p:ph type="title"/>
          </p:nvPr>
        </p:nvSpPr>
        <p:spPr>
          <a:xfrm>
            <a:off x="1097280" y="286603"/>
            <a:ext cx="10058400" cy="816056"/>
          </a:xfrm>
        </p:spPr>
        <p:txBody>
          <a:bodyPr>
            <a:normAutofit/>
          </a:bodyPr>
          <a:lstStyle/>
          <a:p>
            <a:r>
              <a:rPr lang="en-IN" sz="3200" b="1">
                <a:latin typeface="Times New Roman" panose="02020603050405020304" pitchFamily="18" charset="0"/>
                <a:cs typeface="Times New Roman" panose="02020603050405020304" pitchFamily="18" charset="0"/>
              </a:rPr>
              <a:t>Traditional Fake News Detection Techniques</a:t>
            </a:r>
          </a:p>
        </p:txBody>
      </p:sp>
      <p:sp>
        <p:nvSpPr>
          <p:cNvPr id="3" name="Content Placeholder 2">
            <a:extLst>
              <a:ext uri="{FF2B5EF4-FFF2-40B4-BE49-F238E27FC236}">
                <a16:creationId xmlns:a16="http://schemas.microsoft.com/office/drawing/2014/main" id="{A4058495-D5D7-F520-7B35-733D385585E2}"/>
              </a:ext>
            </a:extLst>
          </p:cNvPr>
          <p:cNvSpPr>
            <a:spLocks noGrp="1"/>
          </p:cNvSpPr>
          <p:nvPr>
            <p:ph idx="1"/>
          </p:nvPr>
        </p:nvSpPr>
        <p:spPr>
          <a:xfrm>
            <a:off x="1097280" y="1250576"/>
            <a:ext cx="10058400" cy="4618518"/>
          </a:xfrm>
        </p:spPr>
        <p:txBody>
          <a:bodyPr>
            <a:normAutofit fontScale="70000" lnSpcReduction="20000"/>
          </a:bodyPr>
          <a:lstStyle/>
          <a:p>
            <a:r>
              <a:rPr lang="en-US"/>
              <a:t>Traditional fake news detection techniques encompass a variety of methods used before the advent of sophisticated machine learning algorithms and natural language processing (NLP) techniques. While these methods may not be as advanced as modern approaches, they still play a significant role in identifying misinformation. Here are some traditional fake news detection techniques:</a:t>
            </a:r>
          </a:p>
          <a:p>
            <a:r>
              <a:rPr lang="en-US" sz="2600" b="1"/>
              <a:t>Source Verification: </a:t>
            </a:r>
            <a:r>
              <a:rPr lang="en-US"/>
              <a:t>Assessing the credibility of the news source is a fundamental technique. Reliable news outlets often adhere to journalistic standards, such as fact-checking, editorial review processes, and transparency about their sources. Cross-referencing information with established and reputable news organizations can help determine the trustworthiness of a source.</a:t>
            </a:r>
          </a:p>
          <a:p>
            <a:r>
              <a:rPr lang="en-US" sz="2600" b="1"/>
              <a:t>Corroboration with Multiple Sources</a:t>
            </a:r>
            <a:r>
              <a:rPr lang="en-US"/>
              <a:t>: Verifying news stories through multiple independent sources can help corroborate information and identify inconsistencies or discrepancies. If a news story is only reported by a single source or lacks confirmation from reputable sources, it may raise suspicions of being fake.</a:t>
            </a:r>
          </a:p>
          <a:p>
            <a:r>
              <a:rPr lang="en-US" sz="2600" b="1"/>
              <a:t>Fact-Checking</a:t>
            </a:r>
            <a:r>
              <a:rPr lang="en-US"/>
              <a:t>: Fact-checking involves systematically verifying the accuracy of claims made in news articles or social media posts. Fact-checkers analyze the evidence, consult experts, and cross-reference information to determine the veracity of statements. Fact-checking organizations play a crucial role in debunking false information and providing accurate context to news stories.</a:t>
            </a:r>
          </a:p>
          <a:p>
            <a:r>
              <a:rPr lang="en-US" sz="2600" b="1"/>
              <a:t>Contextual Analysis: </a:t>
            </a:r>
            <a:r>
              <a:rPr lang="en-US"/>
              <a:t>Considering the broader context surrounding a news story, such as the timing, political climate, and motivations of the source, can provide insights into its credibility. Fake news often emerges during periods of heightened political tension or social unrest, aiming to exploit public sentiment for ideological or financial gain.</a:t>
            </a:r>
          </a:p>
        </p:txBody>
      </p:sp>
      <p:sp>
        <p:nvSpPr>
          <p:cNvPr id="4" name="Footer Placeholder 3">
            <a:extLst>
              <a:ext uri="{FF2B5EF4-FFF2-40B4-BE49-F238E27FC236}">
                <a16:creationId xmlns:a16="http://schemas.microsoft.com/office/drawing/2014/main" id="{544030E3-6718-0290-5F69-5A581C75C187}"/>
              </a:ext>
            </a:extLst>
          </p:cNvPr>
          <p:cNvSpPr>
            <a:spLocks noGrp="1"/>
          </p:cNvSpPr>
          <p:nvPr>
            <p:ph type="ftr" sz="quarter" idx="11"/>
          </p:nvPr>
        </p:nvSpPr>
        <p:spPr/>
        <p:txBody>
          <a:bodyPr/>
          <a:lstStyle/>
          <a:p>
            <a:r>
              <a:rPr lang="en-US" sz="2000"/>
              <a:t>Fake news detection</a:t>
            </a:r>
          </a:p>
        </p:txBody>
      </p:sp>
      <p:sp>
        <p:nvSpPr>
          <p:cNvPr id="5" name="Slide Number Placeholder 4">
            <a:extLst>
              <a:ext uri="{FF2B5EF4-FFF2-40B4-BE49-F238E27FC236}">
                <a16:creationId xmlns:a16="http://schemas.microsoft.com/office/drawing/2014/main" id="{66C94502-9B44-6748-B0DE-0AAE0CC7F6E9}"/>
              </a:ext>
            </a:extLst>
          </p:cNvPr>
          <p:cNvSpPr>
            <a:spLocks noGrp="1"/>
          </p:cNvSpPr>
          <p:nvPr>
            <p:ph type="sldNum" sz="quarter" idx="12"/>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313674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620EF-874E-00FF-7F3C-104344C183E1}"/>
              </a:ext>
            </a:extLst>
          </p:cNvPr>
          <p:cNvSpPr>
            <a:spLocks noGrp="1"/>
          </p:cNvSpPr>
          <p:nvPr>
            <p:ph type="title"/>
          </p:nvPr>
        </p:nvSpPr>
        <p:spPr/>
        <p:txBody>
          <a:bodyPr/>
          <a:lstStyle/>
          <a:p>
            <a:r>
              <a:rPr lang="en-IN"/>
              <a:t>Limitations of Traditional Methods</a:t>
            </a:r>
          </a:p>
        </p:txBody>
      </p:sp>
      <p:sp>
        <p:nvSpPr>
          <p:cNvPr id="3" name="Content Placeholder 2">
            <a:extLst>
              <a:ext uri="{FF2B5EF4-FFF2-40B4-BE49-F238E27FC236}">
                <a16:creationId xmlns:a16="http://schemas.microsoft.com/office/drawing/2014/main" id="{111776CC-D5D0-F4C0-2F68-96C5959F97AB}"/>
              </a:ext>
            </a:extLst>
          </p:cNvPr>
          <p:cNvSpPr>
            <a:spLocks noGrp="1"/>
          </p:cNvSpPr>
          <p:nvPr>
            <p:ph idx="1"/>
          </p:nvPr>
        </p:nvSpPr>
        <p:spPr>
          <a:xfrm>
            <a:off x="645130" y="2052918"/>
            <a:ext cx="9404723" cy="4549588"/>
          </a:xfrm>
        </p:spPr>
        <p:txBody>
          <a:bodyPr>
            <a:normAutofit/>
          </a:bodyPr>
          <a:lstStyle/>
          <a:p>
            <a:pPr marL="0" indent="0">
              <a:buNone/>
            </a:pPr>
            <a:r>
              <a:rPr lang="en-IN">
                <a:latin typeface="Times New Roman" panose="02020603050405020304" pitchFamily="18" charset="0"/>
                <a:cs typeface="Times New Roman" panose="02020603050405020304" pitchFamily="18" charset="0"/>
              </a:rPr>
              <a:t>Below is a table outlining limitations of traditional fake news detection methods based on various factors such as probability, accuracy, scalability, subjectivity, and adaptability:</a:t>
            </a:r>
          </a:p>
          <a:p>
            <a:endParaRPr lang="en-IN">
              <a:latin typeface="Times New Roman" panose="02020603050405020304" pitchFamily="18" charset="0"/>
              <a:cs typeface="Times New Roman" panose="02020603050405020304" pitchFamily="18" charset="0"/>
            </a:endParaRPr>
          </a:p>
          <a:p>
            <a:pPr marL="400050" lvl="1" indent="0">
              <a:buNone/>
            </a:pPr>
            <a:r>
              <a:rPr lang="en-IN">
                <a:latin typeface="Times New Roman" panose="02020603050405020304" pitchFamily="18" charset="0"/>
                <a:cs typeface="Times New Roman" panose="02020603050405020304" pitchFamily="18" charset="0"/>
              </a:rPr>
              <a:t>| Limitation                  | Probability | Accuracy | Scalability | Subjectivity | Adaptability |</a:t>
            </a:r>
          </a:p>
          <a:p>
            <a:pPr marL="400050" lvl="1" indent="0">
              <a:buNone/>
            </a:pPr>
            <a:r>
              <a:rPr lang="en-IN">
                <a:latin typeface="Times New Roman" panose="02020603050405020304" pitchFamily="18" charset="0"/>
                <a:cs typeface="Times New Roman" panose="02020603050405020304" pitchFamily="18" charset="0"/>
              </a:rPr>
              <a:t>|---------------------------|---------------|-------------|--------------|----------------|-----------------|</a:t>
            </a:r>
          </a:p>
          <a:p>
            <a:pPr marL="400050" lvl="1" indent="0">
              <a:buNone/>
            </a:pPr>
            <a:r>
              <a:rPr lang="en-IN">
                <a:latin typeface="Times New Roman" panose="02020603050405020304" pitchFamily="18" charset="0"/>
                <a:cs typeface="Times New Roman" panose="02020603050405020304" pitchFamily="18" charset="0"/>
              </a:rPr>
              <a:t>| Time-Intensiveness    | Low            | Moderate| Low           | High             | Low              |</a:t>
            </a:r>
          </a:p>
          <a:p>
            <a:pPr marL="400050" lvl="1" indent="0">
              <a:buNone/>
            </a:pPr>
            <a:r>
              <a:rPr lang="en-IN">
                <a:latin typeface="Times New Roman" panose="02020603050405020304" pitchFamily="18" charset="0"/>
                <a:cs typeface="Times New Roman" panose="02020603050405020304" pitchFamily="18" charset="0"/>
              </a:rPr>
              <a:t>| Subjectivity                | Moderate    | Low        | Moderate   | High             | Low              |</a:t>
            </a:r>
          </a:p>
          <a:p>
            <a:pPr marL="400050" lvl="1" indent="0">
              <a:buNone/>
            </a:pPr>
            <a:r>
              <a:rPr lang="en-IN">
                <a:latin typeface="Times New Roman" panose="02020603050405020304" pitchFamily="18" charset="0"/>
                <a:cs typeface="Times New Roman" panose="02020603050405020304" pitchFamily="18" charset="0"/>
              </a:rPr>
              <a:t>| Scalability                  | Moderate    | Moderate| Low           | Moderate     | Low               |</a:t>
            </a:r>
          </a:p>
          <a:p>
            <a:pPr marL="400050" lvl="1" indent="0">
              <a:buNone/>
            </a:pPr>
            <a:r>
              <a:rPr lang="en-IN">
                <a:latin typeface="Times New Roman" panose="02020603050405020304" pitchFamily="18" charset="0"/>
                <a:cs typeface="Times New Roman" panose="02020603050405020304" pitchFamily="18" charset="0"/>
              </a:rPr>
              <a:t>| Sophistication            | High            | Low        |Low            | Low             | Moderate       |</a:t>
            </a:r>
          </a:p>
          <a:p>
            <a:pPr marL="400050" lvl="1" indent="0">
              <a:buNone/>
            </a:pPr>
            <a:r>
              <a:rPr lang="en-IN">
                <a:latin typeface="Times New Roman" panose="02020603050405020304" pitchFamily="18" charset="0"/>
                <a:cs typeface="Times New Roman" panose="02020603050405020304" pitchFamily="18" charset="0"/>
              </a:rPr>
              <a:t>| Data Access               | Moderate     | Moderate| Low           | Low             | Low               |</a:t>
            </a:r>
          </a:p>
          <a:p>
            <a:pPr marL="400050" lvl="1" indent="0">
              <a:buNone/>
            </a:pPr>
            <a:r>
              <a:rPr lang="en-IN">
                <a:latin typeface="Times New Roman" panose="02020603050405020304" pitchFamily="18" charset="0"/>
                <a:cs typeface="Times New Roman" panose="02020603050405020304" pitchFamily="18" charset="0"/>
              </a:rPr>
              <a:t>| Resource Access       | Moderate      | Moderate| Low           | Low             |  Low              |</a:t>
            </a:r>
          </a:p>
          <a:p>
            <a:pPr marL="400050" lvl="1" indent="0">
              <a:buNone/>
            </a:pPr>
            <a:endParaRPr lang="en-IN">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7E6995D-3A4E-A99A-385E-6232CEE1369B}"/>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C677F52-BC05-28E2-B264-47D59469C6CB}"/>
              </a:ext>
            </a:extLst>
          </p:cNvPr>
          <p:cNvSpPr>
            <a:spLocks noGrp="1"/>
          </p:cNvSpPr>
          <p:nvPr>
            <p:ph type="sldNum" sz="quarter" idx="12"/>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2600993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EDD5D-714A-C6FB-179B-D6BEE6E1CEDE}"/>
              </a:ext>
            </a:extLst>
          </p:cNvPr>
          <p:cNvSpPr>
            <a:spLocks noGrp="1"/>
          </p:cNvSpPr>
          <p:nvPr>
            <p:ph type="title"/>
          </p:nvPr>
        </p:nvSpPr>
        <p:spPr/>
        <p:txBody>
          <a:bodyPr/>
          <a:lstStyle/>
          <a:p>
            <a:r>
              <a:rPr lang="en-IN"/>
              <a:t>Machine Learning in Fake News Detection</a:t>
            </a:r>
          </a:p>
        </p:txBody>
      </p:sp>
      <p:sp>
        <p:nvSpPr>
          <p:cNvPr id="3" name="Content Placeholder 2">
            <a:extLst>
              <a:ext uri="{FF2B5EF4-FFF2-40B4-BE49-F238E27FC236}">
                <a16:creationId xmlns:a16="http://schemas.microsoft.com/office/drawing/2014/main" id="{4250F87B-C14B-E1C6-715F-7A0368959B5C}"/>
              </a:ext>
            </a:extLst>
          </p:cNvPr>
          <p:cNvSpPr>
            <a:spLocks noGrp="1"/>
          </p:cNvSpPr>
          <p:nvPr>
            <p:ph idx="1"/>
          </p:nvPr>
        </p:nvSpPr>
        <p:spPr>
          <a:xfrm>
            <a:off x="1009183" y="1853249"/>
            <a:ext cx="9404723" cy="4552034"/>
          </a:xfrm>
        </p:spPr>
        <p:txBody>
          <a:bodyPr>
            <a:normAutofit fontScale="85000" lnSpcReduction="20000"/>
          </a:bodyPr>
          <a:lstStyle/>
          <a:p>
            <a:pPr marL="0" indent="0">
              <a:buNone/>
            </a:pPr>
            <a:r>
              <a:rPr lang="en-US" sz="2400" b="1">
                <a:latin typeface="Times New Roman" panose="02020603050405020304" pitchFamily="18" charset="0"/>
                <a:cs typeface="Times New Roman" panose="02020603050405020304" pitchFamily="18" charset="0"/>
              </a:rPr>
              <a:t>Automated Pattern Recognition</a:t>
            </a:r>
            <a:r>
              <a:rPr lang="en-US">
                <a:latin typeface="Times New Roman" panose="02020603050405020304" pitchFamily="18" charset="0"/>
                <a:cs typeface="Times New Roman" panose="02020603050405020304" pitchFamily="18" charset="0"/>
              </a:rPr>
              <a:t>: Machine learning algorithms can analyze large volumes of textual and contextual data to automatically identify patterns and characteristics associated with fake news. These algorithms learn from labeled datasets, where examples of both real and fake news are provided, and then use these patterns to classify new instances of news articles or social media posts as either genuine or misleading. By leveraging features such as linguistic patterns, metadata, social network structures, and user behavior, machine learning models can effectively distinguish between trustworthy and deceptive content.</a:t>
            </a:r>
          </a:p>
          <a:p>
            <a:pPr marL="0" indent="0">
              <a:buNone/>
            </a:pPr>
            <a:r>
              <a:rPr lang="en-US" sz="2600" b="1">
                <a:latin typeface="Times New Roman" panose="02020603050405020304" pitchFamily="18" charset="0"/>
                <a:cs typeface="Times New Roman" panose="02020603050405020304" pitchFamily="18" charset="0"/>
              </a:rPr>
              <a:t>Continuous Learning and Adaptation</a:t>
            </a:r>
            <a:r>
              <a:rPr lang="en-US">
                <a:latin typeface="Times New Roman" panose="02020603050405020304" pitchFamily="18" charset="0"/>
                <a:cs typeface="Times New Roman" panose="02020603050405020304" pitchFamily="18" charset="0"/>
              </a:rPr>
              <a:t>: Machine learning models can be continuously trained and updated with new data to adapt to evolving tactics used by purveyors of fake news. As misinformation strategies change over time, machine learning algorithms can learn from new patterns and adjust their detection criteria accordingly. Techniques such as online learning, transfer learning, and ensemble methods enable models to stay up-to-date and maintain high detection accuracy even in dynamic and adversarial environments.</a:t>
            </a:r>
          </a:p>
          <a:p>
            <a:pPr marL="0" indent="0">
              <a:buNone/>
            </a:pPr>
            <a:r>
              <a:rPr lang="en-US" sz="2600" b="1">
                <a:latin typeface="Times New Roman" panose="02020603050405020304" pitchFamily="18" charset="0"/>
                <a:cs typeface="Times New Roman" panose="02020603050405020304" pitchFamily="18" charset="0"/>
              </a:rPr>
              <a:t>Integration with Advanced NLP Techniques</a:t>
            </a:r>
            <a:r>
              <a:rPr lang="en-US" b="1">
                <a:latin typeface="Times New Roman" panose="02020603050405020304" pitchFamily="18" charset="0"/>
                <a:cs typeface="Times New Roman" panose="02020603050405020304" pitchFamily="18" charset="0"/>
              </a:rPr>
              <a:t>:</a:t>
            </a:r>
            <a:r>
              <a:rPr lang="en-US">
                <a:latin typeface="Times New Roman" panose="02020603050405020304" pitchFamily="18" charset="0"/>
                <a:cs typeface="Times New Roman" panose="02020603050405020304" pitchFamily="18" charset="0"/>
              </a:rPr>
              <a:t> Machine learning in fake news detection often involves the integration of advanced natural language processing (NLP) techniques to extract semantic meaning, sentiment, and context from textual content. NLP methods such as word embeddings, topic modeling, named entity recognition, and sentiment analysis enhance the ability of machine learning models to understand the nuanced characteristics of fake news and distinguish them from genuine sources. </a:t>
            </a:r>
            <a:endParaRPr lang="en-IN">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0C2DA94-16E6-12A4-C6F2-CDB132E6AE0D}"/>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40498CFF-4601-8F27-9A39-D01A70F1CA01}"/>
              </a:ext>
            </a:extLst>
          </p:cNvPr>
          <p:cNvSpPr>
            <a:spLocks noGrp="1"/>
          </p:cNvSpPr>
          <p:nvPr>
            <p:ph type="sldNum" sz="quarter" idx="12"/>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3659141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0BD73-C9BA-D466-D417-D31D8DB3B161}"/>
              </a:ext>
            </a:extLst>
          </p:cNvPr>
          <p:cNvSpPr>
            <a:spLocks noGrp="1"/>
          </p:cNvSpPr>
          <p:nvPr>
            <p:ph type="title"/>
          </p:nvPr>
        </p:nvSpPr>
        <p:spPr>
          <a:xfrm>
            <a:off x="646111" y="452718"/>
            <a:ext cx="9404723" cy="1255058"/>
          </a:xfrm>
        </p:spPr>
        <p:txBody>
          <a:bodyPr/>
          <a:lstStyle/>
          <a:p>
            <a:r>
              <a:rPr lang="en-IN" sz="3200"/>
              <a:t>Key Components of Machine Learning-based Fake News Detection</a:t>
            </a:r>
          </a:p>
        </p:txBody>
      </p:sp>
      <p:sp>
        <p:nvSpPr>
          <p:cNvPr id="3" name="Content Placeholder 2">
            <a:extLst>
              <a:ext uri="{FF2B5EF4-FFF2-40B4-BE49-F238E27FC236}">
                <a16:creationId xmlns:a16="http://schemas.microsoft.com/office/drawing/2014/main" id="{0F64A67B-AA59-D7C7-CA22-3F65DF5603C3}"/>
              </a:ext>
            </a:extLst>
          </p:cNvPr>
          <p:cNvSpPr>
            <a:spLocks noGrp="1"/>
          </p:cNvSpPr>
          <p:nvPr>
            <p:ph idx="1"/>
          </p:nvPr>
        </p:nvSpPr>
        <p:spPr>
          <a:xfrm>
            <a:off x="645132" y="1963272"/>
            <a:ext cx="9404722" cy="4285128"/>
          </a:xfrm>
        </p:spPr>
        <p:txBody>
          <a:bodyPr>
            <a:noAutofit/>
          </a:bodyPr>
          <a:lstStyle/>
          <a:p>
            <a:pPr marL="0" indent="0">
              <a:buNone/>
            </a:pPr>
            <a:r>
              <a:rPr lang="en-US" sz="1400">
                <a:latin typeface="Times New Roman" panose="02020603050405020304" pitchFamily="18" charset="0"/>
                <a:cs typeface="Times New Roman" panose="02020603050405020304" pitchFamily="18" charset="0"/>
              </a:rPr>
              <a:t> </a:t>
            </a:r>
            <a:r>
              <a:rPr lang="en-US" sz="1800" b="1">
                <a:latin typeface="Times New Roman" panose="02020603050405020304" pitchFamily="18" charset="0"/>
                <a:cs typeface="Times New Roman" panose="02020603050405020304" pitchFamily="18" charset="0"/>
              </a:rPr>
              <a:t>Feature Extraction: </a:t>
            </a:r>
          </a:p>
          <a:p>
            <a:pPr marL="0" indent="0">
              <a:buNone/>
            </a:pPr>
            <a:r>
              <a:rPr lang="en-US" sz="1400">
                <a:latin typeface="Times New Roman" panose="02020603050405020304" pitchFamily="18" charset="0"/>
                <a:cs typeface="Times New Roman" panose="02020603050405020304" pitchFamily="18" charset="0"/>
              </a:rPr>
              <a:t>    - Involves extracting relevant features from the text, metadata, and context of news articles or social media posts. Features can include linguistic patterns, word frequencies, syntactic structures, named entities, sentiment analysis, readability scores, and social network characteristics.</a:t>
            </a:r>
          </a:p>
          <a:p>
            <a:pPr marL="0" indent="0">
              <a:buNone/>
            </a:pPr>
            <a:endParaRPr lang="en-US" sz="1400">
              <a:latin typeface="Times New Roman" panose="02020603050405020304" pitchFamily="18" charset="0"/>
              <a:cs typeface="Times New Roman" panose="02020603050405020304" pitchFamily="18" charset="0"/>
            </a:endParaRPr>
          </a:p>
          <a:p>
            <a:pPr marL="0" indent="0">
              <a:buNone/>
            </a:pPr>
            <a:r>
              <a:rPr lang="en-US" sz="1800" b="1">
                <a:latin typeface="Times New Roman" panose="02020603050405020304" pitchFamily="18" charset="0"/>
                <a:cs typeface="Times New Roman" panose="02020603050405020304" pitchFamily="18" charset="0"/>
              </a:rPr>
              <a:t> Training Data:</a:t>
            </a:r>
          </a:p>
          <a:p>
            <a:pPr marL="0" indent="0">
              <a:buNone/>
            </a:pPr>
            <a:r>
              <a:rPr lang="en-US" sz="1400">
                <a:latin typeface="Times New Roman" panose="02020603050405020304" pitchFamily="18" charset="0"/>
                <a:cs typeface="Times New Roman" panose="02020603050405020304" pitchFamily="18" charset="0"/>
              </a:rPr>
              <a:t>    - Requires labeled training datasets containing examples of both real and fake news articles for model training. </a:t>
            </a:r>
          </a:p>
          <a:p>
            <a:pPr marL="0" indent="0">
              <a:buNone/>
            </a:pPr>
            <a:endParaRPr lang="en-US" sz="1400">
              <a:latin typeface="Times New Roman" panose="02020603050405020304" pitchFamily="18" charset="0"/>
              <a:cs typeface="Times New Roman" panose="02020603050405020304" pitchFamily="18" charset="0"/>
            </a:endParaRPr>
          </a:p>
          <a:p>
            <a:pPr marL="0" indent="0">
              <a:buNone/>
            </a:pPr>
            <a:r>
              <a:rPr lang="en-US" sz="1400">
                <a:latin typeface="Times New Roman" panose="02020603050405020304" pitchFamily="18" charset="0"/>
                <a:cs typeface="Times New Roman" panose="02020603050405020304" pitchFamily="18" charset="0"/>
              </a:rPr>
              <a:t> </a:t>
            </a:r>
            <a:r>
              <a:rPr lang="en-US" sz="1800" b="1">
                <a:latin typeface="Times New Roman" panose="02020603050405020304" pitchFamily="18" charset="0"/>
                <a:cs typeface="Times New Roman" panose="02020603050405020304" pitchFamily="18" charset="0"/>
              </a:rPr>
              <a:t>Model Training:</a:t>
            </a:r>
          </a:p>
          <a:p>
            <a:pPr marL="0" indent="0">
              <a:buNone/>
            </a:pPr>
            <a:r>
              <a:rPr lang="en-US" sz="1400">
                <a:latin typeface="Times New Roman" panose="02020603050405020304" pitchFamily="18" charset="0"/>
                <a:cs typeface="Times New Roman" panose="02020603050405020304" pitchFamily="18" charset="0"/>
              </a:rPr>
              <a:t>    - Involves training machine learning models using the labeled training data to learn patterns and relationships between features and the target (i.e., fake or genuine news).</a:t>
            </a:r>
          </a:p>
          <a:p>
            <a:pPr marL="0" indent="0">
              <a:buNone/>
            </a:pPr>
            <a:r>
              <a:rPr lang="en-US" sz="1400">
                <a:latin typeface="Times New Roman" panose="02020603050405020304" pitchFamily="18" charset="0"/>
                <a:cs typeface="Times New Roman" panose="02020603050405020304" pitchFamily="18" charset="0"/>
              </a:rPr>
              <a:t>   </a:t>
            </a:r>
          </a:p>
        </p:txBody>
      </p:sp>
      <p:sp>
        <p:nvSpPr>
          <p:cNvPr id="4" name="Footer Placeholder 3">
            <a:extLst>
              <a:ext uri="{FF2B5EF4-FFF2-40B4-BE49-F238E27FC236}">
                <a16:creationId xmlns:a16="http://schemas.microsoft.com/office/drawing/2014/main" id="{632ABC7E-DAAB-5F1D-2B18-A94B8469795D}"/>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30B246E-6437-EBE0-6B89-6F6E6EAA2F85}"/>
              </a:ext>
            </a:extLst>
          </p:cNvPr>
          <p:cNvSpPr>
            <a:spLocks noGrp="1"/>
          </p:cNvSpPr>
          <p:nvPr>
            <p:ph type="sldNum" sz="quarter" idx="12"/>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930518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4537E-4923-7A3C-C744-424772A27964}"/>
              </a:ext>
            </a:extLst>
          </p:cNvPr>
          <p:cNvSpPr>
            <a:spLocks noGrp="1"/>
          </p:cNvSpPr>
          <p:nvPr>
            <p:ph type="title"/>
          </p:nvPr>
        </p:nvSpPr>
        <p:spPr>
          <a:xfrm>
            <a:off x="646111" y="452718"/>
            <a:ext cx="9404723" cy="878541"/>
          </a:xfrm>
        </p:spPr>
        <p:txBody>
          <a:bodyPr/>
          <a:lstStyle/>
          <a:p>
            <a:r>
              <a:rPr lang="en-IN" sz="3200">
                <a:latin typeface="Times New Roman" panose="02020603050405020304" pitchFamily="18" charset="0"/>
                <a:cs typeface="Times New Roman" panose="02020603050405020304" pitchFamily="18" charset="0"/>
              </a:rPr>
              <a:t>Fake News Detection Techniques</a:t>
            </a:r>
          </a:p>
        </p:txBody>
      </p:sp>
      <p:sp>
        <p:nvSpPr>
          <p:cNvPr id="3" name="Content Placeholder 2">
            <a:extLst>
              <a:ext uri="{FF2B5EF4-FFF2-40B4-BE49-F238E27FC236}">
                <a16:creationId xmlns:a16="http://schemas.microsoft.com/office/drawing/2014/main" id="{DCFE4C63-AB86-25D0-75A4-2256BB7546B7}"/>
              </a:ext>
            </a:extLst>
          </p:cNvPr>
          <p:cNvSpPr>
            <a:spLocks noGrp="1"/>
          </p:cNvSpPr>
          <p:nvPr>
            <p:ph idx="1"/>
          </p:nvPr>
        </p:nvSpPr>
        <p:spPr>
          <a:xfrm>
            <a:off x="510988" y="1721224"/>
            <a:ext cx="10058400" cy="4527175"/>
          </a:xfrm>
        </p:spPr>
        <p:txBody>
          <a:bodyPr>
            <a:noAutofit/>
          </a:bodyPr>
          <a:lstStyle/>
          <a:p>
            <a:pPr marL="0" indent="0">
              <a:buNone/>
            </a:pPr>
            <a:r>
              <a:rPr lang="en-US" sz="1400">
                <a:latin typeface="Times New Roman" panose="02020603050405020304" pitchFamily="18" charset="0"/>
                <a:cs typeface="Times New Roman" panose="02020603050405020304" pitchFamily="18" charset="0"/>
              </a:rPr>
              <a:t>1</a:t>
            </a:r>
            <a:r>
              <a:rPr lang="en-US" sz="1600">
                <a:latin typeface="Times New Roman" panose="02020603050405020304" pitchFamily="18" charset="0"/>
                <a:cs typeface="Times New Roman" panose="02020603050405020304" pitchFamily="18" charset="0"/>
              </a:rPr>
              <a:t>. </a:t>
            </a:r>
            <a:r>
              <a:rPr lang="en-US" sz="1600" b="1">
                <a:latin typeface="Times New Roman" panose="02020603050405020304" pitchFamily="18" charset="0"/>
                <a:cs typeface="Times New Roman" panose="02020603050405020304" pitchFamily="18" charset="0"/>
              </a:rPr>
              <a:t>Manual Fact-Checking:</a:t>
            </a:r>
          </a:p>
          <a:p>
            <a:r>
              <a:rPr lang="en-US" sz="1400">
                <a:latin typeface="Times New Roman" panose="02020603050405020304" pitchFamily="18" charset="0"/>
                <a:cs typeface="Times New Roman" panose="02020603050405020304" pitchFamily="18" charset="0"/>
              </a:rPr>
              <a:t>   - Involves human fact-checkers systematically verifying the accuracy of claims made in news articles or social media posts.</a:t>
            </a:r>
          </a:p>
          <a:p>
            <a:r>
              <a:rPr lang="en-US" sz="1400">
                <a:latin typeface="Times New Roman" panose="02020603050405020304" pitchFamily="18" charset="0"/>
                <a:cs typeface="Times New Roman" panose="02020603050405020304" pitchFamily="18" charset="0"/>
              </a:rPr>
              <a:t>   - Fact-checkers conduct research, consult experts, and cross-reference information to determine the veracity of statements.</a:t>
            </a:r>
          </a:p>
          <a:p>
            <a:pPr marL="0" indent="0">
              <a:buNone/>
            </a:pPr>
            <a:endParaRPr lang="en-US" sz="1400">
              <a:latin typeface="Times New Roman" panose="02020603050405020304" pitchFamily="18" charset="0"/>
              <a:cs typeface="Times New Roman" panose="02020603050405020304" pitchFamily="18" charset="0"/>
            </a:endParaRPr>
          </a:p>
          <a:p>
            <a:pPr marL="0" indent="0">
              <a:buNone/>
            </a:pPr>
            <a:r>
              <a:rPr lang="en-US" sz="1400">
                <a:latin typeface="Times New Roman" panose="02020603050405020304" pitchFamily="18" charset="0"/>
                <a:cs typeface="Times New Roman" panose="02020603050405020304" pitchFamily="18" charset="0"/>
              </a:rPr>
              <a:t>2. </a:t>
            </a:r>
            <a:r>
              <a:rPr lang="en-US" sz="1600" b="1">
                <a:latin typeface="Times New Roman" panose="02020603050405020304" pitchFamily="18" charset="0"/>
                <a:cs typeface="Times New Roman" panose="02020603050405020304" pitchFamily="18" charset="0"/>
              </a:rPr>
              <a:t>Source Verification:</a:t>
            </a:r>
          </a:p>
          <a:p>
            <a:r>
              <a:rPr lang="en-US" sz="1400">
                <a:latin typeface="Times New Roman" panose="02020603050405020304" pitchFamily="18" charset="0"/>
                <a:cs typeface="Times New Roman" panose="02020603050405020304" pitchFamily="18" charset="0"/>
              </a:rPr>
              <a:t>   - Assessing the credibility of news sources by examining factors such as journalistic standards, editorial practices, and reputation.</a:t>
            </a:r>
          </a:p>
          <a:p>
            <a:r>
              <a:rPr lang="en-US" sz="1400">
                <a:latin typeface="Times New Roman" panose="02020603050405020304" pitchFamily="18" charset="0"/>
                <a:cs typeface="Times New Roman" panose="02020603050405020304" pitchFamily="18" charset="0"/>
              </a:rPr>
              <a:t>   - Cross-referencing information with established and reputable news organizations can help determine the trustworthiness of a source.</a:t>
            </a:r>
          </a:p>
          <a:p>
            <a:pPr marL="0" indent="0">
              <a:buNone/>
            </a:pPr>
            <a:endParaRPr lang="en-US" sz="1400">
              <a:latin typeface="Times New Roman" panose="02020603050405020304" pitchFamily="18" charset="0"/>
              <a:cs typeface="Times New Roman" panose="02020603050405020304" pitchFamily="18" charset="0"/>
            </a:endParaRPr>
          </a:p>
          <a:p>
            <a:pPr marL="0" indent="0">
              <a:buNone/>
            </a:pPr>
            <a:r>
              <a:rPr lang="en-US" sz="1400">
                <a:latin typeface="Times New Roman" panose="02020603050405020304" pitchFamily="18" charset="0"/>
                <a:cs typeface="Times New Roman" panose="02020603050405020304" pitchFamily="18" charset="0"/>
              </a:rPr>
              <a:t>3. </a:t>
            </a:r>
            <a:r>
              <a:rPr lang="en-US" sz="1600" b="1">
                <a:latin typeface="Times New Roman" panose="02020603050405020304" pitchFamily="18" charset="0"/>
                <a:cs typeface="Times New Roman" panose="02020603050405020304" pitchFamily="18" charset="0"/>
              </a:rPr>
              <a:t>Content Analysis</a:t>
            </a:r>
            <a:r>
              <a:rPr lang="en-US" sz="1400">
                <a:latin typeface="Times New Roman" panose="02020603050405020304" pitchFamily="18" charset="0"/>
                <a:cs typeface="Times New Roman" panose="02020603050405020304" pitchFamily="18" charset="0"/>
              </a:rPr>
              <a:t>:</a:t>
            </a:r>
          </a:p>
          <a:p>
            <a:r>
              <a:rPr lang="en-US" sz="1400">
                <a:latin typeface="Times New Roman" panose="02020603050405020304" pitchFamily="18" charset="0"/>
                <a:cs typeface="Times New Roman" panose="02020603050405020304" pitchFamily="18" charset="0"/>
              </a:rPr>
              <a:t>   - Analyzing the content of news articles or social media posts to identify linguistic patterns, stylistic features, and contextual cues associated with fake news.</a:t>
            </a:r>
          </a:p>
          <a:p>
            <a:r>
              <a:rPr lang="en-US" sz="1400">
                <a:latin typeface="Times New Roman" panose="02020603050405020304" pitchFamily="18" charset="0"/>
                <a:cs typeface="Times New Roman" panose="02020603050405020304" pitchFamily="18" charset="0"/>
              </a:rPr>
              <a:t>   - Natural Language Processing (NLP) techniques, such as sentiment analysis, named entity recognition, and topic modeling, help uncover inconsistencies or suspicious content.</a:t>
            </a:r>
          </a:p>
          <a:p>
            <a:pPr marL="0" indent="0">
              <a:buNone/>
            </a:pPr>
            <a:endParaRPr lang="en-US" sz="110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D61BCEC-3993-5545-AFCE-8AB009CBDF7E}"/>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ACFAB16-5CD3-621C-512E-64731C987AC0}"/>
              </a:ext>
            </a:extLst>
          </p:cNvPr>
          <p:cNvSpPr>
            <a:spLocks noGrp="1"/>
          </p:cNvSpPr>
          <p:nvPr>
            <p:ph type="sldNum" sz="quarter" idx="12"/>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966502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1BA0-08C9-7578-49D4-3A24D9917E4A}"/>
              </a:ext>
            </a:extLst>
          </p:cNvPr>
          <p:cNvSpPr>
            <a:spLocks noGrp="1"/>
          </p:cNvSpPr>
          <p:nvPr>
            <p:ph type="title"/>
          </p:nvPr>
        </p:nvSpPr>
        <p:spPr>
          <a:xfrm>
            <a:off x="646111" y="452718"/>
            <a:ext cx="9404723" cy="1107141"/>
          </a:xfrm>
        </p:spPr>
        <p:txBody>
          <a:bodyPr/>
          <a:lstStyle/>
          <a:p>
            <a:r>
              <a:rPr lang="en-IN">
                <a:latin typeface="Times New Roman" panose="02020603050405020304" pitchFamily="18" charset="0"/>
                <a:cs typeface="Times New Roman" panose="02020603050405020304" pitchFamily="18" charset="0"/>
              </a:rPr>
              <a:t>Fake News Detection Challenges</a:t>
            </a:r>
          </a:p>
        </p:txBody>
      </p:sp>
      <p:sp>
        <p:nvSpPr>
          <p:cNvPr id="3" name="Content Placeholder 2">
            <a:extLst>
              <a:ext uri="{FF2B5EF4-FFF2-40B4-BE49-F238E27FC236}">
                <a16:creationId xmlns:a16="http://schemas.microsoft.com/office/drawing/2014/main" id="{246C3839-8A8C-D58A-3063-9F7F47FCFA58}"/>
              </a:ext>
            </a:extLst>
          </p:cNvPr>
          <p:cNvSpPr>
            <a:spLocks noGrp="1"/>
          </p:cNvSpPr>
          <p:nvPr>
            <p:ph idx="1"/>
          </p:nvPr>
        </p:nvSpPr>
        <p:spPr>
          <a:xfrm>
            <a:off x="349624" y="1667436"/>
            <a:ext cx="9700229" cy="4580964"/>
          </a:xfrm>
        </p:spPr>
        <p:txBody>
          <a:bodyPr>
            <a:normAutofit lnSpcReduction="10000"/>
          </a:bodyPr>
          <a:lstStyle/>
          <a:p>
            <a:pPr marL="0" indent="0">
              <a:buNone/>
            </a:pPr>
            <a:r>
              <a:rPr lang="en-US" sz="1600">
                <a:latin typeface="Times New Roman" panose="02020603050405020304" pitchFamily="18" charset="0"/>
                <a:cs typeface="Times New Roman" panose="02020603050405020304" pitchFamily="18" charset="0"/>
              </a:rPr>
              <a:t>1. </a:t>
            </a:r>
            <a:r>
              <a:rPr lang="en-US" sz="1800" b="1">
                <a:latin typeface="Times New Roman" panose="02020603050405020304" pitchFamily="18" charset="0"/>
                <a:cs typeface="Times New Roman" panose="02020603050405020304" pitchFamily="18" charset="0"/>
              </a:rPr>
              <a:t>Rapidly Evolving Tactics:</a:t>
            </a:r>
            <a:r>
              <a:rPr lang="en-US" sz="1600">
                <a:latin typeface="Times New Roman" panose="02020603050405020304" pitchFamily="18" charset="0"/>
                <a:cs typeface="Times New Roman" panose="02020603050405020304" pitchFamily="18" charset="0"/>
              </a:rPr>
              <a:t> Fake news creators continually adapt their tactics and strategies to evade detection. They exploit vulnerabilities in detection algorithms, leverage advanced technologies (e.g., deepfakes), and employ sophisticated social engineering techniques to manipulate public opinion. Keeping pace with these evolving tactics requires constant updates and refinements to detection systems.</a:t>
            </a:r>
          </a:p>
          <a:p>
            <a:pPr marL="0" indent="0">
              <a:buNone/>
            </a:pPr>
            <a:endParaRPr lang="en-US" sz="1600">
              <a:latin typeface="Times New Roman" panose="02020603050405020304" pitchFamily="18" charset="0"/>
              <a:cs typeface="Times New Roman" panose="02020603050405020304" pitchFamily="18" charset="0"/>
            </a:endParaRPr>
          </a:p>
          <a:p>
            <a:pPr marL="0" indent="0">
              <a:buNone/>
            </a:pPr>
            <a:r>
              <a:rPr lang="en-US" sz="1600">
                <a:latin typeface="Times New Roman" panose="02020603050405020304" pitchFamily="18" charset="0"/>
                <a:cs typeface="Times New Roman" panose="02020603050405020304" pitchFamily="18" charset="0"/>
              </a:rPr>
              <a:t>2. </a:t>
            </a:r>
            <a:r>
              <a:rPr lang="en-US" sz="1800" b="1">
                <a:latin typeface="Times New Roman" panose="02020603050405020304" pitchFamily="18" charset="0"/>
                <a:cs typeface="Times New Roman" panose="02020603050405020304" pitchFamily="18" charset="0"/>
              </a:rPr>
              <a:t>Data Quality and Availability:</a:t>
            </a:r>
            <a:r>
              <a:rPr lang="en-US" sz="1600">
                <a:latin typeface="Times New Roman" panose="02020603050405020304" pitchFamily="18" charset="0"/>
                <a:cs typeface="Times New Roman" panose="02020603050405020304" pitchFamily="18" charset="0"/>
              </a:rPr>
              <a:t> Fake news detection relies on high-quality, labeled datasets for training machine learning models and evaluating detection performance. However, obtaining comprehensive and representative datasets can be challenging due to issues such as data scarcity, annotation bias, and label noise. Additionally, access to proprietary data sources and platforms may be limited, hindering research efforts in fake news detection.</a:t>
            </a:r>
          </a:p>
          <a:p>
            <a:pPr marL="0" indent="0">
              <a:buNone/>
            </a:pPr>
            <a:endParaRPr lang="en-US" sz="1600">
              <a:latin typeface="Times New Roman" panose="02020603050405020304" pitchFamily="18" charset="0"/>
              <a:cs typeface="Times New Roman" panose="02020603050405020304" pitchFamily="18" charset="0"/>
            </a:endParaRPr>
          </a:p>
          <a:p>
            <a:pPr marL="0" indent="0">
              <a:buNone/>
            </a:pPr>
            <a:r>
              <a:rPr lang="en-US" sz="1600">
                <a:latin typeface="Times New Roman" panose="02020603050405020304" pitchFamily="18" charset="0"/>
                <a:cs typeface="Times New Roman" panose="02020603050405020304" pitchFamily="18" charset="0"/>
              </a:rPr>
              <a:t>3. </a:t>
            </a:r>
            <a:r>
              <a:rPr lang="en-US" sz="1800" b="1">
                <a:latin typeface="Times New Roman" panose="02020603050405020304" pitchFamily="18" charset="0"/>
                <a:cs typeface="Times New Roman" panose="02020603050405020304" pitchFamily="18" charset="0"/>
              </a:rPr>
              <a:t>Subjectivity and Context:</a:t>
            </a:r>
            <a:r>
              <a:rPr lang="en-US" sz="1600">
                <a:latin typeface="Times New Roman" panose="02020603050405020304" pitchFamily="18" charset="0"/>
                <a:cs typeface="Times New Roman" panose="02020603050405020304" pitchFamily="18" charset="0"/>
              </a:rPr>
              <a:t> Determining the veracity of news content often involves subjective judgments influenced by factors such as cultural context, ideological beliefs, and individual perspectives. Fake news detection algorithms may struggle to account for nuanced contextual cues and may inadvertently classify legitimate content as fake or vice versa. Additionally, identifying subtle forms of misinformation, such as misleading headlines or out-of-context quotes, requires deep contextual understanding and may pose challenges for automated detection systems.</a:t>
            </a:r>
            <a:endParaRPr lang="en-IN" sz="160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D335AA4D-6F89-8E51-AC63-DAA274D2CD36}"/>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F1F074E-CFF9-EB89-FDB6-45949ECEB7A2}"/>
              </a:ext>
            </a:extLst>
          </p:cNvPr>
          <p:cNvSpPr>
            <a:spLocks noGrp="1"/>
          </p:cNvSpPr>
          <p:nvPr>
            <p:ph type="sldNum" sz="quarter" idx="12"/>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13422684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2.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Ion</Template>
  <TotalTime>56</TotalTime>
  <Words>1661</Words>
  <Application>Microsoft Office PowerPoint</Application>
  <PresentationFormat>Widescreen</PresentationFormat>
  <Paragraphs>78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Century Gothic</vt:lpstr>
      <vt:lpstr>Söhne</vt:lpstr>
      <vt:lpstr>Times New Roman</vt:lpstr>
      <vt:lpstr>Wingdings 3</vt:lpstr>
      <vt:lpstr>Ion</vt:lpstr>
      <vt:lpstr>Fake News Detection using Machine Learning</vt:lpstr>
      <vt:lpstr>Introduction</vt:lpstr>
      <vt:lpstr>Importance of Fake news</vt:lpstr>
      <vt:lpstr>Traditional Fake News Detection Techniques</vt:lpstr>
      <vt:lpstr>Limitations of Traditional Methods</vt:lpstr>
      <vt:lpstr>Machine Learning in Fake News Detection</vt:lpstr>
      <vt:lpstr>Key Components of Machine Learning-based Fake News Detection</vt:lpstr>
      <vt:lpstr>Fake News Detection Techniques</vt:lpstr>
      <vt:lpstr>Fake News Detection Challenges</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using Machine Learning</dc:title>
  <dc:creator>SUDHEER BABU K(20AK1A05E2)</dc:creator>
  <cp:lastModifiedBy>SUDHEER BABU K(20AK1A05E2)</cp:lastModifiedBy>
  <cp:revision>1</cp:revision>
  <dcterms:created xsi:type="dcterms:W3CDTF">2024-04-01T11:16:08Z</dcterms:created>
  <dcterms:modified xsi:type="dcterms:W3CDTF">2024-04-01T12:12:57Z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