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81" r:id="rId7"/>
    <p:sldId id="260" r:id="rId8"/>
    <p:sldId id="268" r:id="rId9"/>
    <p:sldId id="261" r:id="rId10"/>
    <p:sldId id="280" r:id="rId11"/>
    <p:sldId id="275" r:id="rId12"/>
    <p:sldId id="270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2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08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93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264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4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376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14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80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8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7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42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651A2-810A-EF95-8E78-E59B8571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8902566" cy="3264408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  <a:t>Browser Stack Demo Website</a:t>
            </a:r>
            <a:b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Constantia" panose="02030602050306030303" pitchFamily="18" charset="0"/>
              </a:rPr>
            </a:br>
            <a:r>
              <a:rPr lang="en-US" sz="1800" dirty="0">
                <a:latin typeface="Constantia" panose="02030602050306030303" pitchFamily="18" charset="0"/>
                <a:cs typeface="Times New Roman"/>
              </a:rPr>
              <a:t>Using TestNG &amp; BDD Framework with Page Object Model</a:t>
            </a:r>
            <a:endParaRPr lang="en-IN" sz="1800" dirty="0">
              <a:solidFill>
                <a:schemeClr val="tx1">
                  <a:lumMod val="95000"/>
                  <a:lumOff val="5000"/>
                </a:schemeClr>
              </a:solidFill>
              <a:latin typeface="Constantia" panose="020306020503060303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B5E65-AC37-1FEC-A115-8FF57402B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558" y="5411323"/>
            <a:ext cx="5871410" cy="996696"/>
          </a:xfrm>
        </p:spPr>
        <p:txBody>
          <a:bodyPr anchor="b">
            <a:normAutofit fontScale="85000" lnSpcReduction="10000"/>
          </a:bodyPr>
          <a:lstStyle/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en-US" b="1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Yugandhar Muppana</a:t>
            </a:r>
          </a:p>
          <a:p>
            <a:r>
              <a:rPr lang="en-US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The Guidance Of  </a:t>
            </a:r>
            <a:r>
              <a:rPr lang="en-US" b="1" u="sng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Sonanis Mam</a:t>
            </a:r>
            <a:endParaRPr lang="en-IN" b="1" u="sng" cap="none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11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4E4C2-9EDA-E2D8-A0D6-BBC428FE0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6AD48-55BF-66C4-A038-47E3A3966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entered the mail id in “Subscribe to Newsletter”, no message appears and we are not confirmed that it is working properly or not.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89F0920-6FDC-9BD1-6939-1421D1710890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0FC991-B8BA-8A8B-DE30-11A0AA560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BSD_002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112AA-D262-DFFE-F43C-6D22F7DAFE5E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BDA51-46D3-BEDD-4545-B5A74499732D}"/>
              </a:ext>
            </a:extLst>
          </p:cNvPr>
          <p:cNvSpPr txBox="1"/>
          <p:nvPr/>
        </p:nvSpPr>
        <p:spPr>
          <a:xfrm>
            <a:off x="581139" y="3029347"/>
            <a:ext cx="5783956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TC_002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TC_NewsSubscription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Newsletter Subscription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Subscription to Newsletter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Yugandhar Muppana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232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A4DC-92C3-A403-B77C-C67B0F643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C64A3F5-F0E7-E856-0401-6E67281B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8086"/>
            <a:ext cx="12192000" cy="163685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7E51F77-CEC7-5BBF-AABC-04698F50DCCD}"/>
              </a:ext>
            </a:extLst>
          </p:cNvPr>
          <p:cNvSpPr>
            <a:spLocks noGrp="1"/>
          </p:cNvSpPr>
          <p:nvPr/>
        </p:nvSpPr>
        <p:spPr>
          <a:xfrm>
            <a:off x="1114926" y="1919553"/>
            <a:ext cx="9962148" cy="13820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Constantia" panose="02030602050306030303" pitchFamily="18" charset="0"/>
              </a:rPr>
              <a:t>No message related to Subscription to Newsletter</a:t>
            </a:r>
          </a:p>
        </p:txBody>
      </p:sp>
    </p:spTree>
    <p:extLst>
      <p:ext uri="{BB962C8B-B14F-4D97-AF65-F5344CB8AC3E}">
        <p14:creationId xmlns:p14="http://schemas.microsoft.com/office/powerpoint/2010/main" val="2727474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87F0B-A0D9-43D9-0835-AA00B31AD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Challenges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55F21-E241-92CA-C03B-A67A86DE2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the entire project on my individual within less time was most challenging.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Identifying and handling locators is difficult and time consuming.</a:t>
            </a:r>
          </a:p>
        </p:txBody>
      </p:sp>
    </p:spTree>
    <p:extLst>
      <p:ext uri="{BB962C8B-B14F-4D97-AF65-F5344CB8AC3E}">
        <p14:creationId xmlns:p14="http://schemas.microsoft.com/office/powerpoint/2010/main" val="527497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D4266-F5AE-033C-5CD1-36D1AA458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C5C76-ED48-9FD6-3C0B-7A30266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Experience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69F18-41F1-BCF8-9377-3FE50A5233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 on individual helped me strengthen my skills.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stopped looking at the website as a user and started looking at it as a tester.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hands on experience on both Automation testing, Manual Testing and Jenkins.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Learned to handle test failures.</a:t>
            </a:r>
          </a:p>
        </p:txBody>
      </p:sp>
    </p:spTree>
    <p:extLst>
      <p:ext uri="{BB962C8B-B14F-4D97-AF65-F5344CB8AC3E}">
        <p14:creationId xmlns:p14="http://schemas.microsoft.com/office/powerpoint/2010/main" val="3310042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061BC4-ECFA-77FC-F561-804EDB06E09F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i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i="0" dirty="0">
                <a:latin typeface="Constantia" panose="02030602050306030303" pitchFamily="18" charset="0"/>
              </a:rPr>
              <a:t>Thank You !</a:t>
            </a:r>
            <a:endParaRPr lang="en-IN" b="1" i="0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510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D9F2A-21F1-9D0D-76A0-34356BA4F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Introduction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04169-F456-2519-CE3F-0AF3235D2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Browser Stack Demo</a:t>
            </a:r>
            <a:r>
              <a:rPr lang="en-US" sz="2400" dirty="0"/>
              <a:t> is a sample e-commerce website designed for practicing testing and automation.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It is a cloud platform that enables developers and testers to verify the functionality and performance of websites and apps across multiple devices, browsers, and operating systems.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28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37ED-7187-C2A6-25C4-03DE6ECB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Overview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29B27-81ED-280B-AB9D-54F3CBFD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63"/>
            <a:ext cx="10515600" cy="4359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Stack Demo Website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practice e-commerce site by Browser Stack for testers and developers.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Simulates a real online store, allowing testing of product search, login, add-to-cart, and checkout features.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12+ modules including login, favorites, cart, checkout, filters, search, and more.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Page Object Model (POM) for maintainable and scalable test automation.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Implemented TestNG and Cucumber frameworks for structured testing.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Integrated with Maven and Jenkins to enable a CI/CD pipeline.</a:t>
            </a:r>
          </a:p>
        </p:txBody>
      </p:sp>
    </p:spTree>
    <p:extLst>
      <p:ext uri="{BB962C8B-B14F-4D97-AF65-F5344CB8AC3E}">
        <p14:creationId xmlns:p14="http://schemas.microsoft.com/office/powerpoint/2010/main" val="1227530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66F5-9E70-19E6-1896-9F3CF51E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5ABD9-A1C6-786C-7B8A-4A6524308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1: SIGN-IN PAGE</a:t>
            </a:r>
            <a:endParaRPr lang="en-US" sz="2000" dirty="0">
              <a:solidFill>
                <a:srgbClr val="40404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check user is able to login into the website using valis credentials.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B88782-EC8A-E632-79B1-953E27D1E28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2: SEARCH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verify search button is working properly for specified requirements.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E11AE3-7EC3-89C4-075F-2E19F6C5247C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3: ADD TO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</a:t>
            </a:r>
            <a:r>
              <a:rPr lang="en-US" sz="2000" dirty="0">
                <a:solidFill>
                  <a:srgbClr val="40404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Validate the cart functionality for a smooth shopping experience.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C31DEE-C556-A687-BC1F-84C4809E5042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4: REMOVE FROM CART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confirm that users can easily modify their cart.</a:t>
            </a:r>
          </a:p>
        </p:txBody>
      </p:sp>
    </p:spTree>
    <p:extLst>
      <p:ext uri="{BB962C8B-B14F-4D97-AF65-F5344CB8AC3E}">
        <p14:creationId xmlns:p14="http://schemas.microsoft.com/office/powerpoint/2010/main" val="1004155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A3507-15E8-142C-BA20-AB3280C1D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7DD5-8928-1FB3-8C26-10E56101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9E20B-5F3C-8EE1-7746-3C87CEE1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5: FAVOURITES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users can add &amp; remove items from favourites.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292404-DC1E-7523-8712-B41B9B40505B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6: CHECKOUT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end-to-end functionality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0D9201-D099-F337-D1B9-A245E75F34A9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7: VENDORS FILTER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test vendors based on filter.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1A6429-5944-8E9C-6E55-A845123EF2D1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8: DROPDOWN FILTER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validate the sorting and filtering via dropdown.</a:t>
            </a:r>
          </a:p>
        </p:txBody>
      </p:sp>
    </p:spTree>
    <p:extLst>
      <p:ext uri="{BB962C8B-B14F-4D97-AF65-F5344CB8AC3E}">
        <p14:creationId xmlns:p14="http://schemas.microsoft.com/office/powerpoint/2010/main" val="130726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F2F39-D2C5-DCDD-713F-AF30F51AC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C286-50BD-C718-DC91-5B90B6A0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Modules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4252-DA62-B5D0-E108-D26B92AD1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8798"/>
            <a:ext cx="11193379" cy="10525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9: FOOTER LINKS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To verify the footer navigation links.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8FFC77-244D-C4C5-BA9F-B9E1F6732176}"/>
              </a:ext>
            </a:extLst>
          </p:cNvPr>
          <p:cNvSpPr txBox="1">
            <a:spLocks/>
          </p:cNvSpPr>
          <p:nvPr/>
        </p:nvSpPr>
        <p:spPr>
          <a:xfrm>
            <a:off x="838200" y="3086686"/>
            <a:ext cx="11029336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10: NEWSLETTER SUBSCRIPTION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 To validate email subscription functionality.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5B92CB-4E4E-5DCB-1B17-73554E46276A}"/>
              </a:ext>
            </a:extLst>
          </p:cNvPr>
          <p:cNvSpPr txBox="1">
            <a:spLocks/>
          </p:cNvSpPr>
          <p:nvPr/>
        </p:nvSpPr>
        <p:spPr>
          <a:xfrm>
            <a:off x="838200" y="4234574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11: HEADER LINKS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test header validation links.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FB083C-CCD3-61FC-DB99-9E2BEADBFB9F}"/>
              </a:ext>
            </a:extLst>
          </p:cNvPr>
          <p:cNvSpPr txBox="1">
            <a:spLocks/>
          </p:cNvSpPr>
          <p:nvPr/>
        </p:nvSpPr>
        <p:spPr>
          <a:xfrm>
            <a:off x="838199" y="5382462"/>
            <a:ext cx="11193379" cy="1052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12: LOGOUT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check user is able to logout from the website.</a:t>
            </a:r>
          </a:p>
        </p:txBody>
      </p:sp>
    </p:spTree>
    <p:extLst>
      <p:ext uri="{BB962C8B-B14F-4D97-AF65-F5344CB8AC3E}">
        <p14:creationId xmlns:p14="http://schemas.microsoft.com/office/powerpoint/2010/main" val="316314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56C9-6E5B-FE06-7871-E2E76519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0" dirty="0">
                <a:latin typeface="Constantia" panose="02030602050306030303" pitchFamily="18" charset="0"/>
              </a:rPr>
              <a:t>Defects</a:t>
            </a:r>
            <a:endParaRPr lang="en-IN" b="1" i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77DCB-9C60-DE20-5905-26A81220D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427"/>
            <a:ext cx="10515600" cy="416052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the execution of test cases, certain fields did not function as expected, indicating defects. I have documented these issues in a Defect Report.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Defects are :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Searching product.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Newsletter Subscription.</a:t>
            </a:r>
          </a:p>
        </p:txBody>
      </p:sp>
    </p:spTree>
    <p:extLst>
      <p:ext uri="{BB962C8B-B14F-4D97-AF65-F5344CB8AC3E}">
        <p14:creationId xmlns:p14="http://schemas.microsoft.com/office/powerpoint/2010/main" val="234637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B960-0D7A-CF07-177E-70B7DFBA2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7FF0-D11E-5D9C-8E6A-16CB99DB7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38" y="2048968"/>
            <a:ext cx="11029724" cy="974957"/>
          </a:xfrm>
        </p:spPr>
        <p:txBody>
          <a:bodyPr numCol="1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800"/>
              </a:spcBef>
              <a:spcAft>
                <a:spcPts val="285"/>
              </a:spcAft>
              <a:buFont typeface="Wingdings,Sans-Serif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summary 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“Search results” showing unrelated mobiles data when searching for specified product like "iPhone 12“ it is showing other products too.</a:t>
            </a:r>
            <a:endParaRPr lang="en-IN" sz="2000" dirty="0">
              <a:solidFill>
                <a:srgbClr val="000000"/>
              </a:solidFill>
              <a:latin typeface="TW Cen MT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7A453E-4498-3838-1862-FB98F9DC50A8}"/>
              </a:ext>
            </a:extLst>
          </p:cNvPr>
          <p:cNvSpPr txBox="1">
            <a:spLocks/>
          </p:cNvSpPr>
          <p:nvPr/>
        </p:nvSpPr>
        <p:spPr>
          <a:xfrm>
            <a:off x="6365094" y="3246068"/>
            <a:ext cx="5245768" cy="2279532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4CF29-80CA-8A74-296D-223DEE25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1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i="0" cap="all" dirty="0">
                <a:solidFill>
                  <a:srgbClr val="000000"/>
                </a:solidFill>
                <a:latin typeface="Constantia" panose="02030602050306030303" pitchFamily="18" charset="0"/>
              </a:rPr>
              <a:t>Defect identifier :- BSD_001</a:t>
            </a:r>
            <a:endParaRPr lang="en-IN" b="1" i="0" dirty="0">
              <a:latin typeface="Constantia" panose="020306020503060303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93334-C540-FD09-2453-FB0DB23D23C2}"/>
              </a:ext>
            </a:extLst>
          </p:cNvPr>
          <p:cNvSpPr txBox="1"/>
          <p:nvPr/>
        </p:nvSpPr>
        <p:spPr>
          <a:xfrm>
            <a:off x="6365094" y="4206592"/>
            <a:ext cx="5514862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spcAft>
                <a:spcPts val="285"/>
              </a:spcAft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assignment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28/08/2025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Status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Pending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Snap shots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Added Below</a:t>
            </a: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Fixed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800"/>
              </a:spcBef>
              <a:spcAft>
                <a:spcPts val="285"/>
              </a:spcAft>
              <a:buNone/>
            </a:pPr>
            <a:r>
              <a:rPr lang="en-US" cap="all" dirty="0">
                <a:solidFill>
                  <a:srgbClr val="000000"/>
                </a:solidFill>
                <a:latin typeface="Wingdings"/>
                <a:sym typeface="Wingdings"/>
              </a:rPr>
              <a:t>Ø </a:t>
            </a: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of fixing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7D6C5-9FE0-37E3-5715-4F3C620FE05A}"/>
              </a:ext>
            </a:extLst>
          </p:cNvPr>
          <p:cNvSpPr txBox="1"/>
          <p:nvPr/>
        </p:nvSpPr>
        <p:spPr>
          <a:xfrm>
            <a:off x="581138" y="3029347"/>
            <a:ext cx="6830315" cy="3218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Id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:- </a:t>
            </a:r>
            <a:r>
              <a:rPr lang="en-IN" sz="1600" cap="all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TC_001</a:t>
            </a:r>
            <a:endParaRPr lang="en-IN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case name </a:t>
            </a:r>
            <a:r>
              <a:rPr lang="en-US" b="1" cap="all" dirty="0">
                <a:latin typeface="Calibri"/>
                <a:ea typeface="Calibri"/>
                <a:cs typeface="Calibri"/>
              </a:rPr>
              <a:t>:- </a:t>
            </a:r>
            <a:r>
              <a:rPr lang="en-US" sz="1600" dirty="0">
                <a:latin typeface="Calibri"/>
                <a:ea typeface="Calibri"/>
                <a:cs typeface="Calibri"/>
              </a:rPr>
              <a:t>TC_Searchproduct</a:t>
            </a:r>
            <a:endParaRPr lang="en-US" sz="1600" cap="all" dirty="0">
              <a:latin typeface="Calibri"/>
              <a:ea typeface="Calibri"/>
              <a:cs typeface="Calibri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 name </a:t>
            </a:r>
            <a:r>
              <a:rPr lang="en-US" b="1" cap="all" dirty="0">
                <a:latin typeface="Arial"/>
                <a:cs typeface="Arial"/>
              </a:rPr>
              <a:t>:-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 &amp; Filtering</a:t>
            </a:r>
            <a:endParaRPr lang="en-US" sz="1600" cap="al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Reproducible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 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bar</a:t>
            </a:r>
            <a:endParaRPr lang="en-IN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Severity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en-US" sz="1600" b="1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Raised by </a:t>
            </a:r>
            <a:r>
              <a:rPr lang="en-US" b="1" cap="all" dirty="0">
                <a:solidFill>
                  <a:srgbClr val="000000"/>
                </a:solidFill>
                <a:latin typeface="Arial"/>
                <a:cs typeface="Arial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Yugandhar Muppana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600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Assigned to </a:t>
            </a:r>
            <a:r>
              <a:rPr lang="en-US" b="1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:-</a:t>
            </a:r>
            <a:r>
              <a:rPr lang="en-US" cap="all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 Team Lead </a:t>
            </a:r>
            <a:endParaRPr lang="en-IN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558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90C423C-4699-CEF4-36D2-26ADF75B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299638"/>
            <a:ext cx="12192006" cy="57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6908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Brush</Template>
  <TotalTime>580</TotalTime>
  <Words>682</Words>
  <Application>Microsoft Office PowerPoint</Application>
  <PresentationFormat>Widescreen</PresentationFormat>
  <Paragraphs>86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Century Gothic</vt:lpstr>
      <vt:lpstr>Constantia</vt:lpstr>
      <vt:lpstr>Elephant</vt:lpstr>
      <vt:lpstr>TW Cen MT</vt:lpstr>
      <vt:lpstr>Wingdings</vt:lpstr>
      <vt:lpstr>Wingdings,Sans-Serif</vt:lpstr>
      <vt:lpstr>BrushVTI</vt:lpstr>
      <vt:lpstr>Browser Stack Demo Website Using TestNG &amp; BDD Framework with Page Object Model</vt:lpstr>
      <vt:lpstr>Introduction</vt:lpstr>
      <vt:lpstr>Overview</vt:lpstr>
      <vt:lpstr>Modules</vt:lpstr>
      <vt:lpstr>Modules</vt:lpstr>
      <vt:lpstr>Modules</vt:lpstr>
      <vt:lpstr>Defects</vt:lpstr>
      <vt:lpstr>Defect identifier :- BSD_001</vt:lpstr>
      <vt:lpstr>PowerPoint Presentation</vt:lpstr>
      <vt:lpstr>Defect identifier :- BSD_002</vt:lpstr>
      <vt:lpstr>PowerPoint Presentation</vt:lpstr>
      <vt:lpstr>Challenges</vt:lpstr>
      <vt:lpstr>Experience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Yugandhar Muppana</dc:creator>
  <cp:lastModifiedBy>Yugandhar Muppana</cp:lastModifiedBy>
  <cp:revision>86</cp:revision>
  <dcterms:created xsi:type="dcterms:W3CDTF">2025-08-18T16:31:47Z</dcterms:created>
  <dcterms:modified xsi:type="dcterms:W3CDTF">2025-09-08T13:52:55Z</dcterms:modified>
</cp:coreProperties>
</file>