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1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10CA33"/>
    <a:srgbClr val="0DFF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624" autoAdjust="0"/>
  </p:normalViewPr>
  <p:slideViewPr>
    <p:cSldViewPr>
      <p:cViewPr>
        <p:scale>
          <a:sx n="90" d="100"/>
          <a:sy n="90" d="100"/>
        </p:scale>
        <p:origin x="-744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A5E3D-89C9-42A7-8F8D-064031954FCE}" type="doc">
      <dgm:prSet loTypeId="urn:microsoft.com/office/officeart/2005/8/layout/vList4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D899C4C-72FB-4251-B7D4-6694D2224A54}">
      <dgm:prSet phldrT="[Text]"/>
      <dgm:spPr/>
      <dgm:t>
        <a:bodyPr/>
        <a:lstStyle/>
        <a:p>
          <a:r>
            <a:rPr lang="en-US" b="0" i="0" dirty="0" smtClean="0"/>
            <a:t>Industry standard MDM solution</a:t>
          </a:r>
          <a:endParaRPr lang="en-US" dirty="0"/>
        </a:p>
      </dgm:t>
    </dgm:pt>
    <dgm:pt modelId="{D48F9E5B-3E94-4137-8157-22B0B17848CB}" type="parTrans" cxnId="{2C69DC4A-250F-4F6E-9D0F-0E491FD421DE}">
      <dgm:prSet/>
      <dgm:spPr/>
      <dgm:t>
        <a:bodyPr/>
        <a:lstStyle/>
        <a:p>
          <a:endParaRPr lang="en-US"/>
        </a:p>
      </dgm:t>
    </dgm:pt>
    <dgm:pt modelId="{56D9C1DC-8260-41A1-987F-C288E362BBB7}" type="sibTrans" cxnId="{2C69DC4A-250F-4F6E-9D0F-0E491FD421DE}">
      <dgm:prSet/>
      <dgm:spPr/>
      <dgm:t>
        <a:bodyPr/>
        <a:lstStyle/>
        <a:p>
          <a:endParaRPr lang="en-US"/>
        </a:p>
      </dgm:t>
    </dgm:pt>
    <dgm:pt modelId="{8D3AC615-197D-43A8-B679-F74CE613EC52}">
      <dgm:prSet phldrT="[Text]"/>
      <dgm:spPr/>
      <dgm:t>
        <a:bodyPr/>
        <a:lstStyle/>
        <a:p>
          <a:r>
            <a:rPr lang="en-US" dirty="0" smtClean="0"/>
            <a:t>Minimum development cost as eclipse is the supported IDE</a:t>
          </a:r>
          <a:endParaRPr lang="en-US" dirty="0"/>
        </a:p>
      </dgm:t>
    </dgm:pt>
    <dgm:pt modelId="{02299481-428F-495E-8478-CE1302E5BC8A}">
      <dgm:prSet phldrT="[Text]"/>
      <dgm:spPr/>
      <dgm:t>
        <a:bodyPr/>
        <a:lstStyle/>
        <a:p>
          <a:r>
            <a:rPr lang="en-US" b="0" i="0" dirty="0" smtClean="0"/>
            <a:t>Rapid Development using Hibernate Reverse Engineering Tool and Yugandhar Code generation Templates</a:t>
          </a:r>
          <a:endParaRPr lang="en-US" dirty="0"/>
        </a:p>
      </dgm:t>
    </dgm:pt>
    <dgm:pt modelId="{7CC4F0AE-72E2-4600-A60D-C5724603445E}">
      <dgm:prSet phldrT="[Text]"/>
      <dgm:spPr/>
      <dgm:t>
        <a:bodyPr/>
        <a:lstStyle/>
        <a:p>
          <a:r>
            <a:rPr lang="en-US" dirty="0" smtClean="0"/>
            <a:t>Rapid Development</a:t>
          </a:r>
          <a:endParaRPr lang="en-US" dirty="0"/>
        </a:p>
      </dgm:t>
    </dgm:pt>
    <dgm:pt modelId="{003D8F10-5CB0-48E7-B1B7-DF6F4127B96E}" type="sibTrans" cxnId="{DDEF8F80-9C28-4A6E-937D-015A2772EB56}">
      <dgm:prSet/>
      <dgm:spPr/>
      <dgm:t>
        <a:bodyPr/>
        <a:lstStyle/>
        <a:p>
          <a:endParaRPr lang="en-US"/>
        </a:p>
      </dgm:t>
    </dgm:pt>
    <dgm:pt modelId="{ED4B060A-4303-428F-9159-C23A351B7A8C}" type="parTrans" cxnId="{DDEF8F80-9C28-4A6E-937D-015A2772EB56}">
      <dgm:prSet/>
      <dgm:spPr/>
      <dgm:t>
        <a:bodyPr/>
        <a:lstStyle/>
        <a:p>
          <a:endParaRPr lang="en-US"/>
        </a:p>
      </dgm:t>
    </dgm:pt>
    <dgm:pt modelId="{82A53FD5-7310-450F-84AE-3130F7D32669}" type="sibTrans" cxnId="{13A2D7EF-202A-4E9F-9AAC-3729B671B0B2}">
      <dgm:prSet/>
      <dgm:spPr/>
      <dgm:t>
        <a:bodyPr/>
        <a:lstStyle/>
        <a:p>
          <a:endParaRPr lang="en-US"/>
        </a:p>
      </dgm:t>
    </dgm:pt>
    <dgm:pt modelId="{6716B258-93F4-4737-9C2F-3F7DAC53B30D}" type="parTrans" cxnId="{13A2D7EF-202A-4E9F-9AAC-3729B671B0B2}">
      <dgm:prSet/>
      <dgm:spPr/>
      <dgm:t>
        <a:bodyPr/>
        <a:lstStyle/>
        <a:p>
          <a:endParaRPr lang="en-US"/>
        </a:p>
      </dgm:t>
    </dgm:pt>
    <dgm:pt modelId="{6BC212F7-A8EB-46FE-A810-00E8827C3F37}" type="sibTrans" cxnId="{855CC19D-1714-410D-A120-0B5E18520091}">
      <dgm:prSet/>
      <dgm:spPr/>
      <dgm:t>
        <a:bodyPr/>
        <a:lstStyle/>
        <a:p>
          <a:endParaRPr lang="en-US"/>
        </a:p>
      </dgm:t>
    </dgm:pt>
    <dgm:pt modelId="{242B02FE-F15D-42AD-BA57-D11EC5204C3E}" type="parTrans" cxnId="{855CC19D-1714-410D-A120-0B5E18520091}">
      <dgm:prSet/>
      <dgm:spPr/>
      <dgm:t>
        <a:bodyPr/>
        <a:lstStyle/>
        <a:p>
          <a:endParaRPr lang="en-US"/>
        </a:p>
      </dgm:t>
    </dgm:pt>
    <dgm:pt modelId="{D4F83529-41B8-48E0-9200-6B2CC5878454}">
      <dgm:prSet phldrT="[Text]"/>
      <dgm:spPr/>
      <dgm:t>
        <a:bodyPr/>
        <a:lstStyle/>
        <a:p>
          <a:r>
            <a:rPr lang="en-US" dirty="0" smtClean="0"/>
            <a:t>Available under Apache 2.0 license</a:t>
          </a:r>
          <a:endParaRPr lang="en-US" dirty="0"/>
        </a:p>
      </dgm:t>
    </dgm:pt>
    <dgm:pt modelId="{7ACBEDA0-7A04-445A-9916-C8F9221BF2C4}">
      <dgm:prSet phldrT="[Text]"/>
      <dgm:spPr/>
      <dgm:t>
        <a:bodyPr/>
        <a:lstStyle/>
        <a:p>
          <a:r>
            <a:rPr lang="en-US" b="0" i="0" dirty="0" smtClean="0"/>
            <a:t>Built using Open Source technologies – Spring  boot, Hibernate and </a:t>
          </a:r>
          <a:r>
            <a:rPr lang="en-US" b="0" i="0" dirty="0" err="1" smtClean="0"/>
            <a:t>Jboss</a:t>
          </a:r>
          <a:r>
            <a:rPr lang="en-US" b="0" i="0" dirty="0" smtClean="0"/>
            <a:t> and Tomcat</a:t>
          </a:r>
          <a:endParaRPr lang="en-US" dirty="0"/>
        </a:p>
      </dgm:t>
    </dgm:pt>
    <dgm:pt modelId="{4B927143-44FB-4301-9604-EC9B97906D40}">
      <dgm:prSet phldrT="[Text]"/>
      <dgm:spPr/>
      <dgm:t>
        <a:bodyPr/>
        <a:lstStyle/>
        <a:p>
          <a:r>
            <a:rPr lang="en-US" dirty="0" smtClean="0"/>
            <a:t>Open Source</a:t>
          </a:r>
          <a:endParaRPr lang="en-US" dirty="0"/>
        </a:p>
      </dgm:t>
    </dgm:pt>
    <dgm:pt modelId="{A7CED0B5-658E-43BD-B6B0-FB9DA6E0DC05}" type="sibTrans" cxnId="{7EE653B6-8A23-4234-8915-E132C721E770}">
      <dgm:prSet/>
      <dgm:spPr/>
      <dgm:t>
        <a:bodyPr/>
        <a:lstStyle/>
        <a:p>
          <a:endParaRPr lang="en-US"/>
        </a:p>
      </dgm:t>
    </dgm:pt>
    <dgm:pt modelId="{269E1CDE-29DF-49C6-B004-D4063F178A84}" type="parTrans" cxnId="{7EE653B6-8A23-4234-8915-E132C721E770}">
      <dgm:prSet/>
      <dgm:spPr/>
      <dgm:t>
        <a:bodyPr/>
        <a:lstStyle/>
        <a:p>
          <a:endParaRPr lang="en-US"/>
        </a:p>
      </dgm:t>
    </dgm:pt>
    <dgm:pt modelId="{969AC004-B011-4E3B-A928-2AACD55B573D}" type="sibTrans" cxnId="{AD1308C9-7201-472E-95C7-4663576BD2C1}">
      <dgm:prSet/>
      <dgm:spPr/>
      <dgm:t>
        <a:bodyPr/>
        <a:lstStyle/>
        <a:p>
          <a:endParaRPr lang="en-US"/>
        </a:p>
      </dgm:t>
    </dgm:pt>
    <dgm:pt modelId="{E57EE428-E2A0-431D-B28C-EBD08F925C72}" type="parTrans" cxnId="{AD1308C9-7201-472E-95C7-4663576BD2C1}">
      <dgm:prSet/>
      <dgm:spPr/>
      <dgm:t>
        <a:bodyPr/>
        <a:lstStyle/>
        <a:p>
          <a:endParaRPr lang="en-US"/>
        </a:p>
      </dgm:t>
    </dgm:pt>
    <dgm:pt modelId="{41B96965-0AFA-49D5-B347-1FC098687F7C}" type="sibTrans" cxnId="{2DA409BC-A24C-46F3-A1E1-9351FB7B02D8}">
      <dgm:prSet/>
      <dgm:spPr/>
      <dgm:t>
        <a:bodyPr/>
        <a:lstStyle/>
        <a:p>
          <a:endParaRPr lang="en-US"/>
        </a:p>
      </dgm:t>
    </dgm:pt>
    <dgm:pt modelId="{83A4D422-D350-44F9-B93D-B0B6D7C96B87}" type="parTrans" cxnId="{2DA409BC-A24C-46F3-A1E1-9351FB7B02D8}">
      <dgm:prSet/>
      <dgm:spPr/>
      <dgm:t>
        <a:bodyPr/>
        <a:lstStyle/>
        <a:p>
          <a:endParaRPr lang="en-US"/>
        </a:p>
      </dgm:t>
    </dgm:pt>
    <dgm:pt modelId="{FF512D17-B0D6-4199-9140-67D58DCC8C9A}">
      <dgm:prSet phldrT="[Text]"/>
      <dgm:spPr/>
      <dgm:t>
        <a:bodyPr/>
        <a:lstStyle/>
        <a:p>
          <a:r>
            <a:rPr lang="en-US" b="0" i="0" dirty="0" smtClean="0"/>
            <a:t>The Yugandhar Open MDM Hub for JEEC is built to be run on a Java Enterprise Edition Container (Web Server) like Red Hat </a:t>
          </a:r>
          <a:r>
            <a:rPr lang="en-US" b="0" i="0" dirty="0" err="1" smtClean="0"/>
            <a:t>Jboss</a:t>
          </a:r>
          <a:r>
            <a:rPr lang="en-US" b="0" i="0" dirty="0" smtClean="0"/>
            <a:t>.</a:t>
          </a:r>
          <a:endParaRPr lang="en-US" dirty="0"/>
        </a:p>
      </dgm:t>
    </dgm:pt>
    <dgm:pt modelId="{4657DE4D-D416-4138-983E-EFE491E610F2}">
      <dgm:prSet phldrT="[Text]"/>
      <dgm:spPr/>
      <dgm:t>
        <a:bodyPr/>
        <a:lstStyle/>
        <a:p>
          <a:r>
            <a:rPr lang="en-US" b="0" i="0" dirty="0" smtClean="0"/>
            <a:t>The Yugandhar Open MDM Hub for EWS runs with </a:t>
          </a:r>
          <a:r>
            <a:rPr lang="en-US" b="0" i="0" dirty="0" err="1" smtClean="0"/>
            <a:t>Springboot</a:t>
          </a:r>
          <a:r>
            <a:rPr lang="en-US" b="0" i="0" dirty="0" smtClean="0"/>
            <a:t> embedded web Server like tomcat.</a:t>
          </a:r>
          <a:endParaRPr lang="en-US" dirty="0"/>
        </a:p>
      </dgm:t>
    </dgm:pt>
    <dgm:pt modelId="{9FA49684-7587-42B1-B5A9-7945ABACB6CB}">
      <dgm:prSet phldrT="[Text]"/>
      <dgm:spPr/>
      <dgm:t>
        <a:bodyPr/>
        <a:lstStyle/>
        <a:p>
          <a:r>
            <a:rPr lang="en-US" dirty="0" smtClean="0"/>
            <a:t>Cloud Ready</a:t>
          </a:r>
          <a:endParaRPr lang="en-US" dirty="0"/>
        </a:p>
      </dgm:t>
    </dgm:pt>
    <dgm:pt modelId="{8A9E18D0-6A5D-4CFF-8FC6-AEA73C0B36A4}" type="sibTrans" cxnId="{26C3E53A-10BB-4E2D-82F6-548175FDB3BB}">
      <dgm:prSet/>
      <dgm:spPr/>
      <dgm:t>
        <a:bodyPr/>
        <a:lstStyle/>
        <a:p>
          <a:endParaRPr lang="en-US"/>
        </a:p>
      </dgm:t>
    </dgm:pt>
    <dgm:pt modelId="{B33B771F-7756-4DB4-B7A4-B85040125385}" type="parTrans" cxnId="{26C3E53A-10BB-4E2D-82F6-548175FDB3BB}">
      <dgm:prSet/>
      <dgm:spPr/>
      <dgm:t>
        <a:bodyPr/>
        <a:lstStyle/>
        <a:p>
          <a:endParaRPr lang="en-US"/>
        </a:p>
      </dgm:t>
    </dgm:pt>
    <dgm:pt modelId="{36EA9F50-48EA-44F3-9176-067BAF55242C}" type="sibTrans" cxnId="{9D0E6446-ECC0-4319-9F79-575BF59DD429}">
      <dgm:prSet/>
      <dgm:spPr/>
      <dgm:t>
        <a:bodyPr/>
        <a:lstStyle/>
        <a:p>
          <a:endParaRPr lang="en-US"/>
        </a:p>
      </dgm:t>
    </dgm:pt>
    <dgm:pt modelId="{D8C636F8-F0CE-40E6-A15A-9F5DF4290436}" type="parTrans" cxnId="{9D0E6446-ECC0-4319-9F79-575BF59DD429}">
      <dgm:prSet/>
      <dgm:spPr/>
      <dgm:t>
        <a:bodyPr/>
        <a:lstStyle/>
        <a:p>
          <a:endParaRPr lang="en-US"/>
        </a:p>
      </dgm:t>
    </dgm:pt>
    <dgm:pt modelId="{1A0AB7D6-BCEC-4EB4-A789-8B44FCA4B238}" type="sibTrans" cxnId="{6D8EB51D-655B-4B08-A221-D2A7EB843AE8}">
      <dgm:prSet/>
      <dgm:spPr/>
      <dgm:t>
        <a:bodyPr/>
        <a:lstStyle/>
        <a:p>
          <a:endParaRPr lang="en-US"/>
        </a:p>
      </dgm:t>
    </dgm:pt>
    <dgm:pt modelId="{E913E31B-CEC6-47E5-AF89-074462AEE49B}" type="parTrans" cxnId="{6D8EB51D-655B-4B08-A221-D2A7EB843AE8}">
      <dgm:prSet/>
      <dgm:spPr/>
      <dgm:t>
        <a:bodyPr/>
        <a:lstStyle/>
        <a:p>
          <a:endParaRPr lang="en-US"/>
        </a:p>
      </dgm:t>
    </dgm:pt>
    <dgm:pt modelId="{0592AF00-FC20-4EBB-9331-F85B99759122}">
      <dgm:prSet phldrT="[Text]"/>
      <dgm:spPr/>
      <dgm:t>
        <a:bodyPr/>
        <a:lstStyle/>
        <a:p>
          <a:r>
            <a:rPr lang="en-US" b="0" i="0" dirty="0" err="1" smtClean="0"/>
            <a:t>RESTful</a:t>
          </a:r>
          <a:r>
            <a:rPr lang="en-US" b="0" i="0" dirty="0" smtClean="0"/>
            <a:t> and MQ enabled</a:t>
          </a:r>
          <a:endParaRPr lang="en-US" dirty="0"/>
        </a:p>
      </dgm:t>
    </dgm:pt>
    <dgm:pt modelId="{3B1C8257-0BAC-44CB-8D2D-0F6D06500AD1}" type="sibTrans" cxnId="{21B51A68-DD43-4E9E-9250-AFC6241B2787}">
      <dgm:prSet/>
      <dgm:spPr/>
      <dgm:t>
        <a:bodyPr/>
        <a:lstStyle/>
        <a:p>
          <a:endParaRPr lang="en-US"/>
        </a:p>
      </dgm:t>
    </dgm:pt>
    <dgm:pt modelId="{4AE97CBF-2BCC-40D1-A5D5-D2CB5A0F8105}" type="parTrans" cxnId="{21B51A68-DD43-4E9E-9250-AFC6241B2787}">
      <dgm:prSet/>
      <dgm:spPr/>
      <dgm:t>
        <a:bodyPr/>
        <a:lstStyle/>
        <a:p>
          <a:endParaRPr lang="en-US"/>
        </a:p>
      </dgm:t>
    </dgm:pt>
    <dgm:pt modelId="{ADD4BCAF-FA67-46AB-ABAF-BD0FEC0C23F4}">
      <dgm:prSet phldrT="[Text]"/>
      <dgm:spPr/>
      <dgm:t>
        <a:bodyPr/>
        <a:lstStyle/>
        <a:p>
          <a:r>
            <a:rPr lang="en-US" dirty="0" smtClean="0"/>
            <a:t>Built on Micro services architecture</a:t>
          </a:r>
          <a:endParaRPr lang="en-US" dirty="0"/>
        </a:p>
      </dgm:t>
    </dgm:pt>
    <dgm:pt modelId="{C6B4D036-C734-414F-8D2D-DA1A1FBE05B9}" type="sibTrans" cxnId="{1D236E0E-7F64-4DB2-9B46-B2CC6075B919}">
      <dgm:prSet/>
      <dgm:spPr/>
      <dgm:t>
        <a:bodyPr/>
        <a:lstStyle/>
        <a:p>
          <a:endParaRPr lang="en-US"/>
        </a:p>
      </dgm:t>
    </dgm:pt>
    <dgm:pt modelId="{AEDD5A46-7761-420E-A19F-9CB5101AF85D}" type="parTrans" cxnId="{1D236E0E-7F64-4DB2-9B46-B2CC6075B919}">
      <dgm:prSet/>
      <dgm:spPr/>
      <dgm:t>
        <a:bodyPr/>
        <a:lstStyle/>
        <a:p>
          <a:endParaRPr lang="en-US"/>
        </a:p>
      </dgm:t>
    </dgm:pt>
    <dgm:pt modelId="{3FF51D50-EA45-4A71-949D-9836981788FE}">
      <dgm:prSet phldrT="[Text]"/>
      <dgm:spPr/>
      <dgm:t>
        <a:bodyPr/>
        <a:lstStyle/>
        <a:p>
          <a:r>
            <a:rPr lang="en-US" dirty="0" smtClean="0"/>
            <a:t>450+ prebuilt ready to use services</a:t>
          </a:r>
          <a:endParaRPr lang="en-US" dirty="0"/>
        </a:p>
      </dgm:t>
    </dgm:pt>
    <dgm:pt modelId="{DFC61990-7A23-4A89-A5EF-495F7670B586}" type="sibTrans" cxnId="{CC4F54B7-2CDC-457B-B17F-8B36D298BD3E}">
      <dgm:prSet/>
      <dgm:spPr/>
      <dgm:t>
        <a:bodyPr/>
        <a:lstStyle/>
        <a:p>
          <a:endParaRPr lang="en-US"/>
        </a:p>
      </dgm:t>
    </dgm:pt>
    <dgm:pt modelId="{FDB28A92-B63C-44F4-8DB1-9A69665160E7}" type="parTrans" cxnId="{CC4F54B7-2CDC-457B-B17F-8B36D298BD3E}">
      <dgm:prSet/>
      <dgm:spPr/>
      <dgm:t>
        <a:bodyPr/>
        <a:lstStyle/>
        <a:p>
          <a:endParaRPr lang="en-US"/>
        </a:p>
      </dgm:t>
    </dgm:pt>
    <dgm:pt modelId="{783B9D1E-9276-413B-A0E7-6BD2CC827F61}">
      <dgm:prSet phldrT="[Text]"/>
      <dgm:spPr/>
      <dgm:t>
        <a:bodyPr/>
        <a:lstStyle/>
        <a:p>
          <a:r>
            <a:rPr lang="en-US" b="0" i="0" dirty="0" smtClean="0"/>
            <a:t>In built and Extendable Customer Master Data Model </a:t>
          </a:r>
          <a:endParaRPr lang="en-US" dirty="0"/>
        </a:p>
      </dgm:t>
    </dgm:pt>
    <dgm:pt modelId="{5F954DCA-EA8E-46CD-8AE0-B86D6172D57E}" type="sibTrans" cxnId="{D66DE70E-DEB3-4FA6-B774-33DCB6D9DDFF}">
      <dgm:prSet/>
      <dgm:spPr/>
      <dgm:t>
        <a:bodyPr/>
        <a:lstStyle/>
        <a:p>
          <a:endParaRPr lang="en-US"/>
        </a:p>
      </dgm:t>
    </dgm:pt>
    <dgm:pt modelId="{36DD56C1-FD30-4BFA-B0B5-D4EE79DF149F}" type="parTrans" cxnId="{D66DE70E-DEB3-4FA6-B774-33DCB6D9DDFF}">
      <dgm:prSet/>
      <dgm:spPr/>
      <dgm:t>
        <a:bodyPr/>
        <a:lstStyle/>
        <a:p>
          <a:endParaRPr lang="en-US"/>
        </a:p>
      </dgm:t>
    </dgm:pt>
    <dgm:pt modelId="{28C46D20-363F-4D45-BEFC-A49F4960EA7A}">
      <dgm:prSet phldrT="[Text]"/>
      <dgm:spPr/>
      <dgm:t>
        <a:bodyPr/>
        <a:lstStyle/>
        <a:p>
          <a:r>
            <a:rPr lang="en-US" dirty="0" smtClean="0"/>
            <a:t>Seamless Harmonize Customer Master Data</a:t>
          </a:r>
          <a:endParaRPr lang="en-US" dirty="0"/>
        </a:p>
      </dgm:t>
    </dgm:pt>
    <dgm:pt modelId="{592973D7-6E5D-4DB4-8598-747C97DDBF85}" type="sibTrans" cxnId="{0FB0C2E6-65FD-4A66-94AC-8823C3524ECC}">
      <dgm:prSet/>
      <dgm:spPr/>
      <dgm:t>
        <a:bodyPr/>
        <a:lstStyle/>
        <a:p>
          <a:endParaRPr lang="en-US"/>
        </a:p>
      </dgm:t>
    </dgm:pt>
    <dgm:pt modelId="{CC53DF7C-3BC1-4229-A577-DEDCFEB6B671}" type="parTrans" cxnId="{0FB0C2E6-65FD-4A66-94AC-8823C3524ECC}">
      <dgm:prSet/>
      <dgm:spPr/>
      <dgm:t>
        <a:bodyPr/>
        <a:lstStyle/>
        <a:p>
          <a:endParaRPr lang="en-US"/>
        </a:p>
      </dgm:t>
    </dgm:pt>
    <dgm:pt modelId="{BB85157C-91C4-4390-871C-E6FE92A3F8B6}">
      <dgm:prSet phldrT="[Text]"/>
      <dgm:spPr/>
      <dgm:t>
        <a:bodyPr/>
        <a:lstStyle/>
        <a:p>
          <a:r>
            <a:rPr lang="en-US" dirty="0" smtClean="0"/>
            <a:t>Supports </a:t>
          </a:r>
          <a:r>
            <a:rPr lang="en-US" dirty="0" err="1" smtClean="0"/>
            <a:t>MariaDB</a:t>
          </a:r>
          <a:r>
            <a:rPr lang="en-US" dirty="0" smtClean="0"/>
            <a:t> as open source relational database. Also support Oracle database for large enterprises looking for alternatives. </a:t>
          </a:r>
          <a:endParaRPr lang="en-US" dirty="0"/>
        </a:p>
      </dgm:t>
    </dgm:pt>
    <dgm:pt modelId="{1CFD8F68-2B54-4A12-A7BF-4EB3D5A14D81}" type="parTrans" cxnId="{74F969AB-1D59-4BCE-A935-91F50924BF09}">
      <dgm:prSet/>
      <dgm:spPr/>
      <dgm:t>
        <a:bodyPr/>
        <a:lstStyle/>
        <a:p>
          <a:endParaRPr lang="en-US"/>
        </a:p>
      </dgm:t>
    </dgm:pt>
    <dgm:pt modelId="{139ECCE9-85EE-4C22-A60F-127586ECA55D}" type="sibTrans" cxnId="{74F969AB-1D59-4BCE-A935-91F50924BF09}">
      <dgm:prSet/>
      <dgm:spPr/>
      <dgm:t>
        <a:bodyPr/>
        <a:lstStyle/>
        <a:p>
          <a:endParaRPr lang="en-US"/>
        </a:p>
      </dgm:t>
    </dgm:pt>
    <dgm:pt modelId="{8B268F3E-8DF3-4289-A073-C01CB98DBD09}">
      <dgm:prSet phldrT="[Text]"/>
      <dgm:spPr/>
      <dgm:t>
        <a:bodyPr/>
        <a:lstStyle/>
        <a:p>
          <a:r>
            <a:rPr lang="en-US" dirty="0" smtClean="0"/>
            <a:t>Layered architecture makes it easy to extended the tool to support other databases</a:t>
          </a:r>
          <a:endParaRPr lang="en-US" dirty="0"/>
        </a:p>
      </dgm:t>
    </dgm:pt>
    <dgm:pt modelId="{86FBC6FF-1BAB-4554-AC9C-ED077C6497AF}" type="parTrans" cxnId="{058B5885-D551-42A5-8CE9-77E251EC9144}">
      <dgm:prSet/>
      <dgm:spPr/>
      <dgm:t>
        <a:bodyPr/>
        <a:lstStyle/>
        <a:p>
          <a:endParaRPr lang="en-US"/>
        </a:p>
      </dgm:t>
    </dgm:pt>
    <dgm:pt modelId="{B30ABA53-D7F2-479C-A7AF-7E331692E0F1}" type="sibTrans" cxnId="{058B5885-D551-42A5-8CE9-77E251EC9144}">
      <dgm:prSet/>
      <dgm:spPr/>
      <dgm:t>
        <a:bodyPr/>
        <a:lstStyle/>
        <a:p>
          <a:endParaRPr lang="en-US"/>
        </a:p>
      </dgm:t>
    </dgm:pt>
    <dgm:pt modelId="{4444FF7A-B00E-4DAE-9525-A8D57F94E976}" type="pres">
      <dgm:prSet presAssocID="{099A5E3D-89C9-42A7-8F8D-064031954FC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E43121-A8A9-4D50-9EEA-3098A05AE6BD}" type="pres">
      <dgm:prSet presAssocID="{ED899C4C-72FB-4251-B7D4-6694D2224A54}" presName="comp" presStyleCnt="0"/>
      <dgm:spPr/>
    </dgm:pt>
    <dgm:pt modelId="{A94608FA-2E36-4918-9DE0-629B3BA744D8}" type="pres">
      <dgm:prSet presAssocID="{ED899C4C-72FB-4251-B7D4-6694D2224A54}" presName="box" presStyleLbl="node1" presStyleIdx="0" presStyleCnt="4"/>
      <dgm:spPr/>
      <dgm:t>
        <a:bodyPr/>
        <a:lstStyle/>
        <a:p>
          <a:endParaRPr lang="en-US"/>
        </a:p>
      </dgm:t>
    </dgm:pt>
    <dgm:pt modelId="{0BEE5C80-D3B7-4145-BF1E-573EA4656F72}" type="pres">
      <dgm:prSet presAssocID="{ED899C4C-72FB-4251-B7D4-6694D2224A54}" presName="img" presStyleLbl="fgImgPlace1" presStyleIdx="0" presStyleCnt="4"/>
      <dgm:spPr/>
    </dgm:pt>
    <dgm:pt modelId="{95AFDCE2-AE43-4B5F-963F-76B8CCAA8A97}" type="pres">
      <dgm:prSet presAssocID="{ED899C4C-72FB-4251-B7D4-6694D2224A54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F6119-72A9-4754-AE96-AA4D857321FD}" type="pres">
      <dgm:prSet presAssocID="{56D9C1DC-8260-41A1-987F-C288E362BBB7}" presName="spacer" presStyleCnt="0"/>
      <dgm:spPr/>
    </dgm:pt>
    <dgm:pt modelId="{CC84EB3F-F846-43B5-A4E2-B8B3EC847E10}" type="pres">
      <dgm:prSet presAssocID="{9FA49684-7587-42B1-B5A9-7945ABACB6CB}" presName="comp" presStyleCnt="0"/>
      <dgm:spPr/>
    </dgm:pt>
    <dgm:pt modelId="{969CC38B-3A7A-4EFC-AD66-F941A2744301}" type="pres">
      <dgm:prSet presAssocID="{9FA49684-7587-42B1-B5A9-7945ABACB6CB}" presName="box" presStyleLbl="node1" presStyleIdx="1" presStyleCnt="4"/>
      <dgm:spPr/>
      <dgm:t>
        <a:bodyPr/>
        <a:lstStyle/>
        <a:p>
          <a:endParaRPr lang="en-US"/>
        </a:p>
      </dgm:t>
    </dgm:pt>
    <dgm:pt modelId="{DCA39120-A0BA-4469-A075-78E5004A17F5}" type="pres">
      <dgm:prSet presAssocID="{9FA49684-7587-42B1-B5A9-7945ABACB6CB}" presName="img" presStyleLbl="fgImgPlace1" presStyleIdx="1" presStyleCnt="4"/>
      <dgm:spPr/>
    </dgm:pt>
    <dgm:pt modelId="{60E61D9C-E177-4080-86EE-A593EF761D63}" type="pres">
      <dgm:prSet presAssocID="{9FA49684-7587-42B1-B5A9-7945ABACB6CB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96168-E4B8-47B6-8CFA-C6EB0ADF701A}" type="pres">
      <dgm:prSet presAssocID="{8A9E18D0-6A5D-4CFF-8FC6-AEA73C0B36A4}" presName="spacer" presStyleCnt="0"/>
      <dgm:spPr/>
    </dgm:pt>
    <dgm:pt modelId="{85E75894-9EFF-4713-8E9D-141D49975902}" type="pres">
      <dgm:prSet presAssocID="{4B927143-44FB-4301-9604-EC9B97906D40}" presName="comp" presStyleCnt="0"/>
      <dgm:spPr/>
    </dgm:pt>
    <dgm:pt modelId="{4E9ADE03-9CC9-4921-9E1A-37DA5EEAD81E}" type="pres">
      <dgm:prSet presAssocID="{4B927143-44FB-4301-9604-EC9B97906D40}" presName="box" presStyleLbl="node1" presStyleIdx="2" presStyleCnt="4"/>
      <dgm:spPr/>
      <dgm:t>
        <a:bodyPr/>
        <a:lstStyle/>
        <a:p>
          <a:endParaRPr lang="en-US"/>
        </a:p>
      </dgm:t>
    </dgm:pt>
    <dgm:pt modelId="{111A2D77-02D6-4B2D-8A97-82D760BC26E2}" type="pres">
      <dgm:prSet presAssocID="{4B927143-44FB-4301-9604-EC9B97906D40}" presName="img" presStyleLbl="fgImgPlace1" presStyleIdx="2" presStyleCnt="4"/>
      <dgm:spPr/>
    </dgm:pt>
    <dgm:pt modelId="{57249DF8-3C34-4FE8-A92C-964C6EADAAB9}" type="pres">
      <dgm:prSet presAssocID="{4B927143-44FB-4301-9604-EC9B97906D40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34EB7-87B1-468D-8D6F-3A169B205AA7}" type="pres">
      <dgm:prSet presAssocID="{A7CED0B5-658E-43BD-B6B0-FB9DA6E0DC05}" presName="spacer" presStyleCnt="0"/>
      <dgm:spPr/>
    </dgm:pt>
    <dgm:pt modelId="{6585563B-96FB-497E-AA92-21E506E6E64D}" type="pres">
      <dgm:prSet presAssocID="{7CC4F0AE-72E2-4600-A60D-C5724603445E}" presName="comp" presStyleCnt="0"/>
      <dgm:spPr/>
    </dgm:pt>
    <dgm:pt modelId="{54968CD4-CC83-4288-A87C-B7D176EF8DF4}" type="pres">
      <dgm:prSet presAssocID="{7CC4F0AE-72E2-4600-A60D-C5724603445E}" presName="box" presStyleLbl="node1" presStyleIdx="3" presStyleCnt="4"/>
      <dgm:spPr/>
      <dgm:t>
        <a:bodyPr/>
        <a:lstStyle/>
        <a:p>
          <a:endParaRPr lang="en-US"/>
        </a:p>
      </dgm:t>
    </dgm:pt>
    <dgm:pt modelId="{25AB225B-8AA7-404A-A641-3AA64361F3B6}" type="pres">
      <dgm:prSet presAssocID="{7CC4F0AE-72E2-4600-A60D-C5724603445E}" presName="img" presStyleLbl="fgImgPlace1" presStyleIdx="3" presStyleCnt="4"/>
      <dgm:spPr/>
    </dgm:pt>
    <dgm:pt modelId="{9D93EF8F-BDB9-4573-8A77-4B7203E6349C}" type="pres">
      <dgm:prSet presAssocID="{7CC4F0AE-72E2-4600-A60D-C5724603445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81C709-ADFB-457C-9972-7CDC30A490B7}" type="presOf" srcId="{ADD4BCAF-FA67-46AB-ABAF-BD0FEC0C23F4}" destId="{A94608FA-2E36-4918-9DE0-629B3BA744D8}" srcOrd="0" destOrd="4" presId="urn:microsoft.com/office/officeart/2005/8/layout/vList4"/>
    <dgm:cxn modelId="{71E810A3-14B3-4E0F-BC7F-B8E6C18496A4}" type="presOf" srcId="{02299481-428F-495E-8478-CE1302E5BC8A}" destId="{9D93EF8F-BDB9-4573-8A77-4B7203E6349C}" srcOrd="1" destOrd="1" presId="urn:microsoft.com/office/officeart/2005/8/layout/vList4"/>
    <dgm:cxn modelId="{87B86141-52CA-414E-92DA-AE90EB6FC3C3}" type="presOf" srcId="{783B9D1E-9276-413B-A0E7-6BD2CC827F61}" destId="{A94608FA-2E36-4918-9DE0-629B3BA744D8}" srcOrd="0" destOrd="2" presId="urn:microsoft.com/office/officeart/2005/8/layout/vList4"/>
    <dgm:cxn modelId="{39227130-A23B-4450-9032-482CAC12AF5A}" type="presOf" srcId="{ED899C4C-72FB-4251-B7D4-6694D2224A54}" destId="{95AFDCE2-AE43-4B5F-963F-76B8CCAA8A97}" srcOrd="1" destOrd="0" presId="urn:microsoft.com/office/officeart/2005/8/layout/vList4"/>
    <dgm:cxn modelId="{39028DF6-3FD6-409B-9976-75F93A7161EA}" type="presOf" srcId="{8B268F3E-8DF3-4289-A073-C01CB98DBD09}" destId="{57249DF8-3C34-4FE8-A92C-964C6EADAAB9}" srcOrd="1" destOrd="3" presId="urn:microsoft.com/office/officeart/2005/8/layout/vList4"/>
    <dgm:cxn modelId="{9D0E6446-ECC0-4319-9F79-575BF59DD429}" srcId="{9FA49684-7587-42B1-B5A9-7945ABACB6CB}" destId="{FF512D17-B0D6-4199-9140-67D58DCC8C9A}" srcOrd="1" destOrd="0" parTransId="{D8C636F8-F0CE-40E6-A15A-9F5DF4290436}" sibTransId="{36EA9F50-48EA-44F3-9176-067BAF55242C}"/>
    <dgm:cxn modelId="{28C994A8-84C2-401B-B351-8F25B7B5A0F6}" type="presOf" srcId="{ADD4BCAF-FA67-46AB-ABAF-BD0FEC0C23F4}" destId="{95AFDCE2-AE43-4B5F-963F-76B8CCAA8A97}" srcOrd="1" destOrd="4" presId="urn:microsoft.com/office/officeart/2005/8/layout/vList4"/>
    <dgm:cxn modelId="{080A4515-B200-4D80-9815-0A5A564680B8}" type="presOf" srcId="{0592AF00-FC20-4EBB-9331-F85B99759122}" destId="{A94608FA-2E36-4918-9DE0-629B3BA744D8}" srcOrd="0" destOrd="5" presId="urn:microsoft.com/office/officeart/2005/8/layout/vList4"/>
    <dgm:cxn modelId="{058B5885-D551-42A5-8CE9-77E251EC9144}" srcId="{4B927143-44FB-4301-9604-EC9B97906D40}" destId="{8B268F3E-8DF3-4289-A073-C01CB98DBD09}" srcOrd="2" destOrd="0" parTransId="{86FBC6FF-1BAB-4554-AC9C-ED077C6497AF}" sibTransId="{B30ABA53-D7F2-479C-A7AF-7E331692E0F1}"/>
    <dgm:cxn modelId="{77F1592B-F592-4657-BFBC-5299A04FD2A8}" type="presOf" srcId="{7ACBEDA0-7A04-445A-9916-C8F9221BF2C4}" destId="{4E9ADE03-9CC9-4921-9E1A-37DA5EEAD81E}" srcOrd="0" destOrd="1" presId="urn:microsoft.com/office/officeart/2005/8/layout/vList4"/>
    <dgm:cxn modelId="{26C3E53A-10BB-4E2D-82F6-548175FDB3BB}" srcId="{099A5E3D-89C9-42A7-8F8D-064031954FCE}" destId="{9FA49684-7587-42B1-B5A9-7945ABACB6CB}" srcOrd="1" destOrd="0" parTransId="{B33B771F-7756-4DB4-B7A4-B85040125385}" sibTransId="{8A9E18D0-6A5D-4CFF-8FC6-AEA73C0B36A4}"/>
    <dgm:cxn modelId="{DAB38369-A478-438C-838B-1CB73F4B703C}" type="presOf" srcId="{3FF51D50-EA45-4A71-949D-9836981788FE}" destId="{A94608FA-2E36-4918-9DE0-629B3BA744D8}" srcOrd="0" destOrd="3" presId="urn:microsoft.com/office/officeart/2005/8/layout/vList4"/>
    <dgm:cxn modelId="{0FB0C2E6-65FD-4A66-94AC-8823C3524ECC}" srcId="{ED899C4C-72FB-4251-B7D4-6694D2224A54}" destId="{28C46D20-363F-4D45-BEFC-A49F4960EA7A}" srcOrd="0" destOrd="0" parTransId="{CC53DF7C-3BC1-4229-A577-DEDCFEB6B671}" sibTransId="{592973D7-6E5D-4DB4-8598-747C97DDBF85}"/>
    <dgm:cxn modelId="{EF458DB7-C0AF-482E-8E9A-E3C893FE1491}" type="presOf" srcId="{4B927143-44FB-4301-9604-EC9B97906D40}" destId="{4E9ADE03-9CC9-4921-9E1A-37DA5EEAD81E}" srcOrd="0" destOrd="0" presId="urn:microsoft.com/office/officeart/2005/8/layout/vList4"/>
    <dgm:cxn modelId="{855CC19D-1714-410D-A120-0B5E18520091}" srcId="{7CC4F0AE-72E2-4600-A60D-C5724603445E}" destId="{02299481-428F-495E-8478-CE1302E5BC8A}" srcOrd="0" destOrd="0" parTransId="{242B02FE-F15D-42AD-BA57-D11EC5204C3E}" sibTransId="{6BC212F7-A8EB-46FE-A810-00E8827C3F37}"/>
    <dgm:cxn modelId="{A99F8AC3-EA12-4D4B-81F8-CCA22C85ABB9}" type="presOf" srcId="{FF512D17-B0D6-4199-9140-67D58DCC8C9A}" destId="{60E61D9C-E177-4080-86EE-A593EF761D63}" srcOrd="1" destOrd="2" presId="urn:microsoft.com/office/officeart/2005/8/layout/vList4"/>
    <dgm:cxn modelId="{17858358-6B9F-4F66-B3BA-9FE44A061721}" type="presOf" srcId="{8D3AC615-197D-43A8-B679-F74CE613EC52}" destId="{54968CD4-CC83-4288-A87C-B7D176EF8DF4}" srcOrd="0" destOrd="2" presId="urn:microsoft.com/office/officeart/2005/8/layout/vList4"/>
    <dgm:cxn modelId="{FB7FE834-0106-4955-8342-46928F90FFA2}" type="presOf" srcId="{BB85157C-91C4-4390-871C-E6FE92A3F8B6}" destId="{57249DF8-3C34-4FE8-A92C-964C6EADAAB9}" srcOrd="1" destOrd="2" presId="urn:microsoft.com/office/officeart/2005/8/layout/vList4"/>
    <dgm:cxn modelId="{CCF582D2-86FF-4534-9D50-7D926D852EC6}" type="presOf" srcId="{D4F83529-41B8-48E0-9200-6B2CC5878454}" destId="{4E9ADE03-9CC9-4921-9E1A-37DA5EEAD81E}" srcOrd="0" destOrd="4" presId="urn:microsoft.com/office/officeart/2005/8/layout/vList4"/>
    <dgm:cxn modelId="{CC4F54B7-2CDC-457B-B17F-8B36D298BD3E}" srcId="{ED899C4C-72FB-4251-B7D4-6694D2224A54}" destId="{3FF51D50-EA45-4A71-949D-9836981788FE}" srcOrd="2" destOrd="0" parTransId="{FDB28A92-B63C-44F4-8DB1-9A69665160E7}" sibTransId="{DFC61990-7A23-4A89-A5EF-495F7670B586}"/>
    <dgm:cxn modelId="{87F20E55-4C8F-412C-96BE-55CAF71243D3}" type="presOf" srcId="{3FF51D50-EA45-4A71-949D-9836981788FE}" destId="{95AFDCE2-AE43-4B5F-963F-76B8CCAA8A97}" srcOrd="1" destOrd="3" presId="urn:microsoft.com/office/officeart/2005/8/layout/vList4"/>
    <dgm:cxn modelId="{9CD14E11-6FEC-46EA-AAD0-5E8D86558C70}" type="presOf" srcId="{9FA49684-7587-42B1-B5A9-7945ABACB6CB}" destId="{60E61D9C-E177-4080-86EE-A593EF761D63}" srcOrd="1" destOrd="0" presId="urn:microsoft.com/office/officeart/2005/8/layout/vList4"/>
    <dgm:cxn modelId="{1D236E0E-7F64-4DB2-9B46-B2CC6075B919}" srcId="{ED899C4C-72FB-4251-B7D4-6694D2224A54}" destId="{ADD4BCAF-FA67-46AB-ABAF-BD0FEC0C23F4}" srcOrd="3" destOrd="0" parTransId="{AEDD5A46-7761-420E-A19F-9CB5101AF85D}" sibTransId="{C6B4D036-C734-414F-8D2D-DA1A1FBE05B9}"/>
    <dgm:cxn modelId="{FE2BD223-2EDF-4278-8D3C-C4571B9E9E8F}" type="presOf" srcId="{28C46D20-363F-4D45-BEFC-A49F4960EA7A}" destId="{95AFDCE2-AE43-4B5F-963F-76B8CCAA8A97}" srcOrd="1" destOrd="1" presId="urn:microsoft.com/office/officeart/2005/8/layout/vList4"/>
    <dgm:cxn modelId="{6442376B-9357-46DF-8CD7-C8EDF4B12316}" type="presOf" srcId="{D4F83529-41B8-48E0-9200-6B2CC5878454}" destId="{57249DF8-3C34-4FE8-A92C-964C6EADAAB9}" srcOrd="1" destOrd="4" presId="urn:microsoft.com/office/officeart/2005/8/layout/vList4"/>
    <dgm:cxn modelId="{6D8EB51D-655B-4B08-A221-D2A7EB843AE8}" srcId="{9FA49684-7587-42B1-B5A9-7945ABACB6CB}" destId="{4657DE4D-D416-4138-983E-EFE491E610F2}" srcOrd="0" destOrd="0" parTransId="{E913E31B-CEC6-47E5-AF89-074462AEE49B}" sibTransId="{1A0AB7D6-BCEC-4EB4-A789-8B44FCA4B238}"/>
    <dgm:cxn modelId="{A559CA71-88AD-4BD7-B508-6F04443F99DE}" type="presOf" srcId="{8D3AC615-197D-43A8-B679-F74CE613EC52}" destId="{9D93EF8F-BDB9-4573-8A77-4B7203E6349C}" srcOrd="1" destOrd="2" presId="urn:microsoft.com/office/officeart/2005/8/layout/vList4"/>
    <dgm:cxn modelId="{14C5E1D7-D5E9-41CC-A812-7FD4514D3159}" type="presOf" srcId="{0592AF00-FC20-4EBB-9331-F85B99759122}" destId="{95AFDCE2-AE43-4B5F-963F-76B8CCAA8A97}" srcOrd="1" destOrd="5" presId="urn:microsoft.com/office/officeart/2005/8/layout/vList4"/>
    <dgm:cxn modelId="{58B08057-D1F1-47AE-8F6D-46BC307E51D9}" type="presOf" srcId="{28C46D20-363F-4D45-BEFC-A49F4960EA7A}" destId="{A94608FA-2E36-4918-9DE0-629B3BA744D8}" srcOrd="0" destOrd="1" presId="urn:microsoft.com/office/officeart/2005/8/layout/vList4"/>
    <dgm:cxn modelId="{AA50BF61-69CC-4D47-8432-A7E02450182F}" type="presOf" srcId="{783B9D1E-9276-413B-A0E7-6BD2CC827F61}" destId="{95AFDCE2-AE43-4B5F-963F-76B8CCAA8A97}" srcOrd="1" destOrd="2" presId="urn:microsoft.com/office/officeart/2005/8/layout/vList4"/>
    <dgm:cxn modelId="{74901104-FA5C-4988-BC46-7438E32BDFCF}" type="presOf" srcId="{7ACBEDA0-7A04-445A-9916-C8F9221BF2C4}" destId="{57249DF8-3C34-4FE8-A92C-964C6EADAAB9}" srcOrd="1" destOrd="1" presId="urn:microsoft.com/office/officeart/2005/8/layout/vList4"/>
    <dgm:cxn modelId="{CFD277F2-AB60-4EC8-8CF7-A226D8A557CC}" type="presOf" srcId="{9FA49684-7587-42B1-B5A9-7945ABACB6CB}" destId="{969CC38B-3A7A-4EFC-AD66-F941A2744301}" srcOrd="0" destOrd="0" presId="urn:microsoft.com/office/officeart/2005/8/layout/vList4"/>
    <dgm:cxn modelId="{AD1308C9-7201-472E-95C7-4663576BD2C1}" srcId="{4B927143-44FB-4301-9604-EC9B97906D40}" destId="{D4F83529-41B8-48E0-9200-6B2CC5878454}" srcOrd="3" destOrd="0" parTransId="{E57EE428-E2A0-431D-B28C-EBD08F925C72}" sibTransId="{969AC004-B011-4E3B-A928-2AACD55B573D}"/>
    <dgm:cxn modelId="{13A2D7EF-202A-4E9F-9AAC-3729B671B0B2}" srcId="{7CC4F0AE-72E2-4600-A60D-C5724603445E}" destId="{8D3AC615-197D-43A8-B679-F74CE613EC52}" srcOrd="1" destOrd="0" parTransId="{6716B258-93F4-4737-9C2F-3F7DAC53B30D}" sibTransId="{82A53FD5-7310-450F-84AE-3130F7D32669}"/>
    <dgm:cxn modelId="{172E73E4-3708-4310-96EA-64E110207B69}" type="presOf" srcId="{8B268F3E-8DF3-4289-A073-C01CB98DBD09}" destId="{4E9ADE03-9CC9-4921-9E1A-37DA5EEAD81E}" srcOrd="0" destOrd="3" presId="urn:microsoft.com/office/officeart/2005/8/layout/vList4"/>
    <dgm:cxn modelId="{CB91A796-3D0E-49F1-9D28-E3B72E35F091}" type="presOf" srcId="{099A5E3D-89C9-42A7-8F8D-064031954FCE}" destId="{4444FF7A-B00E-4DAE-9525-A8D57F94E976}" srcOrd="0" destOrd="0" presId="urn:microsoft.com/office/officeart/2005/8/layout/vList4"/>
    <dgm:cxn modelId="{74F969AB-1D59-4BCE-A935-91F50924BF09}" srcId="{4B927143-44FB-4301-9604-EC9B97906D40}" destId="{BB85157C-91C4-4390-871C-E6FE92A3F8B6}" srcOrd="1" destOrd="0" parTransId="{1CFD8F68-2B54-4A12-A7BF-4EB3D5A14D81}" sibTransId="{139ECCE9-85EE-4C22-A60F-127586ECA55D}"/>
    <dgm:cxn modelId="{6ECEC5C3-DC48-4887-A453-857C026F2E3F}" type="presOf" srcId="{ED899C4C-72FB-4251-B7D4-6694D2224A54}" destId="{A94608FA-2E36-4918-9DE0-629B3BA744D8}" srcOrd="0" destOrd="0" presId="urn:microsoft.com/office/officeart/2005/8/layout/vList4"/>
    <dgm:cxn modelId="{692A6509-B94C-46E0-85D6-2B5B5D5D4E70}" type="presOf" srcId="{4657DE4D-D416-4138-983E-EFE491E610F2}" destId="{60E61D9C-E177-4080-86EE-A593EF761D63}" srcOrd="1" destOrd="1" presId="urn:microsoft.com/office/officeart/2005/8/layout/vList4"/>
    <dgm:cxn modelId="{6AEB2B1C-E422-4D01-8DBA-CE7EC6811274}" type="presOf" srcId="{7CC4F0AE-72E2-4600-A60D-C5724603445E}" destId="{9D93EF8F-BDB9-4573-8A77-4B7203E6349C}" srcOrd="1" destOrd="0" presId="urn:microsoft.com/office/officeart/2005/8/layout/vList4"/>
    <dgm:cxn modelId="{0B4CA450-BF75-4EE8-83DD-CAD89231CFE6}" type="presOf" srcId="{BB85157C-91C4-4390-871C-E6FE92A3F8B6}" destId="{4E9ADE03-9CC9-4921-9E1A-37DA5EEAD81E}" srcOrd="0" destOrd="2" presId="urn:microsoft.com/office/officeart/2005/8/layout/vList4"/>
    <dgm:cxn modelId="{2433A20E-D137-4B55-8F8C-C996B2558F97}" type="presOf" srcId="{4B927143-44FB-4301-9604-EC9B97906D40}" destId="{57249DF8-3C34-4FE8-A92C-964C6EADAAB9}" srcOrd="1" destOrd="0" presId="urn:microsoft.com/office/officeart/2005/8/layout/vList4"/>
    <dgm:cxn modelId="{AB82C7FE-7685-4ABB-B79A-235E7D388939}" type="presOf" srcId="{7CC4F0AE-72E2-4600-A60D-C5724603445E}" destId="{54968CD4-CC83-4288-A87C-B7D176EF8DF4}" srcOrd="0" destOrd="0" presId="urn:microsoft.com/office/officeart/2005/8/layout/vList4"/>
    <dgm:cxn modelId="{21B51A68-DD43-4E9E-9250-AFC6241B2787}" srcId="{ED899C4C-72FB-4251-B7D4-6694D2224A54}" destId="{0592AF00-FC20-4EBB-9331-F85B99759122}" srcOrd="4" destOrd="0" parTransId="{4AE97CBF-2BCC-40D1-A5D5-D2CB5A0F8105}" sibTransId="{3B1C8257-0BAC-44CB-8D2D-0F6D06500AD1}"/>
    <dgm:cxn modelId="{2C69DC4A-250F-4F6E-9D0F-0E491FD421DE}" srcId="{099A5E3D-89C9-42A7-8F8D-064031954FCE}" destId="{ED899C4C-72FB-4251-B7D4-6694D2224A54}" srcOrd="0" destOrd="0" parTransId="{D48F9E5B-3E94-4137-8157-22B0B17848CB}" sibTransId="{56D9C1DC-8260-41A1-987F-C288E362BBB7}"/>
    <dgm:cxn modelId="{F1F99F77-E701-434F-A05C-5B7CADC02C20}" type="presOf" srcId="{4657DE4D-D416-4138-983E-EFE491E610F2}" destId="{969CC38B-3A7A-4EFC-AD66-F941A2744301}" srcOrd="0" destOrd="1" presId="urn:microsoft.com/office/officeart/2005/8/layout/vList4"/>
    <dgm:cxn modelId="{D66DE70E-DEB3-4FA6-B774-33DCB6D9DDFF}" srcId="{ED899C4C-72FB-4251-B7D4-6694D2224A54}" destId="{783B9D1E-9276-413B-A0E7-6BD2CC827F61}" srcOrd="1" destOrd="0" parTransId="{36DD56C1-FD30-4BFA-B0B5-D4EE79DF149F}" sibTransId="{5F954DCA-EA8E-46CD-8AE0-B86D6172D57E}"/>
    <dgm:cxn modelId="{A8AC51FF-D44E-47B2-B6E0-E69E280E4D0A}" type="presOf" srcId="{FF512D17-B0D6-4199-9140-67D58DCC8C9A}" destId="{969CC38B-3A7A-4EFC-AD66-F941A2744301}" srcOrd="0" destOrd="2" presId="urn:microsoft.com/office/officeart/2005/8/layout/vList4"/>
    <dgm:cxn modelId="{7EE653B6-8A23-4234-8915-E132C721E770}" srcId="{099A5E3D-89C9-42A7-8F8D-064031954FCE}" destId="{4B927143-44FB-4301-9604-EC9B97906D40}" srcOrd="2" destOrd="0" parTransId="{269E1CDE-29DF-49C6-B004-D4063F178A84}" sibTransId="{A7CED0B5-658E-43BD-B6B0-FB9DA6E0DC05}"/>
    <dgm:cxn modelId="{BB129EE0-A661-428C-B874-C90734D76644}" type="presOf" srcId="{02299481-428F-495E-8478-CE1302E5BC8A}" destId="{54968CD4-CC83-4288-A87C-B7D176EF8DF4}" srcOrd="0" destOrd="1" presId="urn:microsoft.com/office/officeart/2005/8/layout/vList4"/>
    <dgm:cxn modelId="{DDEF8F80-9C28-4A6E-937D-015A2772EB56}" srcId="{099A5E3D-89C9-42A7-8F8D-064031954FCE}" destId="{7CC4F0AE-72E2-4600-A60D-C5724603445E}" srcOrd="3" destOrd="0" parTransId="{ED4B060A-4303-428F-9159-C23A351B7A8C}" sibTransId="{003D8F10-5CB0-48E7-B1B7-DF6F4127B96E}"/>
    <dgm:cxn modelId="{2DA409BC-A24C-46F3-A1E1-9351FB7B02D8}" srcId="{4B927143-44FB-4301-9604-EC9B97906D40}" destId="{7ACBEDA0-7A04-445A-9916-C8F9221BF2C4}" srcOrd="0" destOrd="0" parTransId="{83A4D422-D350-44F9-B93D-B0B6D7C96B87}" sibTransId="{41B96965-0AFA-49D5-B347-1FC098687F7C}"/>
    <dgm:cxn modelId="{3DD2077C-397E-4278-8957-3946F187536A}" type="presParOf" srcId="{4444FF7A-B00E-4DAE-9525-A8D57F94E976}" destId="{E5E43121-A8A9-4D50-9EEA-3098A05AE6BD}" srcOrd="0" destOrd="0" presId="urn:microsoft.com/office/officeart/2005/8/layout/vList4"/>
    <dgm:cxn modelId="{3B92EF9F-DDDA-4354-8977-9BCEFEE24824}" type="presParOf" srcId="{E5E43121-A8A9-4D50-9EEA-3098A05AE6BD}" destId="{A94608FA-2E36-4918-9DE0-629B3BA744D8}" srcOrd="0" destOrd="0" presId="urn:microsoft.com/office/officeart/2005/8/layout/vList4"/>
    <dgm:cxn modelId="{21B3B4D0-0FB8-4963-9FC1-A80DD6F2FB74}" type="presParOf" srcId="{E5E43121-A8A9-4D50-9EEA-3098A05AE6BD}" destId="{0BEE5C80-D3B7-4145-BF1E-573EA4656F72}" srcOrd="1" destOrd="0" presId="urn:microsoft.com/office/officeart/2005/8/layout/vList4"/>
    <dgm:cxn modelId="{9D1C036E-8F9A-4455-936C-782D061EF95A}" type="presParOf" srcId="{E5E43121-A8A9-4D50-9EEA-3098A05AE6BD}" destId="{95AFDCE2-AE43-4B5F-963F-76B8CCAA8A97}" srcOrd="2" destOrd="0" presId="urn:microsoft.com/office/officeart/2005/8/layout/vList4"/>
    <dgm:cxn modelId="{7C60B1BF-5B4B-442E-8A14-921966DB8403}" type="presParOf" srcId="{4444FF7A-B00E-4DAE-9525-A8D57F94E976}" destId="{86BF6119-72A9-4754-AE96-AA4D857321FD}" srcOrd="1" destOrd="0" presId="urn:microsoft.com/office/officeart/2005/8/layout/vList4"/>
    <dgm:cxn modelId="{3A1030F6-F6B7-4BA2-AB5D-47D81B31F490}" type="presParOf" srcId="{4444FF7A-B00E-4DAE-9525-A8D57F94E976}" destId="{CC84EB3F-F846-43B5-A4E2-B8B3EC847E10}" srcOrd="2" destOrd="0" presId="urn:microsoft.com/office/officeart/2005/8/layout/vList4"/>
    <dgm:cxn modelId="{2B65BD5D-0D5D-4626-BA8C-44D90A5B7986}" type="presParOf" srcId="{CC84EB3F-F846-43B5-A4E2-B8B3EC847E10}" destId="{969CC38B-3A7A-4EFC-AD66-F941A2744301}" srcOrd="0" destOrd="0" presId="urn:microsoft.com/office/officeart/2005/8/layout/vList4"/>
    <dgm:cxn modelId="{89499220-BC22-4577-9FF7-88E71CAA5023}" type="presParOf" srcId="{CC84EB3F-F846-43B5-A4E2-B8B3EC847E10}" destId="{DCA39120-A0BA-4469-A075-78E5004A17F5}" srcOrd="1" destOrd="0" presId="urn:microsoft.com/office/officeart/2005/8/layout/vList4"/>
    <dgm:cxn modelId="{6DD35A87-964C-44A1-9992-A13273E0E59A}" type="presParOf" srcId="{CC84EB3F-F846-43B5-A4E2-B8B3EC847E10}" destId="{60E61D9C-E177-4080-86EE-A593EF761D63}" srcOrd="2" destOrd="0" presId="urn:microsoft.com/office/officeart/2005/8/layout/vList4"/>
    <dgm:cxn modelId="{B73964D6-3F6C-4C71-8B3C-AB3660CCA7CE}" type="presParOf" srcId="{4444FF7A-B00E-4DAE-9525-A8D57F94E976}" destId="{DBC96168-E4B8-47B6-8CFA-C6EB0ADF701A}" srcOrd="3" destOrd="0" presId="urn:microsoft.com/office/officeart/2005/8/layout/vList4"/>
    <dgm:cxn modelId="{D17A3856-411F-418A-94C0-03D5DFCF6942}" type="presParOf" srcId="{4444FF7A-B00E-4DAE-9525-A8D57F94E976}" destId="{85E75894-9EFF-4713-8E9D-141D49975902}" srcOrd="4" destOrd="0" presId="urn:microsoft.com/office/officeart/2005/8/layout/vList4"/>
    <dgm:cxn modelId="{96008C95-17FC-4151-B0A9-85079CA60429}" type="presParOf" srcId="{85E75894-9EFF-4713-8E9D-141D49975902}" destId="{4E9ADE03-9CC9-4921-9E1A-37DA5EEAD81E}" srcOrd="0" destOrd="0" presId="urn:microsoft.com/office/officeart/2005/8/layout/vList4"/>
    <dgm:cxn modelId="{4693E63A-29A4-41F7-8D63-91A49F8935DE}" type="presParOf" srcId="{85E75894-9EFF-4713-8E9D-141D49975902}" destId="{111A2D77-02D6-4B2D-8A97-82D760BC26E2}" srcOrd="1" destOrd="0" presId="urn:microsoft.com/office/officeart/2005/8/layout/vList4"/>
    <dgm:cxn modelId="{0212203E-D47D-4A05-B2B6-A0D75383346B}" type="presParOf" srcId="{85E75894-9EFF-4713-8E9D-141D49975902}" destId="{57249DF8-3C34-4FE8-A92C-964C6EADAAB9}" srcOrd="2" destOrd="0" presId="urn:microsoft.com/office/officeart/2005/8/layout/vList4"/>
    <dgm:cxn modelId="{21D6665C-0EFE-4923-B053-271FD2B51806}" type="presParOf" srcId="{4444FF7A-B00E-4DAE-9525-A8D57F94E976}" destId="{FD334EB7-87B1-468D-8D6F-3A169B205AA7}" srcOrd="5" destOrd="0" presId="urn:microsoft.com/office/officeart/2005/8/layout/vList4"/>
    <dgm:cxn modelId="{44FA174C-F295-47D0-B528-9B0A1E98B065}" type="presParOf" srcId="{4444FF7A-B00E-4DAE-9525-A8D57F94E976}" destId="{6585563B-96FB-497E-AA92-21E506E6E64D}" srcOrd="6" destOrd="0" presId="urn:microsoft.com/office/officeart/2005/8/layout/vList4"/>
    <dgm:cxn modelId="{99837067-96BB-426C-806F-C7B47FC3C479}" type="presParOf" srcId="{6585563B-96FB-497E-AA92-21E506E6E64D}" destId="{54968CD4-CC83-4288-A87C-B7D176EF8DF4}" srcOrd="0" destOrd="0" presId="urn:microsoft.com/office/officeart/2005/8/layout/vList4"/>
    <dgm:cxn modelId="{789B697E-F675-400C-9589-6830C37B4BC5}" type="presParOf" srcId="{6585563B-96FB-497E-AA92-21E506E6E64D}" destId="{25AB225B-8AA7-404A-A641-3AA64361F3B6}" srcOrd="1" destOrd="0" presId="urn:microsoft.com/office/officeart/2005/8/layout/vList4"/>
    <dgm:cxn modelId="{21FC364D-FAF0-4610-B45E-94A6E321DB0A}" type="presParOf" srcId="{6585563B-96FB-497E-AA92-21E506E6E64D}" destId="{9D93EF8F-BDB9-4573-8A77-4B7203E6349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4608FA-2E36-4918-9DE0-629B3BA744D8}">
      <dsp:nvSpPr>
        <dsp:cNvPr id="0" name=""/>
        <dsp:cNvSpPr/>
      </dsp:nvSpPr>
      <dsp:spPr>
        <a:xfrm>
          <a:off x="0" y="0"/>
          <a:ext cx="6629400" cy="1292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Industry standard MDM solution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Seamless Harmonize Customer Master Data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In built and Extendable Customer Master Data Model 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450+ prebuilt ready to use services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Built on Micro services architecture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err="1" smtClean="0"/>
            <a:t>RESTful</a:t>
          </a:r>
          <a:r>
            <a:rPr lang="en-US" sz="1100" b="0" i="0" kern="1200" dirty="0" smtClean="0"/>
            <a:t> and MQ enabled</a:t>
          </a:r>
          <a:endParaRPr lang="en-US" sz="1100" kern="1200" dirty="0"/>
        </a:p>
      </dsp:txBody>
      <dsp:txXfrm>
        <a:off x="1455166" y="0"/>
        <a:ext cx="5174233" cy="1292869"/>
      </dsp:txXfrm>
    </dsp:sp>
    <dsp:sp modelId="{0BEE5C80-D3B7-4145-BF1E-573EA4656F72}">
      <dsp:nvSpPr>
        <dsp:cNvPr id="0" name=""/>
        <dsp:cNvSpPr/>
      </dsp:nvSpPr>
      <dsp:spPr>
        <a:xfrm>
          <a:off x="129286" y="129286"/>
          <a:ext cx="1325880" cy="1034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tint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69CC38B-3A7A-4EFC-AD66-F941A2744301}">
      <dsp:nvSpPr>
        <dsp:cNvPr id="0" name=""/>
        <dsp:cNvSpPr/>
      </dsp:nvSpPr>
      <dsp:spPr>
        <a:xfrm>
          <a:off x="0" y="1422156"/>
          <a:ext cx="6629400" cy="1292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Cloud Ready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The Yugandhar Open MDM Hub for EWS runs with </a:t>
          </a:r>
          <a:r>
            <a:rPr lang="en-US" sz="1100" b="0" i="0" kern="1200" dirty="0" err="1" smtClean="0"/>
            <a:t>Springboot</a:t>
          </a:r>
          <a:r>
            <a:rPr lang="en-US" sz="1100" b="0" i="0" kern="1200" dirty="0" smtClean="0"/>
            <a:t> embedded web Server like tomcat.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The Yugandhar Open MDM Hub for JEEC is built to be run on a Java Enterprise Edition Container (Web Server) like Red Hat </a:t>
          </a:r>
          <a:r>
            <a:rPr lang="en-US" sz="1100" b="0" i="0" kern="1200" dirty="0" err="1" smtClean="0"/>
            <a:t>Jboss</a:t>
          </a:r>
          <a:r>
            <a:rPr lang="en-US" sz="1100" b="0" i="0" kern="1200" dirty="0" smtClean="0"/>
            <a:t>.</a:t>
          </a:r>
          <a:endParaRPr lang="en-US" sz="1100" kern="1200" dirty="0"/>
        </a:p>
      </dsp:txBody>
      <dsp:txXfrm>
        <a:off x="1455166" y="1422156"/>
        <a:ext cx="5174233" cy="1292869"/>
      </dsp:txXfrm>
    </dsp:sp>
    <dsp:sp modelId="{DCA39120-A0BA-4469-A075-78E5004A17F5}">
      <dsp:nvSpPr>
        <dsp:cNvPr id="0" name=""/>
        <dsp:cNvSpPr/>
      </dsp:nvSpPr>
      <dsp:spPr>
        <a:xfrm>
          <a:off x="129286" y="1551443"/>
          <a:ext cx="1325880" cy="1034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tint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E9ADE03-9CC9-4921-9E1A-37DA5EEAD81E}">
      <dsp:nvSpPr>
        <dsp:cNvPr id="0" name=""/>
        <dsp:cNvSpPr/>
      </dsp:nvSpPr>
      <dsp:spPr>
        <a:xfrm>
          <a:off x="0" y="2844313"/>
          <a:ext cx="6629400" cy="1292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Source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Built using Open Source technologies – Spring  boot, Hibernate and </a:t>
          </a:r>
          <a:r>
            <a:rPr lang="en-US" sz="1100" b="0" i="0" kern="1200" dirty="0" err="1" smtClean="0"/>
            <a:t>Jboss</a:t>
          </a:r>
          <a:r>
            <a:rPr lang="en-US" sz="1100" b="0" i="0" kern="1200" dirty="0" smtClean="0"/>
            <a:t> and Tomcat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Supports </a:t>
          </a:r>
          <a:r>
            <a:rPr lang="en-US" sz="1100" kern="1200" dirty="0" err="1" smtClean="0"/>
            <a:t>MariaDB</a:t>
          </a:r>
          <a:r>
            <a:rPr lang="en-US" sz="1100" kern="1200" dirty="0" smtClean="0"/>
            <a:t> as open source relational database. Also support Oracle database for large enterprises looking for alternatives.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Layered architecture makes it easy to extended the tool to support other databases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Available under Apache 2.0 license</a:t>
          </a:r>
          <a:endParaRPr lang="en-US" sz="1100" kern="1200" dirty="0"/>
        </a:p>
      </dsp:txBody>
      <dsp:txXfrm>
        <a:off x="1455166" y="2844313"/>
        <a:ext cx="5174233" cy="1292869"/>
      </dsp:txXfrm>
    </dsp:sp>
    <dsp:sp modelId="{111A2D77-02D6-4B2D-8A97-82D760BC26E2}">
      <dsp:nvSpPr>
        <dsp:cNvPr id="0" name=""/>
        <dsp:cNvSpPr/>
      </dsp:nvSpPr>
      <dsp:spPr>
        <a:xfrm>
          <a:off x="129286" y="2973600"/>
          <a:ext cx="1325880" cy="1034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tint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968CD4-CC83-4288-A87C-B7D176EF8DF4}">
      <dsp:nvSpPr>
        <dsp:cNvPr id="0" name=""/>
        <dsp:cNvSpPr/>
      </dsp:nvSpPr>
      <dsp:spPr>
        <a:xfrm>
          <a:off x="0" y="4266470"/>
          <a:ext cx="6629400" cy="1292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Rapid Development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Rapid Development using Hibernate Reverse Engineering Tool and Yugandhar Code generation Templates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Minimum development cost as eclipse is the supported IDE</a:t>
          </a:r>
          <a:endParaRPr lang="en-US" sz="1100" kern="1200" dirty="0"/>
        </a:p>
      </dsp:txBody>
      <dsp:txXfrm>
        <a:off x="1455166" y="4266470"/>
        <a:ext cx="5174233" cy="1292869"/>
      </dsp:txXfrm>
    </dsp:sp>
    <dsp:sp modelId="{25AB225B-8AA7-404A-A641-3AA64361F3B6}">
      <dsp:nvSpPr>
        <dsp:cNvPr id="0" name=""/>
        <dsp:cNvSpPr/>
      </dsp:nvSpPr>
      <dsp:spPr>
        <a:xfrm>
          <a:off x="129286" y="4395757"/>
          <a:ext cx="1325880" cy="1034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tint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B5688-C501-46AC-ADDC-8E5607672C5F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0062F-997A-4636-9FE4-9309F5444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062F-997A-4636-9FE4-9309F54440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062F-997A-4636-9FE4-9309F54440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062F-997A-4636-9FE4-9309F54440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6200" y="838202"/>
            <a:ext cx="8991600" cy="4744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lIns="0" tIns="91440" rIns="0" bIns="91440" rtlCol="0" anchor="t" anchorCtr="0"/>
          <a:lstStyle/>
          <a:p>
            <a:pPr algn="r"/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3409949"/>
            <a:ext cx="4419600" cy="1584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2286000" cy="348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371600"/>
            <a:ext cx="2362200" cy="34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MQ JMS Listener Bean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024216"/>
            <a:ext cx="2590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Processor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2633816"/>
            <a:ext cx="28194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Bean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718437"/>
            <a:ext cx="1371600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Bean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695700"/>
            <a:ext cx="137160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 Repository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3718437"/>
            <a:ext cx="1369142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Rule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1" y="4423287"/>
            <a:ext cx="1676400" cy="377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752600" y="5715000"/>
            <a:ext cx="3276600" cy="53340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24200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9000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4200" y="4423287"/>
            <a:ext cx="1905000" cy="377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Data Object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4400" y="5000316"/>
            <a:ext cx="4419600" cy="409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Hibernate ORM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3200" y="3014816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86200" y="685800"/>
            <a:ext cx="0" cy="68580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8200" y="304800"/>
            <a:ext cx="1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EST </a:t>
            </a:r>
            <a:r>
              <a:rPr lang="en-US" dirty="0" err="1" smtClean="0"/>
              <a:t>json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0" y="304800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 STR Message  (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86400" y="1491430"/>
            <a:ext cx="3480617" cy="39968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89633" y="1828800"/>
            <a:ext cx="2208572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and Business Rules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69969" y="2514600"/>
            <a:ext cx="2228236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Data LOV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70718" y="1828800"/>
            <a:ext cx="995516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589635" y="3124200"/>
            <a:ext cx="1514167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901444" y="2486331"/>
            <a:ext cx="96479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589634" y="4476750"/>
            <a:ext cx="152400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 History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195365" y="3130345"/>
            <a:ext cx="167087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Key Generator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89633" y="3810000"/>
            <a:ext cx="1514168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and Merge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95365" y="3810000"/>
            <a:ext cx="167087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202125" y="4476750"/>
            <a:ext cx="1664109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Components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08298" y="6400800"/>
            <a:ext cx="548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err="1" smtClean="0"/>
              <a:t>Yugandhar</a:t>
            </a:r>
            <a:r>
              <a:rPr lang="en-US" dirty="0" smtClean="0"/>
              <a:t> Open MDM Hub Application Architecture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347884" y="2971800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43200" y="2290916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347883" y="2290916"/>
            <a:ext cx="4917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1720030"/>
            <a:ext cx="0" cy="33245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2590800" y="1676400"/>
            <a:ext cx="4916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10116" y="1676400"/>
            <a:ext cx="0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3657600" y="1676400"/>
            <a:ext cx="4916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600200" y="685800"/>
            <a:ext cx="0" cy="68580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4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ware\Development\Java\IDE\Eclipse\workspaces\YugandharMDMHubDocs\yugandhar-openmdm-doc\v2.x\images\no4OgdQ.jpg"/>
          <p:cNvPicPr>
            <a:picLocks noChangeAspect="1" noChangeArrowheads="1"/>
          </p:cNvPicPr>
          <p:nvPr/>
        </p:nvPicPr>
        <p:blipFill>
          <a:blip r:embed="rId2" cstate="print"/>
          <a:srcRect l="43064" t="55340"/>
          <a:stretch>
            <a:fillRect/>
          </a:stretch>
        </p:blipFill>
        <p:spPr bwMode="auto">
          <a:xfrm>
            <a:off x="0" y="1524000"/>
            <a:ext cx="9144000" cy="3276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31636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Support Maven build  with Embedded Web Server  like tomcat as well as JEE Container Web Server like </a:t>
            </a:r>
            <a:r>
              <a:rPr lang="en-US" b="1" dirty="0" err="1" smtClean="0">
                <a:solidFill>
                  <a:schemeClr val="bg1"/>
                </a:solidFill>
                <a:latin typeface="Centaur" pitchFamily="18" charset="0"/>
              </a:rPr>
              <a:t>jboss</a:t>
            </a:r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 making </a:t>
            </a:r>
            <a:r>
              <a:rPr lang="en-US" b="1" dirty="0" err="1" smtClean="0">
                <a:solidFill>
                  <a:schemeClr val="bg1"/>
                </a:solidFill>
                <a:latin typeface="Centaur" pitchFamily="18" charset="0"/>
              </a:rPr>
              <a:t>DevOps</a:t>
            </a:r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 integration  super easy …..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554069"/>
            <a:ext cx="622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Yugandhar Microservice Platform: Easy </a:t>
            </a:r>
            <a:r>
              <a:rPr lang="en-US" sz="2000" b="1" dirty="0" err="1" smtClean="0">
                <a:solidFill>
                  <a:schemeClr val="bg1"/>
                </a:solidFill>
                <a:latin typeface="Comic Sans MS" pitchFamily="66" charset="0"/>
              </a:rPr>
              <a:t>DevOps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oftware\Development\Java\IDE\Eclipse\workspaces\YugandharMDMHubDocs\yugandhar-openmdm-doc\v2.x\images\information_technology_767x400.jpg"/>
          <p:cNvPicPr>
            <a:picLocks noChangeAspect="1" noChangeArrowheads="1"/>
          </p:cNvPicPr>
          <p:nvPr/>
        </p:nvPicPr>
        <p:blipFill>
          <a:blip r:embed="rId2" cstate="print"/>
          <a:srcRect b="41787"/>
          <a:stretch>
            <a:fillRect/>
          </a:stretch>
        </p:blipFill>
        <p:spPr bwMode="auto">
          <a:xfrm>
            <a:off x="1" y="685800"/>
            <a:ext cx="8915400" cy="373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2133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Enter  the whole new world of Master Data Management with </a:t>
            </a:r>
            <a:r>
              <a:rPr lang="en-US" b="1" dirty="0" err="1" smtClean="0">
                <a:solidFill>
                  <a:schemeClr val="bg1"/>
                </a:solidFill>
                <a:latin typeface="Centaur" pitchFamily="18" charset="0"/>
              </a:rPr>
              <a:t>Springboot</a:t>
            </a:r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 based cloud ready solution. You get out of the box data model, 450+ ready to use services, Multilingual Reference data management, Match and Merge framework and much more……..</a:t>
            </a:r>
          </a:p>
          <a:p>
            <a:endParaRPr lang="en-US" b="1" dirty="0" smtClean="0">
              <a:solidFill>
                <a:schemeClr val="bg1"/>
              </a:solidFill>
              <a:latin typeface="Centaur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Yugandhar Open MDM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oftware\Development\Java\IDE\Eclipse\workspaces\YugandharMDMHubDocs\yugandhar-openmdm-doc\v2.x\images\information_technology_767x400.jpg"/>
          <p:cNvPicPr>
            <a:picLocks noChangeAspect="1" noChangeArrowheads="1"/>
          </p:cNvPicPr>
          <p:nvPr/>
        </p:nvPicPr>
        <p:blipFill>
          <a:blip r:embed="rId2" cstate="print"/>
          <a:srcRect b="41787"/>
          <a:stretch>
            <a:fillRect/>
          </a:stretch>
        </p:blipFill>
        <p:spPr bwMode="auto">
          <a:xfrm>
            <a:off x="1" y="685800"/>
            <a:ext cx="8915400" cy="373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2133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Rapid Development using Yugandhar Code generation Templates and Hibernate Reverse Engineering tools…..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Yugandhar Open MDM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ware\Development\Java\IDE\Eclipse\workspaces\YugandharMDMHubDocs\yugandhar-openmdm-doc\v2.x\images\no4OgdQ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43064" t="47032" b="11424"/>
          <a:stretch>
            <a:fillRect/>
          </a:stretch>
        </p:blipFill>
        <p:spPr bwMode="auto">
          <a:xfrm>
            <a:off x="0" y="990600"/>
            <a:ext cx="9144000" cy="304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Build Your  Cloud Ready Micro Service Within Hours With Proven  Architecture And   Technology  Stack…..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00200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Yugandhar Microservice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ware\Development\Java\IDE\Eclipse\workspaces\YugandharMDMHubDocs\yugandhar-openmdm-doc\v2.x\images\no4OgdQ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43064" t="55340"/>
          <a:stretch>
            <a:fillRect/>
          </a:stretch>
        </p:blipFill>
        <p:spPr bwMode="auto">
          <a:xfrm>
            <a:off x="0" y="1524000"/>
            <a:ext cx="9144000" cy="3276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31636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Support Maven build  with Embedded Web Server  like tomcat as well as JEE Container Web Server like </a:t>
            </a:r>
            <a:r>
              <a:rPr lang="en-US" b="1" dirty="0" err="1" smtClean="0">
                <a:solidFill>
                  <a:schemeClr val="bg1"/>
                </a:solidFill>
                <a:latin typeface="Centaur" pitchFamily="18" charset="0"/>
              </a:rPr>
              <a:t>jboss</a:t>
            </a:r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 making </a:t>
            </a:r>
            <a:r>
              <a:rPr lang="en-US" b="1" dirty="0" err="1" smtClean="0">
                <a:solidFill>
                  <a:schemeClr val="bg1"/>
                </a:solidFill>
                <a:latin typeface="Centaur" pitchFamily="18" charset="0"/>
              </a:rPr>
              <a:t>DevOps</a:t>
            </a:r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 integration  super easy …..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554069"/>
            <a:ext cx="622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Yugandhar Microservice Platform: Easy </a:t>
            </a:r>
            <a:r>
              <a:rPr lang="en-US" sz="2000" b="1" dirty="0" err="1" smtClean="0">
                <a:solidFill>
                  <a:schemeClr val="bg1"/>
                </a:solidFill>
                <a:latin typeface="Comic Sans MS" pitchFamily="66" charset="0"/>
              </a:rPr>
              <a:t>DevOps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oftware\Development\Java\IDE\Eclipse\workspaces\YugandharMDMHubDocs\yugandhar-openmdm-doc\v2.x\images\information_technology_767x400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41787"/>
          <a:stretch>
            <a:fillRect/>
          </a:stretch>
        </p:blipFill>
        <p:spPr bwMode="auto">
          <a:xfrm>
            <a:off x="1" y="685800"/>
            <a:ext cx="8915400" cy="373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2133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Enter  the whole new world of Master Data Management with </a:t>
            </a:r>
            <a:r>
              <a:rPr lang="en-US" b="1" dirty="0" err="1" smtClean="0">
                <a:solidFill>
                  <a:schemeClr val="bg1"/>
                </a:solidFill>
                <a:latin typeface="Centaur" pitchFamily="18" charset="0"/>
              </a:rPr>
              <a:t>Springboot</a:t>
            </a:r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 based cloud ready solution. You get out of the box data model, 450+ ready to use services, Multilingual Reference data management, Match and Merge framework and much more……..</a:t>
            </a:r>
          </a:p>
          <a:p>
            <a:endParaRPr lang="en-US" b="1" dirty="0" smtClean="0">
              <a:solidFill>
                <a:schemeClr val="bg1"/>
              </a:solidFill>
              <a:latin typeface="Centaur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Yugandhar Open MDM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oftware\Development\Java\IDE\Eclipse\workspaces\YugandharMDMHubDocs\yugandhar-openmdm-doc\v2.x\images\information_technology_767x400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41787"/>
          <a:stretch>
            <a:fillRect/>
          </a:stretch>
        </p:blipFill>
        <p:spPr bwMode="auto">
          <a:xfrm>
            <a:off x="1" y="685800"/>
            <a:ext cx="8915400" cy="373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2133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Rapid Development using Yugandhar Code generation Templates and Hibernate Reverse Engineering tools…..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Yugandhar Open MDM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13587"/>
            <a:ext cx="4800600" cy="25490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799" y="3337437"/>
            <a:ext cx="2208572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and Business Rules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1" y="3352800"/>
            <a:ext cx="2077065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Data LOV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6634" y="4753282"/>
            <a:ext cx="904567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5717" y="4041058"/>
            <a:ext cx="1514167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9836" y="4753282"/>
            <a:ext cx="1048364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6637" y="4753282"/>
            <a:ext cx="763229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401" y="4757583"/>
            <a:ext cx="1360539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Key Generator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6800" y="4028767"/>
            <a:ext cx="1378976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and Merge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11894" y="4048432"/>
            <a:ext cx="1208138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40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895600"/>
            <a:ext cx="2438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LEGALENTITY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0668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943600" y="28956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Preference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14800" y="4267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Corporation Names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90800" y="4267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 Names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962400" y="3276600"/>
            <a:ext cx="121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Corporation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018503" y="9906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Phone Numbers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90600" y="2257732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KYC identifiers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71600" y="1219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747962" y="3276600"/>
            <a:ext cx="121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90600" y="32766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Vehicles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867400" y="3505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Property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019800" y="19050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Grouping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4" idx="0"/>
            <a:endCxn id="11" idx="2"/>
          </p:cNvCxnSpPr>
          <p:nvPr/>
        </p:nvCxnSpPr>
        <p:spPr>
          <a:xfrm rot="16200000" flipV="1">
            <a:off x="3109452" y="2042651"/>
            <a:ext cx="1371600" cy="3342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5" idx="2"/>
          </p:cNvCxnSpPr>
          <p:nvPr/>
        </p:nvCxnSpPr>
        <p:spPr>
          <a:xfrm rot="5400000" flipH="1" flipV="1">
            <a:off x="4114800" y="1905000"/>
            <a:ext cx="1295400" cy="685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6" idx="1"/>
          </p:cNvCxnSpPr>
          <p:nvPr/>
        </p:nvCxnSpPr>
        <p:spPr>
          <a:xfrm flipV="1">
            <a:off x="5181600" y="3162300"/>
            <a:ext cx="762000" cy="266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3"/>
            <a:endCxn id="17" idx="1"/>
          </p:cNvCxnSpPr>
          <p:nvPr/>
        </p:nvCxnSpPr>
        <p:spPr>
          <a:xfrm flipV="1">
            <a:off x="5181600" y="2171700"/>
            <a:ext cx="838200" cy="914400"/>
          </a:xfrm>
          <a:prstGeom prst="bentConnector3">
            <a:avLst>
              <a:gd name="adj1" fmla="val 348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V="1">
            <a:off x="2400300" y="1790700"/>
            <a:ext cx="1295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2" idx="3"/>
          </p:cNvCxnSpPr>
          <p:nvPr/>
        </p:nvCxnSpPr>
        <p:spPr>
          <a:xfrm rot="10800000">
            <a:off x="2209800" y="2524432"/>
            <a:ext cx="990600" cy="371168"/>
          </a:xfrm>
          <a:prstGeom prst="bentConnector3">
            <a:avLst>
              <a:gd name="adj1" fmla="val 14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1"/>
            <a:endCxn id="15" idx="3"/>
          </p:cNvCxnSpPr>
          <p:nvPr/>
        </p:nvCxnSpPr>
        <p:spPr>
          <a:xfrm rot="10800000" flipV="1">
            <a:off x="2209800" y="3086100"/>
            <a:ext cx="533400" cy="457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2"/>
            <a:endCxn id="8" idx="0"/>
          </p:cNvCxnSpPr>
          <p:nvPr/>
        </p:nvCxnSpPr>
        <p:spPr>
          <a:xfrm rot="5400000">
            <a:off x="2936081" y="3845719"/>
            <a:ext cx="685800" cy="1571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7" idx="0"/>
          </p:cNvCxnSpPr>
          <p:nvPr/>
        </p:nvCxnSpPr>
        <p:spPr>
          <a:xfrm rot="16200000" flipH="1">
            <a:off x="4305300" y="3848100"/>
            <a:ext cx="685800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24225" y="5105400"/>
            <a:ext cx="363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Data Model – LE and Account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3048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Addresses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172200" y="9906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Phone </a:t>
            </a:r>
            <a:r>
              <a:rPr lang="en-US" sz="1400" dirty="0" err="1" smtClean="0"/>
              <a:t>Numers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5" idx="0"/>
            <a:endCxn id="49" idx="1"/>
          </p:cNvCxnSpPr>
          <p:nvPr/>
        </p:nvCxnSpPr>
        <p:spPr>
          <a:xfrm rot="5400000" flipH="1" flipV="1">
            <a:off x="5391150" y="285750"/>
            <a:ext cx="495300" cy="1066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3"/>
            <a:endCxn id="50" idx="1"/>
          </p:cNvCxnSpPr>
          <p:nvPr/>
        </p:nvCxnSpPr>
        <p:spPr>
          <a:xfrm flipV="1">
            <a:off x="5715000" y="1257300"/>
            <a:ext cx="457200" cy="76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>
            <a:off x="5181600" y="3581400"/>
            <a:ext cx="6858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5715000" y="1600200"/>
            <a:ext cx="457200" cy="304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72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228600" y="35052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685800" y="2667000"/>
            <a:ext cx="13716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matte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Design Data Model</a:t>
            </a:r>
          </a:p>
        </p:txBody>
      </p:sp>
      <p:sp>
        <p:nvSpPr>
          <p:cNvPr id="20" name="Cube 19"/>
          <p:cNvSpPr/>
          <p:nvPr/>
        </p:nvSpPr>
        <p:spPr>
          <a:xfrm>
            <a:off x="2362200" y="2590800"/>
            <a:ext cx="15240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Generate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22" name="Cube 21"/>
          <p:cNvSpPr/>
          <p:nvPr/>
        </p:nvSpPr>
        <p:spPr>
          <a:xfrm>
            <a:off x="4267200" y="2514600"/>
            <a:ext cx="14478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Plug in the code</a:t>
            </a:r>
          </a:p>
        </p:txBody>
      </p:sp>
      <p:sp>
        <p:nvSpPr>
          <p:cNvPr id="24" name="Cube 23"/>
          <p:cNvSpPr/>
          <p:nvPr/>
        </p:nvSpPr>
        <p:spPr>
          <a:xfrm>
            <a:off x="6019800" y="2438400"/>
            <a:ext cx="13716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Deploy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33528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10000" y="32004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31242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Line Callout 2 (Accent Bar) 30"/>
          <p:cNvSpPr/>
          <p:nvPr/>
        </p:nvSpPr>
        <p:spPr>
          <a:xfrm rot="5400000">
            <a:off x="2743200" y="3810000"/>
            <a:ext cx="990600" cy="2057400"/>
          </a:xfrm>
          <a:prstGeom prst="accentCallout2">
            <a:avLst>
              <a:gd name="adj1" fmla="val 64783"/>
              <a:gd name="adj2" fmla="val -9963"/>
              <a:gd name="adj3" fmla="val 64784"/>
              <a:gd name="adj4" fmla="val -18297"/>
              <a:gd name="adj5" fmla="val 65495"/>
              <a:gd name="adj6" fmla="val -4103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dirty="0" smtClean="0"/>
              <a:t>Generate the code using Yugandhar Templates and Hibernate Reverse engineering tools</a:t>
            </a:r>
            <a:endParaRPr lang="en-US" sz="1400" dirty="0"/>
          </a:p>
        </p:txBody>
      </p:sp>
      <p:sp>
        <p:nvSpPr>
          <p:cNvPr id="32" name="Line Callout 2 (Accent Bar) 31"/>
          <p:cNvSpPr/>
          <p:nvPr/>
        </p:nvSpPr>
        <p:spPr>
          <a:xfrm rot="16200000">
            <a:off x="838202" y="838200"/>
            <a:ext cx="838200" cy="1752600"/>
          </a:xfrm>
          <a:prstGeom prst="accentCallout2">
            <a:avLst>
              <a:gd name="adj1" fmla="val 52743"/>
              <a:gd name="adj2" fmla="val -9963"/>
              <a:gd name="adj3" fmla="val 52744"/>
              <a:gd name="adj4" fmla="val -19616"/>
              <a:gd name="adj5" fmla="val 53454"/>
              <a:gd name="adj6" fmla="val -502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sz="1400" dirty="0" smtClean="0"/>
              <a:t>Design the data model and create physical tables in Database</a:t>
            </a:r>
            <a:endParaRPr lang="en-US" sz="1400" dirty="0"/>
          </a:p>
        </p:txBody>
      </p:sp>
      <p:sp>
        <p:nvSpPr>
          <p:cNvPr id="33" name="Line Callout 2 (Accent Bar) 32"/>
          <p:cNvSpPr/>
          <p:nvPr/>
        </p:nvSpPr>
        <p:spPr>
          <a:xfrm rot="16200000">
            <a:off x="4495800" y="762001"/>
            <a:ext cx="838200" cy="1752600"/>
          </a:xfrm>
          <a:prstGeom prst="accentCallout2">
            <a:avLst>
              <a:gd name="adj1" fmla="val 52743"/>
              <a:gd name="adj2" fmla="val -9963"/>
              <a:gd name="adj3" fmla="val 52744"/>
              <a:gd name="adj4" fmla="val -19616"/>
              <a:gd name="adj5" fmla="val 53454"/>
              <a:gd name="adj6" fmla="val -502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sz="1400" dirty="0" smtClean="0"/>
              <a:t>Plug the generated code in Yugandhar MSP using eclipse</a:t>
            </a:r>
            <a:endParaRPr lang="en-US" sz="1400" dirty="0"/>
          </a:p>
        </p:txBody>
      </p:sp>
      <p:sp>
        <p:nvSpPr>
          <p:cNvPr id="34" name="Line Callout 2 (Accent Bar) 33"/>
          <p:cNvSpPr/>
          <p:nvPr/>
        </p:nvSpPr>
        <p:spPr>
          <a:xfrm rot="5400000">
            <a:off x="6591300" y="3543300"/>
            <a:ext cx="762000" cy="1905000"/>
          </a:xfrm>
          <a:prstGeom prst="accentCallout2">
            <a:avLst>
              <a:gd name="adj1" fmla="val 64783"/>
              <a:gd name="adj2" fmla="val -9963"/>
              <a:gd name="adj3" fmla="val 64784"/>
              <a:gd name="adj4" fmla="val -18297"/>
              <a:gd name="adj5" fmla="val 65495"/>
              <a:gd name="adj6" fmla="val -4103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dirty="0" smtClean="0"/>
              <a:t>The code is ready for testing and production deployment</a:t>
            </a:r>
            <a:endParaRPr lang="en-US" sz="1400" dirty="0"/>
          </a:p>
        </p:txBody>
      </p:sp>
      <p:sp>
        <p:nvSpPr>
          <p:cNvPr id="41" name="Line Callout 1 (Border and Accent Bar) 40"/>
          <p:cNvSpPr/>
          <p:nvPr/>
        </p:nvSpPr>
        <p:spPr>
          <a:xfrm>
            <a:off x="7772400" y="2438400"/>
            <a:ext cx="1219200" cy="1143000"/>
          </a:xfrm>
          <a:prstGeom prst="accentBorderCallout1">
            <a:avLst>
              <a:gd name="adj1" fmla="val 50989"/>
              <a:gd name="adj2" fmla="val -9452"/>
              <a:gd name="adj3" fmla="val 53992"/>
              <a:gd name="adj4" fmla="val -29378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en-US" sz="1400" dirty="0" smtClean="0">
                <a:solidFill>
                  <a:schemeClr val="dk1"/>
                </a:solidFill>
              </a:rPr>
              <a:t>Done… </a:t>
            </a:r>
            <a:r>
              <a:rPr lang="en-US" sz="1400" dirty="0" smtClean="0"/>
              <a:t>Y</a:t>
            </a:r>
            <a:r>
              <a:rPr lang="en-US" sz="1400" dirty="0" smtClean="0">
                <a:solidFill>
                  <a:schemeClr val="dk1"/>
                </a:solidFill>
              </a:rPr>
              <a:t>our micro service is  ready for consumption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541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228600" y="35052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685800" y="2667000"/>
            <a:ext cx="13716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matte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Design Data Model</a:t>
            </a:r>
          </a:p>
        </p:txBody>
      </p:sp>
      <p:sp>
        <p:nvSpPr>
          <p:cNvPr id="20" name="Cube 19"/>
          <p:cNvSpPr/>
          <p:nvPr/>
        </p:nvSpPr>
        <p:spPr>
          <a:xfrm>
            <a:off x="2362200" y="2590800"/>
            <a:ext cx="15240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Generate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22" name="Cube 21"/>
          <p:cNvSpPr/>
          <p:nvPr/>
        </p:nvSpPr>
        <p:spPr>
          <a:xfrm>
            <a:off x="4267200" y="2514600"/>
            <a:ext cx="14478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Plug in the code</a:t>
            </a:r>
          </a:p>
        </p:txBody>
      </p:sp>
      <p:sp>
        <p:nvSpPr>
          <p:cNvPr id="24" name="Cube 23"/>
          <p:cNvSpPr/>
          <p:nvPr/>
        </p:nvSpPr>
        <p:spPr>
          <a:xfrm>
            <a:off x="6019800" y="2438400"/>
            <a:ext cx="1371600" cy="1219200"/>
          </a:xfrm>
          <a:prstGeom prst="cube">
            <a:avLst>
              <a:gd name="adj" fmla="val 2391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Deploy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33528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10000" y="32004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3124200"/>
            <a:ext cx="457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Line Callout 2 (Accent Bar) 30"/>
          <p:cNvSpPr/>
          <p:nvPr/>
        </p:nvSpPr>
        <p:spPr>
          <a:xfrm rot="5400000">
            <a:off x="2743200" y="3810000"/>
            <a:ext cx="990600" cy="2057400"/>
          </a:xfrm>
          <a:prstGeom prst="accentCallout2">
            <a:avLst>
              <a:gd name="adj1" fmla="val 64783"/>
              <a:gd name="adj2" fmla="val -9963"/>
              <a:gd name="adj3" fmla="val 64784"/>
              <a:gd name="adj4" fmla="val -18297"/>
              <a:gd name="adj5" fmla="val 65495"/>
              <a:gd name="adj6" fmla="val -4103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dirty="0" smtClean="0"/>
              <a:t>Generate the code using Yugandhar Templates and Hibernate Reverse engineering tools</a:t>
            </a:r>
            <a:endParaRPr lang="en-US" sz="1400" dirty="0"/>
          </a:p>
        </p:txBody>
      </p:sp>
      <p:sp>
        <p:nvSpPr>
          <p:cNvPr id="32" name="Line Callout 2 (Accent Bar) 31"/>
          <p:cNvSpPr/>
          <p:nvPr/>
        </p:nvSpPr>
        <p:spPr>
          <a:xfrm rot="16200000">
            <a:off x="838202" y="838200"/>
            <a:ext cx="838200" cy="1752600"/>
          </a:xfrm>
          <a:prstGeom prst="accentCallout2">
            <a:avLst>
              <a:gd name="adj1" fmla="val 52743"/>
              <a:gd name="adj2" fmla="val -9963"/>
              <a:gd name="adj3" fmla="val 52744"/>
              <a:gd name="adj4" fmla="val -19616"/>
              <a:gd name="adj5" fmla="val 53454"/>
              <a:gd name="adj6" fmla="val -502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sz="1400" dirty="0" smtClean="0"/>
              <a:t>Design the data model and create physical tables in Database</a:t>
            </a:r>
            <a:endParaRPr lang="en-US" sz="1400" dirty="0"/>
          </a:p>
        </p:txBody>
      </p:sp>
      <p:sp>
        <p:nvSpPr>
          <p:cNvPr id="33" name="Line Callout 2 (Accent Bar) 32"/>
          <p:cNvSpPr/>
          <p:nvPr/>
        </p:nvSpPr>
        <p:spPr>
          <a:xfrm rot="16200000">
            <a:off x="4495800" y="762001"/>
            <a:ext cx="838200" cy="1752600"/>
          </a:xfrm>
          <a:prstGeom prst="accentCallout2">
            <a:avLst>
              <a:gd name="adj1" fmla="val 52743"/>
              <a:gd name="adj2" fmla="val -9963"/>
              <a:gd name="adj3" fmla="val 52744"/>
              <a:gd name="adj4" fmla="val -19616"/>
              <a:gd name="adj5" fmla="val 53454"/>
              <a:gd name="adj6" fmla="val -502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sz="1400" dirty="0" smtClean="0"/>
              <a:t>Plug the generated code in Yugandhar MSP using eclipse</a:t>
            </a:r>
            <a:endParaRPr lang="en-US" sz="1400" dirty="0"/>
          </a:p>
        </p:txBody>
      </p:sp>
      <p:sp>
        <p:nvSpPr>
          <p:cNvPr id="34" name="Line Callout 2 (Accent Bar) 33"/>
          <p:cNvSpPr/>
          <p:nvPr/>
        </p:nvSpPr>
        <p:spPr>
          <a:xfrm rot="5400000">
            <a:off x="6591300" y="3543300"/>
            <a:ext cx="762000" cy="1905000"/>
          </a:xfrm>
          <a:prstGeom prst="accentCallout2">
            <a:avLst>
              <a:gd name="adj1" fmla="val 64783"/>
              <a:gd name="adj2" fmla="val -9963"/>
              <a:gd name="adj3" fmla="val 64784"/>
              <a:gd name="adj4" fmla="val -18297"/>
              <a:gd name="adj5" fmla="val 65495"/>
              <a:gd name="adj6" fmla="val -4103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dirty="0" smtClean="0"/>
              <a:t>The code is ready for testing and production deployment</a:t>
            </a:r>
            <a:endParaRPr lang="en-US" sz="1400" dirty="0"/>
          </a:p>
        </p:txBody>
      </p:sp>
      <p:sp>
        <p:nvSpPr>
          <p:cNvPr id="41" name="Line Callout 1 (Border and Accent Bar) 40"/>
          <p:cNvSpPr/>
          <p:nvPr/>
        </p:nvSpPr>
        <p:spPr>
          <a:xfrm>
            <a:off x="7772400" y="2438400"/>
            <a:ext cx="1219200" cy="1143000"/>
          </a:xfrm>
          <a:prstGeom prst="accentBorderCallout1">
            <a:avLst>
              <a:gd name="adj1" fmla="val 50989"/>
              <a:gd name="adj2" fmla="val -9452"/>
              <a:gd name="adj3" fmla="val 53992"/>
              <a:gd name="adj4" fmla="val -29378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en-US" sz="1400" dirty="0" smtClean="0">
                <a:solidFill>
                  <a:schemeClr val="dk1"/>
                </a:solidFill>
              </a:rPr>
              <a:t>Done… </a:t>
            </a:r>
            <a:r>
              <a:rPr lang="en-US" sz="1400" dirty="0" smtClean="0"/>
              <a:t>Y</a:t>
            </a:r>
            <a:r>
              <a:rPr lang="en-US" sz="1400" dirty="0" smtClean="0">
                <a:solidFill>
                  <a:schemeClr val="dk1"/>
                </a:solidFill>
              </a:rPr>
              <a:t>our micro service is  ready for consumption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541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762000"/>
            <a:ext cx="3960000" cy="1440000"/>
            <a:chOff x="0" y="0"/>
            <a:chExt cx="6629400" cy="1292869"/>
          </a:xfr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67000">
                <a:schemeClr val="accent3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6629400" cy="1292869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6200" y="0"/>
              <a:ext cx="6553199" cy="1292869"/>
            </a:xfrm>
            <a:prstGeom prst="rect">
              <a:avLst/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Industry standard MDM solution</a:t>
              </a:r>
              <a:endParaRPr lang="en-US" sz="1600" b="1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Seamless Harmonize Customer Master Data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In built and Extendable Customer Master Data Model 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450+ prebuilt ready to use services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Built on Micro services architecture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kern="1200" dirty="0" err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RESTful</a:t>
              </a: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and MQ enabled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0" y="762000"/>
            <a:ext cx="3960000" cy="1440000"/>
            <a:chOff x="0" y="1422156"/>
            <a:chExt cx="6629400" cy="1292869"/>
          </a:xfrm>
          <a:gradFill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67000">
                <a:schemeClr val="accent3">
                  <a:lumMod val="75000"/>
                </a:schemeClr>
              </a:gs>
            </a:gsLst>
            <a:path path="circle">
              <a:fillToRect t="100000" r="100000"/>
            </a:path>
          </a:gra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0" y="1422156"/>
              <a:ext cx="6629400" cy="129286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52400" y="1422156"/>
              <a:ext cx="6476999" cy="1292869"/>
            </a:xfrm>
            <a:prstGeom prst="rect">
              <a:avLst/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Cloud Ready</a:t>
              </a:r>
              <a:endParaRPr lang="en-US" sz="1600" b="1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The Yugandhar Open MDM Hub for EWS runs with </a:t>
              </a:r>
              <a:r>
                <a:rPr lang="en-US" sz="1200" b="0" i="0" kern="1200" dirty="0" err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Springboot</a:t>
              </a: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embedded web Server like tomcat.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The Yugandhar Open MDM Hub for JEEC is built to be run on a Java Enterprise Edition Container (Web Server) like Red Hat </a:t>
              </a:r>
              <a:r>
                <a:rPr lang="en-US" sz="1200" b="0" i="0" kern="1200" dirty="0" err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Jboss</a:t>
              </a: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.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" y="2590800"/>
            <a:ext cx="3960000" cy="1620000"/>
            <a:chOff x="0" y="2844313"/>
            <a:chExt cx="6629400" cy="1292872"/>
          </a:xfrm>
          <a:gradFill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67000">
                <a:schemeClr val="accent3">
                  <a:lumMod val="75000"/>
                </a:schemeClr>
              </a:gs>
            </a:gsLst>
            <a:path path="circle">
              <a:fillToRect t="100000" r="100000"/>
            </a:path>
          </a:gra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flat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0" y="2844313"/>
              <a:ext cx="6629400" cy="1292869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76200" y="2844315"/>
              <a:ext cx="6406364" cy="129287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Open Source</a:t>
              </a:r>
              <a:endParaRPr lang="en-US" sz="1600" b="1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Built using Open Source technologies – Spring  boot, Hibernate and </a:t>
              </a:r>
              <a:r>
                <a:rPr lang="en-US" sz="1200" b="0" i="0" kern="1200" dirty="0" err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Jboss</a:t>
              </a: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and Tomcat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Supports </a:t>
              </a:r>
              <a:r>
                <a:rPr lang="en-US" sz="1200" kern="1200" dirty="0" err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MariaDB</a:t>
              </a: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as open source relational database.  </a:t>
              </a:r>
              <a:r>
                <a:rPr lang="en-US" sz="1200" kern="1200" dirty="0" err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lso</a:t>
              </a: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support Oracle database for large enterprises looking for alternatives. 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Layered architecture makes it easy to extended the tool to support other databases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2590800"/>
            <a:ext cx="3960000" cy="1620000"/>
            <a:chOff x="0" y="4266470"/>
            <a:chExt cx="6629400" cy="1292869"/>
          </a:xfrm>
          <a:gradFill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67000">
                <a:schemeClr val="accent3">
                  <a:lumMod val="75000"/>
                </a:schemeClr>
              </a:gs>
            </a:gsLst>
            <a:path path="circle">
              <a:fillToRect t="100000" r="100000"/>
            </a:path>
          </a:gra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flat" dir="t"/>
          </a:scene3d>
        </p:grpSpPr>
        <p:sp>
          <p:nvSpPr>
            <p:cNvPr id="17" name="Rounded Rectangle 16"/>
            <p:cNvSpPr/>
            <p:nvPr/>
          </p:nvSpPr>
          <p:spPr>
            <a:xfrm>
              <a:off x="0" y="4266470"/>
              <a:ext cx="6629400" cy="1292869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76200" y="4266470"/>
              <a:ext cx="6553199" cy="129286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Rapid Development</a:t>
              </a:r>
              <a:endParaRPr lang="en-US" sz="1600" b="1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Rapid Development using Hibernate Reverse Engineering Tool and Yugandhar Code generation Templates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Minimum development cost as eclipse is the supported IDE</a:t>
              </a:r>
              <a:endParaRPr lang="en-US" sz="1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9" name="Quad Arrow 18"/>
          <p:cNvSpPr/>
          <p:nvPr/>
        </p:nvSpPr>
        <p:spPr>
          <a:xfrm>
            <a:off x="0" y="304800"/>
            <a:ext cx="8915400" cy="4191000"/>
          </a:xfrm>
          <a:prstGeom prst="quadArrow">
            <a:avLst>
              <a:gd name="adj1" fmla="val 6404"/>
              <a:gd name="adj2" fmla="val 6012"/>
              <a:gd name="adj3" fmla="val 6797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alpha val="48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139700">
              <a:schemeClr val="accent3">
                <a:satMod val="175000"/>
                <a:alpha val="40000"/>
              </a:schemeClr>
            </a:glow>
            <a:outerShdw blurRad="45000" dist="25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effectLst>
                  <a:innerShdw blurRad="63500" dist="50800" dir="16200000">
                    <a:srgbClr val="CCFFCC">
                      <a:alpha val="49804"/>
                    </a:srgbClr>
                  </a:innerShdw>
                </a:effectLst>
              </a:rPr>
              <a:t>Yugandhar Open Master Data Management Hub</a:t>
            </a:r>
            <a:endParaRPr lang="en-US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>
                <a:innerShdw blurRad="63500" dist="50800" dir="16200000">
                  <a:srgbClr val="CCFFCC">
                    <a:alpha val="49804"/>
                  </a:srgbClr>
                </a:inn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90" y="4419600"/>
            <a:ext cx="8465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Yugandhar Open MDM Hub – The right technology Stack for the Managing Customer Master Data</a:t>
            </a:r>
            <a:endParaRPr lang="en-US" sz="1600" b="1" dirty="0">
              <a:ln w="1905"/>
              <a:solidFill>
                <a:schemeClr val="accent3">
                  <a:lumMod val="7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95400" y="304800"/>
          <a:ext cx="6629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nut 25"/>
          <p:cNvSpPr/>
          <p:nvPr/>
        </p:nvSpPr>
        <p:spPr>
          <a:xfrm>
            <a:off x="1600200" y="1752600"/>
            <a:ext cx="5334000" cy="2057400"/>
          </a:xfrm>
          <a:prstGeom prst="don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800" y="2438400"/>
            <a:ext cx="26670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Yugandhar Open MDM Hub</a:t>
            </a:r>
          </a:p>
        </p:txBody>
      </p:sp>
      <p:sp>
        <p:nvSpPr>
          <p:cNvPr id="14" name="Oval 13"/>
          <p:cNvSpPr/>
          <p:nvPr/>
        </p:nvSpPr>
        <p:spPr>
          <a:xfrm>
            <a:off x="1447800" y="1600200"/>
            <a:ext cx="20574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Free and Open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 Model</a:t>
            </a:r>
          </a:p>
        </p:txBody>
      </p:sp>
      <p:sp>
        <p:nvSpPr>
          <p:cNvPr id="15" name="Oval 14"/>
          <p:cNvSpPr/>
          <p:nvPr/>
        </p:nvSpPr>
        <p:spPr>
          <a:xfrm>
            <a:off x="3200400" y="1295400"/>
            <a:ext cx="20574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450+ ready to use services</a:t>
            </a:r>
          </a:p>
        </p:txBody>
      </p:sp>
      <p:sp>
        <p:nvSpPr>
          <p:cNvPr id="16" name="Oval 15"/>
          <p:cNvSpPr/>
          <p:nvPr/>
        </p:nvSpPr>
        <p:spPr>
          <a:xfrm>
            <a:off x="4648200" y="1600200"/>
            <a:ext cx="2895600" cy="685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Embedded and extendable data validations and business rules</a:t>
            </a:r>
          </a:p>
        </p:txBody>
      </p:sp>
      <p:sp>
        <p:nvSpPr>
          <p:cNvPr id="17" name="Oval 16"/>
          <p:cNvSpPr/>
          <p:nvPr/>
        </p:nvSpPr>
        <p:spPr>
          <a:xfrm>
            <a:off x="6400800" y="2209800"/>
            <a:ext cx="24384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Multilingual Reference data management</a:t>
            </a:r>
          </a:p>
        </p:txBody>
      </p:sp>
      <p:sp>
        <p:nvSpPr>
          <p:cNvPr id="18" name="Oval 17"/>
          <p:cNvSpPr/>
          <p:nvPr/>
        </p:nvSpPr>
        <p:spPr>
          <a:xfrm>
            <a:off x="6096000" y="2819400"/>
            <a:ext cx="21336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Application and performance logging</a:t>
            </a:r>
          </a:p>
        </p:txBody>
      </p:sp>
      <p:sp>
        <p:nvSpPr>
          <p:cNvPr id="19" name="Oval 18"/>
          <p:cNvSpPr/>
          <p:nvPr/>
        </p:nvSpPr>
        <p:spPr>
          <a:xfrm>
            <a:off x="4876800" y="3276600"/>
            <a:ext cx="20574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Inquiry level and Pagination  support</a:t>
            </a:r>
          </a:p>
        </p:txBody>
      </p:sp>
      <p:sp>
        <p:nvSpPr>
          <p:cNvPr id="20" name="Oval 19"/>
          <p:cNvSpPr/>
          <p:nvPr/>
        </p:nvSpPr>
        <p:spPr>
          <a:xfrm>
            <a:off x="3200400" y="3581400"/>
            <a:ext cx="19050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Audit Log</a:t>
            </a:r>
          </a:p>
        </p:txBody>
      </p:sp>
      <p:sp>
        <p:nvSpPr>
          <p:cNvPr id="21" name="Oval 20"/>
          <p:cNvSpPr/>
          <p:nvPr/>
        </p:nvSpPr>
        <p:spPr>
          <a:xfrm>
            <a:off x="1295400" y="3200400"/>
            <a:ext cx="26670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Pluggable and UUID based Primary Key generator</a:t>
            </a:r>
          </a:p>
        </p:txBody>
      </p:sp>
      <p:sp>
        <p:nvSpPr>
          <p:cNvPr id="22" name="Oval 21"/>
          <p:cNvSpPr/>
          <p:nvPr/>
        </p:nvSpPr>
        <p:spPr>
          <a:xfrm>
            <a:off x="228600" y="2667000"/>
            <a:ext cx="19050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JSR107 compliant Caching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" y="2133600"/>
            <a:ext cx="19050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49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  <a:scene3d>
            <a:camera prst="perspectiveRelaxedModerately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Match and Merge framework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07775" y="4191000"/>
            <a:ext cx="4493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Yugandhar Open MDM Hub - Everything in the box</a:t>
            </a:r>
            <a:endParaRPr lang="en-US" sz="16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ware\Development\Java\IDE\Eclipse\workspaces\YugandharMDMHubDocs\yugandhar-openmdm-doc\v2.x\images\no4OgdQ.jpg"/>
          <p:cNvPicPr>
            <a:picLocks noChangeAspect="1" noChangeArrowheads="1"/>
          </p:cNvPicPr>
          <p:nvPr/>
        </p:nvPicPr>
        <p:blipFill>
          <a:blip r:embed="rId2" cstate="print"/>
          <a:srcRect l="43064" t="47032" b="11424"/>
          <a:stretch>
            <a:fillRect/>
          </a:stretch>
        </p:blipFill>
        <p:spPr bwMode="auto">
          <a:xfrm>
            <a:off x="0" y="990600"/>
            <a:ext cx="9144000" cy="304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aur" pitchFamily="18" charset="0"/>
              </a:rPr>
              <a:t>Build Your  Cloud Ready Micro Service Within Hours With Proven  Architecture And   Technology  Stack…..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00200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Yugandhar Microservice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789</Words>
  <Application>Microsoft Office PowerPoint</Application>
  <PresentationFormat>On-screen Show (4:3)</PresentationFormat>
  <Paragraphs>138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Vikhar, Rakesh : Data Systems and Insights Office</dc:creator>
  <cp:lastModifiedBy>RakeshAdmin</cp:lastModifiedBy>
  <cp:revision>185</cp:revision>
  <dcterms:created xsi:type="dcterms:W3CDTF">2006-08-16T00:00:00Z</dcterms:created>
  <dcterms:modified xsi:type="dcterms:W3CDTF">2018-08-05T18:18:05Z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iteId">
    <vt:lpwstr>c4b62f1d-01e0-4107-a0cc-5ac886858b23</vt:lpwstr>
  </property>
  <property fmtid="{D5CDD505-2E9C-101B-9397-08002B2CF9AE}" pid="4" name="MSIP_Label_c754cbb2-29ed-4ffe-af90-a08465e0dd2c_Ref">
    <vt:lpwstr>https://api.informationprotection.azure.com/api/c4b62f1d-01e0-4107-a0cc-5ac886858b23</vt:lpwstr>
  </property>
  <property fmtid="{D5CDD505-2E9C-101B-9397-08002B2CF9AE}" pid="5" name="MSIP_Label_c754cbb2-29ed-4ffe-af90-a08465e0dd2c_Owner">
    <vt:lpwstr>E20046132@client.barclayscorp.com</vt:lpwstr>
  </property>
  <property fmtid="{D5CDD505-2E9C-101B-9397-08002B2CF9AE}" pid="6" name="MSIP_Label_c754cbb2-29ed-4ffe-af90-a08465e0dd2c_SetDate">
    <vt:lpwstr>2017-12-27T12:02:11.0560000+05:30</vt:lpwstr>
  </property>
  <property fmtid="{D5CDD505-2E9C-101B-9397-08002B2CF9AE}" pid="7" name="MSIP_Label_c754cbb2-29ed-4ffe-af90-a08465e0dd2c_Name">
    <vt:lpwstr>Unrestricted</vt:lpwstr>
  </property>
  <property fmtid="{D5CDD505-2E9C-101B-9397-08002B2CF9AE}" pid="8" name="MSIP_Label_c754cbb2-29ed-4ffe-af90-a08465e0dd2c_Application">
    <vt:lpwstr>Microsoft Azure Information Protection</vt:lpwstr>
  </property>
  <property fmtid="{D5CDD505-2E9C-101B-9397-08002B2CF9AE}" pid="9" name="MSIP_Label_c754cbb2-29ed-4ffe-af90-a08465e0dd2c_Extended_MSFT_Method">
    <vt:lpwstr>Manual</vt:lpwstr>
  </property>
  <property fmtid="{D5CDD505-2E9C-101B-9397-08002B2CF9AE}" pid="10" name="BarclaysDC">
    <vt:lpwstr>Unrestricted</vt:lpwstr>
  </property>
</Properties>
</file>