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F78E-AAFB-20E7-AE7A-AEDCFB3D0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156B1-6361-8A58-9507-5BB1CE866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8E4BA-63EE-D5E2-F3EE-5D7A4355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A825-8E54-4916-93F7-84578611BFFD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2A8C9-DB6B-BE6F-BE66-8FCCFBCE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3E885-04E9-2257-86CF-B7BFD265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F021-38F8-4EFB-A500-41B97CA8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2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B74F-12C7-4547-8883-C04B830B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1D4B0-AC57-786C-78B3-CE3F74582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815D0-6561-52D8-98C3-C5039866F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A825-8E54-4916-93F7-84578611BFFD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E0E1E-E2B0-7D74-F1A4-C236BD3F5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A884E-2989-7C70-D471-E8B97542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F021-38F8-4EFB-A500-41B97CA8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0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7FE490-9B01-A649-9DCA-6AD80E9F3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A6A37-6F30-4575-A53F-B74D5D482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8A1E1-1CF2-4493-D9B9-247B0B7C0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A825-8E54-4916-93F7-84578611BFFD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C0A45-1A77-D222-70C8-CB6C7958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C1697-23BA-4C89-E2E9-C6E52030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F021-38F8-4EFB-A500-41B97CA8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2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395C-1D4E-426B-F724-15CF7B25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ECC37-B80F-10D3-3057-87FDEA8F8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F7F01-9688-E9B5-EA5E-0AABD505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A825-8E54-4916-93F7-84578611BFFD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C3786-5CE1-7C2E-F57B-49DF6C2CE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08031-3A4E-EDF2-E9BE-70969626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F021-38F8-4EFB-A500-41B97CA8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A4C7-9155-3CA9-6673-0FF0AE46F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485F3-1AEA-7C09-F931-7DAB13EDB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2F5A2-709F-E5CE-B085-4376333CC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A825-8E54-4916-93F7-84578611BFFD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83662-B076-24DD-EA36-8AF7A040C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C2789-E526-5CEA-A0D3-4F3D7806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F021-38F8-4EFB-A500-41B97CA8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1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9E33-6582-AAA7-D9D5-A5F98CE9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0828D-876F-4B71-D67B-7624D3556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90FF7-9772-E8AE-3B3C-14424ED80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16655-8421-CF7E-AA62-198CA736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A825-8E54-4916-93F7-84578611BFFD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B8E33-2E26-B4AC-B57C-6C4D7381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F9C0E-8815-DBC4-2A0F-F359E010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F021-38F8-4EFB-A500-41B97CA8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3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110D-5A9C-EAA4-94D5-C0D7DB6B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E06E7-3ADC-808A-CED2-D22993506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BC718-8B9B-012E-B25C-0F98D9086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D8AF-EC66-BDEB-23C9-54BF3C6A7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B1302-D6A7-9A24-BF3B-3001082E1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757560-141C-4BA4-A167-69796071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A825-8E54-4916-93F7-84578611BFFD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CB416-E286-1BE0-B934-69E0A81E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0DAC91-B251-84B2-0493-B136639A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F021-38F8-4EFB-A500-41B97CA8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3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D36-1580-7E26-222E-683A721C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F2BDC-DB66-5549-97EB-46B9338F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A825-8E54-4916-93F7-84578611BFFD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7794B-1618-F681-5D5F-2B1B0922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E2AF0-D179-7893-F262-A104B2D2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F021-38F8-4EFB-A500-41B97CA8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7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39F8BA-5CD5-2D36-3C4B-73EBC99D1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A825-8E54-4916-93F7-84578611BFFD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961F0-EB29-EEF1-1AD7-D939EDA73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14765-494A-B666-CBFA-2A3716E3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F021-38F8-4EFB-A500-41B97CA8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1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D8DB-0F6D-8BC7-DC0E-3979BECF8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AD80B-C98D-B3AC-6791-EF9D5C798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5886E-2607-CE2F-78AF-8188A4909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49A60-49DC-E78A-390E-3EFC64B1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A825-8E54-4916-93F7-84578611BFFD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9860E-C9FD-314E-7273-5334A712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D0E6D-6D98-27D5-FA9F-E6B603B3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F021-38F8-4EFB-A500-41B97CA8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3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858A-6D26-95F0-10F4-3036FA88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82149-E717-A4C6-176D-7348184EC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84FB5-CA73-8E76-6C22-A3914FD0B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4DDE1-4C59-5527-609C-7F9D0B3D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A825-8E54-4916-93F7-84578611BFFD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49FB8-1FD6-FF1B-9C47-44674D1C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684DD-BD24-4964-5E0F-00C82870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F021-38F8-4EFB-A500-41B97CA8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4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C56836-97BD-09F3-8198-F4048F68E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1F9F9-2E82-2AC0-B3DC-FB6238CE7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0241D-8843-2A24-2C74-44B9C903E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2BA825-8E54-4916-93F7-84578611BFFD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26C54-AEA8-8D00-1132-D86DACC5A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096C0-2E6C-4DD6-5D4F-BC74273B8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ECF021-38F8-4EFB-A500-41B97CA8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5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LnKjpAcL64j9NTHuVffi7rliPrq0Cikj/edit?gid=2035378056#gid=203537805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FA71F-59B4-0FC8-B026-D659A06D1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en-US" sz="5600"/>
              <a:t>Climate Change: An Analysis of CO₂ Emissions and Global Temperature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8932C-BD91-1E2F-13AA-2800C61C9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[Yugank Singh]</a:t>
            </a:r>
          </a:p>
          <a:p>
            <a:pPr algn="l"/>
            <a:r>
              <a:rPr lang="en-US" dirty="0"/>
              <a:t> </a:t>
            </a:r>
            <a:r>
              <a:rPr lang="en-US" b="1" dirty="0"/>
              <a:t>[yugank942@gmail.com] </a:t>
            </a:r>
          </a:p>
          <a:p>
            <a:pPr algn="l"/>
            <a:r>
              <a:rPr lang="en-US" b="1" dirty="0"/>
              <a:t>[8052128256]</a:t>
            </a:r>
            <a:endParaRPr lang="en-US" dirty="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Earth Globe Americas">
            <a:extLst>
              <a:ext uri="{FF2B5EF4-FFF2-40B4-BE49-F238E27FC236}">
                <a16:creationId xmlns:a16="http://schemas.microsoft.com/office/drawing/2014/main" id="{084D37D7-FC2C-5199-5FBE-A131E69F4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1544" y="1267079"/>
            <a:ext cx="4087368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5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329B-10EE-65AC-B388-1810226C5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Project Files:</a:t>
            </a:r>
            <a:endParaRPr lang="en-US" sz="2000" dirty="0"/>
          </a:p>
          <a:p>
            <a:r>
              <a:rPr lang="en-US" sz="2000" b="1" dirty="0"/>
              <a:t>Excel Dashboard: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LINK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b="1" i="1" dirty="0"/>
              <a:t>Note:</a:t>
            </a:r>
            <a:r>
              <a:rPr lang="en-US" sz="2000" i="1" dirty="0"/>
              <a:t> For full interactivity, please download the file and open it in the Microsoft Excel desktop app. The web preview may not display correctly.</a:t>
            </a:r>
            <a:endParaRPr lang="en-US" sz="2000" dirty="0"/>
          </a:p>
          <a:p>
            <a:r>
              <a:rPr lang="en-US" sz="2000" i="1" dirty="0"/>
              <a:t> </a:t>
            </a:r>
            <a:r>
              <a:rPr lang="en-US" sz="2000" b="1" dirty="0"/>
              <a:t>Interactive Power BI Dashboard: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LINK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338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56B125B-E506-E077-4087-CB1AC6993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043" y="195459"/>
            <a:ext cx="6382148" cy="105102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b="1" kern="12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LINK TO .</a:t>
            </a:r>
            <a:r>
              <a:rPr lang="en-US" sz="4000" b="1" kern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pbix</a:t>
            </a:r>
            <a:r>
              <a:rPr lang="en-US" sz="4000" b="1" kern="12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FILE ON GIT HUB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4CC5DC-8343-5F90-11E4-27393C572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3840" y="1441939"/>
            <a:ext cx="7620294" cy="5220602"/>
          </a:xfrm>
          <a:prstGeom prst="rect">
            <a:avLst/>
          </a:prstGeom>
        </p:spPr>
      </p:pic>
      <p:sp>
        <p:nvSpPr>
          <p:cNvPr id="9" name="Title 7">
            <a:extLst>
              <a:ext uri="{FF2B5EF4-FFF2-40B4-BE49-F238E27FC236}">
                <a16:creationId xmlns:a16="http://schemas.microsoft.com/office/drawing/2014/main" id="{62F4177D-D267-3D9B-EC35-45A4EFEF06D0}"/>
              </a:ext>
            </a:extLst>
          </p:cNvPr>
          <p:cNvSpPr txBox="1">
            <a:spLocks/>
          </p:cNvSpPr>
          <p:nvPr/>
        </p:nvSpPr>
        <p:spPr>
          <a:xfrm>
            <a:off x="812441" y="2919506"/>
            <a:ext cx="2880828" cy="14619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FFFF"/>
                </a:solidFill>
              </a:rPr>
              <a:t>POWER BI Dashboard</a:t>
            </a:r>
          </a:p>
        </p:txBody>
      </p:sp>
    </p:spTree>
    <p:extLst>
      <p:ext uri="{BB962C8B-B14F-4D97-AF65-F5344CB8AC3E}">
        <p14:creationId xmlns:p14="http://schemas.microsoft.com/office/powerpoint/2010/main" val="122987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B567A3-B047-4C26-9A63-2AEF42B4A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EXCEL WORKBOOK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C76F04A-C34E-0998-031D-F28AC8C4D82C}"/>
              </a:ext>
            </a:extLst>
          </p:cNvPr>
          <p:cNvSpPr txBox="1">
            <a:spLocks/>
          </p:cNvSpPr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FILE LINK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A74F40-A63E-142F-5388-0D4BE5DCB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800" y="1966293"/>
            <a:ext cx="11130398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2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BC24-5A76-D409-2D1F-79FF94A9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Project Workflow &amp; Data Preparation (ETL)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D5C49-807B-2F81-6B19-BEE5D6764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1600" b="1" dirty="0"/>
              <a:t>Objective</a:t>
            </a:r>
            <a:r>
              <a:rPr lang="en-US" sz="1600" dirty="0"/>
              <a:t> To analyze the relationship between global CO₂ emissions and temperature changes over the last 60+ years by creating two interactive dashboards in Excel and Power BI.</a:t>
            </a:r>
          </a:p>
          <a:p>
            <a:r>
              <a:rPr lang="en-US" sz="1600" b="1" dirty="0"/>
              <a:t>Data Source</a:t>
            </a:r>
            <a:r>
              <a:rPr lang="en-US" sz="1600" dirty="0"/>
              <a:t> The dataset used was a comprehensive climate change dataset containing country-level and global data on greenhouse gas emissions, temperature anomalies, population, and GDP from 1960 to 2022.</a:t>
            </a:r>
          </a:p>
          <a:p>
            <a:r>
              <a:rPr lang="en-US" sz="1600" b="1" dirty="0"/>
              <a:t>ETL Workflow (in Power BI's Power Query)</a:t>
            </a:r>
            <a:r>
              <a:rPr lang="en-US" sz="1600" dirty="0"/>
              <a:t> The raw dataset contained over 50,000 rows and 79 columns. The following steps were taken to clean and transform the data for analysis:</a:t>
            </a:r>
          </a:p>
          <a:p>
            <a:r>
              <a:rPr lang="en-US" sz="1600" b="1" dirty="0"/>
              <a:t>Column Selection:</a:t>
            </a:r>
            <a:r>
              <a:rPr lang="en-US" sz="1600" dirty="0"/>
              <a:t> Reduced the dataset to 7 essential columns (country, year, </a:t>
            </a:r>
            <a:r>
              <a:rPr lang="en-US" sz="1600" dirty="0" err="1"/>
              <a:t>iso_code</a:t>
            </a:r>
            <a:r>
              <a:rPr lang="en-US" sz="1600" dirty="0"/>
              <a:t>, population, </a:t>
            </a:r>
            <a:r>
              <a:rPr lang="en-US" sz="1600" dirty="0" err="1"/>
              <a:t>gdp</a:t>
            </a:r>
            <a:r>
              <a:rPr lang="en-US" sz="1600" dirty="0"/>
              <a:t>, co2, </a:t>
            </a:r>
            <a:r>
              <a:rPr lang="en-US" sz="1600" dirty="0" err="1"/>
              <a:t>temperature_change_from_ghg</a:t>
            </a:r>
            <a:r>
              <a:rPr lang="en-US" sz="1600" dirty="0"/>
              <a:t>) for performance and focus.</a:t>
            </a:r>
          </a:p>
          <a:p>
            <a:r>
              <a:rPr lang="en-US" sz="1600" b="1" dirty="0"/>
              <a:t>Row Filtering:</a:t>
            </a:r>
            <a:r>
              <a:rPr lang="en-US" sz="1600" dirty="0"/>
              <a:t> Filtered the data to only include years from 1960 onwards.</a:t>
            </a:r>
          </a:p>
          <a:p>
            <a:r>
              <a:rPr lang="en-US" sz="1600" b="1" dirty="0"/>
              <a:t>Handling Nulls:</a:t>
            </a:r>
            <a:r>
              <a:rPr lang="en-US" sz="1600" dirty="0"/>
              <a:t> Removed rows with blank values in the core</a:t>
            </a:r>
            <a:r>
              <a:rPr lang="en-US" sz="1600" i="1" dirty="0"/>
              <a:t> co2 </a:t>
            </a:r>
            <a:r>
              <a:rPr lang="en-US" sz="1600" dirty="0"/>
              <a:t>and </a:t>
            </a:r>
            <a:r>
              <a:rPr lang="en-US" sz="1600" i="1" dirty="0" err="1"/>
              <a:t>temperature_change_from_ghg</a:t>
            </a:r>
            <a:r>
              <a:rPr lang="en-US" sz="1600" i="1" dirty="0"/>
              <a:t> </a:t>
            </a:r>
            <a:r>
              <a:rPr lang="en-US" sz="1600" dirty="0"/>
              <a:t>columns to ensure data integrity.</a:t>
            </a:r>
          </a:p>
          <a:p>
            <a:r>
              <a:rPr lang="en-US" sz="1600" b="1" dirty="0"/>
              <a:t>Correcting Data Types:</a:t>
            </a:r>
            <a:r>
              <a:rPr lang="en-US" sz="1600" dirty="0"/>
              <a:t> Manually corrected data types that were misinterpreted by Power BI, ensuring numerical data like </a:t>
            </a:r>
            <a:r>
              <a:rPr lang="en-US" sz="1600" i="1" dirty="0" err="1"/>
              <a:t>temperature_change_from_ghg</a:t>
            </a:r>
            <a:r>
              <a:rPr lang="en-US" sz="1600" i="1" dirty="0"/>
              <a:t> </a:t>
            </a:r>
            <a:r>
              <a:rPr lang="en-US" sz="1600" dirty="0"/>
              <a:t>was accurately represented as a decimal number.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2419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74B30-4F69-FDDD-2274-96422A2CD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 b="1"/>
              <a:t>Power BI Dashboard &amp; 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67167-A01A-B17B-8DAD-36B23B377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1300" b="1" dirty="0"/>
              <a:t>Key Metrics (DAX Measures)</a:t>
            </a:r>
            <a:r>
              <a:rPr lang="en-US" sz="1300" dirty="0"/>
              <a:t> To enable dynamic filtering and analysis, the following core DAX measures were created:</a:t>
            </a:r>
          </a:p>
          <a:p>
            <a:r>
              <a:rPr lang="en-US" sz="1300" i="1" dirty="0"/>
              <a:t>Total CO2 = SUM(‘</a:t>
            </a:r>
            <a:r>
              <a:rPr lang="en-US" sz="1300" i="1" dirty="0" err="1"/>
              <a:t>ClimateDate</a:t>
            </a:r>
            <a:r>
              <a:rPr lang="en-US" sz="1300" i="1" dirty="0"/>
              <a:t>'[co2])</a:t>
            </a:r>
          </a:p>
          <a:p>
            <a:r>
              <a:rPr lang="en-US" sz="1300" i="1" dirty="0"/>
              <a:t>Average Temperature = AVERAGE(SUM(‘</a:t>
            </a:r>
            <a:r>
              <a:rPr lang="en-US" sz="1300" i="1" dirty="0" err="1"/>
              <a:t>ClimateDate</a:t>
            </a:r>
            <a:r>
              <a:rPr lang="en-US" sz="1300" i="1" dirty="0"/>
              <a:t>'[</a:t>
            </a:r>
            <a:r>
              <a:rPr lang="en-US" sz="1300" i="1" dirty="0" err="1"/>
              <a:t>temperature_change_from_ghg</a:t>
            </a:r>
            <a:r>
              <a:rPr lang="en-US" sz="1300" i="1" dirty="0"/>
              <a:t>])</a:t>
            </a:r>
          </a:p>
          <a:p>
            <a:r>
              <a:rPr lang="en-US" sz="1300" b="1" dirty="0"/>
              <a:t>Key Insights</a:t>
            </a:r>
            <a:endParaRPr lang="en-US" sz="1300" dirty="0"/>
          </a:p>
          <a:p>
            <a:r>
              <a:rPr lang="en-US" sz="1300" b="1" dirty="0"/>
              <a:t>Strong Positive Correlation:</a:t>
            </a:r>
            <a:r>
              <a:rPr lang="en-US" sz="1300" dirty="0"/>
              <a:t> The primary combo chart clearly demonstrates a strong positive correlation between the rise in global CO₂ emissions (from ~9.4B </a:t>
            </a:r>
            <a:r>
              <a:rPr lang="en-US" sz="1300" dirty="0" err="1"/>
              <a:t>tonnes</a:t>
            </a:r>
            <a:r>
              <a:rPr lang="en-US" sz="1300" dirty="0"/>
              <a:t> in 1960 to ~37B </a:t>
            </a:r>
            <a:r>
              <a:rPr lang="en-US" sz="1300" dirty="0" err="1"/>
              <a:t>tonnes</a:t>
            </a:r>
            <a:r>
              <a:rPr lang="en-US" sz="1300" dirty="0"/>
              <a:t> in 2022) and the increase in average global temperature change (from ~0.35°C to over 1.2°C in the same period).</a:t>
            </a:r>
          </a:p>
          <a:p>
            <a:r>
              <a:rPr lang="en-US" sz="1300" b="1" dirty="0"/>
              <a:t>Economic Drivers:</a:t>
            </a:r>
            <a:r>
              <a:rPr lang="en-US" sz="1300" dirty="0"/>
              <a:t> The scatter plots reveal a general trend where higher GDP and larger populations are associated with higher CO₂ emissions, highlighting the link between economic activity and environmental impact.</a:t>
            </a:r>
          </a:p>
          <a:p>
            <a:r>
              <a:rPr lang="en-US" sz="1300" b="1" dirty="0"/>
              <a:t>Interactive Exploration:</a:t>
            </a:r>
            <a:r>
              <a:rPr lang="en-US" sz="1300" dirty="0"/>
              <a:t> The dashboard's slicers allow for dynamic exploration of the data by country and year, enabling a deeper understanding of climate trends.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111A6794-282F-C1C8-9EA0-6817B0575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9962" y="1929820"/>
            <a:ext cx="4221597" cy="4221597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8872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BACE-576C-48E6-4048-CB0CFF04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E2473-DF55-C641-1B06-5CFCEA7E2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481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51FFCC-7C4B-A3B1-F166-15C9BBDB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Challenges &amp; Future Extensions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810C-1255-A756-1727-D50779EF8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Challenges Encountered</a:t>
            </a:r>
          </a:p>
          <a:p>
            <a:r>
              <a:rPr lang="en-US" sz="1500" dirty="0"/>
              <a:t> During the project, two key data-specific challenges were identified and overcome:</a:t>
            </a:r>
          </a:p>
          <a:p>
            <a:r>
              <a:rPr lang="en-US" sz="1500" b="1" dirty="0"/>
              <a:t>Data Type Correction:</a:t>
            </a:r>
            <a:r>
              <a:rPr lang="en-US" sz="1500" dirty="0"/>
              <a:t> Power BI initially misinterpreted the </a:t>
            </a:r>
            <a:r>
              <a:rPr lang="en-US" sz="1500" dirty="0" err="1"/>
              <a:t>temperature_change_from_ghg</a:t>
            </a:r>
            <a:r>
              <a:rPr lang="en-US" sz="1500" dirty="0"/>
              <a:t> column as a whole number, causing all values to appear as '0'. This was resolved by removing the faulty automatic type-change step in Power Query and manually setting the correct "Decimal Number" format.</a:t>
            </a:r>
          </a:p>
          <a:p>
            <a:r>
              <a:rPr lang="en-US" sz="1500" b="1" dirty="0"/>
              <a:t>Data Structure Complexity:</a:t>
            </a:r>
            <a:r>
              <a:rPr lang="en-US" sz="1500" dirty="0"/>
              <a:t> The country column contained both individual nations and a pre-aggregated "World" total. Including both in a single country-comparison chart would be misleading. I addressed this by focusing the main visuals on the global trend and using the "World" filter for the primary analysis, while still allowing for individual country exploration via the slicer.</a:t>
            </a:r>
          </a:p>
          <a:p>
            <a:r>
              <a:rPr lang="en-US" sz="1500" b="1" dirty="0"/>
              <a:t>Future Extensions</a:t>
            </a:r>
            <a:r>
              <a:rPr lang="en-US" sz="1500" dirty="0"/>
              <a:t> The analysis can be extended in several ways:</a:t>
            </a:r>
          </a:p>
          <a:p>
            <a:r>
              <a:rPr lang="en-US" sz="1500" b="1" dirty="0"/>
              <a:t>Forecasting:</a:t>
            </a:r>
            <a:r>
              <a:rPr lang="en-US" sz="1500" dirty="0"/>
              <a:t> Use Power BI’s built-in forecasting tools to project future CO₂ emissions and temperature trends based on historical data.</a:t>
            </a:r>
          </a:p>
          <a:p>
            <a:r>
              <a:rPr lang="en-US" sz="1500" b="1" dirty="0"/>
              <a:t>Per-Capita Analysis:</a:t>
            </a:r>
            <a:r>
              <a:rPr lang="en-US" sz="1500" dirty="0"/>
              <a:t> Create additional DAX measures to analyze CO₂ emissions and GDP on a per-capita basis to normalize the data between countries of different sizes.</a:t>
            </a:r>
          </a:p>
          <a:p>
            <a:r>
              <a:rPr lang="en-US" sz="1500" b="1" dirty="0"/>
              <a:t>Incorporate More Variables:</a:t>
            </a:r>
            <a:r>
              <a:rPr lang="en-US" sz="1500" dirty="0"/>
              <a:t> Integrate other relevant data, such as sea-level rise or renewable energy consumption, to create a more holistic view of climate change.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702831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706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Climate Change: An Analysis of CO₂ Emissions and Global Temperature Trends</vt:lpstr>
      <vt:lpstr>PowerPoint Presentation</vt:lpstr>
      <vt:lpstr>LINK TO .pbix FILE ON GIT HUB</vt:lpstr>
      <vt:lpstr>EXCEL WORKBOOK</vt:lpstr>
      <vt:lpstr>Project Workflow &amp; Data Preparation (ETL)</vt:lpstr>
      <vt:lpstr>Power BI Dashboard &amp; Key Insights</vt:lpstr>
      <vt:lpstr>PowerPoint Presentation</vt:lpstr>
      <vt:lpstr>Challenges &amp; Future Extensions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Yugank Singh</dc:creator>
  <cp:lastModifiedBy>Yugank Singh</cp:lastModifiedBy>
  <cp:revision>3</cp:revision>
  <dcterms:created xsi:type="dcterms:W3CDTF">2025-10-02T12:58:31Z</dcterms:created>
  <dcterms:modified xsi:type="dcterms:W3CDTF">2025-10-02T13:37:10Z</dcterms:modified>
</cp:coreProperties>
</file>