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F78E-AAFB-20E7-AE7A-AEDCFB3D0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156B1-6361-8A58-9507-5BB1CE866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E4BA-63EE-D5E2-F3EE-5D7A4355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2A8C9-DB6B-BE6F-BE66-8FCCFBCE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E885-04E9-2257-86CF-B7BFD265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B74F-12C7-4547-8883-C04B830B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1D4B0-AC57-786C-78B3-CE3F7458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15D0-6561-52D8-98C3-C5039866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E0E1E-E2B0-7D74-F1A4-C236BD3F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884E-2989-7C70-D471-E8B97542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0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FE490-9B01-A649-9DCA-6AD80E9F3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A6A37-6F30-4575-A53F-B74D5D48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A1E1-1CF2-4493-D9B9-247B0B7C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0A45-1A77-D222-70C8-CB6C795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C1697-23BA-4C89-E2E9-C6E52030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395C-1D4E-426B-F724-15CF7B25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ECC37-B80F-10D3-3057-87FDEA8F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7F01-9688-E9B5-EA5E-0AABD505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3786-5CE1-7C2E-F57B-49DF6C2C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08031-3A4E-EDF2-E9BE-70969626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A4C7-9155-3CA9-6673-0FF0AE46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85F3-1AEA-7C09-F931-7DAB13EDB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2F5A2-709F-E5CE-B085-4376333C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83662-B076-24DD-EA36-8AF7A040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2789-E526-5CEA-A0D3-4F3D7806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9E33-6582-AAA7-D9D5-A5F98CE9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828D-876F-4B71-D67B-7624D355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90FF7-9772-E8AE-3B3C-14424ED80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16655-8421-CF7E-AA62-198CA736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8E33-2E26-B4AC-B57C-6C4D7381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F9C0E-8815-DBC4-2A0F-F359E010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110D-5A9C-EAA4-94D5-C0D7DB6B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E06E7-3ADC-808A-CED2-D2299350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BC718-8B9B-012E-B25C-0F98D9086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D8AF-EC66-BDEB-23C9-54BF3C6A7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B1302-D6A7-9A24-BF3B-3001082E1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57560-141C-4BA4-A167-69796071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CB416-E286-1BE0-B934-69E0A81E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DAC91-B251-84B2-0493-B136639A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D36-1580-7E26-222E-683A721C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F2BDC-DB66-5549-97EB-46B9338F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7794B-1618-F681-5D5F-2B1B0922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E2AF0-D179-7893-F262-A104B2D2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7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9F8BA-5CD5-2D36-3C4B-73EBC99D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961F0-EB29-EEF1-1AD7-D939EDA7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14765-494A-B666-CBFA-2A3716E3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1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D8DB-0F6D-8BC7-DC0E-3979BECF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D80B-C98D-B3AC-6791-EF9D5C7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5886E-2607-CE2F-78AF-8188A490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49A60-49DC-E78A-390E-3EFC64B1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860E-C9FD-314E-7273-5334A712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0E6D-6D98-27D5-FA9F-E6B603B3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858A-6D26-95F0-10F4-3036FA88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82149-E717-A4C6-176D-7348184EC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84FB5-CA73-8E76-6C22-A3914FD0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DDE1-4C59-5527-609C-7F9D0B3D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49FB8-1FD6-FF1B-9C47-44674D1C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684DD-BD24-4964-5E0F-00C82870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56836-97BD-09F3-8198-F4048F68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1F9F9-2E82-2AC0-B3DC-FB6238CE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241D-8843-2A24-2C74-44B9C903E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26C54-AEA8-8D00-1132-D86DACC5A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096C0-2E6C-4DD6-5D4F-BC74273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ugankXsingh/Climate-Change-Dashboard-Project/tree/ma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ankXsingh/Climate-Change-Dashboard-Project/blob/main/POWER%20BI%20DASHBOARD%20FILE/ClimateChangeDashboard.pbix" TargetMode="External"/><Relationship Id="rId2" Type="http://schemas.openxmlformats.org/officeDocument/2006/relationships/hyperlink" Target="https://docs.google.com/spreadsheets/d/1LnKjpAcL64j9NTHuVffi7rliPrq0Cikj/edit?gid=2035378056#gid=203537805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yugankXsingh/Climate-Change-Dashboard-Project/blob/main/POWER%20BI%20DASHBOARD%20FILE/ClimateChangeDashboard.pbi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spreadsheets/d/1LnKjpAcL64j9NTHuVffi7rliPrq0Cikj/edit?usp=sharing&amp;ouid=116440018905782433115&amp;rtpof=true&amp;sd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gankXsingh/Climate-Change-Dashboard-Project/tree/mai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A71F-59B4-0FC8-B026-D659A06D1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5600"/>
              <a:t>Climate Change: An Analysis of CO₂ Emissions and Global Temperature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8932C-BD91-1E2F-13AA-2800C61C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sz="1900" b="1" dirty="0"/>
              <a:t>Yugank Singh</a:t>
            </a:r>
          </a:p>
          <a:p>
            <a:pPr algn="l"/>
            <a:r>
              <a:rPr lang="en-US" sz="1900" b="1" dirty="0"/>
              <a:t>yugank942@gmail.com]</a:t>
            </a:r>
          </a:p>
          <a:p>
            <a:pPr algn="l"/>
            <a:r>
              <a:rPr lang="en-US" sz="1900" b="1" dirty="0"/>
              <a:t>8052128256</a:t>
            </a:r>
          </a:p>
          <a:p>
            <a:pPr algn="l"/>
            <a:r>
              <a:rPr lang="en-US" sz="1900" b="1" i="1" dirty="0">
                <a:hlinkClick r:id="rId2"/>
              </a:rPr>
              <a:t>GITHUB</a:t>
            </a:r>
            <a:endParaRPr lang="en-US" sz="1900" b="1" i="1" dirty="0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084D37D7-FC2C-5199-5FBE-A131E69F4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5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F6DD0-1335-7296-660F-3187A69A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Files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29B-10EE-65AC-B388-1810226C5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Excel Dashboard:</a:t>
            </a:r>
            <a:r>
              <a:rPr lang="en-US" sz="2000" dirty="0"/>
              <a:t> </a:t>
            </a:r>
            <a:r>
              <a:rPr lang="en-US" sz="2000" b="1" i="1" dirty="0">
                <a:hlinkClick r:id="rId2"/>
              </a:rPr>
              <a:t>LINK</a:t>
            </a:r>
            <a:endParaRPr lang="en-US" sz="2000" b="1" i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i="1" dirty="0"/>
              <a:t>Note:</a:t>
            </a:r>
            <a:r>
              <a:rPr lang="en-US" sz="2000" i="1" dirty="0"/>
              <a:t> For full interactivity, please download the file and open it in the Microsoft Excel desktop app. The web preview may not display correctly.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i="1" dirty="0"/>
              <a:t> </a:t>
            </a:r>
            <a:r>
              <a:rPr lang="en-US" sz="2000" b="1" dirty="0"/>
              <a:t>Interactive Power BI Dashboard:</a:t>
            </a:r>
            <a:r>
              <a:rPr lang="en-US" sz="2000" dirty="0"/>
              <a:t> </a:t>
            </a:r>
            <a:r>
              <a:rPr lang="en-US" sz="2000" b="1" i="1" dirty="0">
                <a:hlinkClick r:id="rId3"/>
              </a:rPr>
              <a:t>GITHUB LINK</a:t>
            </a:r>
            <a:endParaRPr lang="en-US" sz="2000" b="1" i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i="1" dirty="0"/>
              <a:t>Please Note:</a:t>
            </a:r>
            <a:r>
              <a:rPr lang="en-US" sz="2000" i="1" dirty="0"/>
              <a:t> The Power BI project file </a:t>
            </a:r>
            <a:r>
              <a:rPr lang="en-US" sz="2000" b="1" i="1" dirty="0"/>
              <a:t>(.</a:t>
            </a:r>
            <a:r>
              <a:rPr lang="en-US" sz="2000" b="1" i="1" dirty="0" err="1"/>
              <a:t>pbix</a:t>
            </a:r>
            <a:r>
              <a:rPr lang="en-US" sz="2000" b="1" i="1" dirty="0"/>
              <a:t>) </a:t>
            </a:r>
            <a:r>
              <a:rPr lang="en-US" sz="2000" i="1" dirty="0"/>
              <a:t>is designed to be viewed in </a:t>
            </a:r>
            <a:r>
              <a:rPr lang="en-US" sz="2000" b="1" i="1" dirty="0"/>
              <a:t>Microsoft Power BI Desktop</a:t>
            </a:r>
            <a:r>
              <a:rPr lang="en-US" sz="2000" i="1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i="1" dirty="0"/>
              <a:t>To experience the full interactivity of the dashboard, including the DAX measures and custom visuals, please download the .</a:t>
            </a:r>
            <a:r>
              <a:rPr lang="en-US" sz="2000" i="1" dirty="0" err="1"/>
              <a:t>pbix</a:t>
            </a:r>
            <a:r>
              <a:rPr lang="en-US" sz="2000" i="1" dirty="0"/>
              <a:t> file from the repository and open it using the Power BI Desktop application.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33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6B125B-E506-E077-4087-CB1AC699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043" y="195459"/>
            <a:ext cx="6382148" cy="58385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i="1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hlinkClick r:id="rId2"/>
              </a:rPr>
              <a:t>LINK TO .</a:t>
            </a:r>
            <a:r>
              <a:rPr lang="en-US" sz="4000" b="1" i="1" kern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hlinkClick r:id="rId2"/>
              </a:rPr>
              <a:t>pbix</a:t>
            </a:r>
            <a:r>
              <a:rPr lang="en-US" sz="4000" b="1" i="1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hlinkClick r:id="rId2"/>
              </a:rPr>
              <a:t> FILE ON GIT HUB</a:t>
            </a:r>
            <a:endParaRPr lang="en-US" sz="4000" b="1" i="1" kern="12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CC5DC-8343-5F90-11E4-27393C572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3840" y="1441939"/>
            <a:ext cx="7620294" cy="5220602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2F4177D-D267-3D9B-EC35-45A4EFEF06D0}"/>
              </a:ext>
            </a:extLst>
          </p:cNvPr>
          <p:cNvSpPr txBox="1">
            <a:spLocks/>
          </p:cNvSpPr>
          <p:nvPr/>
        </p:nvSpPr>
        <p:spPr>
          <a:xfrm>
            <a:off x="812441" y="2919506"/>
            <a:ext cx="2880828" cy="14619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FFFF"/>
                </a:solidFill>
              </a:rPr>
              <a:t>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122987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567A3-B047-4C26-9A63-2AEF42B4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EXCEL WORKBOOK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76F04A-C34E-0998-031D-F28AC8C4D82C}"/>
              </a:ext>
            </a:extLst>
          </p:cNvPr>
          <p:cNvSpPr txBox="1">
            <a:spLocks/>
          </p:cNvSpPr>
          <p:nvPr/>
        </p:nvSpPr>
        <p:spPr>
          <a:xfrm>
            <a:off x="8463145" y="99886"/>
            <a:ext cx="3233585" cy="575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0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FILE LINK</a:t>
            </a:r>
            <a:endParaRPr lang="en-US" sz="2000" b="1" i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74F40-A63E-142F-5388-0D4BE5DCB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800" y="1966293"/>
            <a:ext cx="11130398" cy="4452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C63390-94D9-68F9-6629-3352F26C3D44}"/>
              </a:ext>
            </a:extLst>
          </p:cNvPr>
          <p:cNvSpPr txBox="1"/>
          <p:nvPr/>
        </p:nvSpPr>
        <p:spPr>
          <a:xfrm>
            <a:off x="8315325" y="675409"/>
            <a:ext cx="2054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8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4"/>
              </a:rPr>
              <a:t>GIT HUB LINK</a:t>
            </a:r>
            <a:endParaRPr lang="en-US" sz="1800" b="1" i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62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BC24-5A76-D409-2D1F-79FF94A9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Project Workflow &amp; Data Preparation (ETL)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D5C49-807B-2F81-6B19-BEE5D676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600" b="1" dirty="0"/>
              <a:t>Objective</a:t>
            </a:r>
            <a:r>
              <a:rPr lang="en-US" sz="1600" dirty="0"/>
              <a:t> To analyze the relationship between global CO₂ emissions and temperature changes over the last 60+ years by creating two interactive dashboards in Excel and Power BI.</a:t>
            </a:r>
          </a:p>
          <a:p>
            <a:r>
              <a:rPr lang="en-US" sz="1600" b="1" dirty="0"/>
              <a:t>Data Source</a:t>
            </a:r>
            <a:r>
              <a:rPr lang="en-US" sz="1600" dirty="0"/>
              <a:t> The dataset used was a comprehensive climate change dataset containing country-level and global data on greenhouse gas emissions, temperature anomalies, population, and GDP from 1960 to 2022.</a:t>
            </a:r>
          </a:p>
          <a:p>
            <a:r>
              <a:rPr lang="en-US" sz="1600" b="1" dirty="0"/>
              <a:t>ETL Workflow (in Power BI's Power Query)</a:t>
            </a:r>
            <a:r>
              <a:rPr lang="en-US" sz="1600" dirty="0"/>
              <a:t> The raw dataset contained over 50,000 rows and 79 columns. The following steps were taken to clean and transform the data for analysis:</a:t>
            </a:r>
          </a:p>
          <a:p>
            <a:r>
              <a:rPr lang="en-US" sz="1600" b="1" dirty="0"/>
              <a:t>Column Selection:</a:t>
            </a:r>
            <a:r>
              <a:rPr lang="en-US" sz="1600" dirty="0"/>
              <a:t> Reduced the dataset to 7 essential columns (country, year, </a:t>
            </a:r>
            <a:r>
              <a:rPr lang="en-US" sz="1600" dirty="0" err="1"/>
              <a:t>iso_code</a:t>
            </a:r>
            <a:r>
              <a:rPr lang="en-US" sz="1600" dirty="0"/>
              <a:t>, population, </a:t>
            </a:r>
            <a:r>
              <a:rPr lang="en-US" sz="1600" dirty="0" err="1"/>
              <a:t>gdp</a:t>
            </a:r>
            <a:r>
              <a:rPr lang="en-US" sz="1600" dirty="0"/>
              <a:t>, co2, </a:t>
            </a:r>
            <a:r>
              <a:rPr lang="en-US" sz="1600" dirty="0" err="1"/>
              <a:t>temperature_change_from_ghg</a:t>
            </a:r>
            <a:r>
              <a:rPr lang="en-US" sz="1600" dirty="0"/>
              <a:t>) for performance and focus.</a:t>
            </a:r>
          </a:p>
          <a:p>
            <a:r>
              <a:rPr lang="en-US" sz="1600" b="1" dirty="0"/>
              <a:t>Row Filtering:</a:t>
            </a:r>
            <a:r>
              <a:rPr lang="en-US" sz="1600" dirty="0"/>
              <a:t> Filtered the data to only include years from 1960 onwards.</a:t>
            </a:r>
          </a:p>
          <a:p>
            <a:r>
              <a:rPr lang="en-US" sz="1600" b="1" dirty="0"/>
              <a:t>Handling Nulls:</a:t>
            </a:r>
            <a:r>
              <a:rPr lang="en-US" sz="1600" dirty="0"/>
              <a:t> Removed rows with blank values in the core</a:t>
            </a:r>
            <a:r>
              <a:rPr lang="en-US" sz="1600" i="1" dirty="0"/>
              <a:t> co2 </a:t>
            </a:r>
            <a:r>
              <a:rPr lang="en-US" sz="1600" dirty="0"/>
              <a:t>and </a:t>
            </a:r>
            <a:r>
              <a:rPr lang="en-US" sz="1600" i="1" dirty="0" err="1"/>
              <a:t>temperature_change_from_ghg</a:t>
            </a:r>
            <a:r>
              <a:rPr lang="en-US" sz="1600" i="1" dirty="0"/>
              <a:t> </a:t>
            </a:r>
            <a:r>
              <a:rPr lang="en-US" sz="1600" dirty="0"/>
              <a:t>columns to ensure data integrity.</a:t>
            </a:r>
          </a:p>
          <a:p>
            <a:r>
              <a:rPr lang="en-US" sz="1600" b="1" dirty="0"/>
              <a:t>Correcting Data Types:</a:t>
            </a:r>
            <a:r>
              <a:rPr lang="en-US" sz="1600" dirty="0"/>
              <a:t> Manually corrected data types that were misinterpreted by Power BI, ensuring numerical data like </a:t>
            </a:r>
            <a:r>
              <a:rPr lang="en-US" sz="1600" i="1" dirty="0" err="1"/>
              <a:t>temperature_change_from_ghg</a:t>
            </a:r>
            <a:r>
              <a:rPr lang="en-US" sz="1600" i="1" dirty="0"/>
              <a:t> </a:t>
            </a:r>
            <a:r>
              <a:rPr lang="en-US" sz="1600" dirty="0"/>
              <a:t>was accurately represented as a decimal number.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419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74B30-4F69-FDDD-2274-96422A2C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1"/>
              <a:t>Power BI Dashboard &amp;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7167-A01A-B17B-8DAD-36B23B37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300" b="1" dirty="0"/>
              <a:t>Key Metrics (DAX Measures)</a:t>
            </a:r>
            <a:r>
              <a:rPr lang="en-US" sz="1300" dirty="0"/>
              <a:t> To enable dynamic filtering and analysis, the following core DAX measures were created:</a:t>
            </a:r>
          </a:p>
          <a:p>
            <a:r>
              <a:rPr lang="en-US" sz="1300" i="1" dirty="0"/>
              <a:t>Total CO2 = SUM(‘</a:t>
            </a:r>
            <a:r>
              <a:rPr lang="en-US" sz="1300" i="1" dirty="0" err="1"/>
              <a:t>ClimateDate</a:t>
            </a:r>
            <a:r>
              <a:rPr lang="en-US" sz="1300" i="1" dirty="0"/>
              <a:t>'[co2])</a:t>
            </a:r>
          </a:p>
          <a:p>
            <a:r>
              <a:rPr lang="en-US" sz="1300" i="1" dirty="0"/>
              <a:t>Average Temperature = AVERAGE(SUM(‘</a:t>
            </a:r>
            <a:r>
              <a:rPr lang="en-US" sz="1300" i="1" dirty="0" err="1"/>
              <a:t>ClimateDate</a:t>
            </a:r>
            <a:r>
              <a:rPr lang="en-US" sz="1300" i="1" dirty="0"/>
              <a:t>'[</a:t>
            </a:r>
            <a:r>
              <a:rPr lang="en-US" sz="1300" i="1" dirty="0" err="1"/>
              <a:t>temperature_change_from_ghg</a:t>
            </a:r>
            <a:r>
              <a:rPr lang="en-US" sz="1300" i="1" dirty="0"/>
              <a:t>])</a:t>
            </a:r>
          </a:p>
          <a:p>
            <a:r>
              <a:rPr lang="en-US" sz="1300" b="1" dirty="0"/>
              <a:t>Key Insights</a:t>
            </a:r>
            <a:endParaRPr lang="en-US" sz="1300" dirty="0"/>
          </a:p>
          <a:p>
            <a:r>
              <a:rPr lang="en-US" sz="1300" b="1" dirty="0"/>
              <a:t>Strong Positive Correlation:</a:t>
            </a:r>
            <a:r>
              <a:rPr lang="en-US" sz="1300" dirty="0"/>
              <a:t> The primary combo chart clearly demonstrates a strong positive correlation between the rise in global CO₂ emissions (from ~9.4B </a:t>
            </a:r>
            <a:r>
              <a:rPr lang="en-US" sz="1300" dirty="0" err="1"/>
              <a:t>tonnes</a:t>
            </a:r>
            <a:r>
              <a:rPr lang="en-US" sz="1300" dirty="0"/>
              <a:t> in 1960 to ~37B </a:t>
            </a:r>
            <a:r>
              <a:rPr lang="en-US" sz="1300" dirty="0" err="1"/>
              <a:t>tonnes</a:t>
            </a:r>
            <a:r>
              <a:rPr lang="en-US" sz="1300" dirty="0"/>
              <a:t> in 2022) and the increase in average global temperature change (from ~0.35°C to over 1.2°C in the same period).</a:t>
            </a:r>
          </a:p>
          <a:p>
            <a:r>
              <a:rPr lang="en-US" sz="1300" b="1" dirty="0"/>
              <a:t>Economic Drivers:</a:t>
            </a:r>
            <a:r>
              <a:rPr lang="en-US" sz="1300" dirty="0"/>
              <a:t> The scatter plots reveal a general trend where higher GDP and larger populations are associated with higher CO₂ emissions, highlighting the link between economic activity and environmental impact.</a:t>
            </a:r>
          </a:p>
          <a:p>
            <a:r>
              <a:rPr lang="en-US" sz="1300" b="1" dirty="0"/>
              <a:t>Interactive Exploration:</a:t>
            </a:r>
            <a:r>
              <a:rPr lang="en-US" sz="1300" dirty="0"/>
              <a:t> The dashboard's slicers allow for dynamic exploration of the data by country and year, enabling a deeper understanding of climate trends.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111A6794-282F-C1C8-9EA0-6817B0575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872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1FFCC-7C4B-A3B1-F166-15C9BBDB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Challenges &amp; Future Extensions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810C-1255-A756-1727-D50779EF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Challenges Encountered</a:t>
            </a:r>
          </a:p>
          <a:p>
            <a:r>
              <a:rPr lang="en-US" sz="1500" dirty="0"/>
              <a:t> During the project, two key data-specific challenges were identified and overcome:</a:t>
            </a:r>
          </a:p>
          <a:p>
            <a:r>
              <a:rPr lang="en-US" sz="1500" b="1" dirty="0"/>
              <a:t>Data Type Correction:</a:t>
            </a:r>
            <a:r>
              <a:rPr lang="en-US" sz="1500" dirty="0"/>
              <a:t> Power BI initially misinterpreted the </a:t>
            </a:r>
            <a:r>
              <a:rPr lang="en-US" sz="1500" dirty="0" err="1"/>
              <a:t>temperature_change_from_ghg</a:t>
            </a:r>
            <a:r>
              <a:rPr lang="en-US" sz="1500" dirty="0"/>
              <a:t> column as a whole number, causing all values to appear as '0'. This was resolved by removing the faulty automatic type-change step in Power Query and manually setting the correct "Decimal Number" format.</a:t>
            </a:r>
          </a:p>
          <a:p>
            <a:r>
              <a:rPr lang="en-US" sz="1500" b="1" dirty="0"/>
              <a:t>Data Structure Complexity:</a:t>
            </a:r>
            <a:r>
              <a:rPr lang="en-US" sz="1500" dirty="0"/>
              <a:t> The country column contained both individual nations and a pre-aggregated "World" total. Including both in a single country-comparison chart would be misleading. I addressed this by focusing the main visuals on the global trend and using the "World" filter for the primary analysis, while still allowing for individual country exploration via the slicer.</a:t>
            </a:r>
          </a:p>
          <a:p>
            <a:r>
              <a:rPr lang="en-US" sz="1500" b="1" dirty="0"/>
              <a:t>Future Extensions</a:t>
            </a:r>
            <a:r>
              <a:rPr lang="en-US" sz="1500" dirty="0"/>
              <a:t> The analysis can be extended in several ways:</a:t>
            </a:r>
          </a:p>
          <a:p>
            <a:r>
              <a:rPr lang="en-US" sz="1500" b="1" dirty="0"/>
              <a:t>Forecasting:</a:t>
            </a:r>
            <a:r>
              <a:rPr lang="en-US" sz="1500" dirty="0"/>
              <a:t> Use Power BI’s built-in forecasting tools to project future CO₂ emissions and temperature trends based on historical data.</a:t>
            </a:r>
          </a:p>
          <a:p>
            <a:r>
              <a:rPr lang="en-US" sz="1500" b="1" dirty="0"/>
              <a:t>Per-Capita Analysis:</a:t>
            </a:r>
            <a:r>
              <a:rPr lang="en-US" sz="1500" dirty="0"/>
              <a:t> Create additional DAX measures to analyze CO₂ emissions and GDP on a per-capita basis to normalize the data between countries of different sizes.</a:t>
            </a:r>
          </a:p>
          <a:p>
            <a:r>
              <a:rPr lang="en-US" sz="1500" b="1" dirty="0"/>
              <a:t>Incorporate More Variables:</a:t>
            </a:r>
            <a:r>
              <a:rPr lang="en-US" sz="1500" dirty="0"/>
              <a:t> Integrate other relevant data, such as sea-level rise or renewable energy consumption, to create a more holistic view of climate change.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0283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763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Climate Change: An Analysis of CO₂ Emissions and Global Temperature Trends</vt:lpstr>
      <vt:lpstr>Project Files </vt:lpstr>
      <vt:lpstr>LINK TO .pbix FILE ON GIT HUB</vt:lpstr>
      <vt:lpstr>EXCEL WORKBOOK</vt:lpstr>
      <vt:lpstr>Project Workflow &amp; Data Preparation (ETL)</vt:lpstr>
      <vt:lpstr>Power BI Dashboard &amp; Key Insights</vt:lpstr>
      <vt:lpstr>Challenges &amp; Future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Yugank Singh</dc:creator>
  <cp:lastModifiedBy>Yugank Singh</cp:lastModifiedBy>
  <cp:revision>4</cp:revision>
  <dcterms:created xsi:type="dcterms:W3CDTF">2025-10-02T12:58:31Z</dcterms:created>
  <dcterms:modified xsi:type="dcterms:W3CDTF">2025-10-02T14:07:19Z</dcterms:modified>
</cp:coreProperties>
</file>