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Proxima Nova"/>
      <p:regular r:id="rId43"/>
      <p:bold r:id="rId44"/>
      <p:italic r:id="rId45"/>
      <p:boldItalic r:id="rId46"/>
    </p:embeddedFont>
    <p:embeddedFont>
      <p:font typeface="Alfa Slab One"/>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8E9092-72BA-439C-9412-C7698DA16461}">
  <a:tblStyle styleId="{FC8E9092-72BA-439C-9412-C7698DA164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ProximaNova-bold.fntdata"/><Relationship Id="rId21" Type="http://schemas.openxmlformats.org/officeDocument/2006/relationships/slide" Target="slides/slide15.xml"/><Relationship Id="rId43" Type="http://schemas.openxmlformats.org/officeDocument/2006/relationships/font" Target="fonts/ProximaNova-regular.fntdata"/><Relationship Id="rId24" Type="http://schemas.openxmlformats.org/officeDocument/2006/relationships/slide" Target="slides/slide18.xml"/><Relationship Id="rId46" Type="http://schemas.openxmlformats.org/officeDocument/2006/relationships/font" Target="fonts/ProximaNova-boldItalic.fntdata"/><Relationship Id="rId23" Type="http://schemas.openxmlformats.org/officeDocument/2006/relationships/slide" Target="slides/slide17.xml"/><Relationship Id="rId45"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AlfaSlabOne-regular.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f040d033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f040d033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f040d033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f040d033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f040d033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f040d033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04b9c9d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04b9c9d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04b9c9d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04b9c9d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04b9c9d0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04b9c9d0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0b5c26d9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0b5c26d9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05861ba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05861ba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05861ba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05861ba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f040d033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f040d033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118e4ac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118e4ac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f040d033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f040d033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f040d033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f040d033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f040d033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f040d033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f040d033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f040d033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f040d0339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f040d0339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05861baf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05861baf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05861baf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05861baf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0b5c26d9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30b5c26d9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0b5c26d9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0b5c26d9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0b5c26d9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0b5c26d9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118e4ac0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118e4ac0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0b5c26d9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0b5c26d9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0b5c26d9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0b5c26d9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05861baf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305861baf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f040d0339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f040d0339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0b5c26d9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0b5c26d9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0b5c26d9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30b5c26d9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f040d033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1f040d0339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f040d03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f040d03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f040d033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f040d033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f040d033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f040d033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f040d033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f040d033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f040d033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f040d033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f040d033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f040d033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hyperlink" Target="mailto:dogu.araci@student.uva.n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idx="1" type="subTitle"/>
          </p:nvPr>
        </p:nvSpPr>
        <p:spPr>
          <a:xfrm>
            <a:off x="201450" y="3691975"/>
            <a:ext cx="8942400" cy="133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u="sng">
                <a:solidFill>
                  <a:srgbClr val="000000"/>
                </a:solidFill>
              </a:rPr>
              <a:t>Submitted By : -</a:t>
            </a:r>
            <a:r>
              <a:rPr b="1" lang="en">
                <a:solidFill>
                  <a:srgbClr val="000000"/>
                </a:solidFill>
              </a:rPr>
              <a:t>										</a:t>
            </a:r>
            <a:r>
              <a:rPr b="1" lang="en" u="sng">
                <a:solidFill>
                  <a:srgbClr val="000000"/>
                </a:solidFill>
              </a:rPr>
              <a:t>Mentor : -</a:t>
            </a:r>
            <a:endParaRPr b="1" u="sng">
              <a:solidFill>
                <a:srgbClr val="000000"/>
              </a:solidFill>
            </a:endParaRPr>
          </a:p>
          <a:p>
            <a:pPr indent="0" lvl="0" marL="0" rtl="0" algn="l">
              <a:spcBef>
                <a:spcPts val="0"/>
              </a:spcBef>
              <a:spcAft>
                <a:spcPts val="0"/>
              </a:spcAft>
              <a:buNone/>
            </a:pPr>
            <a:r>
              <a:rPr lang="en">
                <a:solidFill>
                  <a:srgbClr val="000000"/>
                </a:solidFill>
              </a:rPr>
              <a:t>Sunderam Bhartiya - 04220902718						Dr. Amit Khaparde</a:t>
            </a:r>
            <a:endParaRPr>
              <a:solidFill>
                <a:srgbClr val="000000"/>
              </a:solidFill>
            </a:endParaRPr>
          </a:p>
          <a:p>
            <a:pPr indent="0" lvl="0" marL="0" rtl="0" algn="l">
              <a:spcBef>
                <a:spcPts val="0"/>
              </a:spcBef>
              <a:spcAft>
                <a:spcPts val="0"/>
              </a:spcAft>
              <a:buNone/>
            </a:pPr>
            <a:r>
              <a:rPr lang="en">
                <a:solidFill>
                  <a:srgbClr val="000000"/>
                </a:solidFill>
              </a:rPr>
              <a:t>Yugant Narania - 04920902718							(Assistant Professor)</a:t>
            </a:r>
            <a:endParaRPr>
              <a:solidFill>
                <a:srgbClr val="000000"/>
              </a:solidFill>
            </a:endParaRPr>
          </a:p>
          <a:p>
            <a:pPr indent="0" lvl="0" marL="0" rtl="0" algn="l">
              <a:spcBef>
                <a:spcPts val="0"/>
              </a:spcBef>
              <a:spcAft>
                <a:spcPts val="0"/>
              </a:spcAft>
              <a:buNone/>
            </a:pPr>
            <a:r>
              <a:rPr lang="en">
                <a:solidFill>
                  <a:srgbClr val="000000"/>
                </a:solidFill>
              </a:rPr>
              <a:t>Shubham Gaur - 04120902718</a:t>
            </a:r>
            <a:endParaRPr>
              <a:solidFill>
                <a:srgbClr val="000000"/>
              </a:solidFill>
            </a:endParaRPr>
          </a:p>
        </p:txBody>
      </p:sp>
      <p:pic>
        <p:nvPicPr>
          <p:cNvPr id="57" name="Google Shape;57;p13"/>
          <p:cNvPicPr preferRelativeResize="0"/>
          <p:nvPr/>
        </p:nvPicPr>
        <p:blipFill>
          <a:blip r:embed="rId3">
            <a:alphaModFix/>
          </a:blip>
          <a:stretch>
            <a:fillRect/>
          </a:stretch>
        </p:blipFill>
        <p:spPr>
          <a:xfrm>
            <a:off x="3940950" y="152575"/>
            <a:ext cx="1262100" cy="1238284"/>
          </a:xfrm>
          <a:prstGeom prst="rect">
            <a:avLst/>
          </a:prstGeom>
          <a:noFill/>
          <a:ln>
            <a:noFill/>
          </a:ln>
        </p:spPr>
      </p:pic>
      <p:sp>
        <p:nvSpPr>
          <p:cNvPr id="58" name="Google Shape;58;p13"/>
          <p:cNvSpPr/>
          <p:nvPr/>
        </p:nvSpPr>
        <p:spPr>
          <a:xfrm>
            <a:off x="4090800" y="2682200"/>
            <a:ext cx="962400" cy="83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ph type="ctrTitle"/>
          </p:nvPr>
        </p:nvSpPr>
        <p:spPr>
          <a:xfrm>
            <a:off x="667950" y="1592850"/>
            <a:ext cx="78081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200"/>
              <a:t>Sentiment Analysis</a:t>
            </a:r>
            <a:endParaRPr sz="5200"/>
          </a:p>
          <a:p>
            <a:pPr indent="0" lvl="0" marL="0" rtl="0" algn="ctr">
              <a:spcBef>
                <a:spcPts val="0"/>
              </a:spcBef>
              <a:spcAft>
                <a:spcPts val="0"/>
              </a:spcAft>
              <a:buNone/>
            </a:pPr>
            <a:r>
              <a:rPr lang="en" sz="5200"/>
              <a:t>On Hindi Data</a:t>
            </a:r>
            <a:endParaRPr sz="5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7200" u="sng"/>
              <a:t>Scope</a:t>
            </a:r>
            <a:endParaRPr sz="7200"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of Model : -</a:t>
            </a:r>
            <a:endParaRPr/>
          </a:p>
        </p:txBody>
      </p:sp>
      <p:sp>
        <p:nvSpPr>
          <p:cNvPr id="112" name="Google Shape;112;p23"/>
          <p:cNvSpPr txBox="1"/>
          <p:nvPr>
            <p:ph idx="1" type="body"/>
          </p:nvPr>
        </p:nvSpPr>
        <p:spPr>
          <a:xfrm>
            <a:off x="311700" y="1152475"/>
            <a:ext cx="8520600" cy="37626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Clr>
                <a:srgbClr val="000000"/>
              </a:buClr>
              <a:buSzPts val="2600"/>
              <a:buFont typeface="Calibri"/>
              <a:buChar char="●"/>
            </a:pPr>
            <a:r>
              <a:rPr lang="en" sz="2600">
                <a:solidFill>
                  <a:srgbClr val="000000"/>
                </a:solidFill>
                <a:latin typeface="Calibri"/>
                <a:ea typeface="Calibri"/>
                <a:cs typeface="Calibri"/>
                <a:sym typeface="Calibri"/>
              </a:rPr>
              <a:t>Benefit</a:t>
            </a:r>
            <a:r>
              <a:rPr lang="en" sz="2600">
                <a:solidFill>
                  <a:srgbClr val="000000"/>
                </a:solidFill>
                <a:latin typeface="Calibri"/>
                <a:ea typeface="Calibri"/>
                <a:cs typeface="Calibri"/>
                <a:sym typeface="Calibri"/>
              </a:rPr>
              <a:t> companies for better customer </a:t>
            </a:r>
            <a:r>
              <a:rPr lang="en" sz="2600">
                <a:solidFill>
                  <a:srgbClr val="000000"/>
                </a:solidFill>
                <a:latin typeface="Calibri"/>
                <a:ea typeface="Calibri"/>
                <a:cs typeface="Calibri"/>
                <a:sym typeface="Calibri"/>
              </a:rPr>
              <a:t>interaction</a:t>
            </a:r>
            <a:r>
              <a:rPr lang="en" sz="2600">
                <a:solidFill>
                  <a:srgbClr val="000000"/>
                </a:solidFill>
                <a:latin typeface="Calibri"/>
                <a:ea typeface="Calibri"/>
                <a:cs typeface="Calibri"/>
                <a:sym typeface="Calibri"/>
              </a:rPr>
              <a:t>.</a:t>
            </a:r>
            <a:endParaRPr sz="2600">
              <a:solidFill>
                <a:srgbClr val="000000"/>
              </a:solidFill>
              <a:latin typeface="Calibri"/>
              <a:ea typeface="Calibri"/>
              <a:cs typeface="Calibri"/>
              <a:sym typeface="Calibri"/>
            </a:endParaRPr>
          </a:p>
          <a:p>
            <a:pPr indent="-381000" lvl="1" marL="914400" rtl="0" algn="l">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Capturing customer interest.</a:t>
            </a:r>
            <a:endParaRPr sz="2400">
              <a:solidFill>
                <a:srgbClr val="000000"/>
              </a:solidFill>
              <a:latin typeface="Calibri"/>
              <a:ea typeface="Calibri"/>
              <a:cs typeface="Calibri"/>
              <a:sym typeface="Calibri"/>
            </a:endParaRPr>
          </a:p>
          <a:p>
            <a:pPr indent="-381000" lvl="1" marL="914400" rtl="0" algn="l">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Better customer interaction for Call centers.</a:t>
            </a:r>
            <a:endParaRPr sz="2400">
              <a:solidFill>
                <a:srgbClr val="000000"/>
              </a:solidFill>
              <a:latin typeface="Calibri"/>
              <a:ea typeface="Calibri"/>
              <a:cs typeface="Calibri"/>
              <a:sym typeface="Calibri"/>
            </a:endParaRPr>
          </a:p>
          <a:p>
            <a:pPr indent="0" lvl="0" marL="914400" rtl="0" algn="l">
              <a:spcBef>
                <a:spcPts val="1200"/>
              </a:spcBef>
              <a:spcAft>
                <a:spcPts val="0"/>
              </a:spcAft>
              <a:buNone/>
            </a:pPr>
            <a:r>
              <a:t/>
            </a:r>
            <a:endParaRPr sz="2400">
              <a:solidFill>
                <a:srgbClr val="000000"/>
              </a:solidFill>
              <a:latin typeface="Calibri"/>
              <a:ea typeface="Calibri"/>
              <a:cs typeface="Calibri"/>
              <a:sym typeface="Calibri"/>
            </a:endParaRPr>
          </a:p>
          <a:p>
            <a:pPr indent="-393700" lvl="0" marL="457200" rtl="0" algn="l">
              <a:spcBef>
                <a:spcPts val="1200"/>
              </a:spcBef>
              <a:spcAft>
                <a:spcPts val="0"/>
              </a:spcAft>
              <a:buClr>
                <a:srgbClr val="000000"/>
              </a:buClr>
              <a:buSzPts val="2600"/>
              <a:buFont typeface="Calibri"/>
              <a:buChar char="●"/>
            </a:pPr>
            <a:r>
              <a:rPr lang="en" sz="2600">
                <a:solidFill>
                  <a:srgbClr val="000000"/>
                </a:solidFill>
                <a:latin typeface="Calibri"/>
                <a:ea typeface="Calibri"/>
                <a:cs typeface="Calibri"/>
                <a:sym typeface="Calibri"/>
              </a:rPr>
              <a:t>Smart car slowing down.</a:t>
            </a:r>
            <a:endParaRPr sz="2600">
              <a:solidFill>
                <a:srgbClr val="000000"/>
              </a:solidFill>
              <a:latin typeface="Calibri"/>
              <a:ea typeface="Calibri"/>
              <a:cs typeface="Calibri"/>
              <a:sym typeface="Calibri"/>
            </a:endParaRPr>
          </a:p>
          <a:p>
            <a:pPr indent="-393700" lvl="1" marL="914400" rtl="0" algn="l">
              <a:spcBef>
                <a:spcPts val="0"/>
              </a:spcBef>
              <a:spcAft>
                <a:spcPts val="0"/>
              </a:spcAft>
              <a:buClr>
                <a:srgbClr val="000000"/>
              </a:buClr>
              <a:buSzPts val="2600"/>
              <a:buFont typeface="Calibri"/>
              <a:buChar char="○"/>
            </a:pPr>
            <a:r>
              <a:rPr lang="en" sz="2600">
                <a:solidFill>
                  <a:srgbClr val="000000"/>
                </a:solidFill>
                <a:latin typeface="Calibri"/>
                <a:ea typeface="Calibri"/>
                <a:cs typeface="Calibri"/>
                <a:sym typeface="Calibri"/>
              </a:rPr>
              <a:t>Car slowing down when one’s emotion is negative.</a:t>
            </a:r>
            <a:endParaRPr sz="26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7200" u="sng"/>
              <a:t>Literature Survey</a:t>
            </a:r>
            <a:endParaRPr sz="7200"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311700" y="953475"/>
            <a:ext cx="8520600" cy="3344100"/>
          </a:xfrm>
          <a:prstGeom prst="rect">
            <a:avLst/>
          </a:prstGeom>
        </p:spPr>
        <p:txBody>
          <a:bodyPr anchorCtr="0" anchor="t" bIns="91425" lIns="91425" spcFirstLastPara="1" rIns="91425" wrap="square" tIns="91425">
            <a:normAutofit fontScale="25000" lnSpcReduction="20000"/>
          </a:bodyPr>
          <a:lstStyle/>
          <a:p>
            <a:pPr indent="-306387" lvl="0" marL="457200" rtl="0" algn="l">
              <a:spcBef>
                <a:spcPts val="0"/>
              </a:spcBef>
              <a:spcAft>
                <a:spcPts val="0"/>
              </a:spcAft>
              <a:buClr>
                <a:srgbClr val="000000"/>
              </a:buClr>
              <a:buSzPct val="100000"/>
              <a:buFont typeface="Calibri"/>
              <a:buChar char="●"/>
            </a:pPr>
            <a:r>
              <a:rPr b="1" lang="en" sz="4900">
                <a:solidFill>
                  <a:srgbClr val="000000"/>
                </a:solidFill>
                <a:latin typeface="Calibri"/>
                <a:ea typeface="Calibri"/>
                <a:cs typeface="Calibri"/>
                <a:sym typeface="Calibri"/>
              </a:rPr>
              <a:t>Article A Novel Machine Learning Approach for Sentiment Analysis on Twitter Incorporating the Universal Language Model Fine-Tuning and SVM.</a:t>
            </a:r>
            <a:endParaRPr b="1" sz="4900">
              <a:solidFill>
                <a:srgbClr val="000000"/>
              </a:solidFill>
              <a:latin typeface="Calibri"/>
              <a:ea typeface="Calibri"/>
              <a:cs typeface="Calibri"/>
              <a:sym typeface="Calibri"/>
            </a:endParaRPr>
          </a:p>
          <a:p>
            <a:pPr indent="0" lvl="0" marL="0" rtl="0" algn="l">
              <a:spcBef>
                <a:spcPts val="0"/>
              </a:spcBef>
              <a:spcAft>
                <a:spcPts val="0"/>
              </a:spcAft>
              <a:buNone/>
            </a:pPr>
            <a:r>
              <a:t/>
            </a:r>
            <a:endParaRPr sz="4900">
              <a:solidFill>
                <a:srgbClr val="000000"/>
              </a:solidFill>
              <a:latin typeface="Calibri"/>
              <a:ea typeface="Calibri"/>
              <a:cs typeface="Calibri"/>
              <a:sym typeface="Calibri"/>
            </a:endParaRPr>
          </a:p>
          <a:p>
            <a:pPr indent="0" lvl="0" marL="457200" rtl="0" algn="just">
              <a:spcBef>
                <a:spcPts val="0"/>
              </a:spcBef>
              <a:spcAft>
                <a:spcPts val="0"/>
              </a:spcAft>
              <a:buNone/>
            </a:pPr>
            <a:r>
              <a:rPr lang="en" sz="4900">
                <a:solidFill>
                  <a:srgbClr val="000000"/>
                </a:solidFill>
                <a:highlight>
                  <a:srgbClr val="FFFFFF"/>
                </a:highlight>
                <a:latin typeface="Calibri"/>
                <a:ea typeface="Calibri"/>
                <a:cs typeface="Calibri"/>
                <a:sym typeface="Calibri"/>
              </a:rPr>
              <a:t>This study  introduced  a new effective sentiment analysis approach based on deep learning architectures that combines "universal language model fine-tuning" (ULMFiT) and support vector machine (SVM) to improve detection efficiency and accuracy.</a:t>
            </a:r>
            <a:endParaRPr sz="4900">
              <a:solidFill>
                <a:srgbClr val="000000"/>
              </a:solidFill>
              <a:highlight>
                <a:srgbClr val="FFFFFF"/>
              </a:highlight>
              <a:latin typeface="Calibri"/>
              <a:ea typeface="Calibri"/>
              <a:cs typeface="Calibri"/>
              <a:sym typeface="Calibri"/>
            </a:endParaRPr>
          </a:p>
          <a:p>
            <a:pPr indent="0" lvl="0" marL="0" rtl="0" algn="just">
              <a:spcBef>
                <a:spcPts val="0"/>
              </a:spcBef>
              <a:spcAft>
                <a:spcPts val="0"/>
              </a:spcAft>
              <a:buNone/>
            </a:pPr>
            <a:r>
              <a:t/>
            </a:r>
            <a:endParaRPr sz="4900">
              <a:solidFill>
                <a:srgbClr val="000000"/>
              </a:solidFill>
              <a:highlight>
                <a:srgbClr val="FFFFFF"/>
              </a:highlight>
              <a:latin typeface="Calibri"/>
              <a:ea typeface="Calibri"/>
              <a:cs typeface="Calibri"/>
              <a:sym typeface="Calibri"/>
            </a:endParaRPr>
          </a:p>
          <a:p>
            <a:pPr indent="0" lvl="0" marL="0" rtl="0" algn="just">
              <a:spcBef>
                <a:spcPts val="0"/>
              </a:spcBef>
              <a:spcAft>
                <a:spcPts val="0"/>
              </a:spcAft>
              <a:buNone/>
            </a:pPr>
            <a:r>
              <a:t/>
            </a:r>
            <a:endParaRPr sz="4900">
              <a:solidFill>
                <a:srgbClr val="000000"/>
              </a:solidFill>
              <a:highlight>
                <a:srgbClr val="FFFFFF"/>
              </a:highlight>
              <a:latin typeface="Calibri"/>
              <a:ea typeface="Calibri"/>
              <a:cs typeface="Calibri"/>
              <a:sym typeface="Calibri"/>
            </a:endParaRPr>
          </a:p>
          <a:p>
            <a:pPr indent="-306387" lvl="0" marL="457200" rtl="0" algn="l">
              <a:spcBef>
                <a:spcPts val="0"/>
              </a:spcBef>
              <a:spcAft>
                <a:spcPts val="0"/>
              </a:spcAft>
              <a:buClr>
                <a:srgbClr val="000000"/>
              </a:buClr>
              <a:buSzPct val="100000"/>
              <a:buFont typeface="Calibri"/>
              <a:buChar char="●"/>
            </a:pPr>
            <a:r>
              <a:rPr b="1" lang="en" sz="4900">
                <a:solidFill>
                  <a:srgbClr val="000000"/>
                </a:solidFill>
                <a:latin typeface="Calibri"/>
                <a:ea typeface="Calibri"/>
                <a:cs typeface="Calibri"/>
                <a:sym typeface="Calibri"/>
              </a:rPr>
              <a:t>HASOC-Dravidian-CodeMixFIRE2020: Pre-training ULMFiT on Synthetically Generated Code-Mixed Data for Hate Speech Detection.</a:t>
            </a:r>
            <a:endParaRPr sz="4900">
              <a:solidFill>
                <a:srgbClr val="111111"/>
              </a:solidFill>
              <a:latin typeface="Calibri"/>
              <a:ea typeface="Calibri"/>
              <a:cs typeface="Calibri"/>
              <a:sym typeface="Calibri"/>
            </a:endParaRPr>
          </a:p>
          <a:p>
            <a:pPr indent="0" lvl="0" marL="0" rtl="0" algn="l">
              <a:spcBef>
                <a:spcPts val="0"/>
              </a:spcBef>
              <a:spcAft>
                <a:spcPts val="0"/>
              </a:spcAft>
              <a:buNone/>
            </a:pPr>
            <a:r>
              <a:t/>
            </a:r>
            <a:endParaRPr sz="4900">
              <a:solidFill>
                <a:srgbClr val="000000"/>
              </a:solidFill>
              <a:latin typeface="Calibri"/>
              <a:ea typeface="Calibri"/>
              <a:cs typeface="Calibri"/>
              <a:sym typeface="Calibri"/>
            </a:endParaRPr>
          </a:p>
          <a:p>
            <a:pPr indent="0" lvl="0" marL="457200" rtl="0" algn="just">
              <a:spcBef>
                <a:spcPts val="0"/>
              </a:spcBef>
              <a:spcAft>
                <a:spcPts val="0"/>
              </a:spcAft>
              <a:buNone/>
            </a:pPr>
            <a:r>
              <a:rPr lang="en" sz="4900">
                <a:solidFill>
                  <a:srgbClr val="000000"/>
                </a:solidFill>
                <a:highlight>
                  <a:srgbClr val="FFFFFF"/>
                </a:highlight>
                <a:latin typeface="Calibri"/>
                <a:ea typeface="Calibri"/>
                <a:cs typeface="Calibri"/>
                <a:sym typeface="Calibri"/>
              </a:rPr>
              <a:t>The goal of the job is to find foul language in a code-mixed dataset of Dravidian language comments/posts obtained from social media. This study proposed pretraining ULMFiT on synthetically created code-mixed data, which was generated by modeling code-mixed data production as a Markov process using Markov chains. This model received a 0.91 weighted F1-score (4th Rank) in Sub-task A for mixed-script Malayalam-English and 0.74 weighted F1-score (5th Rank) in Sub-task B for code-mixed Malayalam-English.</a:t>
            </a:r>
            <a:endParaRPr sz="4900">
              <a:solidFill>
                <a:srgbClr val="000000"/>
              </a:solidFill>
              <a:highlight>
                <a:srgbClr val="FFFFFF"/>
              </a:highlight>
              <a:latin typeface="Calibri"/>
              <a:ea typeface="Calibri"/>
              <a:cs typeface="Calibri"/>
              <a:sym typeface="Calibri"/>
            </a:endParaRPr>
          </a:p>
          <a:p>
            <a:pPr indent="0" lvl="0" marL="457200" rtl="0" algn="just">
              <a:spcBef>
                <a:spcPts val="0"/>
              </a:spcBef>
              <a:spcAft>
                <a:spcPts val="0"/>
              </a:spcAft>
              <a:buNone/>
            </a:pPr>
            <a:r>
              <a:t/>
            </a:r>
            <a:endParaRPr sz="13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idx="1" type="body"/>
          </p:nvPr>
        </p:nvSpPr>
        <p:spPr>
          <a:xfrm>
            <a:off x="311700" y="968375"/>
            <a:ext cx="8520600" cy="33384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Advance Transfer Learning Approach for Improving Spanish Sentiment Analysis.</a:t>
            </a:r>
            <a:endParaRPr b="1" sz="1300">
              <a:solidFill>
                <a:srgbClr val="000000"/>
              </a:solidFill>
              <a:latin typeface="Calibri"/>
              <a:ea typeface="Calibri"/>
              <a:cs typeface="Calibri"/>
              <a:sym typeface="Calibri"/>
            </a:endParaRPr>
          </a:p>
          <a:p>
            <a:pPr indent="0" lvl="0" marL="457200" rtl="0" algn="just">
              <a:spcBef>
                <a:spcPts val="2400"/>
              </a:spcBef>
              <a:spcAft>
                <a:spcPts val="0"/>
              </a:spcAft>
              <a:buNone/>
            </a:pPr>
            <a:r>
              <a:rPr lang="en" sz="1300">
                <a:solidFill>
                  <a:srgbClr val="111111"/>
                </a:solidFill>
                <a:highlight>
                  <a:srgbClr val="FFFFFF"/>
                </a:highlight>
                <a:latin typeface="Calibri"/>
                <a:ea typeface="Calibri"/>
                <a:cs typeface="Calibri"/>
                <a:sym typeface="Calibri"/>
              </a:rPr>
              <a:t>In this research, it is intended to provide a state-of-the-art algorithm for Spanish Sentiment Analysis of brief sentences. They adapted the ULMFiT algorithm to this situation. When compared to fancy deep learning algorithms, experimental findings on benchmark datasets (InterTASS 2017 and InterTASS 2018) show that this straightforward transfer learning strategy performs well.</a:t>
            </a:r>
            <a:endParaRPr sz="1300">
              <a:solidFill>
                <a:srgbClr val="111111"/>
              </a:solidFill>
              <a:highlight>
                <a:srgbClr val="FFFFFF"/>
              </a:highlight>
              <a:latin typeface="Calibri"/>
              <a:ea typeface="Calibri"/>
              <a:cs typeface="Calibri"/>
              <a:sym typeface="Calibri"/>
            </a:endParaRPr>
          </a:p>
          <a:p>
            <a:pPr indent="0" lvl="0" marL="457200" rtl="0" algn="just">
              <a:spcBef>
                <a:spcPts val="2400"/>
              </a:spcBef>
              <a:spcAft>
                <a:spcPts val="0"/>
              </a:spcAft>
              <a:buNone/>
            </a:pPr>
            <a:r>
              <a:t/>
            </a:r>
            <a:endParaRPr sz="1300">
              <a:solidFill>
                <a:srgbClr val="111111"/>
              </a:solidFill>
              <a:highlight>
                <a:srgbClr val="FFFFFF"/>
              </a:highlight>
              <a:latin typeface="Calibri"/>
              <a:ea typeface="Calibri"/>
              <a:cs typeface="Calibri"/>
              <a:sym typeface="Calibri"/>
            </a:endParaRPr>
          </a:p>
          <a:p>
            <a:pPr indent="-311150" lvl="0" marL="457200" rtl="0" algn="l">
              <a:spcBef>
                <a:spcPts val="60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Universal Language Model Fine-tuning for Text Classification.</a:t>
            </a:r>
            <a:endParaRPr b="1" sz="1300">
              <a:solidFill>
                <a:srgbClr val="000000"/>
              </a:solidFill>
              <a:latin typeface="Calibri"/>
              <a:ea typeface="Calibri"/>
              <a:cs typeface="Calibri"/>
              <a:sym typeface="Calibri"/>
            </a:endParaRPr>
          </a:p>
          <a:p>
            <a:pPr indent="0" lvl="0" marL="457200" rtl="0" algn="just">
              <a:spcBef>
                <a:spcPts val="1400"/>
              </a:spcBef>
              <a:spcAft>
                <a:spcPts val="1400"/>
              </a:spcAft>
              <a:buNone/>
            </a:pPr>
            <a:r>
              <a:rPr lang="en" sz="1300">
                <a:solidFill>
                  <a:srgbClr val="000000"/>
                </a:solidFill>
                <a:highlight>
                  <a:srgbClr val="FFFFFF"/>
                </a:highlight>
                <a:latin typeface="Calibri"/>
                <a:ea typeface="Calibri"/>
                <a:cs typeface="Calibri"/>
                <a:sym typeface="Calibri"/>
              </a:rPr>
              <a:t>This study has discussed strategies for fine-tuning a language model and proposed Universal Language Model Fine-tuning (ULMFiT), an effective transfer learning method that can be used to any NLP application. On six text classification tasks, our strategy surpasses the state-of-the-art, reducing error by 18- 24 percent on the majority of datasets. Furthermore, it matches the performance of training from scratch on 100 more data with only 100 labeled instances.</a:t>
            </a:r>
            <a:endParaRPr sz="1300">
              <a:solidFill>
                <a:srgbClr val="111111"/>
              </a:solidFill>
              <a:highlight>
                <a:srgbClr val="FFFFFF"/>
              </a:highlight>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Multi - Class Sentiment analysis of urdu text using multilingual BERT</a:t>
            </a:r>
            <a:endParaRPr b="1" sz="1300">
              <a:solidFill>
                <a:srgbClr val="000000"/>
              </a:solidFill>
              <a:latin typeface="Calibri"/>
              <a:ea typeface="Calibri"/>
              <a:cs typeface="Calibri"/>
              <a:sym typeface="Calibri"/>
            </a:endParaRPr>
          </a:p>
          <a:p>
            <a:pPr indent="0" lvl="0" marL="457200" rtl="0" algn="l">
              <a:spcBef>
                <a:spcPts val="0"/>
              </a:spcBef>
              <a:spcAft>
                <a:spcPts val="0"/>
              </a:spcAft>
              <a:buNone/>
            </a:pPr>
            <a:r>
              <a:t/>
            </a:r>
            <a:endParaRPr b="1" sz="1300">
              <a:solidFill>
                <a:srgbClr val="000000"/>
              </a:solidFill>
              <a:latin typeface="Calibri"/>
              <a:ea typeface="Calibri"/>
              <a:cs typeface="Calibri"/>
              <a:sym typeface="Calibri"/>
            </a:endParaRPr>
          </a:p>
          <a:p>
            <a:pPr indent="0" lvl="0" marL="457200" rtl="0" algn="just">
              <a:spcBef>
                <a:spcPts val="0"/>
              </a:spcBef>
              <a:spcAft>
                <a:spcPts val="0"/>
              </a:spcAft>
              <a:buNone/>
            </a:pPr>
            <a:r>
              <a:rPr lang="en" sz="1300">
                <a:solidFill>
                  <a:srgbClr val="000000"/>
                </a:solidFill>
                <a:latin typeface="Calibri"/>
                <a:ea typeface="Calibri"/>
                <a:cs typeface="Calibri"/>
                <a:sym typeface="Calibri"/>
              </a:rPr>
              <a:t>This Study shows the use of sentiment analysis on urdu datasets   extracted from various social media. Various machine learning and deep learning is used and multi level class sentiment to form a baseline results.</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A Convolutional Stacked Bidirectional LSTM with a Multiplicative Attention Mechanism for Aspect Category and Sentiment Detection</a:t>
            </a:r>
            <a:endParaRPr b="1" sz="1300">
              <a:solidFill>
                <a:srgbClr val="000000"/>
              </a:solidFill>
              <a:latin typeface="Calibri"/>
              <a:ea typeface="Calibri"/>
              <a:cs typeface="Calibri"/>
              <a:sym typeface="Calibri"/>
            </a:endParaRPr>
          </a:p>
          <a:p>
            <a:pPr indent="0" lvl="0" marL="457200" rtl="0" algn="l">
              <a:spcBef>
                <a:spcPts val="0"/>
              </a:spcBef>
              <a:spcAft>
                <a:spcPts val="0"/>
              </a:spcAft>
              <a:buNone/>
            </a:pPr>
            <a:r>
              <a:t/>
            </a:r>
            <a:endParaRPr sz="1300">
              <a:solidFill>
                <a:srgbClr val="000000"/>
              </a:solidFill>
              <a:highlight>
                <a:srgbClr val="FFFF00"/>
              </a:highlight>
              <a:latin typeface="Calibri"/>
              <a:ea typeface="Calibri"/>
              <a:cs typeface="Calibri"/>
              <a:sym typeface="Calibri"/>
            </a:endParaRPr>
          </a:p>
          <a:p>
            <a:pPr indent="0" lvl="0" marL="457200" rtl="0" algn="just">
              <a:spcBef>
                <a:spcPts val="0"/>
              </a:spcBef>
              <a:spcAft>
                <a:spcPts val="0"/>
              </a:spcAft>
              <a:buNone/>
            </a:pPr>
            <a:r>
              <a:rPr lang="en" sz="1300">
                <a:solidFill>
                  <a:srgbClr val="000000"/>
                </a:solidFill>
                <a:highlight>
                  <a:srgbClr val="FFFFFF"/>
                </a:highlight>
                <a:latin typeface="Calibri"/>
                <a:ea typeface="Calibri"/>
                <a:cs typeface="Calibri"/>
                <a:sym typeface="Calibri"/>
              </a:rPr>
              <a:t>The proposed model has been treated as a multiclass classification problem in more detail. SemEval-2015 and SemEval-2016 datasets are used to test the suggested model. In terms of aspect-based sentiment analysis, the suggested model exceeds existing results.</a:t>
            </a:r>
            <a:endParaRPr sz="1300">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Sentiment Analysis and Emotion Detection on Cryptocurrency Related Tweets Using Ensemble LSTM-GRU Model. (2022)</a:t>
            </a:r>
            <a:endParaRPr b="1" sz="1300">
              <a:solidFill>
                <a:srgbClr val="000000"/>
              </a:solidFill>
              <a:latin typeface="Calibri"/>
              <a:ea typeface="Calibri"/>
              <a:cs typeface="Calibri"/>
              <a:sym typeface="Calibri"/>
            </a:endParaRPr>
          </a:p>
          <a:p>
            <a:pPr indent="0" lvl="0" marL="457200" rtl="0" algn="l">
              <a:spcBef>
                <a:spcPts val="0"/>
              </a:spcBef>
              <a:spcAft>
                <a:spcPts val="0"/>
              </a:spcAft>
              <a:buNone/>
            </a:pPr>
            <a:r>
              <a:t/>
            </a:r>
            <a:endParaRPr b="1" sz="1300">
              <a:solidFill>
                <a:srgbClr val="000000"/>
              </a:solidFill>
              <a:latin typeface="Calibri"/>
              <a:ea typeface="Calibri"/>
              <a:cs typeface="Calibri"/>
              <a:sym typeface="Calibri"/>
            </a:endParaRPr>
          </a:p>
          <a:p>
            <a:pPr indent="0" lvl="0" marL="457200" rtl="0" algn="just">
              <a:spcBef>
                <a:spcPts val="0"/>
              </a:spcBef>
              <a:spcAft>
                <a:spcPts val="0"/>
              </a:spcAft>
              <a:buNone/>
            </a:pPr>
            <a:r>
              <a:rPr lang="en" sz="1300">
                <a:solidFill>
                  <a:srgbClr val="000000"/>
                </a:solidFill>
                <a:latin typeface="Calibri"/>
                <a:ea typeface="Calibri"/>
                <a:cs typeface="Calibri"/>
                <a:sym typeface="Calibri"/>
              </a:rPr>
              <a:t>This research examines cryptocurrency-related tweets for sentiment analysis and emotion recognition. With a 0.99 accuracy score and precision and recall of 0.99 and 0.98, respectively, the suggested model obtains the best performance for sentiment analysis.</a:t>
            </a:r>
            <a:endParaRPr sz="1300">
              <a:solidFill>
                <a:srgbClr val="000000"/>
              </a:solidFill>
              <a:latin typeface="Calibri"/>
              <a:ea typeface="Calibri"/>
              <a:cs typeface="Calibri"/>
              <a:sym typeface="Calibri"/>
            </a:endParaRPr>
          </a:p>
          <a:p>
            <a:pPr indent="0" lvl="0" marL="0" rtl="0" algn="just">
              <a:spcBef>
                <a:spcPts val="0"/>
              </a:spcBef>
              <a:spcAft>
                <a:spcPts val="0"/>
              </a:spcAft>
              <a:buNone/>
            </a:pPr>
            <a:r>
              <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Char char="●"/>
            </a:pPr>
            <a:r>
              <a:rPr b="1" lang="en" sz="1300">
                <a:solidFill>
                  <a:srgbClr val="000000"/>
                </a:solidFill>
                <a:latin typeface="Calibri"/>
                <a:ea typeface="Calibri"/>
                <a:cs typeface="Calibri"/>
                <a:sym typeface="Calibri"/>
              </a:rPr>
              <a:t>An Effective BERT-Based Pipeline for Twitter Sentiment Analysis: A Case Study in Italian</a:t>
            </a:r>
            <a:endParaRPr b="1" sz="1300">
              <a:solidFill>
                <a:srgbClr val="000000"/>
              </a:solidFill>
              <a:latin typeface="Calibri"/>
              <a:ea typeface="Calibri"/>
              <a:cs typeface="Calibri"/>
              <a:sym typeface="Calibri"/>
            </a:endParaRPr>
          </a:p>
          <a:p>
            <a:pPr indent="0" lvl="0" marL="0" rtl="0" algn="ctr">
              <a:spcBef>
                <a:spcPts val="0"/>
              </a:spcBef>
              <a:spcAft>
                <a:spcPts val="0"/>
              </a:spcAft>
              <a:buNone/>
            </a:pPr>
            <a:r>
              <a:t/>
            </a:r>
            <a:endParaRPr b="1" sz="1300">
              <a:solidFill>
                <a:srgbClr val="000000"/>
              </a:solidFill>
              <a:latin typeface="Calibri"/>
              <a:ea typeface="Calibri"/>
              <a:cs typeface="Calibri"/>
              <a:sym typeface="Calibri"/>
            </a:endParaRPr>
          </a:p>
          <a:p>
            <a:pPr indent="0" lvl="0" marL="457200" rtl="0" algn="just">
              <a:spcBef>
                <a:spcPts val="0"/>
              </a:spcBef>
              <a:spcAft>
                <a:spcPts val="0"/>
              </a:spcAft>
              <a:buNone/>
            </a:pPr>
            <a:r>
              <a:rPr lang="en" sz="1300">
                <a:solidFill>
                  <a:srgbClr val="000000"/>
                </a:solidFill>
                <a:highlight>
                  <a:srgbClr val="FFFFFF"/>
                </a:highlight>
                <a:latin typeface="Calibri"/>
                <a:ea typeface="Calibri"/>
                <a:cs typeface="Calibri"/>
                <a:sym typeface="Calibri"/>
              </a:rPr>
              <a:t>The goal of this study was to propose a two-step approach to Twitter sentiment analysis. Using the tweet jargon, and BERT language model. The findings of this study indicated the success of the methodology and suggest that, due to its methodological foundation, it may also be promising for other languages.</a:t>
            </a:r>
            <a:endParaRPr sz="1300">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1167925"/>
            <a:ext cx="8520600" cy="19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7600" u="sng"/>
              <a:t>Implementation</a:t>
            </a:r>
            <a:endParaRPr sz="7300" u="sng"/>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u="sng"/>
              <a:t>Software </a:t>
            </a:r>
            <a:r>
              <a:rPr lang="en" sz="2300" u="sng"/>
              <a:t>Requirement</a:t>
            </a:r>
            <a:endParaRPr sz="2300" u="sng"/>
          </a:p>
        </p:txBody>
      </p:sp>
      <p:sp>
        <p:nvSpPr>
          <p:cNvPr id="148" name="Google Shape;148;p3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111111"/>
              </a:buClr>
              <a:buSzPts val="1900"/>
              <a:buChar char="●"/>
            </a:pPr>
            <a:r>
              <a:rPr lang="en" sz="1900">
                <a:solidFill>
                  <a:srgbClr val="111111"/>
                </a:solidFill>
              </a:rPr>
              <a:t>Python : 3.6 and above</a:t>
            </a:r>
            <a:endParaRPr sz="1900">
              <a:solidFill>
                <a:srgbClr val="111111"/>
              </a:solidFill>
            </a:endParaRPr>
          </a:p>
          <a:p>
            <a:pPr indent="0" lvl="0" marL="457200" rtl="0" algn="l">
              <a:spcBef>
                <a:spcPts val="1200"/>
              </a:spcBef>
              <a:spcAft>
                <a:spcPts val="0"/>
              </a:spcAft>
              <a:buNone/>
            </a:pPr>
            <a:r>
              <a:t/>
            </a:r>
            <a:endParaRPr sz="1900">
              <a:solidFill>
                <a:srgbClr val="111111"/>
              </a:solidFill>
            </a:endParaRPr>
          </a:p>
          <a:p>
            <a:pPr indent="-349250" lvl="0" marL="457200" rtl="0" algn="l">
              <a:spcBef>
                <a:spcPts val="1200"/>
              </a:spcBef>
              <a:spcAft>
                <a:spcPts val="0"/>
              </a:spcAft>
              <a:buClr>
                <a:srgbClr val="111111"/>
              </a:buClr>
              <a:buSzPts val="1900"/>
              <a:buChar char="●"/>
            </a:pPr>
            <a:r>
              <a:rPr lang="en" sz="1900">
                <a:solidFill>
                  <a:srgbClr val="111111"/>
                </a:solidFill>
              </a:rPr>
              <a:t>IDE : google colab/ JupyterLab / Pycharm</a:t>
            </a:r>
            <a:endParaRPr sz="1900">
              <a:solidFill>
                <a:srgbClr val="111111"/>
              </a:solidFill>
            </a:endParaRPr>
          </a:p>
        </p:txBody>
      </p:sp>
      <p:sp>
        <p:nvSpPr>
          <p:cNvPr id="149" name="Google Shape;149;p3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92500"/>
          </a:bodyPr>
          <a:lstStyle/>
          <a:p>
            <a:pPr indent="-340201" lvl="0" marL="457200" rtl="0" algn="just">
              <a:lnSpc>
                <a:spcPct val="150000"/>
              </a:lnSpc>
              <a:spcBef>
                <a:spcPts val="1200"/>
              </a:spcBef>
              <a:spcAft>
                <a:spcPts val="0"/>
              </a:spcAft>
              <a:buClr>
                <a:srgbClr val="111111"/>
              </a:buClr>
              <a:buSzPct val="100000"/>
              <a:buChar char="●"/>
            </a:pPr>
            <a:r>
              <a:rPr lang="en" sz="1900">
                <a:solidFill>
                  <a:srgbClr val="111111"/>
                </a:solidFill>
              </a:rPr>
              <a:t>Processor: - Intel i3+ or AMD A6+</a:t>
            </a:r>
            <a:endParaRPr sz="1900">
              <a:solidFill>
                <a:srgbClr val="111111"/>
              </a:solidFill>
            </a:endParaRPr>
          </a:p>
          <a:p>
            <a:pPr indent="0" lvl="0" marL="457200" rtl="0" algn="just">
              <a:lnSpc>
                <a:spcPct val="150000"/>
              </a:lnSpc>
              <a:spcBef>
                <a:spcPts val="1200"/>
              </a:spcBef>
              <a:spcAft>
                <a:spcPts val="0"/>
              </a:spcAft>
              <a:buNone/>
            </a:pPr>
            <a:r>
              <a:t/>
            </a:r>
            <a:endParaRPr sz="1900">
              <a:solidFill>
                <a:srgbClr val="111111"/>
              </a:solidFill>
            </a:endParaRPr>
          </a:p>
          <a:p>
            <a:pPr indent="-340201" lvl="0" marL="457200" rtl="0" algn="just">
              <a:lnSpc>
                <a:spcPct val="150000"/>
              </a:lnSpc>
              <a:spcBef>
                <a:spcPts val="1200"/>
              </a:spcBef>
              <a:spcAft>
                <a:spcPts val="0"/>
              </a:spcAft>
              <a:buClr>
                <a:srgbClr val="111111"/>
              </a:buClr>
              <a:buSzPct val="100000"/>
              <a:buChar char="●"/>
            </a:pPr>
            <a:r>
              <a:rPr lang="en" sz="1900">
                <a:solidFill>
                  <a:srgbClr val="111111"/>
                </a:solidFill>
              </a:rPr>
              <a:t>RAM: - 2GB/+</a:t>
            </a:r>
            <a:endParaRPr sz="1900">
              <a:solidFill>
                <a:srgbClr val="111111"/>
              </a:solidFill>
            </a:endParaRPr>
          </a:p>
          <a:p>
            <a:pPr indent="0" lvl="0" marL="457200" rtl="0" algn="just">
              <a:lnSpc>
                <a:spcPct val="150000"/>
              </a:lnSpc>
              <a:spcBef>
                <a:spcPts val="1200"/>
              </a:spcBef>
              <a:spcAft>
                <a:spcPts val="0"/>
              </a:spcAft>
              <a:buNone/>
            </a:pPr>
            <a:r>
              <a:t/>
            </a:r>
            <a:endParaRPr sz="1900">
              <a:solidFill>
                <a:srgbClr val="111111"/>
              </a:solidFill>
            </a:endParaRPr>
          </a:p>
          <a:p>
            <a:pPr indent="-340201" lvl="0" marL="457200" rtl="0" algn="just">
              <a:lnSpc>
                <a:spcPct val="150000"/>
              </a:lnSpc>
              <a:spcBef>
                <a:spcPts val="1200"/>
              </a:spcBef>
              <a:spcAft>
                <a:spcPts val="0"/>
              </a:spcAft>
              <a:buClr>
                <a:srgbClr val="111111"/>
              </a:buClr>
              <a:buSzPct val="100000"/>
              <a:buChar char="●"/>
            </a:pPr>
            <a:r>
              <a:rPr lang="en" sz="1900">
                <a:solidFill>
                  <a:srgbClr val="111111"/>
                </a:solidFill>
              </a:rPr>
              <a:t>Hard Disk Space: - 4GB</a:t>
            </a:r>
            <a:endParaRPr sz="1900">
              <a:solidFill>
                <a:srgbClr val="111111"/>
              </a:solidFill>
            </a:endParaRPr>
          </a:p>
          <a:p>
            <a:pPr indent="0" lvl="0" marL="0" rtl="0" algn="l">
              <a:spcBef>
                <a:spcPts val="1200"/>
              </a:spcBef>
              <a:spcAft>
                <a:spcPts val="1200"/>
              </a:spcAft>
              <a:buNone/>
            </a:pPr>
            <a:r>
              <a:t/>
            </a:r>
            <a:endParaRPr sz="1900">
              <a:solidFill>
                <a:srgbClr val="111111"/>
              </a:solidFill>
            </a:endParaRPr>
          </a:p>
        </p:txBody>
      </p:sp>
      <p:sp>
        <p:nvSpPr>
          <p:cNvPr id="150" name="Google Shape;150;p30"/>
          <p:cNvSpPr txBox="1"/>
          <p:nvPr>
            <p:ph type="title"/>
          </p:nvPr>
        </p:nvSpPr>
        <p:spPr>
          <a:xfrm>
            <a:off x="4832400" y="44502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u="sng"/>
              <a:t>Hard</a:t>
            </a:r>
            <a:r>
              <a:rPr lang="en" sz="2300" u="sng"/>
              <a:t>ware Requirement</a:t>
            </a:r>
            <a:endParaRPr sz="2300" u="sng"/>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514800" y="134880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u="sng"/>
              <a:t>Dataset</a:t>
            </a:r>
            <a:endParaRPr sz="96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495150" y="526350"/>
            <a:ext cx="8153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8800" u="sng"/>
              <a:t>Introduction</a:t>
            </a:r>
            <a:endParaRPr sz="8800"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Data set is taken from Github project of Sidhant Sinha.</a:t>
            </a:r>
            <a:endParaRPr>
              <a:solidFill>
                <a:srgbClr val="000000"/>
              </a:solidFill>
            </a:endParaRPr>
          </a:p>
          <a:p>
            <a:pPr indent="0" lvl="0" marL="914400" rtl="0" algn="l">
              <a:spcBef>
                <a:spcPts val="1200"/>
              </a:spcBef>
              <a:spcAft>
                <a:spcPts val="0"/>
              </a:spcAft>
              <a:buNone/>
            </a:pPr>
            <a:r>
              <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Data-set contain more than 10,000 labeled </a:t>
            </a:r>
            <a:r>
              <a:rPr lang="en">
                <a:solidFill>
                  <a:srgbClr val="000000"/>
                </a:solidFill>
              </a:rPr>
              <a:t>textual</a:t>
            </a:r>
            <a:r>
              <a:rPr lang="en">
                <a:solidFill>
                  <a:srgbClr val="000000"/>
                </a:solidFill>
              </a:rPr>
              <a:t> data.</a:t>
            </a:r>
            <a:endParaRPr>
              <a:solidFill>
                <a:srgbClr val="000000"/>
              </a:solidFill>
            </a:endParaRPr>
          </a:p>
          <a:p>
            <a:pPr indent="0" lvl="0" marL="914400" rtl="0" algn="l">
              <a:spcBef>
                <a:spcPts val="1200"/>
              </a:spcBef>
              <a:spcAft>
                <a:spcPts val="0"/>
              </a:spcAft>
              <a:buNone/>
            </a:pPr>
            <a:r>
              <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Data is from hindi movie reviews, tweets and news.</a:t>
            </a:r>
            <a:endParaRPr>
              <a:solidFill>
                <a:srgbClr val="000000"/>
              </a:solidFill>
            </a:endParaRPr>
          </a:p>
          <a:p>
            <a:pPr indent="0" lvl="0" marL="914400" rtl="0" algn="l">
              <a:spcBef>
                <a:spcPts val="1200"/>
              </a:spcBef>
              <a:spcAft>
                <a:spcPts val="1200"/>
              </a:spcAft>
              <a:buNone/>
            </a:pPr>
            <a:r>
              <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514800" y="134880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8400" u="sng"/>
              <a:t>Architecture</a:t>
            </a:r>
            <a:endParaRPr sz="8400" u="sng"/>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p:nvPr/>
        </p:nvSpPr>
        <p:spPr>
          <a:xfrm>
            <a:off x="2887300" y="4398100"/>
            <a:ext cx="496800" cy="295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p34"/>
          <p:cNvPicPr preferRelativeResize="0"/>
          <p:nvPr/>
        </p:nvPicPr>
        <p:blipFill>
          <a:blip r:embed="rId3">
            <a:alphaModFix/>
          </a:blip>
          <a:stretch>
            <a:fillRect/>
          </a:stretch>
        </p:blipFill>
        <p:spPr>
          <a:xfrm>
            <a:off x="0" y="540875"/>
            <a:ext cx="9143999" cy="3969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5"/>
          <p:cNvSpPr txBox="1"/>
          <p:nvPr>
            <p:ph type="title"/>
          </p:nvPr>
        </p:nvSpPr>
        <p:spPr>
          <a:xfrm>
            <a:off x="514800" y="134880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8800" u="sng"/>
              <a:t>Methodology</a:t>
            </a:r>
            <a:endParaRPr sz="8800" u="sng"/>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Data Pre Processing</a:t>
            </a:r>
            <a:endParaRPr u="sng"/>
          </a:p>
        </p:txBody>
      </p:sp>
      <p:sp>
        <p:nvSpPr>
          <p:cNvPr id="182" name="Google Shape;18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111111"/>
              </a:buClr>
              <a:buSzPts val="1800"/>
              <a:buChar char="●"/>
            </a:pPr>
            <a:r>
              <a:rPr b="1" lang="en">
                <a:solidFill>
                  <a:srgbClr val="111111"/>
                </a:solidFill>
              </a:rPr>
              <a:t>Data is imported from the device/Drive.</a:t>
            </a:r>
            <a:endParaRPr b="1">
              <a:solidFill>
                <a:srgbClr val="111111"/>
              </a:solidFill>
            </a:endParaRPr>
          </a:p>
          <a:p>
            <a:pPr indent="0" lvl="0" marL="457200" rtl="0" algn="l">
              <a:spcBef>
                <a:spcPts val="1200"/>
              </a:spcBef>
              <a:spcAft>
                <a:spcPts val="0"/>
              </a:spcAft>
              <a:buNone/>
            </a:pPr>
            <a:r>
              <a:t/>
            </a:r>
            <a:endParaRPr b="1">
              <a:solidFill>
                <a:srgbClr val="111111"/>
              </a:solidFill>
            </a:endParaRPr>
          </a:p>
          <a:p>
            <a:pPr indent="-342900" lvl="0" marL="457200" rtl="0" algn="l">
              <a:spcBef>
                <a:spcPts val="1200"/>
              </a:spcBef>
              <a:spcAft>
                <a:spcPts val="0"/>
              </a:spcAft>
              <a:buClr>
                <a:srgbClr val="111111"/>
              </a:buClr>
              <a:buSzPts val="1800"/>
              <a:buChar char="●"/>
            </a:pPr>
            <a:r>
              <a:rPr b="1" lang="en">
                <a:solidFill>
                  <a:srgbClr val="111111"/>
                </a:solidFill>
              </a:rPr>
              <a:t>Tokenization of data is done.</a:t>
            </a:r>
            <a:endParaRPr b="1">
              <a:solidFill>
                <a:srgbClr val="111111"/>
              </a:solidFill>
            </a:endParaRPr>
          </a:p>
          <a:p>
            <a:pPr indent="0" lvl="0" marL="457200" rtl="0" algn="l">
              <a:spcBef>
                <a:spcPts val="1200"/>
              </a:spcBef>
              <a:spcAft>
                <a:spcPts val="0"/>
              </a:spcAft>
              <a:buNone/>
            </a:pPr>
            <a:r>
              <a:t/>
            </a:r>
            <a:endParaRPr b="1">
              <a:solidFill>
                <a:srgbClr val="111111"/>
              </a:solidFill>
            </a:endParaRPr>
          </a:p>
          <a:p>
            <a:pPr indent="-342900" lvl="0" marL="457200" rtl="0" algn="l">
              <a:spcBef>
                <a:spcPts val="1200"/>
              </a:spcBef>
              <a:spcAft>
                <a:spcPts val="0"/>
              </a:spcAft>
              <a:buClr>
                <a:srgbClr val="111111"/>
              </a:buClr>
              <a:buSzPts val="1800"/>
              <a:buChar char="●"/>
            </a:pPr>
            <a:r>
              <a:rPr b="1" lang="en">
                <a:solidFill>
                  <a:srgbClr val="111111"/>
                </a:solidFill>
              </a:rPr>
              <a:t>Splitting of Data set into </a:t>
            </a:r>
            <a:r>
              <a:rPr b="1" lang="en">
                <a:solidFill>
                  <a:srgbClr val="111111"/>
                </a:solidFill>
              </a:rPr>
              <a:t>training</a:t>
            </a:r>
            <a:r>
              <a:rPr b="1" lang="en">
                <a:solidFill>
                  <a:srgbClr val="111111"/>
                </a:solidFill>
              </a:rPr>
              <a:t> and testing.</a:t>
            </a:r>
            <a:endParaRPr b="1">
              <a:solidFill>
                <a:srgbClr val="11111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Training</a:t>
            </a:r>
            <a:endParaRPr u="sng"/>
          </a:p>
        </p:txBody>
      </p:sp>
      <p:sp>
        <p:nvSpPr>
          <p:cNvPr id="188" name="Google Shape;18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111111"/>
              </a:buClr>
              <a:buSzPts val="1800"/>
              <a:buChar char="●"/>
            </a:pPr>
            <a:r>
              <a:rPr lang="en">
                <a:solidFill>
                  <a:srgbClr val="111111"/>
                </a:solidFill>
              </a:rPr>
              <a:t>Training</a:t>
            </a:r>
            <a:r>
              <a:rPr lang="en">
                <a:solidFill>
                  <a:srgbClr val="111111"/>
                </a:solidFill>
              </a:rPr>
              <a:t> of the model is done for 10 epochs.</a:t>
            </a:r>
            <a:endParaRPr>
              <a:solidFill>
                <a:srgbClr val="111111"/>
              </a:solidFill>
            </a:endParaRPr>
          </a:p>
          <a:p>
            <a:pPr indent="0" lvl="0" marL="457200" rtl="0" algn="l">
              <a:spcBef>
                <a:spcPts val="1200"/>
              </a:spcBef>
              <a:spcAft>
                <a:spcPts val="0"/>
              </a:spcAft>
              <a:buNone/>
            </a:pPr>
            <a:r>
              <a:t/>
            </a:r>
            <a:endParaRPr>
              <a:solidFill>
                <a:srgbClr val="111111"/>
              </a:solidFill>
            </a:endParaRPr>
          </a:p>
          <a:p>
            <a:pPr indent="-342900" lvl="0" marL="457200" rtl="0" algn="l">
              <a:spcBef>
                <a:spcPts val="1200"/>
              </a:spcBef>
              <a:spcAft>
                <a:spcPts val="0"/>
              </a:spcAft>
              <a:buClr>
                <a:srgbClr val="111111"/>
              </a:buClr>
              <a:buSzPts val="1800"/>
              <a:buChar char="●"/>
            </a:pPr>
            <a:r>
              <a:rPr lang="en">
                <a:solidFill>
                  <a:srgbClr val="111111"/>
                </a:solidFill>
              </a:rPr>
              <a:t>For ULMfit we used transfer learning where we first make a pretrained learner model and train it with our data and use the encoder from this to make our classifier and train the classifier.</a:t>
            </a:r>
            <a:endParaRPr>
              <a:solidFill>
                <a:srgbClr val="111111"/>
              </a:solidFill>
            </a:endParaRPr>
          </a:p>
          <a:p>
            <a:pPr indent="0" lvl="0" marL="457200" rtl="0" algn="l">
              <a:spcBef>
                <a:spcPts val="1200"/>
              </a:spcBef>
              <a:spcAft>
                <a:spcPts val="0"/>
              </a:spcAft>
              <a:buNone/>
            </a:pPr>
            <a:r>
              <a:t/>
            </a:r>
            <a:endParaRPr>
              <a:solidFill>
                <a:srgbClr val="111111"/>
              </a:solidFill>
            </a:endParaRPr>
          </a:p>
          <a:p>
            <a:pPr indent="-342900" lvl="0" marL="457200" rtl="0" algn="l">
              <a:spcBef>
                <a:spcPts val="1200"/>
              </a:spcBef>
              <a:spcAft>
                <a:spcPts val="0"/>
              </a:spcAft>
              <a:buClr>
                <a:srgbClr val="111111"/>
              </a:buClr>
              <a:buSzPts val="1800"/>
              <a:buChar char="●"/>
            </a:pPr>
            <a:r>
              <a:rPr lang="en">
                <a:solidFill>
                  <a:srgbClr val="111111"/>
                </a:solidFill>
              </a:rPr>
              <a:t>After training the model classifiers are used for testing.</a:t>
            </a:r>
            <a:endParaRPr>
              <a:solidFill>
                <a:srgbClr val="11111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Testing</a:t>
            </a:r>
            <a:endParaRPr u="sng"/>
          </a:p>
        </p:txBody>
      </p:sp>
      <p:sp>
        <p:nvSpPr>
          <p:cNvPr id="194" name="Google Shape;19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111111"/>
              </a:buClr>
              <a:buSzPts val="1800"/>
              <a:buChar char="●"/>
            </a:pPr>
            <a:r>
              <a:rPr lang="en">
                <a:solidFill>
                  <a:srgbClr val="111111"/>
                </a:solidFill>
              </a:rPr>
              <a:t>Testing of the model is done.</a:t>
            </a:r>
            <a:endParaRPr>
              <a:solidFill>
                <a:srgbClr val="111111"/>
              </a:solidFill>
            </a:endParaRPr>
          </a:p>
          <a:p>
            <a:pPr indent="0" lvl="0" marL="457200" rtl="0" algn="l">
              <a:spcBef>
                <a:spcPts val="1200"/>
              </a:spcBef>
              <a:spcAft>
                <a:spcPts val="0"/>
              </a:spcAft>
              <a:buNone/>
            </a:pPr>
            <a:r>
              <a:t/>
            </a:r>
            <a:endParaRPr>
              <a:solidFill>
                <a:srgbClr val="111111"/>
              </a:solidFill>
            </a:endParaRPr>
          </a:p>
          <a:p>
            <a:pPr indent="-342900" lvl="0" marL="457200" rtl="0" algn="l">
              <a:spcBef>
                <a:spcPts val="1200"/>
              </a:spcBef>
              <a:spcAft>
                <a:spcPts val="0"/>
              </a:spcAft>
              <a:buClr>
                <a:srgbClr val="111111"/>
              </a:buClr>
              <a:buSzPts val="1800"/>
              <a:buChar char="●"/>
            </a:pPr>
            <a:r>
              <a:rPr lang="en">
                <a:solidFill>
                  <a:srgbClr val="111111"/>
                </a:solidFill>
              </a:rPr>
              <a:t>Different output and </a:t>
            </a:r>
            <a:r>
              <a:rPr lang="en">
                <a:solidFill>
                  <a:srgbClr val="111111"/>
                </a:solidFill>
              </a:rPr>
              <a:t>accuracies</a:t>
            </a:r>
            <a:r>
              <a:rPr lang="en">
                <a:solidFill>
                  <a:srgbClr val="111111"/>
                </a:solidFill>
              </a:rPr>
              <a:t> obtained</a:t>
            </a:r>
            <a:endParaRPr>
              <a:solidFill>
                <a:srgbClr val="11111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98" name="Shape 198"/>
        <p:cNvGrpSpPr/>
        <p:nvPr/>
      </p:nvGrpSpPr>
      <p:grpSpPr>
        <a:xfrm>
          <a:off x="0" y="0"/>
          <a:ext cx="0" cy="0"/>
          <a:chOff x="0" y="0"/>
          <a:chExt cx="0" cy="0"/>
        </a:xfrm>
      </p:grpSpPr>
      <p:sp>
        <p:nvSpPr>
          <p:cNvPr id="199" name="Google Shape;199;p39"/>
          <p:cNvSpPr txBox="1"/>
          <p:nvPr>
            <p:ph type="title"/>
          </p:nvPr>
        </p:nvSpPr>
        <p:spPr>
          <a:xfrm>
            <a:off x="514800" y="1925250"/>
            <a:ext cx="5261400" cy="12930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7200" u="sng"/>
              <a:t>Results</a:t>
            </a:r>
            <a:endParaRPr sz="7200" u="sng"/>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0"/>
          <p:cNvSpPr txBox="1"/>
          <p:nvPr>
            <p:ph type="title"/>
          </p:nvPr>
        </p:nvSpPr>
        <p:spPr>
          <a:xfrm>
            <a:off x="514800" y="196150"/>
            <a:ext cx="8114400" cy="4130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8800" u="sng"/>
              <a:t>Training</a:t>
            </a:r>
            <a:r>
              <a:rPr lang="en" sz="8800" u="sng"/>
              <a:t> and Testing </a:t>
            </a:r>
            <a:r>
              <a:rPr lang="en" sz="8800" u="sng"/>
              <a:t>Accuracies</a:t>
            </a:r>
            <a:endParaRPr sz="8800" u="sng"/>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aphicFrame>
        <p:nvGraphicFramePr>
          <p:cNvPr id="209" name="Google Shape;209;p41"/>
          <p:cNvGraphicFramePr/>
          <p:nvPr/>
        </p:nvGraphicFramePr>
        <p:xfrm>
          <a:off x="249600" y="1063310"/>
          <a:ext cx="3000000" cy="3000000"/>
        </p:xfrm>
        <a:graphic>
          <a:graphicData uri="http://schemas.openxmlformats.org/drawingml/2006/table">
            <a:tbl>
              <a:tblPr>
                <a:noFill/>
                <a:tableStyleId>{FC8E9092-72BA-439C-9412-C7698DA16461}</a:tableStyleId>
              </a:tblPr>
              <a:tblGrid>
                <a:gridCol w="2921550"/>
                <a:gridCol w="2921550"/>
                <a:gridCol w="2921550"/>
              </a:tblGrid>
              <a:tr h="816575">
                <a:tc>
                  <a:txBody>
                    <a:bodyPr/>
                    <a:lstStyle/>
                    <a:p>
                      <a:pPr indent="0" lvl="0" marL="0" rtl="0" algn="ctr">
                        <a:spcBef>
                          <a:spcPts val="0"/>
                        </a:spcBef>
                        <a:spcAft>
                          <a:spcPts val="0"/>
                        </a:spcAft>
                        <a:buNone/>
                      </a:pPr>
                      <a:r>
                        <a:rPr b="1" lang="en" sz="1900" u="sng"/>
                        <a:t>Model</a:t>
                      </a:r>
                      <a:endParaRPr b="1" sz="1900" u="sng"/>
                    </a:p>
                  </a:txBody>
                  <a:tcPr marT="91425" marB="91425" marR="91425" marL="91425"/>
                </a:tc>
                <a:tc>
                  <a:txBody>
                    <a:bodyPr/>
                    <a:lstStyle/>
                    <a:p>
                      <a:pPr indent="0" lvl="0" marL="0" rtl="0" algn="ctr">
                        <a:spcBef>
                          <a:spcPts val="0"/>
                        </a:spcBef>
                        <a:spcAft>
                          <a:spcPts val="0"/>
                        </a:spcAft>
                        <a:buNone/>
                      </a:pPr>
                      <a:r>
                        <a:rPr b="1" lang="en" sz="1900" u="sng"/>
                        <a:t>Training</a:t>
                      </a:r>
                      <a:r>
                        <a:rPr b="1" lang="en" sz="1900" u="sng"/>
                        <a:t> </a:t>
                      </a:r>
                      <a:r>
                        <a:rPr b="1" lang="en" sz="1900" u="sng"/>
                        <a:t>Accuracy</a:t>
                      </a:r>
                      <a:endParaRPr b="1" sz="1900" u="sng"/>
                    </a:p>
                    <a:p>
                      <a:pPr indent="0" lvl="0" marL="0" rtl="0" algn="ctr">
                        <a:spcBef>
                          <a:spcPts val="0"/>
                        </a:spcBef>
                        <a:spcAft>
                          <a:spcPts val="0"/>
                        </a:spcAft>
                        <a:buNone/>
                      </a:pPr>
                      <a:r>
                        <a:rPr lang="en" sz="1600"/>
                        <a:t>(10 epochs)</a:t>
                      </a:r>
                      <a:endParaRPr sz="1600"/>
                    </a:p>
                  </a:txBody>
                  <a:tcPr marT="91425" marB="91425" marR="91425" marL="91425"/>
                </a:tc>
                <a:tc>
                  <a:txBody>
                    <a:bodyPr/>
                    <a:lstStyle/>
                    <a:p>
                      <a:pPr indent="0" lvl="0" marL="0" rtl="0" algn="ctr">
                        <a:spcBef>
                          <a:spcPts val="0"/>
                        </a:spcBef>
                        <a:spcAft>
                          <a:spcPts val="0"/>
                        </a:spcAft>
                        <a:buNone/>
                      </a:pPr>
                      <a:r>
                        <a:rPr b="1" lang="en" sz="1900" u="sng"/>
                        <a:t>Testing Accuracy</a:t>
                      </a:r>
                      <a:endParaRPr b="1" sz="1900" u="sng"/>
                    </a:p>
                  </a:txBody>
                  <a:tcPr marT="91425" marB="91425" marR="91425" marL="91425"/>
                </a:tc>
              </a:tr>
              <a:tr h="658575">
                <a:tc>
                  <a:txBody>
                    <a:bodyPr/>
                    <a:lstStyle/>
                    <a:p>
                      <a:pPr indent="0" lvl="0" marL="0" rtl="0" algn="l">
                        <a:spcBef>
                          <a:spcPts val="0"/>
                        </a:spcBef>
                        <a:spcAft>
                          <a:spcPts val="0"/>
                        </a:spcAft>
                        <a:buNone/>
                      </a:pPr>
                      <a:r>
                        <a:rPr lang="en"/>
                        <a:t>ULMFit</a:t>
                      </a:r>
                      <a:endParaRPr/>
                    </a:p>
                  </a:txBody>
                  <a:tcPr marT="91425" marB="91425" marR="91425" marL="91425"/>
                </a:tc>
                <a:tc>
                  <a:txBody>
                    <a:bodyPr/>
                    <a:lstStyle/>
                    <a:p>
                      <a:pPr indent="0" lvl="0" marL="0" rtl="0" algn="l">
                        <a:spcBef>
                          <a:spcPts val="0"/>
                        </a:spcBef>
                        <a:spcAft>
                          <a:spcPts val="0"/>
                        </a:spcAft>
                        <a:buNone/>
                      </a:pPr>
                      <a:r>
                        <a:rPr lang="en"/>
                        <a:t>80.93%</a:t>
                      </a:r>
                      <a:endParaRPr/>
                    </a:p>
                  </a:txBody>
                  <a:tcPr marT="91425" marB="91425" marR="91425" marL="91425"/>
                </a:tc>
                <a:tc>
                  <a:txBody>
                    <a:bodyPr/>
                    <a:lstStyle/>
                    <a:p>
                      <a:pPr indent="0" lvl="0" marL="0" rtl="0" algn="l">
                        <a:spcBef>
                          <a:spcPts val="0"/>
                        </a:spcBef>
                        <a:spcAft>
                          <a:spcPts val="0"/>
                        </a:spcAft>
                        <a:buNone/>
                      </a:pPr>
                      <a:r>
                        <a:rPr lang="en"/>
                        <a:t>82.98%</a:t>
                      </a:r>
                      <a:endParaRPr/>
                    </a:p>
                  </a:txBody>
                  <a:tcPr marT="91425" marB="91425" marR="91425" marL="91425"/>
                </a:tc>
              </a:tr>
              <a:tr h="658575">
                <a:tc>
                  <a:txBody>
                    <a:bodyPr/>
                    <a:lstStyle/>
                    <a:p>
                      <a:pPr indent="0" lvl="0" marL="0" rtl="0" algn="l">
                        <a:spcBef>
                          <a:spcPts val="0"/>
                        </a:spcBef>
                        <a:spcAft>
                          <a:spcPts val="0"/>
                        </a:spcAft>
                        <a:buNone/>
                      </a:pPr>
                      <a:r>
                        <a:rPr lang="en"/>
                        <a:t>Bert</a:t>
                      </a:r>
                      <a:endParaRPr/>
                    </a:p>
                  </a:txBody>
                  <a:tcPr marT="91425" marB="91425" marR="91425" marL="91425"/>
                </a:tc>
                <a:tc>
                  <a:txBody>
                    <a:bodyPr/>
                    <a:lstStyle/>
                    <a:p>
                      <a:pPr indent="0" lvl="0" marL="0" rtl="0" algn="l">
                        <a:spcBef>
                          <a:spcPts val="0"/>
                        </a:spcBef>
                        <a:spcAft>
                          <a:spcPts val="0"/>
                        </a:spcAft>
                        <a:buNone/>
                      </a:pPr>
                      <a:r>
                        <a:rPr lang="en"/>
                        <a:t>85.27%</a:t>
                      </a:r>
                      <a:endParaRPr/>
                    </a:p>
                  </a:txBody>
                  <a:tcPr marT="91425" marB="91425" marR="91425" marL="91425"/>
                </a:tc>
                <a:tc>
                  <a:txBody>
                    <a:bodyPr/>
                    <a:lstStyle/>
                    <a:p>
                      <a:pPr indent="0" lvl="0" marL="0" rtl="0" algn="l">
                        <a:spcBef>
                          <a:spcPts val="0"/>
                        </a:spcBef>
                        <a:spcAft>
                          <a:spcPts val="0"/>
                        </a:spcAft>
                        <a:buNone/>
                      </a:pPr>
                      <a:r>
                        <a:rPr lang="en"/>
                        <a:t>80.52%</a:t>
                      </a:r>
                      <a:endParaRPr/>
                    </a:p>
                  </a:txBody>
                  <a:tcPr marT="91425" marB="91425" marR="91425" marL="91425"/>
                </a:tc>
              </a:tr>
              <a:tr h="658575">
                <a:tc>
                  <a:txBody>
                    <a:bodyPr/>
                    <a:lstStyle/>
                    <a:p>
                      <a:pPr indent="0" lvl="0" marL="0" rtl="0" algn="l">
                        <a:spcBef>
                          <a:spcPts val="0"/>
                        </a:spcBef>
                        <a:spcAft>
                          <a:spcPts val="0"/>
                        </a:spcAft>
                        <a:buNone/>
                      </a:pPr>
                      <a:r>
                        <a:rPr lang="en"/>
                        <a:t>LSTM</a:t>
                      </a:r>
                      <a:endParaRPr/>
                    </a:p>
                  </a:txBody>
                  <a:tcPr marT="91425" marB="91425" marR="91425" marL="91425"/>
                </a:tc>
                <a:tc>
                  <a:txBody>
                    <a:bodyPr/>
                    <a:lstStyle/>
                    <a:p>
                      <a:pPr indent="0" lvl="0" marL="0" rtl="0" algn="l">
                        <a:spcBef>
                          <a:spcPts val="0"/>
                        </a:spcBef>
                        <a:spcAft>
                          <a:spcPts val="0"/>
                        </a:spcAft>
                        <a:buNone/>
                      </a:pPr>
                      <a:r>
                        <a:rPr lang="en"/>
                        <a:t>91.81%</a:t>
                      </a:r>
                      <a:endParaRPr/>
                    </a:p>
                  </a:txBody>
                  <a:tcPr marT="91425" marB="91425" marR="91425" marL="91425"/>
                </a:tc>
                <a:tc>
                  <a:txBody>
                    <a:bodyPr/>
                    <a:lstStyle/>
                    <a:p>
                      <a:pPr indent="0" lvl="0" marL="0" rtl="0" algn="l">
                        <a:spcBef>
                          <a:spcPts val="0"/>
                        </a:spcBef>
                        <a:spcAft>
                          <a:spcPts val="0"/>
                        </a:spcAft>
                        <a:buNone/>
                      </a:pPr>
                      <a:r>
                        <a:rPr lang="en"/>
                        <a:t>80.1%</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2400">
                <a:solidFill>
                  <a:srgbClr val="000000"/>
                </a:solidFill>
                <a:latin typeface="Calibri"/>
                <a:ea typeface="Calibri"/>
                <a:cs typeface="Calibri"/>
                <a:sym typeface="Calibri"/>
              </a:rPr>
              <a:t>Innovative techniques like Transfer Learning have had a significant impact on Natural Language Processing (NLP). As of today the research in the field of sentiment analysis on hindi text and audio is still in its nascent stage. In this project we’re </a:t>
            </a:r>
            <a:r>
              <a:rPr lang="en" sz="2400">
                <a:solidFill>
                  <a:srgbClr val="000000"/>
                </a:solidFill>
                <a:latin typeface="Calibri"/>
                <a:ea typeface="Calibri"/>
                <a:cs typeface="Calibri"/>
                <a:sym typeface="Calibri"/>
              </a:rPr>
              <a:t>devising</a:t>
            </a:r>
            <a:r>
              <a:rPr lang="en" sz="2400">
                <a:solidFill>
                  <a:srgbClr val="000000"/>
                </a:solidFill>
                <a:latin typeface="Calibri"/>
                <a:ea typeface="Calibri"/>
                <a:cs typeface="Calibri"/>
                <a:sym typeface="Calibri"/>
              </a:rPr>
              <a:t> and comparing 3 different model on hindi data.</a:t>
            </a:r>
            <a:endParaRPr sz="29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2"/>
          <p:cNvSpPr txBox="1"/>
          <p:nvPr>
            <p:ph type="title"/>
          </p:nvPr>
        </p:nvSpPr>
        <p:spPr>
          <a:xfrm>
            <a:off x="514800" y="1348800"/>
            <a:ext cx="8114400" cy="2445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8800" u="sng"/>
              <a:t>Confusion Matrix</a:t>
            </a:r>
            <a:endParaRPr sz="8800" u="sng"/>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3"/>
          <p:cNvSpPr txBox="1"/>
          <p:nvPr/>
        </p:nvSpPr>
        <p:spPr>
          <a:xfrm>
            <a:off x="261525" y="250625"/>
            <a:ext cx="2604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latin typeface="Proxima Nova"/>
                <a:ea typeface="Proxima Nova"/>
                <a:cs typeface="Proxima Nova"/>
                <a:sym typeface="Proxima Nova"/>
              </a:rPr>
              <a:t>ULMFit</a:t>
            </a:r>
            <a:endParaRPr b="1" sz="1600" u="sng">
              <a:latin typeface="Proxima Nova"/>
              <a:ea typeface="Proxima Nova"/>
              <a:cs typeface="Proxima Nova"/>
              <a:sym typeface="Proxima Nova"/>
            </a:endParaRPr>
          </a:p>
        </p:txBody>
      </p:sp>
      <p:sp>
        <p:nvSpPr>
          <p:cNvPr id="220" name="Google Shape;220;p43"/>
          <p:cNvSpPr txBox="1"/>
          <p:nvPr/>
        </p:nvSpPr>
        <p:spPr>
          <a:xfrm>
            <a:off x="261525" y="2571750"/>
            <a:ext cx="2604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latin typeface="Proxima Nova"/>
                <a:ea typeface="Proxima Nova"/>
                <a:cs typeface="Proxima Nova"/>
                <a:sym typeface="Proxima Nova"/>
              </a:rPr>
              <a:t>LSTM</a:t>
            </a:r>
            <a:endParaRPr b="1" sz="1600" u="sng">
              <a:latin typeface="Proxima Nova"/>
              <a:ea typeface="Proxima Nova"/>
              <a:cs typeface="Proxima Nova"/>
              <a:sym typeface="Proxima Nova"/>
            </a:endParaRPr>
          </a:p>
        </p:txBody>
      </p:sp>
      <p:graphicFrame>
        <p:nvGraphicFramePr>
          <p:cNvPr id="221" name="Google Shape;221;p43"/>
          <p:cNvGraphicFramePr/>
          <p:nvPr/>
        </p:nvGraphicFramePr>
        <p:xfrm>
          <a:off x="1802475" y="807200"/>
          <a:ext cx="3000000" cy="3000000"/>
        </p:xfrm>
        <a:graphic>
          <a:graphicData uri="http://schemas.openxmlformats.org/drawingml/2006/table">
            <a:tbl>
              <a:tblPr>
                <a:noFill/>
                <a:tableStyleId>{FC8E9092-72BA-439C-9412-C7698DA16461}</a:tableStyleId>
              </a:tblPr>
              <a:tblGrid>
                <a:gridCol w="926350"/>
                <a:gridCol w="926350"/>
                <a:gridCol w="926350"/>
                <a:gridCol w="9263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t>Negative</a:t>
                      </a:r>
                      <a:endParaRPr/>
                    </a:p>
                  </a:txBody>
                  <a:tcPr marT="91425" marB="91425" marR="91425" marL="91425"/>
                </a:tc>
                <a:tc>
                  <a:txBody>
                    <a:bodyPr/>
                    <a:lstStyle/>
                    <a:p>
                      <a:pPr indent="0" lvl="0" marL="0" rtl="0" algn="l">
                        <a:spcBef>
                          <a:spcPts val="0"/>
                        </a:spcBef>
                        <a:spcAft>
                          <a:spcPts val="0"/>
                        </a:spcAft>
                        <a:buNone/>
                      </a:pPr>
                      <a:r>
                        <a:rPr lang="en"/>
                        <a:t>Neutral</a:t>
                      </a:r>
                      <a:endParaRPr/>
                    </a:p>
                  </a:txBody>
                  <a:tcPr marT="91425" marB="91425" marR="91425" marL="91425"/>
                </a:tc>
              </a:tr>
              <a:tr h="396200">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t>524</a:t>
                      </a:r>
                      <a:endParaRPr/>
                    </a:p>
                  </a:txBody>
                  <a:tcPr marT="91425" marB="91425" marR="91425" marL="91425"/>
                </a:tc>
                <a:tc>
                  <a:txBody>
                    <a:bodyPr/>
                    <a:lstStyle/>
                    <a:p>
                      <a:pPr indent="0" lvl="0" marL="0" rtl="0" algn="l">
                        <a:spcBef>
                          <a:spcPts val="0"/>
                        </a:spcBef>
                        <a:spcAft>
                          <a:spcPts val="0"/>
                        </a:spcAft>
                        <a:buNone/>
                      </a:pPr>
                      <a:r>
                        <a:rPr lang="en"/>
                        <a:t>161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96200">
                <a:tc>
                  <a:txBody>
                    <a:bodyPr/>
                    <a:lstStyle/>
                    <a:p>
                      <a:pPr indent="0" lvl="0" marL="0" rtl="0" algn="l">
                        <a:spcBef>
                          <a:spcPts val="0"/>
                        </a:spcBef>
                        <a:spcAft>
                          <a:spcPts val="0"/>
                        </a:spcAft>
                        <a:buNone/>
                      </a:pPr>
                      <a:r>
                        <a:rPr lang="en"/>
                        <a:t>Negative</a:t>
                      </a:r>
                      <a:endParaRPr/>
                    </a:p>
                  </a:txBody>
                  <a:tcPr marT="91425" marB="91425" marR="91425" marL="91425"/>
                </a:tc>
                <a:tc>
                  <a:txBody>
                    <a:bodyPr/>
                    <a:lstStyle/>
                    <a:p>
                      <a:pPr indent="0" lvl="0" marL="0" rtl="0" algn="l">
                        <a:spcBef>
                          <a:spcPts val="0"/>
                        </a:spcBef>
                        <a:spcAft>
                          <a:spcPts val="0"/>
                        </a:spcAft>
                        <a:buNone/>
                      </a:pPr>
                      <a:r>
                        <a:rPr lang="en"/>
                        <a:t>105</a:t>
                      </a:r>
                      <a:endParaRPr/>
                    </a:p>
                  </a:txBody>
                  <a:tcPr marT="91425" marB="91425" marR="91425" marL="91425"/>
                </a:tc>
                <a:tc>
                  <a:txBody>
                    <a:bodyPr/>
                    <a:lstStyle/>
                    <a:p>
                      <a:pPr indent="0" lvl="0" marL="0" rtl="0" algn="l">
                        <a:spcBef>
                          <a:spcPts val="0"/>
                        </a:spcBef>
                        <a:spcAft>
                          <a:spcPts val="0"/>
                        </a:spcAft>
                        <a:buNone/>
                      </a:pPr>
                      <a:r>
                        <a:rPr lang="en"/>
                        <a:t>580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96200">
                <a:tc>
                  <a:txBody>
                    <a:bodyPr/>
                    <a:lstStyle/>
                    <a:p>
                      <a:pPr indent="0" lvl="0" marL="0" rtl="0" algn="l">
                        <a:spcBef>
                          <a:spcPts val="0"/>
                        </a:spcBef>
                        <a:spcAft>
                          <a:spcPts val="0"/>
                        </a:spcAft>
                        <a:buNone/>
                      </a:pPr>
                      <a:r>
                        <a:rPr lang="en"/>
                        <a:t>Neutral</a:t>
                      </a:r>
                      <a:endParaRPr/>
                    </a:p>
                  </a:txBody>
                  <a:tcPr marT="91425" marB="91425" marR="91425" marL="91425"/>
                </a:tc>
                <a:tc>
                  <a:txBody>
                    <a:bodyPr/>
                    <a:lstStyle/>
                    <a:p>
                      <a:pPr indent="0" lvl="0" marL="0" rtl="0" algn="l">
                        <a:spcBef>
                          <a:spcPts val="0"/>
                        </a:spcBef>
                        <a:spcAft>
                          <a:spcPts val="0"/>
                        </a:spcAft>
                        <a:buNone/>
                      </a:pPr>
                      <a:r>
                        <a:rPr lang="en"/>
                        <a:t>64</a:t>
                      </a:r>
                      <a:endParaRPr/>
                    </a:p>
                  </a:txBody>
                  <a:tcPr marT="91425" marB="91425" marR="91425" marL="91425"/>
                </a:tc>
                <a:tc>
                  <a:txBody>
                    <a:bodyPr/>
                    <a:lstStyle/>
                    <a:p>
                      <a:pPr indent="0" lvl="0" marL="0" rtl="0" algn="l">
                        <a:spcBef>
                          <a:spcPts val="0"/>
                        </a:spcBef>
                        <a:spcAft>
                          <a:spcPts val="0"/>
                        </a:spcAft>
                        <a:buNone/>
                      </a:pPr>
                      <a:r>
                        <a:rPr lang="en"/>
                        <a:t>18</a:t>
                      </a:r>
                      <a:endParaRPr/>
                    </a:p>
                  </a:txBody>
                  <a:tcPr marT="91425" marB="91425" marR="91425" marL="91425"/>
                </a:tc>
                <a:tc>
                  <a:txBody>
                    <a:bodyPr/>
                    <a:lstStyle/>
                    <a:p>
                      <a:pPr indent="0" lvl="0" marL="0" rtl="0" algn="l">
                        <a:spcBef>
                          <a:spcPts val="0"/>
                        </a:spcBef>
                        <a:spcAft>
                          <a:spcPts val="0"/>
                        </a:spcAft>
                        <a:buNone/>
                      </a:pPr>
                      <a:r>
                        <a:rPr lang="en"/>
                        <a:t>604</a:t>
                      </a:r>
                      <a:endParaRPr/>
                    </a:p>
                  </a:txBody>
                  <a:tcPr marT="91425" marB="91425" marR="91425" marL="91425"/>
                </a:tc>
              </a:tr>
            </a:tbl>
          </a:graphicData>
        </a:graphic>
      </p:graphicFrame>
      <p:sp>
        <p:nvSpPr>
          <p:cNvPr id="222" name="Google Shape;222;p43"/>
          <p:cNvSpPr txBox="1"/>
          <p:nvPr/>
        </p:nvSpPr>
        <p:spPr>
          <a:xfrm>
            <a:off x="893575" y="1426638"/>
            <a:ext cx="7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Actual</a:t>
            </a:r>
            <a:endParaRPr b="1">
              <a:latin typeface="Proxima Nova"/>
              <a:ea typeface="Proxima Nova"/>
              <a:cs typeface="Proxima Nova"/>
              <a:sym typeface="Proxima Nova"/>
            </a:endParaRPr>
          </a:p>
        </p:txBody>
      </p:sp>
      <p:sp>
        <p:nvSpPr>
          <p:cNvPr id="223" name="Google Shape;223;p43"/>
          <p:cNvSpPr txBox="1"/>
          <p:nvPr/>
        </p:nvSpPr>
        <p:spPr>
          <a:xfrm>
            <a:off x="3074375" y="2371650"/>
            <a:ext cx="1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Prediction</a:t>
            </a:r>
            <a:endParaRPr b="1">
              <a:latin typeface="Proxima Nova"/>
              <a:ea typeface="Proxima Nova"/>
              <a:cs typeface="Proxima Nova"/>
              <a:sym typeface="Proxima Nova"/>
            </a:endParaRPr>
          </a:p>
        </p:txBody>
      </p:sp>
      <p:graphicFrame>
        <p:nvGraphicFramePr>
          <p:cNvPr id="224" name="Google Shape;224;p43"/>
          <p:cNvGraphicFramePr/>
          <p:nvPr/>
        </p:nvGraphicFramePr>
        <p:xfrm>
          <a:off x="1802475" y="3106350"/>
          <a:ext cx="3000000" cy="3000000"/>
        </p:xfrm>
        <a:graphic>
          <a:graphicData uri="http://schemas.openxmlformats.org/drawingml/2006/table">
            <a:tbl>
              <a:tblPr>
                <a:noFill/>
                <a:tableStyleId>{FC8E9092-72BA-439C-9412-C7698DA16461}</a:tableStyleId>
              </a:tblPr>
              <a:tblGrid>
                <a:gridCol w="926350"/>
                <a:gridCol w="926350"/>
                <a:gridCol w="926350"/>
                <a:gridCol w="9263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t>Neutral</a:t>
                      </a:r>
                      <a:endParaRPr/>
                    </a:p>
                  </a:txBody>
                  <a:tcPr marT="91425" marB="91425" marR="91425" marL="91425"/>
                </a:tc>
                <a:tc>
                  <a:txBody>
                    <a:bodyPr/>
                    <a:lstStyle/>
                    <a:p>
                      <a:pPr indent="0" lvl="0" marL="0" rtl="0" algn="l">
                        <a:spcBef>
                          <a:spcPts val="0"/>
                        </a:spcBef>
                        <a:spcAft>
                          <a:spcPts val="0"/>
                        </a:spcAft>
                        <a:buNone/>
                      </a:pPr>
                      <a:r>
                        <a:rPr lang="en"/>
                        <a:t>Negative</a:t>
                      </a:r>
                      <a:endParaRPr/>
                    </a:p>
                  </a:txBody>
                  <a:tcPr marT="91425" marB="91425" marR="91425" marL="91425"/>
                </a:tc>
              </a:tr>
              <a:tr h="396200">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t>532</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103</a:t>
                      </a:r>
                      <a:endParaRPr/>
                    </a:p>
                  </a:txBody>
                  <a:tcPr marT="91425" marB="91425" marR="91425" marL="91425"/>
                </a:tc>
              </a:tr>
              <a:tr h="396200">
                <a:tc>
                  <a:txBody>
                    <a:bodyPr/>
                    <a:lstStyle/>
                    <a:p>
                      <a:pPr indent="0" lvl="0" marL="0" rtl="0" algn="l">
                        <a:spcBef>
                          <a:spcPts val="0"/>
                        </a:spcBef>
                        <a:spcAft>
                          <a:spcPts val="0"/>
                        </a:spcAft>
                        <a:buNone/>
                      </a:pPr>
                      <a:r>
                        <a:rPr lang="en"/>
                        <a:t>Neutral</a:t>
                      </a:r>
                      <a:endParaRPr/>
                    </a:p>
                  </a:txBody>
                  <a:tcPr marT="91425" marB="91425" marR="91425" marL="91425"/>
                </a:tc>
                <a:tc>
                  <a:txBody>
                    <a:bodyPr/>
                    <a:lstStyle/>
                    <a:p>
                      <a:pPr indent="0" lvl="0" marL="0" rtl="0" algn="l">
                        <a:spcBef>
                          <a:spcPts val="0"/>
                        </a:spcBef>
                        <a:spcAft>
                          <a:spcPts val="0"/>
                        </a:spcAft>
                        <a:buNone/>
                      </a:pPr>
                      <a:r>
                        <a:rPr lang="en"/>
                        <a:t>33</a:t>
                      </a:r>
                      <a:endParaRPr/>
                    </a:p>
                  </a:txBody>
                  <a:tcPr marT="91425" marB="91425" marR="91425" marL="91425"/>
                </a:tc>
                <a:tc>
                  <a:txBody>
                    <a:bodyPr/>
                    <a:lstStyle/>
                    <a:p>
                      <a:pPr indent="0" lvl="0" marL="0" rtl="0" algn="l">
                        <a:spcBef>
                          <a:spcPts val="0"/>
                        </a:spcBef>
                        <a:spcAft>
                          <a:spcPts val="0"/>
                        </a:spcAft>
                        <a:buNone/>
                      </a:pPr>
                      <a:r>
                        <a:rPr lang="en"/>
                        <a:t>470</a:t>
                      </a:r>
                      <a:endParaRPr/>
                    </a:p>
                  </a:txBody>
                  <a:tcPr marT="91425" marB="91425" marR="91425" marL="91425"/>
                </a:tc>
                <a:tc>
                  <a:txBody>
                    <a:bodyPr/>
                    <a:lstStyle/>
                    <a:p>
                      <a:pPr indent="0" lvl="0" marL="0" rtl="0" algn="l">
                        <a:spcBef>
                          <a:spcPts val="0"/>
                        </a:spcBef>
                        <a:spcAft>
                          <a:spcPts val="0"/>
                        </a:spcAft>
                        <a:buNone/>
                      </a:pPr>
                      <a:r>
                        <a:rPr lang="en"/>
                        <a:t>32</a:t>
                      </a:r>
                      <a:endParaRPr/>
                    </a:p>
                  </a:txBody>
                  <a:tcPr marT="91425" marB="91425" marR="91425" marL="91425"/>
                </a:tc>
              </a:tr>
              <a:tr h="396200">
                <a:tc>
                  <a:txBody>
                    <a:bodyPr/>
                    <a:lstStyle/>
                    <a:p>
                      <a:pPr indent="0" lvl="0" marL="0" rtl="0" algn="l">
                        <a:spcBef>
                          <a:spcPts val="0"/>
                        </a:spcBef>
                        <a:spcAft>
                          <a:spcPts val="0"/>
                        </a:spcAft>
                        <a:buNone/>
                      </a:pPr>
                      <a:r>
                        <a:rPr lang="en"/>
                        <a:t>Negative</a:t>
                      </a:r>
                      <a:endParaRPr/>
                    </a:p>
                  </a:txBody>
                  <a:tcPr marT="91425" marB="91425" marR="91425" marL="91425"/>
                </a:tc>
                <a:tc>
                  <a:txBody>
                    <a:bodyPr/>
                    <a:lstStyle/>
                    <a:p>
                      <a:pPr indent="0" lvl="0" marL="0" rtl="0" algn="l">
                        <a:spcBef>
                          <a:spcPts val="0"/>
                        </a:spcBef>
                        <a:spcAft>
                          <a:spcPts val="0"/>
                        </a:spcAft>
                        <a:buNone/>
                      </a:pPr>
                      <a:r>
                        <a:rPr lang="en"/>
                        <a:t>124</a:t>
                      </a:r>
                      <a:endParaRPr/>
                    </a:p>
                  </a:txBody>
                  <a:tcPr marT="91425" marB="91425" marR="91425" marL="91425"/>
                </a:tc>
                <a:tc>
                  <a:txBody>
                    <a:bodyPr/>
                    <a:lstStyle/>
                    <a:p>
                      <a:pPr indent="0" lvl="0" marL="0" rtl="0" algn="l">
                        <a:spcBef>
                          <a:spcPts val="0"/>
                        </a:spcBef>
                        <a:spcAft>
                          <a:spcPts val="0"/>
                        </a:spcAft>
                        <a:buNone/>
                      </a:pPr>
                      <a:r>
                        <a:rPr lang="en"/>
                        <a:t>27</a:t>
                      </a:r>
                      <a:endParaRPr/>
                    </a:p>
                  </a:txBody>
                  <a:tcPr marT="91425" marB="91425" marR="91425" marL="91425"/>
                </a:tc>
                <a:tc>
                  <a:txBody>
                    <a:bodyPr/>
                    <a:lstStyle/>
                    <a:p>
                      <a:pPr indent="0" lvl="0" marL="0" rtl="0" algn="l">
                        <a:spcBef>
                          <a:spcPts val="0"/>
                        </a:spcBef>
                        <a:spcAft>
                          <a:spcPts val="0"/>
                        </a:spcAft>
                        <a:buNone/>
                      </a:pPr>
                      <a:r>
                        <a:rPr lang="en"/>
                        <a:t>472</a:t>
                      </a:r>
                      <a:endParaRPr/>
                    </a:p>
                  </a:txBody>
                  <a:tcPr marT="91425" marB="91425" marR="91425" marL="91425"/>
                </a:tc>
              </a:tr>
            </a:tbl>
          </a:graphicData>
        </a:graphic>
      </p:graphicFrame>
      <p:sp>
        <p:nvSpPr>
          <p:cNvPr id="225" name="Google Shape;225;p43"/>
          <p:cNvSpPr txBox="1"/>
          <p:nvPr/>
        </p:nvSpPr>
        <p:spPr>
          <a:xfrm>
            <a:off x="893575" y="3725788"/>
            <a:ext cx="7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Actual</a:t>
            </a:r>
            <a:endParaRPr b="1">
              <a:latin typeface="Proxima Nova"/>
              <a:ea typeface="Proxima Nova"/>
              <a:cs typeface="Proxima Nova"/>
              <a:sym typeface="Proxima Nova"/>
            </a:endParaRPr>
          </a:p>
        </p:txBody>
      </p:sp>
      <p:sp>
        <p:nvSpPr>
          <p:cNvPr id="226" name="Google Shape;226;p43"/>
          <p:cNvSpPr txBox="1"/>
          <p:nvPr/>
        </p:nvSpPr>
        <p:spPr>
          <a:xfrm>
            <a:off x="3074375" y="4670800"/>
            <a:ext cx="1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Prediction</a:t>
            </a:r>
            <a:endParaRPr b="1">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4"/>
          <p:cNvSpPr txBox="1"/>
          <p:nvPr>
            <p:ph type="title"/>
          </p:nvPr>
        </p:nvSpPr>
        <p:spPr>
          <a:xfrm>
            <a:off x="185125" y="319275"/>
            <a:ext cx="8260200" cy="117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u="sng"/>
              <a:t>Conclusion</a:t>
            </a:r>
            <a:endParaRPr u="sng"/>
          </a:p>
        </p:txBody>
      </p:sp>
      <p:sp>
        <p:nvSpPr>
          <p:cNvPr id="232" name="Google Shape;232;p44"/>
          <p:cNvSpPr txBox="1"/>
          <p:nvPr/>
        </p:nvSpPr>
        <p:spPr>
          <a:xfrm>
            <a:off x="588450" y="1950600"/>
            <a:ext cx="7944000" cy="209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200">
                <a:solidFill>
                  <a:schemeClr val="lt1"/>
                </a:solidFill>
                <a:latin typeface="Calibri"/>
                <a:ea typeface="Calibri"/>
                <a:cs typeface="Calibri"/>
                <a:sym typeface="Calibri"/>
              </a:rPr>
              <a:t>Sentiment analysis on hindi speech data has been achieved using three </a:t>
            </a:r>
            <a:r>
              <a:rPr lang="en" sz="2200">
                <a:solidFill>
                  <a:schemeClr val="lt1"/>
                </a:solidFill>
                <a:latin typeface="Calibri"/>
                <a:ea typeface="Calibri"/>
                <a:cs typeface="Calibri"/>
                <a:sym typeface="Calibri"/>
              </a:rPr>
              <a:t>different deep learning</a:t>
            </a:r>
            <a:r>
              <a:rPr lang="en" sz="2200">
                <a:solidFill>
                  <a:schemeClr val="lt1"/>
                </a:solidFill>
                <a:latin typeface="Calibri"/>
                <a:ea typeface="Calibri"/>
                <a:cs typeface="Calibri"/>
                <a:sym typeface="Calibri"/>
              </a:rPr>
              <a:t> models ULMfit, BERT and LSTM with 82.98, 80.52 and 80.1 Testing Accuracy respectively. And the </a:t>
            </a:r>
            <a:r>
              <a:rPr lang="en" sz="2200">
                <a:solidFill>
                  <a:schemeClr val="lt1"/>
                </a:solidFill>
                <a:latin typeface="Calibri"/>
                <a:ea typeface="Calibri"/>
                <a:cs typeface="Calibri"/>
                <a:sym typeface="Calibri"/>
              </a:rPr>
              <a:t>comparative</a:t>
            </a:r>
            <a:r>
              <a:rPr lang="en" sz="2200">
                <a:solidFill>
                  <a:schemeClr val="lt1"/>
                </a:solidFill>
                <a:latin typeface="Calibri"/>
                <a:ea typeface="Calibri"/>
                <a:cs typeface="Calibri"/>
                <a:sym typeface="Calibri"/>
              </a:rPr>
              <a:t> study shows that ULMfit is the best model for our approach.</a:t>
            </a:r>
            <a:endParaRPr sz="2200">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5"/>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7200" u="sng"/>
              <a:t>References</a:t>
            </a:r>
            <a:endParaRPr sz="7200" u="sng"/>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6"/>
          <p:cNvSpPr txBox="1"/>
          <p:nvPr/>
        </p:nvSpPr>
        <p:spPr>
          <a:xfrm>
            <a:off x="0" y="0"/>
            <a:ext cx="8909400" cy="4796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1200"/>
              </a:spcBef>
              <a:spcAft>
                <a:spcPts val="0"/>
              </a:spcAft>
              <a:buNone/>
            </a:pPr>
            <a:r>
              <a:t/>
            </a:r>
            <a:endParaRPr b="1" sz="1200">
              <a:latin typeface="Calibri"/>
              <a:ea typeface="Calibri"/>
              <a:cs typeface="Calibri"/>
              <a:sym typeface="Calibri"/>
            </a:endParaRPr>
          </a:p>
          <a:p>
            <a:pPr indent="-304800" lvl="0" marL="457200" rtl="0" algn="just">
              <a:lnSpc>
                <a:spcPct val="115000"/>
              </a:lnSpc>
              <a:spcBef>
                <a:spcPts val="1200"/>
              </a:spcBef>
              <a:spcAft>
                <a:spcPts val="0"/>
              </a:spcAft>
              <a:buSzPts val="1200"/>
              <a:buFont typeface="Calibri"/>
              <a:buChar char="●"/>
            </a:pPr>
            <a:r>
              <a:rPr b="1" lang="en" sz="1200">
                <a:latin typeface="Calibri"/>
                <a:ea typeface="Calibri"/>
                <a:cs typeface="Calibri"/>
                <a:sym typeface="Calibri"/>
              </a:rPr>
              <a:t>Gauravarora@HASOC-Dravidian-CodeMix FIRE2020: Pre-training ULMFiT on Synthetically Generated Code-Mixed Data for Hate Speech Detection.</a:t>
            </a:r>
            <a:endParaRPr b="1" sz="1200">
              <a:latin typeface="Calibri"/>
              <a:ea typeface="Calibri"/>
              <a:cs typeface="Calibri"/>
              <a:sym typeface="Calibri"/>
            </a:endParaRPr>
          </a:p>
          <a:p>
            <a:pPr indent="0" lvl="0" marL="457200" rtl="0" algn="just">
              <a:lnSpc>
                <a:spcPct val="115000"/>
              </a:lnSpc>
              <a:spcBef>
                <a:spcPts val="0"/>
              </a:spcBef>
              <a:spcAft>
                <a:spcPts val="0"/>
              </a:spcAft>
              <a:buNone/>
            </a:pPr>
            <a:r>
              <a:t/>
            </a:r>
            <a:endParaRPr b="1" sz="1200">
              <a:latin typeface="Calibri"/>
              <a:ea typeface="Calibri"/>
              <a:cs typeface="Calibri"/>
              <a:sym typeface="Calibri"/>
            </a:endParaRPr>
          </a:p>
          <a:p>
            <a:pPr indent="-304800" lvl="0" marL="457200" rtl="0" algn="just">
              <a:lnSpc>
                <a:spcPct val="115000"/>
              </a:lnSpc>
              <a:spcBef>
                <a:spcPts val="0"/>
              </a:spcBef>
              <a:spcAft>
                <a:spcPts val="0"/>
              </a:spcAft>
              <a:buSzPts val="1200"/>
              <a:buFont typeface="Calibri"/>
              <a:buChar char="●"/>
            </a:pPr>
            <a:r>
              <a:rPr b="1" lang="en" sz="1200">
                <a:latin typeface="Calibri"/>
                <a:ea typeface="Calibri"/>
                <a:cs typeface="Calibri"/>
                <a:sym typeface="Calibri"/>
              </a:rPr>
              <a:t>Advanced Transfer Learning Approach for Improving Spanish Sentiment Analysis, </a:t>
            </a:r>
            <a:r>
              <a:rPr b="1" lang="en" sz="1200">
                <a:solidFill>
                  <a:srgbClr val="3874A1"/>
                </a:solidFill>
                <a:latin typeface="Calibri"/>
                <a:ea typeface="Calibri"/>
                <a:cs typeface="Calibri"/>
                <a:sym typeface="Calibri"/>
              </a:rPr>
              <a:t>Daniel Palomino ,</a:t>
            </a:r>
            <a:r>
              <a:rPr b="1" lang="en" sz="1200">
                <a:solidFill>
                  <a:srgbClr val="222222"/>
                </a:solidFill>
                <a:latin typeface="Calibri"/>
                <a:ea typeface="Calibri"/>
                <a:cs typeface="Calibri"/>
                <a:sym typeface="Calibri"/>
              </a:rPr>
              <a:t>Universidad Nacional de Ingeniería (Peru) </a:t>
            </a:r>
            <a:endParaRPr b="1" sz="1200">
              <a:solidFill>
                <a:srgbClr val="222222"/>
              </a:solidFill>
              <a:latin typeface="Calibri"/>
              <a:ea typeface="Calibri"/>
              <a:cs typeface="Calibri"/>
              <a:sym typeface="Calibri"/>
            </a:endParaRPr>
          </a:p>
          <a:p>
            <a:pPr indent="0" lvl="0" marL="457200" rtl="0" algn="just">
              <a:lnSpc>
                <a:spcPct val="115000"/>
              </a:lnSpc>
              <a:spcBef>
                <a:spcPts val="0"/>
              </a:spcBef>
              <a:spcAft>
                <a:spcPts val="0"/>
              </a:spcAft>
              <a:buNone/>
            </a:pPr>
            <a:r>
              <a:t/>
            </a:r>
            <a:endParaRPr b="1" sz="1200">
              <a:solidFill>
                <a:srgbClr val="222222"/>
              </a:solidFill>
              <a:latin typeface="Calibri"/>
              <a:ea typeface="Calibri"/>
              <a:cs typeface="Calibri"/>
              <a:sym typeface="Calibri"/>
            </a:endParaRPr>
          </a:p>
          <a:p>
            <a:pPr indent="-304800" lvl="0" marL="457200" rtl="0" algn="just">
              <a:lnSpc>
                <a:spcPct val="115000"/>
              </a:lnSpc>
              <a:spcBef>
                <a:spcPts val="0"/>
              </a:spcBef>
              <a:spcAft>
                <a:spcPts val="0"/>
              </a:spcAft>
              <a:buClr>
                <a:srgbClr val="222222"/>
              </a:buClr>
              <a:buSzPts val="1200"/>
              <a:buFont typeface="Calibri"/>
              <a:buChar char="●"/>
            </a:pPr>
            <a:r>
              <a:rPr b="1" lang="en" sz="1200">
                <a:solidFill>
                  <a:srgbClr val="222222"/>
                </a:solidFill>
                <a:latin typeface="Calibri"/>
                <a:ea typeface="Calibri"/>
                <a:cs typeface="Calibri"/>
                <a:sym typeface="Calibri"/>
              </a:rPr>
              <a:t>Multi‑class sentiment analysis of urdu text using multilingual BERT, Lal Khan , AmmarAmja1 , NomanAshraf &amp; Hsien‑Tsung Chang.</a:t>
            </a:r>
            <a:endParaRPr b="1" sz="1200">
              <a:solidFill>
                <a:srgbClr val="222222"/>
              </a:solidFill>
              <a:latin typeface="Calibri"/>
              <a:ea typeface="Calibri"/>
              <a:cs typeface="Calibri"/>
              <a:sym typeface="Calibri"/>
            </a:endParaRPr>
          </a:p>
          <a:p>
            <a:pPr indent="0" lvl="0" marL="457200" rtl="0" algn="just">
              <a:lnSpc>
                <a:spcPct val="115000"/>
              </a:lnSpc>
              <a:spcBef>
                <a:spcPts val="0"/>
              </a:spcBef>
              <a:spcAft>
                <a:spcPts val="0"/>
              </a:spcAft>
              <a:buNone/>
            </a:pPr>
            <a:r>
              <a:t/>
            </a:r>
            <a:endParaRPr b="1" sz="1200">
              <a:solidFill>
                <a:srgbClr val="222222"/>
              </a:solidFill>
              <a:latin typeface="Calibri"/>
              <a:ea typeface="Calibri"/>
              <a:cs typeface="Calibri"/>
              <a:sym typeface="Calibri"/>
            </a:endParaRPr>
          </a:p>
          <a:p>
            <a:pPr indent="-304800" lvl="0" marL="457200" rtl="0" algn="just">
              <a:lnSpc>
                <a:spcPct val="115000"/>
              </a:lnSpc>
              <a:spcBef>
                <a:spcPts val="0"/>
              </a:spcBef>
              <a:spcAft>
                <a:spcPts val="0"/>
              </a:spcAft>
              <a:buSzPts val="1200"/>
              <a:buFont typeface="Calibri"/>
              <a:buChar char="●"/>
            </a:pPr>
            <a:r>
              <a:rPr b="1" lang="en" sz="1200">
                <a:solidFill>
                  <a:srgbClr val="0073AE"/>
                </a:solidFill>
                <a:latin typeface="Calibri"/>
                <a:ea typeface="Calibri"/>
                <a:cs typeface="Calibri"/>
                <a:sym typeface="Calibri"/>
              </a:rPr>
              <a:t>Sentiment Analysis and Emotion Detection on Cryptocurrency Related Tweets Using Ensemble LSTM-GRU Model, </a:t>
            </a:r>
            <a:r>
              <a:rPr b="1" lang="en" sz="1200">
                <a:solidFill>
                  <a:srgbClr val="222222"/>
                </a:solidFill>
                <a:latin typeface="Calibri"/>
                <a:ea typeface="Calibri"/>
                <a:cs typeface="Calibri"/>
                <a:sym typeface="Calibri"/>
              </a:rPr>
              <a:t>NAILA ASLAM,  FURQAN RUSTAM  , ERNESTO LEE  , PATRICK BERNARD WASHINGTON, AND IMRAN ASHRAF </a:t>
            </a:r>
            <a:endParaRPr b="1" sz="1200">
              <a:solidFill>
                <a:srgbClr val="222222"/>
              </a:solidFill>
              <a:latin typeface="Calibri"/>
              <a:ea typeface="Calibri"/>
              <a:cs typeface="Calibri"/>
              <a:sym typeface="Calibri"/>
            </a:endParaRPr>
          </a:p>
          <a:p>
            <a:pPr indent="0" lvl="0" marL="457200" rtl="0" algn="just">
              <a:lnSpc>
                <a:spcPct val="115000"/>
              </a:lnSpc>
              <a:spcBef>
                <a:spcPts val="0"/>
              </a:spcBef>
              <a:spcAft>
                <a:spcPts val="0"/>
              </a:spcAft>
              <a:buNone/>
            </a:pPr>
            <a:r>
              <a:t/>
            </a:r>
            <a:endParaRPr b="1" sz="1200">
              <a:solidFill>
                <a:srgbClr val="222222"/>
              </a:solidFill>
              <a:latin typeface="Calibri"/>
              <a:ea typeface="Calibri"/>
              <a:cs typeface="Calibri"/>
              <a:sym typeface="Calibri"/>
            </a:endParaRPr>
          </a:p>
          <a:p>
            <a:pPr indent="-304800" lvl="0" marL="457200" rtl="0" algn="just">
              <a:lnSpc>
                <a:spcPct val="115000"/>
              </a:lnSpc>
              <a:spcBef>
                <a:spcPts val="0"/>
              </a:spcBef>
              <a:spcAft>
                <a:spcPts val="0"/>
              </a:spcAft>
              <a:buSzPts val="1200"/>
              <a:buFont typeface="Calibri"/>
              <a:buChar char="●"/>
            </a:pPr>
            <a:r>
              <a:rPr b="1" lang="en" sz="1200">
                <a:solidFill>
                  <a:srgbClr val="0073AE"/>
                </a:solidFill>
                <a:latin typeface="Calibri"/>
                <a:ea typeface="Calibri"/>
                <a:cs typeface="Calibri"/>
                <a:sym typeface="Calibri"/>
              </a:rPr>
              <a:t>Sentiment Analysis of Chinese Microblog Based on Stacked Bidirectional LSTM </a:t>
            </a:r>
            <a:r>
              <a:rPr b="1" lang="en" sz="1200">
                <a:solidFill>
                  <a:srgbClr val="222222"/>
                </a:solidFill>
                <a:latin typeface="Calibri"/>
                <a:ea typeface="Calibri"/>
                <a:cs typeface="Calibri"/>
                <a:sym typeface="Calibri"/>
              </a:rPr>
              <a:t>JUNHAO ZHOU , YUE LU , HONG-NING DAI , (Senior Member, IEEE),HAO WANG , (Member, IEEE), AND HONG XIAO</a:t>
            </a:r>
            <a:endParaRPr b="1" sz="1200">
              <a:solidFill>
                <a:srgbClr val="222222"/>
              </a:solidFill>
              <a:latin typeface="Calibri"/>
              <a:ea typeface="Calibri"/>
              <a:cs typeface="Calibri"/>
              <a:sym typeface="Calibri"/>
            </a:endParaRPr>
          </a:p>
          <a:p>
            <a:pPr indent="0" lvl="0" marL="457200" rtl="0" algn="just">
              <a:lnSpc>
                <a:spcPct val="115000"/>
              </a:lnSpc>
              <a:spcBef>
                <a:spcPts val="0"/>
              </a:spcBef>
              <a:spcAft>
                <a:spcPts val="0"/>
              </a:spcAft>
              <a:buNone/>
            </a:pPr>
            <a:r>
              <a:t/>
            </a:r>
            <a:endParaRPr b="1" sz="1200">
              <a:solidFill>
                <a:srgbClr val="222222"/>
              </a:solidFill>
              <a:latin typeface="Calibri"/>
              <a:ea typeface="Calibri"/>
              <a:cs typeface="Calibri"/>
              <a:sym typeface="Calibri"/>
            </a:endParaRPr>
          </a:p>
          <a:p>
            <a:pPr indent="-304800" lvl="0" marL="457200" rtl="0" algn="just">
              <a:lnSpc>
                <a:spcPct val="115000"/>
              </a:lnSpc>
              <a:spcBef>
                <a:spcPts val="0"/>
              </a:spcBef>
              <a:spcAft>
                <a:spcPts val="0"/>
              </a:spcAft>
              <a:buClr>
                <a:srgbClr val="222222"/>
              </a:buClr>
              <a:buSzPts val="1200"/>
              <a:buFont typeface="Calibri"/>
              <a:buChar char="●"/>
            </a:pPr>
            <a:r>
              <a:rPr b="1" lang="en" sz="1200">
                <a:solidFill>
                  <a:srgbClr val="222222"/>
                </a:solidFill>
                <a:latin typeface="Calibri"/>
                <a:ea typeface="Calibri"/>
                <a:cs typeface="Calibri"/>
                <a:sym typeface="Calibri"/>
              </a:rPr>
              <a:t>Text based Sentiment Analysis using LSTM </a:t>
            </a:r>
            <a:r>
              <a:rPr b="1" lang="en" sz="1200" u="sng">
                <a:solidFill>
                  <a:srgbClr val="222222"/>
                </a:solidFill>
                <a:latin typeface="Calibri"/>
                <a:ea typeface="Calibri"/>
                <a:cs typeface="Calibri"/>
                <a:sym typeface="Calibri"/>
              </a:rPr>
              <a:t>Dr. Gorti Satyanarayana Murty</a:t>
            </a:r>
            <a:r>
              <a:rPr b="1" lang="en" sz="1200">
                <a:solidFill>
                  <a:srgbClr val="222222"/>
                </a:solidFill>
                <a:latin typeface="Calibri"/>
                <a:ea typeface="Calibri"/>
                <a:cs typeface="Calibri"/>
                <a:sym typeface="Calibri"/>
              </a:rPr>
              <a:t>, Department of Computer Science and Engineering, Aditya Institute of Technology and Management, Srikakulam, Andhra Pradesh, </a:t>
            </a:r>
            <a:r>
              <a:rPr b="1" lang="en" sz="1200" u="sng">
                <a:solidFill>
                  <a:srgbClr val="222222"/>
                </a:solidFill>
                <a:latin typeface="Calibri"/>
                <a:ea typeface="Calibri"/>
                <a:cs typeface="Calibri"/>
                <a:sym typeface="Calibri"/>
              </a:rPr>
              <a:t>Shanmukha Rao All</a:t>
            </a:r>
            <a:r>
              <a:rPr b="1" i="1" lang="en" sz="1200" u="sng">
                <a:solidFill>
                  <a:srgbClr val="222222"/>
                </a:solidFill>
                <a:latin typeface="Calibri"/>
                <a:ea typeface="Calibri"/>
                <a:cs typeface="Calibri"/>
                <a:sym typeface="Calibri"/>
              </a:rPr>
              <a:t>u</a:t>
            </a:r>
            <a:r>
              <a:rPr b="1" lang="en" sz="1200">
                <a:solidFill>
                  <a:srgbClr val="222222"/>
                </a:solidFill>
                <a:latin typeface="Calibri"/>
                <a:ea typeface="Calibri"/>
                <a:cs typeface="Calibri"/>
                <a:sym typeface="Calibri"/>
              </a:rPr>
              <a:t>, Department of Computer Science and Engineering, Aditya Institute of Technology and Management, Srikakulam, Andhra Pradesh.</a:t>
            </a:r>
            <a:endParaRPr b="1" sz="1200">
              <a:solidFill>
                <a:srgbClr val="222222"/>
              </a:solidFill>
              <a:latin typeface="Calibri"/>
              <a:ea typeface="Calibri"/>
              <a:cs typeface="Calibri"/>
              <a:sym typeface="Calibri"/>
            </a:endParaRPr>
          </a:p>
          <a:p>
            <a:pPr indent="0" lvl="0" marL="0" rtl="0" algn="l">
              <a:lnSpc>
                <a:spcPct val="115000"/>
              </a:lnSpc>
              <a:spcBef>
                <a:spcPts val="0"/>
              </a:spcBef>
              <a:spcAft>
                <a:spcPts val="0"/>
              </a:spcAft>
              <a:buNone/>
            </a:pPr>
            <a:r>
              <a:t/>
            </a:r>
            <a:endParaRPr b="1" sz="1000">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10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7"/>
          <p:cNvSpPr txBox="1"/>
          <p:nvPr/>
        </p:nvSpPr>
        <p:spPr>
          <a:xfrm>
            <a:off x="75" y="0"/>
            <a:ext cx="8898900" cy="51435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t/>
            </a:r>
            <a:endParaRPr b="1" sz="1200">
              <a:latin typeface="Calibri"/>
              <a:ea typeface="Calibri"/>
              <a:cs typeface="Calibri"/>
              <a:sym typeface="Calibri"/>
            </a:endParaRPr>
          </a:p>
          <a:p>
            <a:pPr indent="0" lvl="0" marL="914400" rtl="0" algn="l">
              <a:lnSpc>
                <a:spcPct val="115000"/>
              </a:lnSpc>
              <a:spcBef>
                <a:spcPts val="0"/>
              </a:spcBef>
              <a:spcAft>
                <a:spcPts val="0"/>
              </a:spcAft>
              <a:buNone/>
            </a:pPr>
            <a:r>
              <a:t/>
            </a:r>
            <a:endParaRPr b="1" sz="1200">
              <a:latin typeface="Calibri"/>
              <a:ea typeface="Calibri"/>
              <a:cs typeface="Calibri"/>
              <a:sym typeface="Calibri"/>
            </a:endParaRPr>
          </a:p>
          <a:p>
            <a:pPr indent="-304800" lvl="0" marL="457200" rtl="0" algn="just">
              <a:lnSpc>
                <a:spcPct val="115000"/>
              </a:lnSpc>
              <a:spcBef>
                <a:spcPts val="0"/>
              </a:spcBef>
              <a:spcAft>
                <a:spcPts val="0"/>
              </a:spcAft>
              <a:buSzPts val="1200"/>
              <a:buFont typeface="Calibri"/>
              <a:buChar char="●"/>
            </a:pPr>
            <a:r>
              <a:rPr b="1" lang="en" sz="1200">
                <a:latin typeface="Calibri"/>
                <a:ea typeface="Calibri"/>
                <a:cs typeface="Calibri"/>
                <a:sym typeface="Calibri"/>
              </a:rPr>
              <a:t>Universal Language Model Fine-tuning for Text Classification, Jeremy Howard</a:t>
            </a:r>
            <a:r>
              <a:rPr b="1" i="1" lang="en" sz="1200">
                <a:solidFill>
                  <a:srgbClr val="000080"/>
                </a:solidFill>
                <a:latin typeface="Calibri"/>
                <a:ea typeface="Calibri"/>
                <a:cs typeface="Calibri"/>
                <a:sym typeface="Calibri"/>
              </a:rPr>
              <a:t>∗ </a:t>
            </a:r>
            <a:r>
              <a:rPr b="1" lang="en" sz="1200">
                <a:latin typeface="Calibri"/>
                <a:ea typeface="Calibri"/>
                <a:cs typeface="Calibri"/>
                <a:sym typeface="Calibri"/>
              </a:rPr>
              <a:t>fast.ai, University of San Francisco. Sebastian Ruder</a:t>
            </a:r>
            <a:r>
              <a:rPr b="1" i="1" lang="en" sz="1200">
                <a:latin typeface="Calibri"/>
                <a:ea typeface="Calibri"/>
                <a:cs typeface="Calibri"/>
                <a:sym typeface="Calibri"/>
              </a:rPr>
              <a:t>∗ </a:t>
            </a:r>
            <a:r>
              <a:rPr b="1" lang="en" sz="1200">
                <a:latin typeface="Calibri"/>
                <a:ea typeface="Calibri"/>
                <a:cs typeface="Calibri"/>
                <a:sym typeface="Calibri"/>
              </a:rPr>
              <a:t>Insight Centre, NUI Galway, Aylien Ltd., Dublin.</a:t>
            </a:r>
            <a:endParaRPr b="1" sz="1200">
              <a:latin typeface="Calibri"/>
              <a:ea typeface="Calibri"/>
              <a:cs typeface="Calibri"/>
              <a:sym typeface="Calibri"/>
            </a:endParaRPr>
          </a:p>
          <a:p>
            <a:pPr indent="0" lvl="0" marL="457200" rtl="0" algn="just">
              <a:lnSpc>
                <a:spcPct val="115000"/>
              </a:lnSpc>
              <a:spcBef>
                <a:spcPts val="0"/>
              </a:spcBef>
              <a:spcAft>
                <a:spcPts val="0"/>
              </a:spcAft>
              <a:buNone/>
            </a:pPr>
            <a:r>
              <a:t/>
            </a:r>
            <a:endParaRPr b="1" sz="1200">
              <a:latin typeface="Calibri"/>
              <a:ea typeface="Calibri"/>
              <a:cs typeface="Calibri"/>
              <a:sym typeface="Calibri"/>
            </a:endParaRPr>
          </a:p>
          <a:p>
            <a:pPr indent="-304800" lvl="0" marL="457200" rtl="0" algn="just">
              <a:lnSpc>
                <a:spcPct val="115000"/>
              </a:lnSpc>
              <a:spcBef>
                <a:spcPts val="0"/>
              </a:spcBef>
              <a:spcAft>
                <a:spcPts val="0"/>
              </a:spcAft>
              <a:buSzPts val="1200"/>
              <a:buFont typeface="Calibri"/>
              <a:buChar char="●"/>
            </a:pPr>
            <a:r>
              <a:rPr b="1" lang="en" sz="1200">
                <a:latin typeface="Calibri"/>
                <a:ea typeface="Calibri"/>
                <a:cs typeface="Calibri"/>
                <a:sym typeface="Calibri"/>
              </a:rPr>
              <a:t>FinBERT: Financial Sentiment Analysis with Pre-trained Language Models , Dogu Tan Araci, </a:t>
            </a:r>
            <a:r>
              <a:rPr b="1" lang="en" sz="1200" u="sng">
                <a:solidFill>
                  <a:srgbClr val="1155CC"/>
                </a:solidFill>
                <a:latin typeface="Calibri"/>
                <a:ea typeface="Calibri"/>
                <a:cs typeface="Calibri"/>
                <a:sym typeface="Calibri"/>
                <a:hlinkClick r:id="rId3">
                  <a:extLst>
                    <a:ext uri="{A12FA001-AC4F-418D-AE19-62706E023703}">
                      <ahyp:hlinkClr val="tx"/>
                    </a:ext>
                  </a:extLst>
                </a:hlinkClick>
              </a:rPr>
              <a:t>dogu.araci@student.uva.nl</a:t>
            </a:r>
            <a:r>
              <a:rPr b="1" lang="en" sz="1200">
                <a:latin typeface="Calibri"/>
                <a:ea typeface="Calibri"/>
                <a:cs typeface="Calibri"/>
                <a:sym typeface="Calibri"/>
              </a:rPr>
              <a:t>, University of Amsterdam, Amsterdam, The Netherlands</a:t>
            </a:r>
            <a:endParaRPr b="1" sz="1200">
              <a:latin typeface="Calibri"/>
              <a:ea typeface="Calibri"/>
              <a:cs typeface="Calibri"/>
              <a:sym typeface="Calibri"/>
            </a:endParaRPr>
          </a:p>
          <a:p>
            <a:pPr indent="0" lvl="0" marL="457200" rtl="0" algn="just">
              <a:lnSpc>
                <a:spcPct val="115000"/>
              </a:lnSpc>
              <a:spcBef>
                <a:spcPts val="0"/>
              </a:spcBef>
              <a:spcAft>
                <a:spcPts val="0"/>
              </a:spcAft>
              <a:buNone/>
            </a:pPr>
            <a:r>
              <a:t/>
            </a:r>
            <a:endParaRPr b="1"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b="1" lang="en" sz="1200">
                <a:latin typeface="Calibri"/>
                <a:ea typeface="Calibri"/>
                <a:cs typeface="Calibri"/>
                <a:sym typeface="Calibri"/>
              </a:rPr>
              <a:t>Sentiment Analysis on Speaker Specific Speech Data Maghilnan S, Rajesh Kumar M, Senior IEEE, Member School of Electronic Engineering VIT University Tamil Nadu, India.</a:t>
            </a:r>
            <a:endParaRPr b="1" sz="1200">
              <a:latin typeface="Calibri"/>
              <a:ea typeface="Calibri"/>
              <a:cs typeface="Calibri"/>
              <a:sym typeface="Calibri"/>
            </a:endParaRPr>
          </a:p>
          <a:p>
            <a:pPr indent="0" lvl="0" marL="457200" rtl="0" algn="just">
              <a:spcBef>
                <a:spcPts val="0"/>
              </a:spcBef>
              <a:spcAft>
                <a:spcPts val="0"/>
              </a:spcAft>
              <a:buNone/>
            </a:pPr>
            <a:r>
              <a:t/>
            </a:r>
            <a:endParaRPr b="1"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b="1" lang="en" sz="1200">
                <a:latin typeface="Calibri"/>
                <a:ea typeface="Calibri"/>
                <a:cs typeface="Calibri"/>
                <a:sym typeface="Calibri"/>
              </a:rPr>
              <a:t>Sentiment Analysis of Speech Aishwarya Murarka, Kajal Shivarkar, Sneha, Vani Gupta ,Prof. Lata Sankpal Student, Department of Computer Engineering, Sinhgad Academy of Engineering, Pune, India.</a:t>
            </a:r>
            <a:endParaRPr b="1" sz="1200">
              <a:latin typeface="Calibri"/>
              <a:ea typeface="Calibri"/>
              <a:cs typeface="Calibri"/>
              <a:sym typeface="Calibri"/>
            </a:endParaRPr>
          </a:p>
          <a:p>
            <a:pPr indent="0" lvl="0" marL="457200" rtl="0" algn="just">
              <a:spcBef>
                <a:spcPts val="0"/>
              </a:spcBef>
              <a:spcAft>
                <a:spcPts val="0"/>
              </a:spcAft>
              <a:buNone/>
            </a:pPr>
            <a:r>
              <a:t/>
            </a:r>
            <a:endParaRPr b="1"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b="1" lang="en" sz="1200">
                <a:latin typeface="Calibri"/>
                <a:ea typeface="Calibri"/>
                <a:cs typeface="Calibri"/>
                <a:sym typeface="Calibri"/>
              </a:rPr>
              <a:t> Audio Sentiment Analysis by Heterogeneous Signal Features Learned from Utterance-Based Parallel Neural Network Ziquan Luo, Hua Xu, and Feiyang Chen Tsinghua University, China.</a:t>
            </a:r>
            <a:endParaRPr b="1" sz="1200">
              <a:latin typeface="Calibri"/>
              <a:ea typeface="Calibri"/>
              <a:cs typeface="Calibri"/>
              <a:sym typeface="Calibri"/>
            </a:endParaRPr>
          </a:p>
          <a:p>
            <a:pPr indent="0" lvl="0" marL="457200" rtl="0" algn="just">
              <a:spcBef>
                <a:spcPts val="0"/>
              </a:spcBef>
              <a:spcAft>
                <a:spcPts val="0"/>
              </a:spcAft>
              <a:buNone/>
            </a:pPr>
            <a:r>
              <a:t/>
            </a:r>
            <a:endParaRPr b="1"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b="1" lang="en" sz="1200">
                <a:latin typeface="Calibri"/>
                <a:ea typeface="Calibri"/>
                <a:cs typeface="Calibri"/>
                <a:sym typeface="Calibri"/>
              </a:rPr>
              <a:t>Automatic speech recognition – Hindi Anish Saha Vellore Institute of Technology, Vellore Prof. A.G. Ramakrishnan Indian Institute of Science, Bengaluru.</a:t>
            </a:r>
            <a:endParaRPr b="1" sz="1200">
              <a:latin typeface="Calibri"/>
              <a:ea typeface="Calibri"/>
              <a:cs typeface="Calibri"/>
              <a:sym typeface="Calibri"/>
            </a:endParaRPr>
          </a:p>
          <a:p>
            <a:pPr indent="0" lvl="0" marL="457200" rtl="0" algn="just">
              <a:spcBef>
                <a:spcPts val="0"/>
              </a:spcBef>
              <a:spcAft>
                <a:spcPts val="0"/>
              </a:spcAft>
              <a:buNone/>
            </a:pPr>
            <a:r>
              <a:t/>
            </a:r>
            <a:endParaRPr b="1" sz="1200">
              <a:latin typeface="Calibri"/>
              <a:ea typeface="Calibri"/>
              <a:cs typeface="Calibri"/>
              <a:sym typeface="Calibri"/>
            </a:endParaRPr>
          </a:p>
          <a:p>
            <a:pPr indent="-304800" lvl="0" marL="457200" rtl="0" algn="just">
              <a:spcBef>
                <a:spcPts val="0"/>
              </a:spcBef>
              <a:spcAft>
                <a:spcPts val="0"/>
              </a:spcAft>
              <a:buSzPts val="1200"/>
              <a:buFont typeface="Calibri"/>
              <a:buChar char="●"/>
            </a:pPr>
            <a:r>
              <a:rPr b="1" lang="en" sz="1200">
                <a:latin typeface="Calibri"/>
                <a:ea typeface="Calibri"/>
                <a:cs typeface="Calibri"/>
                <a:sym typeface="Calibri"/>
              </a:rPr>
              <a:t>Speech Recognition with Sentiment Analysis by Ng Wai Foong</a:t>
            </a:r>
            <a:endParaRPr b="1" sz="120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8"/>
          <p:cNvSpPr txBox="1"/>
          <p:nvPr>
            <p:ph type="title"/>
          </p:nvPr>
        </p:nvSpPr>
        <p:spPr>
          <a:xfrm>
            <a:off x="311700" y="1581750"/>
            <a:ext cx="8520600" cy="198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7200" u="sng"/>
              <a:t>Problem Statement</a:t>
            </a:r>
            <a:endParaRPr sz="7200"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93700" lvl="0" marL="457200" rtl="0" algn="l">
              <a:spcBef>
                <a:spcPts val="1200"/>
              </a:spcBef>
              <a:spcAft>
                <a:spcPts val="0"/>
              </a:spcAft>
              <a:buClr>
                <a:srgbClr val="000000"/>
              </a:buClr>
              <a:buSzPts val="2600"/>
              <a:buFont typeface="Calibri"/>
              <a:buChar char="●"/>
            </a:pPr>
            <a:r>
              <a:rPr b="1" lang="en" sz="2600">
                <a:solidFill>
                  <a:srgbClr val="000000"/>
                </a:solidFill>
                <a:latin typeface="Calibri"/>
                <a:ea typeface="Calibri"/>
                <a:cs typeface="Calibri"/>
                <a:sym typeface="Calibri"/>
              </a:rPr>
              <a:t>To determine the sentiments (Polarity of speech) of a given Text and Audio data.</a:t>
            </a:r>
            <a:endParaRPr b="1" sz="2600">
              <a:solidFill>
                <a:srgbClr val="000000"/>
              </a:solidFill>
              <a:latin typeface="Calibri"/>
              <a:ea typeface="Calibri"/>
              <a:cs typeface="Calibri"/>
              <a:sym typeface="Calibri"/>
            </a:endParaRPr>
          </a:p>
          <a:p>
            <a:pPr indent="0" lvl="0" marL="457200" rtl="0" algn="l">
              <a:spcBef>
                <a:spcPts val="1200"/>
              </a:spcBef>
              <a:spcAft>
                <a:spcPts val="0"/>
              </a:spcAft>
              <a:buNone/>
            </a:pPr>
            <a:r>
              <a:t/>
            </a:r>
            <a:endParaRPr b="1" sz="2600">
              <a:solidFill>
                <a:srgbClr val="000000"/>
              </a:solidFill>
              <a:latin typeface="Calibri"/>
              <a:ea typeface="Calibri"/>
              <a:cs typeface="Calibri"/>
              <a:sym typeface="Calibri"/>
            </a:endParaRPr>
          </a:p>
          <a:p>
            <a:pPr indent="-393700" lvl="0" marL="457200" rtl="0" algn="l">
              <a:spcBef>
                <a:spcPts val="1200"/>
              </a:spcBef>
              <a:spcAft>
                <a:spcPts val="0"/>
              </a:spcAft>
              <a:buClr>
                <a:srgbClr val="000000"/>
              </a:buClr>
              <a:buSzPts val="2600"/>
              <a:buFont typeface="Calibri"/>
              <a:buChar char="●"/>
            </a:pPr>
            <a:r>
              <a:rPr b="1" lang="en" sz="2600">
                <a:solidFill>
                  <a:srgbClr val="000000"/>
                </a:solidFill>
                <a:latin typeface="Calibri"/>
                <a:ea typeface="Calibri"/>
                <a:cs typeface="Calibri"/>
                <a:sym typeface="Calibri"/>
              </a:rPr>
              <a:t>Comparing the </a:t>
            </a:r>
            <a:r>
              <a:rPr b="1" lang="en" sz="2600">
                <a:solidFill>
                  <a:srgbClr val="000000"/>
                </a:solidFill>
                <a:latin typeface="Calibri"/>
                <a:ea typeface="Calibri"/>
                <a:cs typeface="Calibri"/>
                <a:sym typeface="Calibri"/>
              </a:rPr>
              <a:t>accuracy</a:t>
            </a:r>
            <a:r>
              <a:rPr b="1" lang="en" sz="2600">
                <a:solidFill>
                  <a:srgbClr val="000000"/>
                </a:solidFill>
                <a:latin typeface="Calibri"/>
                <a:ea typeface="Calibri"/>
                <a:cs typeface="Calibri"/>
                <a:sym typeface="Calibri"/>
              </a:rPr>
              <a:t> of 3 Models different models.</a:t>
            </a:r>
            <a:endParaRPr b="1" sz="2600">
              <a:solidFill>
                <a:srgbClr val="000000"/>
              </a:solidFill>
              <a:latin typeface="Calibri"/>
              <a:ea typeface="Calibri"/>
              <a:cs typeface="Calibri"/>
              <a:sym typeface="Calibri"/>
            </a:endParaRPr>
          </a:p>
          <a:p>
            <a:pPr indent="0" lvl="0" marL="0" rtl="0" algn="l">
              <a:spcBef>
                <a:spcPts val="1200"/>
              </a:spcBef>
              <a:spcAft>
                <a:spcPts val="0"/>
              </a:spcAft>
              <a:buNone/>
            </a:pPr>
            <a:r>
              <a:t/>
            </a:r>
            <a:endParaRPr b="1" sz="2600">
              <a:solidFill>
                <a:srgbClr val="000000"/>
              </a:solidFill>
              <a:latin typeface="Calibri"/>
              <a:ea typeface="Calibri"/>
              <a:cs typeface="Calibri"/>
              <a:sym typeface="Calibri"/>
            </a:endParaRPr>
          </a:p>
          <a:p>
            <a:pPr indent="0" lvl="0" marL="0" rtl="0" algn="l">
              <a:spcBef>
                <a:spcPts val="1200"/>
              </a:spcBef>
              <a:spcAft>
                <a:spcPts val="1200"/>
              </a:spcAft>
              <a:buNone/>
            </a:pPr>
            <a:r>
              <a:t/>
            </a:r>
            <a:endParaRPr>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7200" u="sng"/>
              <a:t>Motivation</a:t>
            </a:r>
            <a:endParaRPr sz="7200"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90" name="Google Shape;90;p19"/>
          <p:cNvSpPr txBox="1"/>
          <p:nvPr>
            <p:ph idx="1" type="body"/>
          </p:nvPr>
        </p:nvSpPr>
        <p:spPr>
          <a:xfrm>
            <a:off x="311700" y="1250250"/>
            <a:ext cx="8520600" cy="2643000"/>
          </a:xfrm>
          <a:prstGeom prst="rect">
            <a:avLst/>
          </a:prstGeom>
        </p:spPr>
        <p:txBody>
          <a:bodyPr anchorCtr="0" anchor="t" bIns="91425" lIns="91425" spcFirstLastPara="1" rIns="91425" wrap="square" tIns="91425">
            <a:normAutofit/>
          </a:bodyPr>
          <a:lstStyle/>
          <a:p>
            <a:pPr indent="-387350" lvl="0" marL="457200" rtl="0" algn="just">
              <a:spcBef>
                <a:spcPts val="0"/>
              </a:spcBef>
              <a:spcAft>
                <a:spcPts val="0"/>
              </a:spcAft>
              <a:buClr>
                <a:srgbClr val="000000"/>
              </a:buClr>
              <a:buSzPts val="2500"/>
              <a:buFont typeface="Calibri"/>
              <a:buChar char="●"/>
            </a:pPr>
            <a:r>
              <a:rPr lang="en" sz="2500">
                <a:solidFill>
                  <a:srgbClr val="000000"/>
                </a:solidFill>
                <a:latin typeface="Calibri"/>
                <a:ea typeface="Calibri"/>
                <a:cs typeface="Calibri"/>
                <a:sym typeface="Calibri"/>
              </a:rPr>
              <a:t>The useful features derived from sentiment analysis can be applied to a wide range of applications.</a:t>
            </a:r>
            <a:endParaRPr sz="2500">
              <a:solidFill>
                <a:srgbClr val="000000"/>
              </a:solidFill>
              <a:latin typeface="Calibri"/>
              <a:ea typeface="Calibri"/>
              <a:cs typeface="Calibri"/>
              <a:sym typeface="Calibri"/>
            </a:endParaRPr>
          </a:p>
          <a:p>
            <a:pPr indent="0" lvl="0" marL="0" rtl="0" algn="just">
              <a:spcBef>
                <a:spcPts val="0"/>
              </a:spcBef>
              <a:spcAft>
                <a:spcPts val="0"/>
              </a:spcAft>
              <a:buNone/>
            </a:pPr>
            <a:r>
              <a:t/>
            </a:r>
            <a:endParaRPr sz="2550">
              <a:solidFill>
                <a:srgbClr val="000000"/>
              </a:solidFill>
              <a:latin typeface="Calibri"/>
              <a:ea typeface="Calibri"/>
              <a:cs typeface="Calibri"/>
              <a:sym typeface="Calibri"/>
            </a:endParaRPr>
          </a:p>
          <a:p>
            <a:pPr indent="-390525" lvl="0" marL="457200" rtl="0" algn="just">
              <a:spcBef>
                <a:spcPts val="0"/>
              </a:spcBef>
              <a:spcAft>
                <a:spcPts val="0"/>
              </a:spcAft>
              <a:buClr>
                <a:srgbClr val="000000"/>
              </a:buClr>
              <a:buSzPts val="2550"/>
              <a:buFont typeface="Calibri"/>
              <a:buChar char="●"/>
            </a:pPr>
            <a:r>
              <a:rPr lang="en" sz="1300">
                <a:solidFill>
                  <a:srgbClr val="000000"/>
                </a:solidFill>
                <a:latin typeface="Calibri"/>
                <a:ea typeface="Calibri"/>
                <a:cs typeface="Calibri"/>
                <a:sym typeface="Calibri"/>
              </a:rPr>
              <a:t> </a:t>
            </a:r>
            <a:r>
              <a:rPr lang="en" sz="2500">
                <a:solidFill>
                  <a:srgbClr val="000000"/>
                </a:solidFill>
                <a:latin typeface="Calibri"/>
                <a:ea typeface="Calibri"/>
                <a:cs typeface="Calibri"/>
                <a:sym typeface="Calibri"/>
              </a:rPr>
              <a:t>As of today the research in the field of sentiment analysis on Hindi text and audio is still in its early stage.</a:t>
            </a:r>
            <a:endParaRPr sz="25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7200" u="sng"/>
              <a:t>Objective</a:t>
            </a:r>
            <a:endParaRPr sz="7200"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Obejctive of the Project is : -</a:t>
            </a:r>
            <a:endParaRPr/>
          </a:p>
        </p:txBody>
      </p:sp>
      <p:sp>
        <p:nvSpPr>
          <p:cNvPr id="101" name="Google Shape;101;p21"/>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387350" lvl="0" marL="457200" rtl="0" algn="just">
              <a:lnSpc>
                <a:spcPct val="115000"/>
              </a:lnSpc>
              <a:spcBef>
                <a:spcPts val="1200"/>
              </a:spcBef>
              <a:spcAft>
                <a:spcPts val="0"/>
              </a:spcAft>
              <a:buClr>
                <a:srgbClr val="000000"/>
              </a:buClr>
              <a:buSzPts val="2500"/>
              <a:buFont typeface="Calibri"/>
              <a:buAutoNum type="arabicPeriod"/>
            </a:pPr>
            <a:r>
              <a:rPr lang="en" sz="2500">
                <a:solidFill>
                  <a:srgbClr val="000000"/>
                </a:solidFill>
                <a:latin typeface="Calibri"/>
                <a:ea typeface="Calibri"/>
                <a:cs typeface="Calibri"/>
                <a:sym typeface="Calibri"/>
              </a:rPr>
              <a:t>To find the polarity of Hindi text and speech data. </a:t>
            </a:r>
            <a:endParaRPr sz="2500">
              <a:solidFill>
                <a:srgbClr val="000000"/>
              </a:solidFill>
              <a:latin typeface="Calibri"/>
              <a:ea typeface="Calibri"/>
              <a:cs typeface="Calibri"/>
              <a:sym typeface="Calibri"/>
            </a:endParaRPr>
          </a:p>
          <a:p>
            <a:pPr indent="0" lvl="0" marL="457200" rtl="0" algn="l">
              <a:spcBef>
                <a:spcPts val="1200"/>
              </a:spcBef>
              <a:spcAft>
                <a:spcPts val="0"/>
              </a:spcAft>
              <a:buNone/>
            </a:pPr>
            <a:r>
              <a:t/>
            </a:r>
            <a:endParaRPr sz="2600">
              <a:solidFill>
                <a:srgbClr val="000000"/>
              </a:solidFill>
              <a:latin typeface="Calibri"/>
              <a:ea typeface="Calibri"/>
              <a:cs typeface="Calibri"/>
              <a:sym typeface="Calibri"/>
            </a:endParaRPr>
          </a:p>
          <a:p>
            <a:pPr indent="-381000" lvl="0" marL="457200" rtl="0" algn="just">
              <a:spcBef>
                <a:spcPts val="1200"/>
              </a:spcBef>
              <a:spcAft>
                <a:spcPts val="1200"/>
              </a:spcAft>
              <a:buClr>
                <a:srgbClr val="000000"/>
              </a:buClr>
              <a:buSzPts val="2400"/>
              <a:buFont typeface="Calibri"/>
              <a:buAutoNum type="arabicPeriod"/>
            </a:pPr>
            <a:r>
              <a:rPr lang="en" sz="2500">
                <a:solidFill>
                  <a:srgbClr val="000000"/>
                </a:solidFill>
                <a:latin typeface="Calibri"/>
                <a:ea typeface="Calibri"/>
                <a:cs typeface="Calibri"/>
                <a:sym typeface="Calibri"/>
              </a:rPr>
              <a:t>To compare the results from three different models (ULMFit, BERT and LSTM) on their accuracies.</a:t>
            </a:r>
            <a:endParaRPr sz="24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