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9"/>
  </p:notesMasterIdLst>
  <p:sldIdLst>
    <p:sldId id="286" r:id="rId2"/>
    <p:sldId id="280" r:id="rId3"/>
    <p:sldId id="279" r:id="rId4"/>
    <p:sldId id="288" r:id="rId5"/>
    <p:sldId id="321" r:id="rId6"/>
    <p:sldId id="289" r:id="rId7"/>
    <p:sldId id="310" r:id="rId8"/>
    <p:sldId id="311" r:id="rId9"/>
    <p:sldId id="317" r:id="rId10"/>
    <p:sldId id="318" r:id="rId11"/>
    <p:sldId id="319" r:id="rId12"/>
    <p:sldId id="292" r:id="rId13"/>
    <p:sldId id="296" r:id="rId14"/>
    <p:sldId id="297" r:id="rId15"/>
    <p:sldId id="298" r:id="rId16"/>
    <p:sldId id="290" r:id="rId17"/>
    <p:sldId id="301" r:id="rId18"/>
    <p:sldId id="294" r:id="rId19"/>
    <p:sldId id="293" r:id="rId20"/>
    <p:sldId id="307" r:id="rId21"/>
    <p:sldId id="303" r:id="rId22"/>
    <p:sldId id="320" r:id="rId23"/>
    <p:sldId id="309" r:id="rId24"/>
    <p:sldId id="304" r:id="rId25"/>
    <p:sldId id="322" r:id="rId26"/>
    <p:sldId id="324" r:id="rId27"/>
    <p:sldId id="285"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43" autoAdjust="0"/>
    <p:restoredTop sz="94660"/>
  </p:normalViewPr>
  <p:slideViewPr>
    <p:cSldViewPr snapToGrid="0">
      <p:cViewPr varScale="1">
        <p:scale>
          <a:sx n="93" d="100"/>
          <a:sy n="93" d="100"/>
        </p:scale>
        <p:origin x="768"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2019/4/20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56837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2459388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93763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6113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52016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976061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81624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28459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416577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61949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2762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996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254853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205268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23534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1" y="0"/>
            <a:ext cx="5212374" cy="6858000"/>
          </a:xfrm>
          <a:prstGeom prst="rect">
            <a:avLst/>
          </a:prstGeom>
          <a:blipFill>
            <a:blip r:embed="rId3"/>
            <a:srcRect/>
            <a:stretch>
              <a:fillRect l="-36171" r="-977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2163779" y="1126435"/>
            <a:ext cx="6794692" cy="5102088"/>
            <a:chOff x="2163778" y="1161675"/>
            <a:chExt cx="6826313" cy="4508626"/>
          </a:xfrm>
        </p:grpSpPr>
        <p:sp>
          <p:nvSpPr>
            <p:cNvPr id="26" name="任意多边形 25"/>
            <p:cNvSpPr/>
            <p:nvPr/>
          </p:nvSpPr>
          <p:spPr>
            <a:xfrm>
              <a:off x="2163778" y="1161675"/>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398398"/>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cs typeface="经典综艺体简" panose="02010609000101010101" pitchFamily="49" charset="-122"/>
                </a:rPr>
                <a:t>INFO6205</a:t>
              </a:r>
              <a:endParaRPr lang="zh-CN" altLang="en-US" sz="2400" dirty="0">
                <a:solidFill>
                  <a:schemeClr val="bg1"/>
                </a:solidFill>
                <a:latin typeface="Century Gothic" panose="020B0502020202020204" pitchFamily="34" charset="0"/>
                <a:cs typeface="经典综艺体简" panose="02010609000101010101" pitchFamily="49" charset="-122"/>
              </a:endParaRPr>
            </a:p>
          </p:txBody>
        </p:sp>
      </p:grpSp>
      <p:sp>
        <p:nvSpPr>
          <p:cNvPr id="20" name="文本框 19"/>
          <p:cNvSpPr txBox="1"/>
          <p:nvPr/>
        </p:nvSpPr>
        <p:spPr>
          <a:xfrm>
            <a:off x="5371103" y="2127143"/>
            <a:ext cx="7142922" cy="2062103"/>
          </a:xfrm>
          <a:prstGeom prst="rect">
            <a:avLst/>
          </a:prstGeom>
          <a:noFill/>
        </p:spPr>
        <p:txBody>
          <a:bodyPr wrap="square" rtlCol="0">
            <a:spAutoFit/>
            <a:scene3d>
              <a:camera prst="orthographicFront"/>
              <a:lightRig rig="threePt" dir="t"/>
            </a:scene3d>
            <a:sp3d contourW="12700"/>
          </a:bodyPr>
          <a:lstStyle/>
          <a:p>
            <a:pPr algn="ctr"/>
            <a:r>
              <a:rPr lang="en-US" altLang="zh-CN" sz="3200" b="1" dirty="0">
                <a:latin typeface="Times New Roman" panose="02020603050405020304" pitchFamily="18" charset="0"/>
                <a:cs typeface="Times New Roman" panose="02020603050405020304" pitchFamily="18" charset="0"/>
              </a:rPr>
              <a:t>GENETIC ALGORITHMS </a:t>
            </a:r>
          </a:p>
          <a:p>
            <a:pPr algn="ctr"/>
            <a:r>
              <a:rPr lang="en-US" altLang="zh-CN" sz="3200" b="1" dirty="0">
                <a:latin typeface="Times New Roman" panose="02020603050405020304" pitchFamily="18" charset="0"/>
                <a:cs typeface="Times New Roman" panose="02020603050405020304" pitchFamily="18" charset="0"/>
              </a:rPr>
              <a:t>TO SOLVE</a:t>
            </a:r>
          </a:p>
          <a:p>
            <a:pPr algn="ctr"/>
            <a:r>
              <a:rPr lang="en-US" altLang="zh-CN" sz="3200" b="1" dirty="0">
                <a:latin typeface="Times New Roman" panose="02020603050405020304" pitchFamily="18" charset="0"/>
                <a:cs typeface="Times New Roman" panose="02020603050405020304" pitchFamily="18" charset="0"/>
              </a:rPr>
              <a:t>LOCATION PROBLEM </a:t>
            </a:r>
          </a:p>
          <a:p>
            <a:pPr algn="ctr"/>
            <a:r>
              <a:rPr lang="en-US" altLang="zh-CN" sz="3200" b="1" dirty="0">
                <a:latin typeface="Times New Roman" panose="02020603050405020304" pitchFamily="18" charset="0"/>
                <a:cs typeface="Times New Roman" panose="02020603050405020304" pitchFamily="18" charset="0"/>
              </a:rPr>
              <a:t>IN FINANCIAL CENTER</a:t>
            </a:r>
          </a:p>
        </p:txBody>
      </p:sp>
      <p:sp>
        <p:nvSpPr>
          <p:cNvPr id="6" name="矩形 5">
            <a:extLst>
              <a:ext uri="{FF2B5EF4-FFF2-40B4-BE49-F238E27FC236}">
                <a16:creationId xmlns:a16="http://schemas.microsoft.com/office/drawing/2014/main" id="{57F58A84-F748-49ED-A4C7-65DD282712AD}"/>
              </a:ext>
            </a:extLst>
          </p:cNvPr>
          <p:cNvSpPr/>
          <p:nvPr/>
        </p:nvSpPr>
        <p:spPr>
          <a:xfrm>
            <a:off x="7747216" y="4504491"/>
            <a:ext cx="3375035" cy="677108"/>
          </a:xfrm>
          <a:prstGeom prst="rect">
            <a:avLst/>
          </a:prstGeom>
        </p:spPr>
        <p:txBody>
          <a:bodyPr wrap="square">
            <a:spAutoFit/>
          </a:bodyPr>
          <a:lstStyle/>
          <a:p>
            <a:r>
              <a:rPr lang="en-US" altLang="zh-CN" sz="2000" b="1" i="1" dirty="0">
                <a:latin typeface="AvenirNext-Medium"/>
              </a:rPr>
              <a:t>Group Member:</a:t>
            </a:r>
          </a:p>
          <a:p>
            <a:r>
              <a:rPr lang="it-IT" altLang="zh-CN" b="1" i="1" dirty="0">
                <a:latin typeface="AvenirNext-Medium"/>
              </a:rPr>
              <a:t>Yuh</a:t>
            </a:r>
            <a:r>
              <a:rPr lang="en-US" altLang="zh-CN" b="1" i="1" dirty="0" err="1">
                <a:latin typeface="AvenirNext-Medium"/>
              </a:rPr>
              <a:t>uizi</a:t>
            </a:r>
            <a:r>
              <a:rPr lang="en-US" altLang="zh-CN" b="1" i="1" dirty="0">
                <a:latin typeface="AvenirNext-Medium"/>
              </a:rPr>
              <a:t> Rao</a:t>
            </a:r>
            <a:r>
              <a:rPr lang="it-IT" altLang="zh-CN" b="1" i="1" dirty="0">
                <a:latin typeface="AvenirNext-Medium"/>
              </a:rPr>
              <a:t>, Ruoyu Xu</a:t>
            </a:r>
            <a:endParaRPr lang="zh-CN" altLang="en-US" b="1" i="1" dirty="0"/>
          </a:p>
        </p:txBody>
      </p:sp>
    </p:spTree>
    <p:extLst>
      <p:ext uri="{BB962C8B-B14F-4D97-AF65-F5344CB8AC3E}">
        <p14:creationId xmlns:p14="http://schemas.microsoft.com/office/powerpoint/2010/main" val="2929155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p:tgtEl>
                                          <p:spTgt spid="28"/>
                                        </p:tgtEl>
                                        <p:attrNameLst>
                                          <p:attrName>ppt_x</p:attrName>
                                        </p:attrNameLst>
                                      </p:cBhvr>
                                      <p:tavLst>
                                        <p:tav tm="0">
                                          <p:val>
                                            <p:strVal val="#ppt_x-#ppt_w*1.125000"/>
                                          </p:val>
                                        </p:tav>
                                        <p:tav tm="100000">
                                          <p:val>
                                            <p:strVal val="#ppt_x"/>
                                          </p:val>
                                        </p:tav>
                                      </p:tavLst>
                                    </p:anim>
                                    <p:animEffect transition="in" filter="wipe(right)">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936AA4B-7BC3-4D88-B8B7-50E034CF8BC4}"/>
              </a:ext>
            </a:extLst>
          </p:cNvPr>
          <p:cNvGrpSpPr/>
          <p:nvPr/>
        </p:nvGrpSpPr>
        <p:grpSpPr>
          <a:xfrm>
            <a:off x="304801" y="218860"/>
            <a:ext cx="4948776" cy="1398316"/>
            <a:chOff x="304801" y="218860"/>
            <a:chExt cx="4948776" cy="1014413"/>
          </a:xfrm>
        </p:grpSpPr>
        <p:grpSp>
          <p:nvGrpSpPr>
            <p:cNvPr id="3" name="组合 2">
              <a:extLst>
                <a:ext uri="{FF2B5EF4-FFF2-40B4-BE49-F238E27FC236}">
                  <a16:creationId xmlns:a16="http://schemas.microsoft.com/office/drawing/2014/main" id="{ACF742ED-78AB-4273-AED4-163B4B3784DD}"/>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E1A7FA67-2F32-4EF6-BD45-B31658C4C76D}"/>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849359C-1FA3-44BA-99D6-CB1DB725327F}"/>
                  </a:ext>
                </a:extLst>
              </p:cNvPr>
              <p:cNvSpPr txBox="1"/>
              <p:nvPr/>
            </p:nvSpPr>
            <p:spPr>
              <a:xfrm>
                <a:off x="1893616" y="813309"/>
                <a:ext cx="4658264" cy="2870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--CORES OF CONCEPTS</a:t>
                </a:r>
              </a:p>
            </p:txBody>
          </p:sp>
        </p:grpSp>
        <p:sp>
          <p:nvSpPr>
            <p:cNvPr id="4" name="任意多边形 17">
              <a:extLst>
                <a:ext uri="{FF2B5EF4-FFF2-40B4-BE49-F238E27FC236}">
                  <a16:creationId xmlns:a16="http://schemas.microsoft.com/office/drawing/2014/main" id="{4DF2A11F-2694-4A43-AFB3-2347B061C217}"/>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7" name="矩形 6">
            <a:extLst>
              <a:ext uri="{FF2B5EF4-FFF2-40B4-BE49-F238E27FC236}">
                <a16:creationId xmlns:a16="http://schemas.microsoft.com/office/drawing/2014/main" id="{36899FFC-5741-418D-83EB-5507274AE18D}"/>
              </a:ext>
            </a:extLst>
          </p:cNvPr>
          <p:cNvSpPr/>
          <p:nvPr/>
        </p:nvSpPr>
        <p:spPr>
          <a:xfrm>
            <a:off x="702366" y="1739300"/>
            <a:ext cx="11052312" cy="4893647"/>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 regard a point(X,Y) as an individual, and </a:t>
            </a:r>
          </a:p>
          <a:p>
            <a:r>
              <a:rPr lang="en-US" altLang="zh-CN" sz="2400" b="1" dirty="0">
                <a:latin typeface="Times New Roman" panose="02020603050405020304" pitchFamily="18" charset="0"/>
                <a:cs typeface="Times New Roman" panose="02020603050405020304" pitchFamily="18" charset="0"/>
              </a:rPr>
              <a:t>basically encode every coordinates into a 8-digit</a:t>
            </a:r>
          </a:p>
          <a:p>
            <a:r>
              <a:rPr lang="en-US" altLang="zh-CN" sz="2400" b="1" dirty="0">
                <a:latin typeface="Times New Roman" panose="02020603050405020304" pitchFamily="18" charset="0"/>
                <a:cs typeface="Times New Roman" panose="02020603050405020304" pitchFamily="18" charset="0"/>
              </a:rPr>
              <a:t> integer which first 4 digits represent value </a:t>
            </a:r>
          </a:p>
          <a:p>
            <a:r>
              <a:rPr lang="en-US" altLang="zh-CN" sz="2400" b="1" dirty="0">
                <a:latin typeface="Times New Roman" panose="02020603050405020304" pitchFamily="18" charset="0"/>
                <a:cs typeface="Times New Roman" panose="02020603050405020304" pitchFamily="18" charset="0"/>
              </a:rPr>
              <a:t>of Y, and last 4 digits represent Y.</a:t>
            </a:r>
          </a:p>
          <a:p>
            <a:r>
              <a:rPr lang="en-US" altLang="zh-CN" sz="2400" b="1" dirty="0">
                <a:latin typeface="Times New Roman" panose="02020603050405020304" pitchFamily="18" charset="0"/>
                <a:cs typeface="Times New Roman" panose="02020603050405020304" pitchFamily="18" charset="0"/>
              </a:rPr>
              <a:t>And we use an array to store the encipher </a:t>
            </a:r>
          </a:p>
          <a:p>
            <a:r>
              <a:rPr lang="en-US" altLang="zh-CN" sz="2400" b="1" dirty="0">
                <a:latin typeface="Times New Roman" panose="02020603050405020304" pitchFamily="18" charset="0"/>
                <a:cs typeface="Times New Roman" panose="02020603050405020304" pitchFamily="18" charset="0"/>
              </a:rPr>
              <a:t>coordinates. Encoding formula is shown as </a:t>
            </a:r>
          </a:p>
          <a:p>
            <a:r>
              <a:rPr lang="en-US" altLang="zh-CN" sz="2400" b="1" dirty="0">
                <a:latin typeface="Times New Roman" panose="02020603050405020304" pitchFamily="18" charset="0"/>
                <a:cs typeface="Times New Roman" panose="02020603050405020304" pitchFamily="18" charset="0"/>
              </a:rPr>
              <a:t>below:</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Point(X,Y) —&gt;integer</a:t>
            </a:r>
          </a:p>
          <a:p>
            <a:r>
              <a:rPr lang="en-US" altLang="zh-CN" sz="2400" b="1" dirty="0">
                <a:latin typeface="Times New Roman" panose="02020603050405020304" pitchFamily="18" charset="0"/>
                <a:cs typeface="Times New Roman" panose="02020603050405020304" pitchFamily="18" charset="0"/>
              </a:rPr>
              <a:t>integer=Y*10000+X</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Example: </a:t>
            </a:r>
          </a:p>
          <a:p>
            <a:r>
              <a:rPr lang="en-US" altLang="zh-CN" sz="2400" b="1" dirty="0">
                <a:latin typeface="Times New Roman" panose="02020603050405020304" pitchFamily="18" charset="0"/>
                <a:cs typeface="Times New Roman" panose="02020603050405020304" pitchFamily="18" charset="0"/>
              </a:rPr>
              <a:t>P(345,500)-&gt;int A=500*10000+345 =5000345</a:t>
            </a:r>
            <a:endParaRPr lang="zh-CN" altLang="en-US" sz="2400" b="1" dirty="0">
              <a:highlight>
                <a:srgbClr val="FBFBFB"/>
              </a:highlight>
              <a:latin typeface="Times New Roman" panose="02020603050405020304" pitchFamily="18" charset="0"/>
              <a:cs typeface="Times New Roman" panose="02020603050405020304" pitchFamily="18" charset="0"/>
            </a:endParaRPr>
          </a:p>
        </p:txBody>
      </p:sp>
      <p:pic>
        <p:nvPicPr>
          <p:cNvPr id="1026" name="Picture 2" descr="âçº½çº¦å¤æ¯âçå¾çæç´¢ç»æ">
            <a:extLst>
              <a:ext uri="{FF2B5EF4-FFF2-40B4-BE49-F238E27FC236}">
                <a16:creationId xmlns:a16="http://schemas.microsoft.com/office/drawing/2014/main" id="{49E5ED44-EA59-4819-BE2E-074A5FBC4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696" y="2076912"/>
            <a:ext cx="4304824" cy="444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4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936AA4B-7BC3-4D88-B8B7-50E034CF8BC4}"/>
              </a:ext>
            </a:extLst>
          </p:cNvPr>
          <p:cNvGrpSpPr/>
          <p:nvPr/>
        </p:nvGrpSpPr>
        <p:grpSpPr>
          <a:xfrm>
            <a:off x="304801" y="218860"/>
            <a:ext cx="4948776" cy="1398316"/>
            <a:chOff x="304801" y="218860"/>
            <a:chExt cx="4948776" cy="1014413"/>
          </a:xfrm>
        </p:grpSpPr>
        <p:grpSp>
          <p:nvGrpSpPr>
            <p:cNvPr id="3" name="组合 2">
              <a:extLst>
                <a:ext uri="{FF2B5EF4-FFF2-40B4-BE49-F238E27FC236}">
                  <a16:creationId xmlns:a16="http://schemas.microsoft.com/office/drawing/2014/main" id="{ACF742ED-78AB-4273-AED4-163B4B3784DD}"/>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E1A7FA67-2F32-4EF6-BD45-B31658C4C76D}"/>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849359C-1FA3-44BA-99D6-CB1DB725327F}"/>
                  </a:ext>
                </a:extLst>
              </p:cNvPr>
              <p:cNvSpPr txBox="1"/>
              <p:nvPr/>
            </p:nvSpPr>
            <p:spPr>
              <a:xfrm>
                <a:off x="1893616" y="813309"/>
                <a:ext cx="4658264" cy="2870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--CORES OF CONCEPTS</a:t>
                </a:r>
              </a:p>
            </p:txBody>
          </p:sp>
        </p:grpSp>
        <p:sp>
          <p:nvSpPr>
            <p:cNvPr id="4" name="任意多边形 17">
              <a:extLst>
                <a:ext uri="{FF2B5EF4-FFF2-40B4-BE49-F238E27FC236}">
                  <a16:creationId xmlns:a16="http://schemas.microsoft.com/office/drawing/2014/main" id="{4DF2A11F-2694-4A43-AFB3-2347B061C217}"/>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7" name="矩形 6">
            <a:extLst>
              <a:ext uri="{FF2B5EF4-FFF2-40B4-BE49-F238E27FC236}">
                <a16:creationId xmlns:a16="http://schemas.microsoft.com/office/drawing/2014/main" id="{36899FFC-5741-418D-83EB-5507274AE18D}"/>
              </a:ext>
            </a:extLst>
          </p:cNvPr>
          <p:cNvSpPr/>
          <p:nvPr/>
        </p:nvSpPr>
        <p:spPr>
          <a:xfrm>
            <a:off x="702366" y="1739300"/>
            <a:ext cx="11052312" cy="4893647"/>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DECODING: </a:t>
            </a:r>
          </a:p>
          <a:p>
            <a:r>
              <a:rPr lang="en-US" altLang="zh-CN" sz="2400" b="1" dirty="0">
                <a:latin typeface="Times New Roman" panose="02020603050405020304" pitchFamily="18" charset="0"/>
                <a:cs typeface="Times New Roman" panose="02020603050405020304" pitchFamily="18" charset="0"/>
              </a:rPr>
              <a:t>When we need to use a coordinate of a points, we have to</a:t>
            </a:r>
          </a:p>
          <a:p>
            <a:r>
              <a:rPr lang="en-US" altLang="zh-CN" sz="2400" b="1" dirty="0">
                <a:latin typeface="Times New Roman" panose="02020603050405020304" pitchFamily="18" charset="0"/>
                <a:cs typeface="Times New Roman" panose="02020603050405020304" pitchFamily="18" charset="0"/>
              </a:rPr>
              <a:t>decode the number into two parts, which higher 4 digits and lower 4 digits</a:t>
            </a:r>
          </a:p>
          <a:p>
            <a:r>
              <a:rPr lang="en-US" altLang="zh-CN" sz="2400" b="1" dirty="0">
                <a:latin typeface="Times New Roman" panose="02020603050405020304" pitchFamily="18" charset="0"/>
                <a:cs typeface="Times New Roman" panose="02020603050405020304" pitchFamily="18" charset="0"/>
              </a:rPr>
              <a:t>should be separated as following:</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Integer—&gt;Points(X, Y)</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X = integer%10000 (Integer Modulo Operation)</a:t>
            </a:r>
          </a:p>
          <a:p>
            <a:r>
              <a:rPr lang="en-US" altLang="zh-CN" sz="2400" b="1" dirty="0">
                <a:latin typeface="Times New Roman" panose="02020603050405020304" pitchFamily="18" charset="0"/>
                <a:cs typeface="Times New Roman" panose="02020603050405020304" pitchFamily="18" charset="0"/>
              </a:rPr>
              <a:t>Y = integer/10000 (Integer Division Operation)</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Example:   A = 5000345 -&gt; P(X, Y)</a:t>
            </a:r>
          </a:p>
          <a:p>
            <a:r>
              <a:rPr lang="en-US" altLang="zh-CN" sz="2400" b="1" dirty="0">
                <a:latin typeface="Times New Roman" panose="02020603050405020304" pitchFamily="18" charset="0"/>
                <a:cs typeface="Times New Roman" panose="02020603050405020304" pitchFamily="18" charset="0"/>
              </a:rPr>
              <a:t>X = 5000345%10000=345</a:t>
            </a:r>
          </a:p>
          <a:p>
            <a:r>
              <a:rPr lang="en-US" altLang="zh-CN" sz="2400" b="1" dirty="0">
                <a:latin typeface="Times New Roman" panose="02020603050405020304" pitchFamily="18" charset="0"/>
                <a:cs typeface="Times New Roman" panose="02020603050405020304" pitchFamily="18" charset="0"/>
              </a:rPr>
              <a:t>Y = 5000345/10000=500</a:t>
            </a:r>
            <a:endParaRPr lang="zh-CN" altLang="en-US" sz="2400" b="1" dirty="0">
              <a:highlight>
                <a:srgbClr val="FBFBFB"/>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06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02</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5021636" cy="769441"/>
          </a:xfrm>
          <a:prstGeom prst="rect">
            <a:avLst/>
          </a:prstGeom>
          <a:noFill/>
        </p:spPr>
        <p:txBody>
          <a:bodyPr wrap="square" rtlCol="0">
            <a:spAutoFit/>
            <a:scene3d>
              <a:camera prst="orthographicFront"/>
              <a:lightRig rig="threePt" dir="t"/>
            </a:scene3d>
            <a:sp3d contourW="12700"/>
          </a:bodyPr>
          <a:lstStyle>
            <a:defPPr>
              <a:defRPr lang="en-US"/>
            </a:defPPr>
            <a:lvl1pPr>
              <a:defRPr sz="4400" b="1">
                <a:solidFill>
                  <a:schemeClr val="tx1">
                    <a:lumMod val="75000"/>
                    <a:lumOff val="25000"/>
                  </a:schemeClr>
                </a:solidFill>
                <a:latin typeface="Century Gothic" panose="020B0502020202020204" pitchFamily="34" charset="0"/>
              </a:defRPr>
            </a:lvl1pPr>
          </a:lstStyle>
          <a:p>
            <a:r>
              <a:rPr lang="en-US" altLang="zh-CN" dirty="0"/>
              <a:t>IMPLEMENTATION</a:t>
            </a:r>
            <a:endParaRPr lang="zh-CN" altLang="en-US" dirty="0"/>
          </a:p>
        </p:txBody>
      </p:sp>
    </p:spTree>
    <p:extLst>
      <p:ext uri="{BB962C8B-B14F-4D97-AF65-F5344CB8AC3E}">
        <p14:creationId xmlns:p14="http://schemas.microsoft.com/office/powerpoint/2010/main" val="13829076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ṡ1iḓe">
            <a:extLst>
              <a:ext uri="{FF2B5EF4-FFF2-40B4-BE49-F238E27FC236}">
                <a16:creationId xmlns:a16="http://schemas.microsoft.com/office/drawing/2014/main" id="{44A4940A-EE2D-4794-9A49-59C546EE801E}"/>
              </a:ext>
            </a:extLst>
          </p:cNvPr>
          <p:cNvSpPr/>
          <p:nvPr/>
        </p:nvSpPr>
        <p:spPr>
          <a:xfrm>
            <a:off x="874713" y="1816376"/>
            <a:ext cx="10442575" cy="1883339"/>
          </a:xfrm>
          <a:prstGeom prst="rect">
            <a:avLst/>
          </a:prstGeom>
          <a:blipFill>
            <a:blip r:embed="rId3"/>
            <a:srcRect/>
            <a:stretch>
              <a:fillRect t="-92419" b="-91294"/>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ï$ľíḑe">
            <a:extLst>
              <a:ext uri="{FF2B5EF4-FFF2-40B4-BE49-F238E27FC236}">
                <a16:creationId xmlns:a16="http://schemas.microsoft.com/office/drawing/2014/main" id="{03C7E78B-1A0C-438C-BDE4-2ABDC463B418}"/>
              </a:ext>
            </a:extLst>
          </p:cNvPr>
          <p:cNvSpPr/>
          <p:nvPr/>
        </p:nvSpPr>
        <p:spPr>
          <a:xfrm>
            <a:off x="968799" y="4021037"/>
            <a:ext cx="692747" cy="69274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7" name="i$ľiḑè">
            <a:extLst>
              <a:ext uri="{FF2B5EF4-FFF2-40B4-BE49-F238E27FC236}">
                <a16:creationId xmlns:a16="http://schemas.microsoft.com/office/drawing/2014/main" id="{32B78BFF-A0E7-45E7-8440-8D63E7028EBF}"/>
              </a:ext>
            </a:extLst>
          </p:cNvPr>
          <p:cNvSpPr>
            <a:spLocks/>
          </p:cNvSpPr>
          <p:nvPr/>
        </p:nvSpPr>
        <p:spPr bwMode="auto">
          <a:xfrm>
            <a:off x="1187914"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21" name="iṡḻîḋe">
            <a:extLst>
              <a:ext uri="{FF2B5EF4-FFF2-40B4-BE49-F238E27FC236}">
                <a16:creationId xmlns:a16="http://schemas.microsoft.com/office/drawing/2014/main" id="{EFD086EE-AD61-4EB8-9067-521F50BE4E09}"/>
              </a:ext>
            </a:extLst>
          </p:cNvPr>
          <p:cNvSpPr/>
          <p:nvPr/>
        </p:nvSpPr>
        <p:spPr>
          <a:xfrm>
            <a:off x="968799" y="5442728"/>
            <a:ext cx="692747" cy="69274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4" name="îśľíḓè">
            <a:extLst>
              <a:ext uri="{FF2B5EF4-FFF2-40B4-BE49-F238E27FC236}">
                <a16:creationId xmlns:a16="http://schemas.microsoft.com/office/drawing/2014/main" id="{2C06E574-9258-4E41-B4FD-8FA37F4D292D}"/>
              </a:ext>
            </a:extLst>
          </p:cNvPr>
          <p:cNvSpPr>
            <a:spLocks/>
          </p:cNvSpPr>
          <p:nvPr/>
        </p:nvSpPr>
        <p:spPr bwMode="auto">
          <a:xfrm>
            <a:off x="1187914" y="5673282"/>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 name="矩形 1">
            <a:extLst>
              <a:ext uri="{FF2B5EF4-FFF2-40B4-BE49-F238E27FC236}">
                <a16:creationId xmlns:a16="http://schemas.microsoft.com/office/drawing/2014/main" id="{C9EF4A01-7E2D-47CD-81DB-AF0476ED3EE5}"/>
              </a:ext>
            </a:extLst>
          </p:cNvPr>
          <p:cNvSpPr/>
          <p:nvPr/>
        </p:nvSpPr>
        <p:spPr>
          <a:xfrm>
            <a:off x="1880661" y="4021037"/>
            <a:ext cx="9342540" cy="1323439"/>
          </a:xfrm>
          <a:prstGeom prst="rect">
            <a:avLst/>
          </a:prstGeom>
        </p:spPr>
        <p:txBody>
          <a:bodyPr wrap="square">
            <a:spAutoFit/>
          </a:bodyPr>
          <a:lstStyle/>
          <a:p>
            <a:r>
              <a:rPr lang="en-US" altLang="zh-CN" sz="2000" b="1" dirty="0">
                <a:highlight>
                  <a:srgbClr val="FBFBFB"/>
                </a:highlight>
                <a:latin typeface="Times New Roman" panose="02020603050405020304" pitchFamily="18" charset="0"/>
                <a:cs typeface="Times New Roman" panose="02020603050405020304" pitchFamily="18" charset="0"/>
              </a:rPr>
              <a:t>From the map of 1024*1024 grid, we randomly select 10 office buildings as 10 points from the coordinates as our known invariant points. The problem will be to find out the point which has the minimum sum of distances from itself to these 10 offices buildings.</a:t>
            </a:r>
            <a:endParaRPr lang="zh-CN" altLang="en-US" sz="2000" b="1" dirty="0">
              <a:highlight>
                <a:srgbClr val="FBFBFB"/>
              </a:highlight>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8749FBA3-F3C9-4B1E-B3EB-84FB144BCEC4}"/>
              </a:ext>
            </a:extLst>
          </p:cNvPr>
          <p:cNvSpPr/>
          <p:nvPr/>
        </p:nvSpPr>
        <p:spPr>
          <a:xfrm>
            <a:off x="1880661" y="5440292"/>
            <a:ext cx="9342540" cy="707886"/>
          </a:xfrm>
          <a:prstGeom prst="rect">
            <a:avLst/>
          </a:prstGeom>
        </p:spPr>
        <p:txBody>
          <a:bodyPr wrap="square">
            <a:spAutoFit/>
          </a:bodyPr>
          <a:lstStyle/>
          <a:p>
            <a:r>
              <a:rPr lang="en-US" altLang="zh-CN" sz="2000" b="1" dirty="0">
                <a:highlight>
                  <a:srgbClr val="FBFBFB"/>
                </a:highlight>
                <a:latin typeface="Times New Roman" panose="02020603050405020304" pitchFamily="18" charset="0"/>
                <a:cs typeface="Times New Roman" panose="02020603050405020304" pitchFamily="18" charset="0"/>
              </a:rPr>
              <a:t>Then generate 1000 integer randomly initial group sample. Every integer includes the coordinate information of a point.</a:t>
            </a:r>
            <a:endParaRPr lang="zh-CN" altLang="en-US" sz="2000" b="1" dirty="0">
              <a:highlight>
                <a:srgbClr val="FBFBFB"/>
              </a:highlight>
              <a:latin typeface="Times New Roman" panose="02020603050405020304" pitchFamily="18" charset="0"/>
              <a:cs typeface="Times New Roman" panose="02020603050405020304" pitchFamily="18" charset="0"/>
            </a:endParaRPr>
          </a:p>
        </p:txBody>
      </p:sp>
      <p:grpSp>
        <p:nvGrpSpPr>
          <p:cNvPr id="53" name="组合 52">
            <a:extLst>
              <a:ext uri="{FF2B5EF4-FFF2-40B4-BE49-F238E27FC236}">
                <a16:creationId xmlns:a16="http://schemas.microsoft.com/office/drawing/2014/main" id="{EB74A578-53FB-4722-AD99-26B3B262C4B7}"/>
              </a:ext>
            </a:extLst>
          </p:cNvPr>
          <p:cNvGrpSpPr/>
          <p:nvPr/>
        </p:nvGrpSpPr>
        <p:grpSpPr>
          <a:xfrm>
            <a:off x="331304" y="218860"/>
            <a:ext cx="4922273" cy="1398316"/>
            <a:chOff x="375357" y="218860"/>
            <a:chExt cx="4878220" cy="1014413"/>
          </a:xfrm>
        </p:grpSpPr>
        <p:grpSp>
          <p:nvGrpSpPr>
            <p:cNvPr id="54" name="组合 53">
              <a:extLst>
                <a:ext uri="{FF2B5EF4-FFF2-40B4-BE49-F238E27FC236}">
                  <a16:creationId xmlns:a16="http://schemas.microsoft.com/office/drawing/2014/main" id="{BD2B2BA1-30BD-440E-887C-0068C639AD01}"/>
                </a:ext>
              </a:extLst>
            </p:cNvPr>
            <p:cNvGrpSpPr/>
            <p:nvPr/>
          </p:nvGrpSpPr>
          <p:grpSpPr>
            <a:xfrm>
              <a:off x="595313" y="425924"/>
              <a:ext cx="4658264" cy="612676"/>
              <a:chOff x="1893616" y="487731"/>
              <a:chExt cx="4658264" cy="612676"/>
            </a:xfrm>
          </p:grpSpPr>
          <p:sp>
            <p:nvSpPr>
              <p:cNvPr id="56" name="文本框 55">
                <a:extLst>
                  <a:ext uri="{FF2B5EF4-FFF2-40B4-BE49-F238E27FC236}">
                    <a16:creationId xmlns:a16="http://schemas.microsoft.com/office/drawing/2014/main" id="{E3A42816-7A9F-4CE9-8EF6-1E5F4F970679}"/>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IMPLEMENTATION</a:t>
                </a:r>
              </a:p>
            </p:txBody>
          </p:sp>
          <p:sp>
            <p:nvSpPr>
              <p:cNvPr id="57" name="文本框 56">
                <a:extLst>
                  <a:ext uri="{FF2B5EF4-FFF2-40B4-BE49-F238E27FC236}">
                    <a16:creationId xmlns:a16="http://schemas.microsoft.com/office/drawing/2014/main" id="{F8CD926A-0A5C-49A3-86EE-9C74F37438D8}"/>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--Initialization</a:t>
                </a:r>
              </a:p>
            </p:txBody>
          </p:sp>
        </p:grpSp>
        <p:sp>
          <p:nvSpPr>
            <p:cNvPr id="55" name="任意多边形 17">
              <a:extLst>
                <a:ext uri="{FF2B5EF4-FFF2-40B4-BE49-F238E27FC236}">
                  <a16:creationId xmlns:a16="http://schemas.microsoft.com/office/drawing/2014/main" id="{15B186C5-4C2D-463C-A06D-BEAE30AA9144}"/>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985397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7" grpId="0" animBg="1"/>
      <p:bldP spid="21"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702302F4-E68E-45B2-B8D1-DF04B9498760}"/>
              </a:ext>
            </a:extLst>
          </p:cNvPr>
          <p:cNvSpPr/>
          <p:nvPr/>
        </p:nvSpPr>
        <p:spPr>
          <a:xfrm>
            <a:off x="555133" y="1902603"/>
            <a:ext cx="7259506" cy="5878532"/>
          </a:xfrm>
          <a:prstGeom prst="rect">
            <a:avLst/>
          </a:prstGeom>
        </p:spPr>
        <p:txBody>
          <a:bodyPr wrap="square">
            <a:spAutoFit/>
          </a:bodyPr>
          <a:lstStyle/>
          <a:p>
            <a:pPr marL="457200" indent="-457200">
              <a:buAutoNum type="arabicPeriod"/>
            </a:pPr>
            <a:r>
              <a:rPr lang="en-US" altLang="zh-CN" sz="2400" b="1" dirty="0">
                <a:latin typeface="Times New Roman" panose="02020603050405020304" pitchFamily="18" charset="0"/>
                <a:cs typeface="Times New Roman" panose="02020603050405020304" pitchFamily="18" charset="0"/>
              </a:rPr>
              <a:t>Calculate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of</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each</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selected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1000</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point,</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according</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to</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weight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computing</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method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before.</a:t>
            </a:r>
          </a:p>
          <a:p>
            <a:pPr>
              <a:spcBef>
                <a:spcPts val="1200"/>
              </a:spcBef>
              <a:spcAft>
                <a:spcPts val="1200"/>
              </a:spcAft>
            </a:pPr>
            <a:r>
              <a:rPr lang="en-US" altLang="zh-CN" sz="2400" b="1" dirty="0">
                <a:latin typeface="Times New Roman" panose="02020603050405020304" pitchFamily="18" charset="0"/>
                <a:cs typeface="Times New Roman" panose="02020603050405020304" pitchFamily="18" charset="0"/>
              </a:rPr>
              <a:t>      S(D)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C3 +c2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D +(D-c1)</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(D-c1)</a:t>
            </a:r>
          </a:p>
          <a:p>
            <a:r>
              <a:rPr lang="en-US" altLang="zh-CN" sz="2400" b="1" dirty="0">
                <a:latin typeface="Times New Roman" panose="02020603050405020304" pitchFamily="18" charset="0"/>
                <a:cs typeface="Times New Roman" panose="02020603050405020304" pitchFamily="18" charset="0"/>
              </a:rPr>
              <a:t>      C1</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random</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integer</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range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[0,1023]</a:t>
            </a:r>
          </a:p>
          <a:p>
            <a:r>
              <a:rPr lang="en-US" altLang="zh-CN" sz="2400" b="1" dirty="0">
                <a:latin typeface="Times New Roman" panose="02020603050405020304" pitchFamily="18" charset="0"/>
                <a:cs typeface="Times New Roman" panose="02020603050405020304" pitchFamily="18" charset="0"/>
              </a:rPr>
              <a:t>      C2</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fixed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number</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1000</a:t>
            </a:r>
          </a:p>
          <a:p>
            <a:r>
              <a:rPr lang="en-US" altLang="zh-CN" sz="2400" b="1" dirty="0">
                <a:latin typeface="Times New Roman" panose="02020603050405020304" pitchFamily="18" charset="0"/>
                <a:cs typeface="Times New Roman" panose="02020603050405020304" pitchFamily="18" charset="0"/>
              </a:rPr>
              <a:t>      C3</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fixed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constant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86</a:t>
            </a:r>
          </a:p>
          <a:p>
            <a:pPr>
              <a:spcBef>
                <a:spcPts val="1200"/>
              </a:spcBef>
              <a:spcAft>
                <a:spcPts val="1200"/>
              </a:spcAft>
            </a:pPr>
            <a:r>
              <a:rPr lang="en-US" altLang="zh-CN" sz="2400" b="1" dirty="0">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S(D)</a:t>
            </a: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86 +1000</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D +(D-c1)</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(D-c1)</a:t>
            </a:r>
          </a:p>
          <a:p>
            <a:r>
              <a:rPr lang="en-US" altLang="zh-CN" sz="2400" b="1" dirty="0">
                <a:latin typeface="Times New Roman" panose="02020603050405020304" pitchFamily="18" charset="0"/>
                <a:cs typeface="Times New Roman" panose="02020603050405020304" pitchFamily="18" charset="0"/>
              </a:rPr>
              <a:t>2.  Get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ratio1,ratio2,ratio3,…,</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ratio1000</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of</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every</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point, 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countdown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of</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their</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ratio to</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sum.</a:t>
            </a:r>
          </a:p>
          <a:p>
            <a:endParaRPr lang="en-US" altLang="zh-CN" sz="2400" dirty="0"/>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p:txBody>
      </p:sp>
      <p:pic>
        <p:nvPicPr>
          <p:cNvPr id="3074" name="Picture 2" descr="âlocation PROBLEMâçå¾çæç´¢ç»æ">
            <a:extLst>
              <a:ext uri="{FF2B5EF4-FFF2-40B4-BE49-F238E27FC236}">
                <a16:creationId xmlns:a16="http://schemas.microsoft.com/office/drawing/2014/main" id="{3D3568C5-2BA0-426D-939A-B6C5C8CCF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639" y="1348829"/>
            <a:ext cx="3599802" cy="475665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组合 19">
            <a:extLst>
              <a:ext uri="{FF2B5EF4-FFF2-40B4-BE49-F238E27FC236}">
                <a16:creationId xmlns:a16="http://schemas.microsoft.com/office/drawing/2014/main" id="{A0BECF14-4EB0-481B-8D3B-CE519D070F76}"/>
              </a:ext>
            </a:extLst>
          </p:cNvPr>
          <p:cNvGrpSpPr/>
          <p:nvPr/>
        </p:nvGrpSpPr>
        <p:grpSpPr>
          <a:xfrm>
            <a:off x="331304" y="218860"/>
            <a:ext cx="4922273" cy="1398316"/>
            <a:chOff x="375357" y="218860"/>
            <a:chExt cx="4878220" cy="1014413"/>
          </a:xfrm>
        </p:grpSpPr>
        <p:grpSp>
          <p:nvGrpSpPr>
            <p:cNvPr id="22" name="组合 21">
              <a:extLst>
                <a:ext uri="{FF2B5EF4-FFF2-40B4-BE49-F238E27FC236}">
                  <a16:creationId xmlns:a16="http://schemas.microsoft.com/office/drawing/2014/main" id="{E5B509E6-7CE5-49CB-BD90-0309B21F553A}"/>
                </a:ext>
              </a:extLst>
            </p:cNvPr>
            <p:cNvGrpSpPr/>
            <p:nvPr/>
          </p:nvGrpSpPr>
          <p:grpSpPr>
            <a:xfrm>
              <a:off x="595313" y="425924"/>
              <a:ext cx="4658264" cy="612676"/>
              <a:chOff x="1893616" y="487731"/>
              <a:chExt cx="4658264" cy="612676"/>
            </a:xfrm>
          </p:grpSpPr>
          <p:sp>
            <p:nvSpPr>
              <p:cNvPr id="24" name="文本框 23">
                <a:extLst>
                  <a:ext uri="{FF2B5EF4-FFF2-40B4-BE49-F238E27FC236}">
                    <a16:creationId xmlns:a16="http://schemas.microsoft.com/office/drawing/2014/main" id="{B2C693DC-718F-4D4E-A5A9-1FB3AB652755}"/>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IMPLEMENTATION</a:t>
                </a:r>
              </a:p>
            </p:txBody>
          </p:sp>
          <p:sp>
            <p:nvSpPr>
              <p:cNvPr id="25" name="文本框 24">
                <a:extLst>
                  <a:ext uri="{FF2B5EF4-FFF2-40B4-BE49-F238E27FC236}">
                    <a16:creationId xmlns:a16="http://schemas.microsoft.com/office/drawing/2014/main" id="{56251A6E-C5D5-4C35-8E94-1A2B539CD93F}"/>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--Selection method</a:t>
                </a:r>
              </a:p>
            </p:txBody>
          </p:sp>
        </p:grpSp>
        <p:sp>
          <p:nvSpPr>
            <p:cNvPr id="23" name="任意多边形 17">
              <a:extLst>
                <a:ext uri="{FF2B5EF4-FFF2-40B4-BE49-F238E27FC236}">
                  <a16:creationId xmlns:a16="http://schemas.microsoft.com/office/drawing/2014/main" id="{98AD2CD4-B924-4D84-8E7F-4A859ABCE3C0}"/>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4905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ACFF92ED-F5E8-4C0E-8D03-84A8A02E4B71}"/>
              </a:ext>
            </a:extLst>
          </p:cNvPr>
          <p:cNvGrpSpPr/>
          <p:nvPr/>
        </p:nvGrpSpPr>
        <p:grpSpPr>
          <a:xfrm>
            <a:off x="331304" y="218860"/>
            <a:ext cx="4922273" cy="1398316"/>
            <a:chOff x="375357" y="218860"/>
            <a:chExt cx="4878220" cy="1014413"/>
          </a:xfrm>
        </p:grpSpPr>
        <p:grpSp>
          <p:nvGrpSpPr>
            <p:cNvPr id="38" name="组合 37">
              <a:extLst>
                <a:ext uri="{FF2B5EF4-FFF2-40B4-BE49-F238E27FC236}">
                  <a16:creationId xmlns:a16="http://schemas.microsoft.com/office/drawing/2014/main" id="{BBB78129-A465-42A9-8DEC-815C442BCB1B}"/>
                </a:ext>
              </a:extLst>
            </p:cNvPr>
            <p:cNvGrpSpPr/>
            <p:nvPr/>
          </p:nvGrpSpPr>
          <p:grpSpPr>
            <a:xfrm>
              <a:off x="595313" y="425924"/>
              <a:ext cx="4658264" cy="612676"/>
              <a:chOff x="1893616" y="487731"/>
              <a:chExt cx="4658264" cy="612676"/>
            </a:xfrm>
          </p:grpSpPr>
          <p:sp>
            <p:nvSpPr>
              <p:cNvPr id="49" name="文本框 48">
                <a:extLst>
                  <a:ext uri="{FF2B5EF4-FFF2-40B4-BE49-F238E27FC236}">
                    <a16:creationId xmlns:a16="http://schemas.microsoft.com/office/drawing/2014/main" id="{B46B6F55-48B8-4A7E-B880-08154A2D0B2F}"/>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IMPLEMENTATION</a:t>
                </a:r>
              </a:p>
            </p:txBody>
          </p:sp>
          <p:sp>
            <p:nvSpPr>
              <p:cNvPr id="51" name="文本框 50">
                <a:extLst>
                  <a:ext uri="{FF2B5EF4-FFF2-40B4-BE49-F238E27FC236}">
                    <a16:creationId xmlns:a16="http://schemas.microsoft.com/office/drawing/2014/main" id="{F5AA399A-14D7-4430-AEDE-C1342E84B687}"/>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--Selection method</a:t>
                </a:r>
              </a:p>
            </p:txBody>
          </p:sp>
        </p:grpSp>
        <p:sp>
          <p:nvSpPr>
            <p:cNvPr id="48" name="任意多边形 17">
              <a:extLst>
                <a:ext uri="{FF2B5EF4-FFF2-40B4-BE49-F238E27FC236}">
                  <a16:creationId xmlns:a16="http://schemas.microsoft.com/office/drawing/2014/main" id="{04A471D6-9D46-4C46-B010-D022B0ED8824}"/>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
        <p:nvSpPr>
          <p:cNvPr id="15" name="Rectangle 2">
            <a:extLst>
              <a:ext uri="{FF2B5EF4-FFF2-40B4-BE49-F238E27FC236}">
                <a16:creationId xmlns:a16="http://schemas.microsoft.com/office/drawing/2014/main" id="{702302F4-E68E-45B2-B8D1-DF04B9498760}"/>
              </a:ext>
            </a:extLst>
          </p:cNvPr>
          <p:cNvSpPr/>
          <p:nvPr/>
        </p:nvSpPr>
        <p:spPr>
          <a:xfrm>
            <a:off x="555133" y="1902603"/>
            <a:ext cx="11133284" cy="2831544"/>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3.   Look up each ratio, and sum all the ratio before it, which is named as accumulated ratio.</a:t>
            </a:r>
          </a:p>
          <a:p>
            <a:pPr lvl="0">
              <a:spcBef>
                <a:spcPts val="1200"/>
              </a:spcBef>
            </a:pPr>
            <a:r>
              <a:rPr lang="en-US" altLang="zh-CN" sz="2400" b="1" dirty="0">
                <a:solidFill>
                  <a:srgbClr val="FF0000"/>
                </a:solidFill>
                <a:latin typeface="Times New Roman" panose="02020603050405020304" pitchFamily="18" charset="0"/>
                <a:cs typeface="Times New Roman" panose="02020603050405020304" pitchFamily="18" charset="0"/>
              </a:rPr>
              <a:t>Accumulated</a:t>
            </a: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ratio</a:t>
            </a:r>
          </a:p>
          <a:p>
            <a:endParaRPr lang="en-US" altLang="zh-CN" sz="2400"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p:txBody>
      </p:sp>
      <p:cxnSp>
        <p:nvCxnSpPr>
          <p:cNvPr id="9" name="Straight Connector 5">
            <a:extLst>
              <a:ext uri="{FF2B5EF4-FFF2-40B4-BE49-F238E27FC236}">
                <a16:creationId xmlns:a16="http://schemas.microsoft.com/office/drawing/2014/main" id="{559E254F-3B37-41E7-B827-CACF42533E3A}"/>
              </a:ext>
            </a:extLst>
          </p:cNvPr>
          <p:cNvCxnSpPr/>
          <p:nvPr/>
        </p:nvCxnSpPr>
        <p:spPr>
          <a:xfrm>
            <a:off x="1788050" y="5286562"/>
            <a:ext cx="84374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6">
            <a:extLst>
              <a:ext uri="{FF2B5EF4-FFF2-40B4-BE49-F238E27FC236}">
                <a16:creationId xmlns:a16="http://schemas.microsoft.com/office/drawing/2014/main" id="{2BC996B9-D69E-46CC-8B20-1389FF559F3C}"/>
              </a:ext>
            </a:extLst>
          </p:cNvPr>
          <p:cNvCxnSpPr>
            <a:cxnSpLocks/>
          </p:cNvCxnSpPr>
          <p:nvPr/>
        </p:nvCxnSpPr>
        <p:spPr>
          <a:xfrm>
            <a:off x="1774195" y="4877853"/>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1277E70-6393-4EE2-9F03-DD2BE606535D}"/>
              </a:ext>
            </a:extLst>
          </p:cNvPr>
          <p:cNvCxnSpPr>
            <a:cxnSpLocks/>
          </p:cNvCxnSpPr>
          <p:nvPr/>
        </p:nvCxnSpPr>
        <p:spPr>
          <a:xfrm>
            <a:off x="10225467" y="4877853"/>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0">
            <a:extLst>
              <a:ext uri="{FF2B5EF4-FFF2-40B4-BE49-F238E27FC236}">
                <a16:creationId xmlns:a16="http://schemas.microsoft.com/office/drawing/2014/main" id="{A122E39C-8812-47A1-9CCE-A46F96151C53}"/>
              </a:ext>
            </a:extLst>
          </p:cNvPr>
          <p:cNvCxnSpPr>
            <a:cxnSpLocks/>
          </p:cNvCxnSpPr>
          <p:nvPr/>
        </p:nvCxnSpPr>
        <p:spPr>
          <a:xfrm>
            <a:off x="3118086" y="4877853"/>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1">
            <a:extLst>
              <a:ext uri="{FF2B5EF4-FFF2-40B4-BE49-F238E27FC236}">
                <a16:creationId xmlns:a16="http://schemas.microsoft.com/office/drawing/2014/main" id="{4D105950-4015-4D28-9315-E6A3E172CFBB}"/>
              </a:ext>
            </a:extLst>
          </p:cNvPr>
          <p:cNvCxnSpPr>
            <a:cxnSpLocks/>
          </p:cNvCxnSpPr>
          <p:nvPr/>
        </p:nvCxnSpPr>
        <p:spPr>
          <a:xfrm>
            <a:off x="3963212" y="4877853"/>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2">
            <a:extLst>
              <a:ext uri="{FF2B5EF4-FFF2-40B4-BE49-F238E27FC236}">
                <a16:creationId xmlns:a16="http://schemas.microsoft.com/office/drawing/2014/main" id="{22E3415E-91F9-4266-BD96-C2666B56DBAD}"/>
              </a:ext>
            </a:extLst>
          </p:cNvPr>
          <p:cNvCxnSpPr>
            <a:cxnSpLocks/>
          </p:cNvCxnSpPr>
          <p:nvPr/>
        </p:nvCxnSpPr>
        <p:spPr>
          <a:xfrm>
            <a:off x="8410521" y="4877853"/>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6">
            <a:extLst>
              <a:ext uri="{FF2B5EF4-FFF2-40B4-BE49-F238E27FC236}">
                <a16:creationId xmlns:a16="http://schemas.microsoft.com/office/drawing/2014/main" id="{794E233B-39D6-427B-A8E4-0A92F2BA6E17}"/>
              </a:ext>
            </a:extLst>
          </p:cNvPr>
          <p:cNvSpPr/>
          <p:nvPr/>
        </p:nvSpPr>
        <p:spPr>
          <a:xfrm>
            <a:off x="2105957" y="5351412"/>
            <a:ext cx="1012129"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0.32</a:t>
            </a:r>
          </a:p>
        </p:txBody>
      </p:sp>
      <p:sp>
        <p:nvSpPr>
          <p:cNvPr id="17" name="Rectangle 17">
            <a:extLst>
              <a:ext uri="{FF2B5EF4-FFF2-40B4-BE49-F238E27FC236}">
                <a16:creationId xmlns:a16="http://schemas.microsoft.com/office/drawing/2014/main" id="{B26FC7E5-AEE5-470B-912B-7C19ACE48C0D}"/>
              </a:ext>
            </a:extLst>
          </p:cNvPr>
          <p:cNvSpPr/>
          <p:nvPr/>
        </p:nvSpPr>
        <p:spPr>
          <a:xfrm>
            <a:off x="3118086" y="5343736"/>
            <a:ext cx="1012129"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0.19</a:t>
            </a:r>
          </a:p>
        </p:txBody>
      </p:sp>
      <p:sp>
        <p:nvSpPr>
          <p:cNvPr id="18" name="Rectangle 18">
            <a:extLst>
              <a:ext uri="{FF2B5EF4-FFF2-40B4-BE49-F238E27FC236}">
                <a16:creationId xmlns:a16="http://schemas.microsoft.com/office/drawing/2014/main" id="{409490EF-CE21-4374-A805-5B44965ADD0F}"/>
              </a:ext>
            </a:extLst>
          </p:cNvPr>
          <p:cNvSpPr/>
          <p:nvPr/>
        </p:nvSpPr>
        <p:spPr>
          <a:xfrm>
            <a:off x="5701584" y="5351412"/>
            <a:ext cx="1012129"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1.16</a:t>
            </a:r>
          </a:p>
        </p:txBody>
      </p:sp>
      <p:sp>
        <p:nvSpPr>
          <p:cNvPr id="19" name="Rectangle 19">
            <a:extLst>
              <a:ext uri="{FF2B5EF4-FFF2-40B4-BE49-F238E27FC236}">
                <a16:creationId xmlns:a16="http://schemas.microsoft.com/office/drawing/2014/main" id="{DDCD6E47-A169-42D7-8B38-F3BA6D326C90}"/>
              </a:ext>
            </a:extLst>
          </p:cNvPr>
          <p:cNvSpPr/>
          <p:nvPr/>
        </p:nvSpPr>
        <p:spPr>
          <a:xfrm>
            <a:off x="8915839" y="5343736"/>
            <a:ext cx="1012129"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0.43</a:t>
            </a:r>
          </a:p>
        </p:txBody>
      </p:sp>
      <p:sp>
        <p:nvSpPr>
          <p:cNvPr id="20" name="Rectangle 20">
            <a:extLst>
              <a:ext uri="{FF2B5EF4-FFF2-40B4-BE49-F238E27FC236}">
                <a16:creationId xmlns:a16="http://schemas.microsoft.com/office/drawing/2014/main" id="{9B6CC644-DB50-4AAB-92AB-C893C01AF3A7}"/>
              </a:ext>
            </a:extLst>
          </p:cNvPr>
          <p:cNvSpPr/>
          <p:nvPr/>
        </p:nvSpPr>
        <p:spPr>
          <a:xfrm>
            <a:off x="2501545" y="4182652"/>
            <a:ext cx="1012129" cy="523220"/>
          </a:xfrm>
          <a:prstGeom prst="rect">
            <a:avLst/>
          </a:prstGeom>
        </p:spPr>
        <p:txBody>
          <a:bodyPr wrap="square">
            <a:spAutoFit/>
          </a:bodyPr>
          <a:lstStyle/>
          <a:p>
            <a:r>
              <a:rPr lang="en-US" altLang="zh-CN" sz="2800" dirty="0">
                <a:solidFill>
                  <a:srgbClr val="FF0000"/>
                </a:solidFill>
                <a:latin typeface="Times New Roman" panose="02020603050405020304" pitchFamily="18" charset="0"/>
                <a:cs typeface="Times New Roman" panose="02020603050405020304" pitchFamily="18" charset="0"/>
              </a:rPr>
              <a:t>0.51</a:t>
            </a:r>
          </a:p>
        </p:txBody>
      </p:sp>
      <p:sp>
        <p:nvSpPr>
          <p:cNvPr id="21" name="Rectangle 21">
            <a:extLst>
              <a:ext uri="{FF2B5EF4-FFF2-40B4-BE49-F238E27FC236}">
                <a16:creationId xmlns:a16="http://schemas.microsoft.com/office/drawing/2014/main" id="{18F1C8D3-4A5B-450F-BAE6-035DB5BDDF43}"/>
              </a:ext>
            </a:extLst>
          </p:cNvPr>
          <p:cNvSpPr/>
          <p:nvPr/>
        </p:nvSpPr>
        <p:spPr>
          <a:xfrm>
            <a:off x="4599536" y="3579079"/>
            <a:ext cx="1012129" cy="523220"/>
          </a:xfrm>
          <a:prstGeom prst="rect">
            <a:avLst/>
          </a:prstGeom>
        </p:spPr>
        <p:txBody>
          <a:bodyPr wrap="square">
            <a:spAutoFit/>
          </a:bodyPr>
          <a:lstStyle/>
          <a:p>
            <a:r>
              <a:rPr lang="en-US" altLang="zh-CN" sz="2800" dirty="0">
                <a:solidFill>
                  <a:srgbClr val="FF0000"/>
                </a:solidFill>
                <a:latin typeface="Times New Roman" panose="02020603050405020304" pitchFamily="18" charset="0"/>
                <a:cs typeface="Times New Roman" panose="02020603050405020304" pitchFamily="18" charset="0"/>
              </a:rPr>
              <a:t>1.67</a:t>
            </a:r>
          </a:p>
        </p:txBody>
      </p:sp>
      <p:sp>
        <p:nvSpPr>
          <p:cNvPr id="22" name="Rectangle 22">
            <a:extLst>
              <a:ext uri="{FF2B5EF4-FFF2-40B4-BE49-F238E27FC236}">
                <a16:creationId xmlns:a16="http://schemas.microsoft.com/office/drawing/2014/main" id="{5E6930E9-3EBD-4B0D-B3E2-7B4FB8ED7E82}"/>
              </a:ext>
            </a:extLst>
          </p:cNvPr>
          <p:cNvSpPr/>
          <p:nvPr/>
        </p:nvSpPr>
        <p:spPr>
          <a:xfrm>
            <a:off x="5514557" y="2821974"/>
            <a:ext cx="1012129" cy="523220"/>
          </a:xfrm>
          <a:prstGeom prst="rect">
            <a:avLst/>
          </a:prstGeom>
        </p:spPr>
        <p:txBody>
          <a:bodyPr wrap="square">
            <a:spAutoFit/>
          </a:bodyPr>
          <a:lstStyle/>
          <a:p>
            <a:r>
              <a:rPr lang="en-US" altLang="zh-CN" sz="2800" dirty="0">
                <a:solidFill>
                  <a:srgbClr val="FF0000"/>
                </a:solidFill>
                <a:latin typeface="Times New Roman" panose="02020603050405020304" pitchFamily="18" charset="0"/>
                <a:cs typeface="Times New Roman" panose="02020603050405020304" pitchFamily="18" charset="0"/>
              </a:rPr>
              <a:t>2.10</a:t>
            </a:r>
          </a:p>
        </p:txBody>
      </p:sp>
      <p:sp>
        <p:nvSpPr>
          <p:cNvPr id="23" name="Double Brace 24">
            <a:extLst>
              <a:ext uri="{FF2B5EF4-FFF2-40B4-BE49-F238E27FC236}">
                <a16:creationId xmlns:a16="http://schemas.microsoft.com/office/drawing/2014/main" id="{CCAF2298-65C9-43F6-B902-EA9761C9F609}"/>
              </a:ext>
            </a:extLst>
          </p:cNvPr>
          <p:cNvSpPr/>
          <p:nvPr/>
        </p:nvSpPr>
        <p:spPr>
          <a:xfrm rot="5400000">
            <a:off x="2108141" y="4292777"/>
            <a:ext cx="1529173" cy="2223285"/>
          </a:xfrm>
          <a:prstGeom prst="brace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 name="Double Brace 26">
            <a:extLst>
              <a:ext uri="{FF2B5EF4-FFF2-40B4-BE49-F238E27FC236}">
                <a16:creationId xmlns:a16="http://schemas.microsoft.com/office/drawing/2014/main" id="{9E9F4AAA-08DC-49AB-A6DC-08CAAAD50CBC}"/>
              </a:ext>
            </a:extLst>
          </p:cNvPr>
          <p:cNvSpPr/>
          <p:nvPr/>
        </p:nvSpPr>
        <p:spPr>
          <a:xfrm rot="5400000">
            <a:off x="3990954" y="1874299"/>
            <a:ext cx="2202791" cy="6636313"/>
          </a:xfrm>
          <a:prstGeom prst="brace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Double Brace 27">
            <a:extLst>
              <a:ext uri="{FF2B5EF4-FFF2-40B4-BE49-F238E27FC236}">
                <a16:creationId xmlns:a16="http://schemas.microsoft.com/office/drawing/2014/main" id="{A1D02D2D-6B2B-4479-8279-13DDF23244FC}"/>
              </a:ext>
            </a:extLst>
          </p:cNvPr>
          <p:cNvSpPr/>
          <p:nvPr/>
        </p:nvSpPr>
        <p:spPr>
          <a:xfrm rot="5400000">
            <a:off x="4363142" y="752695"/>
            <a:ext cx="3231430" cy="8409328"/>
          </a:xfrm>
          <a:prstGeom prst="brace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8">
            <a:extLst>
              <a:ext uri="{FF2B5EF4-FFF2-40B4-BE49-F238E27FC236}">
                <a16:creationId xmlns:a16="http://schemas.microsoft.com/office/drawing/2014/main" id="{87689BFD-58C5-4864-8E4B-E16696939C30}"/>
              </a:ext>
            </a:extLst>
          </p:cNvPr>
          <p:cNvSpPr/>
          <p:nvPr/>
        </p:nvSpPr>
        <p:spPr>
          <a:xfrm>
            <a:off x="1524628" y="5838977"/>
            <a:ext cx="8908458" cy="1029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Rectangle 29">
            <a:extLst>
              <a:ext uri="{FF2B5EF4-FFF2-40B4-BE49-F238E27FC236}">
                <a16:creationId xmlns:a16="http://schemas.microsoft.com/office/drawing/2014/main" id="{F648F377-8938-4E61-982D-4513E5D830CC}"/>
              </a:ext>
            </a:extLst>
          </p:cNvPr>
          <p:cNvSpPr/>
          <p:nvPr/>
        </p:nvSpPr>
        <p:spPr>
          <a:xfrm>
            <a:off x="482444" y="5360926"/>
            <a:ext cx="1012129"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ratio</a:t>
            </a:r>
          </a:p>
        </p:txBody>
      </p:sp>
    </p:spTree>
    <p:extLst>
      <p:ext uri="{BB962C8B-B14F-4D97-AF65-F5344CB8AC3E}">
        <p14:creationId xmlns:p14="http://schemas.microsoft.com/office/powerpoint/2010/main" val="7046047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7428802-BD42-4D39-AEF9-84AA41B372AC}"/>
              </a:ext>
            </a:extLst>
          </p:cNvPr>
          <p:cNvSpPr/>
          <p:nvPr/>
        </p:nvSpPr>
        <p:spPr>
          <a:xfrm>
            <a:off x="553246" y="1797623"/>
            <a:ext cx="11133284" cy="3200876"/>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4. Generate a random double prob, compare it with each accumulated ratio.  When       </a:t>
            </a:r>
          </a:p>
          <a:p>
            <a:r>
              <a:rPr lang="en-US" altLang="zh-CN" sz="2400" b="1" dirty="0">
                <a:latin typeface="Times New Roman" panose="02020603050405020304" pitchFamily="18" charset="0"/>
                <a:cs typeface="Times New Roman" panose="02020603050405020304" pitchFamily="18" charset="0"/>
              </a:rPr>
              <a:t>    prob&gt;accumulated Ratio[</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move it to the next until prob &lt; </a:t>
            </a:r>
            <a:r>
              <a:rPr lang="en-US" altLang="zh-CN" sz="2400" b="1" dirty="0" err="1">
                <a:latin typeface="Times New Roman" panose="02020603050405020304" pitchFamily="18" charset="0"/>
                <a:cs typeface="Times New Roman" panose="02020603050405020304" pitchFamily="18" charset="0"/>
              </a:rPr>
              <a:t>accumulatedRatio</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    Then take out the points in group, put it in the result group.</a:t>
            </a:r>
          </a:p>
          <a:p>
            <a:pPr lvl="0">
              <a:spcBef>
                <a:spcPts val="1200"/>
              </a:spcBef>
            </a:pPr>
            <a:r>
              <a:rPr lang="en-US" altLang="zh-CN" sz="2400" b="1" dirty="0">
                <a:solidFill>
                  <a:srgbClr val="FF0000"/>
                </a:solidFill>
                <a:latin typeface="Times New Roman" panose="02020603050405020304" pitchFamily="18" charset="0"/>
                <a:cs typeface="Times New Roman" panose="02020603050405020304" pitchFamily="18" charset="0"/>
              </a:rPr>
              <a:t>Accumulated</a:t>
            </a: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ratio</a:t>
            </a:r>
          </a:p>
          <a:p>
            <a:endParaRPr lang="en-US" altLang="zh-CN" sz="2400" dirty="0"/>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EC7569D2-3DF3-4B18-8EA5-1B652C3C0599}"/>
              </a:ext>
            </a:extLst>
          </p:cNvPr>
          <p:cNvGrpSpPr/>
          <p:nvPr/>
        </p:nvGrpSpPr>
        <p:grpSpPr>
          <a:xfrm>
            <a:off x="331304" y="218860"/>
            <a:ext cx="4922273" cy="1398316"/>
            <a:chOff x="375357" y="218860"/>
            <a:chExt cx="4878220" cy="1014413"/>
          </a:xfrm>
        </p:grpSpPr>
        <p:grpSp>
          <p:nvGrpSpPr>
            <p:cNvPr id="9" name="组合 8">
              <a:extLst>
                <a:ext uri="{FF2B5EF4-FFF2-40B4-BE49-F238E27FC236}">
                  <a16:creationId xmlns:a16="http://schemas.microsoft.com/office/drawing/2014/main" id="{935A9861-56E4-4637-87EF-C30A89CAEB16}"/>
                </a:ext>
              </a:extLst>
            </p:cNvPr>
            <p:cNvGrpSpPr/>
            <p:nvPr/>
          </p:nvGrpSpPr>
          <p:grpSpPr>
            <a:xfrm>
              <a:off x="595313" y="425924"/>
              <a:ext cx="4658264" cy="612676"/>
              <a:chOff x="1893616" y="487731"/>
              <a:chExt cx="4658264" cy="612676"/>
            </a:xfrm>
          </p:grpSpPr>
          <p:sp>
            <p:nvSpPr>
              <p:cNvPr id="11" name="文本框 10">
                <a:extLst>
                  <a:ext uri="{FF2B5EF4-FFF2-40B4-BE49-F238E27FC236}">
                    <a16:creationId xmlns:a16="http://schemas.microsoft.com/office/drawing/2014/main" id="{99CA66A8-364D-4320-A27B-10249EF4955B}"/>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IMPLEMENTATION</a:t>
                </a:r>
              </a:p>
            </p:txBody>
          </p:sp>
          <p:sp>
            <p:nvSpPr>
              <p:cNvPr id="12" name="文本框 11">
                <a:extLst>
                  <a:ext uri="{FF2B5EF4-FFF2-40B4-BE49-F238E27FC236}">
                    <a16:creationId xmlns:a16="http://schemas.microsoft.com/office/drawing/2014/main" id="{E30391CB-00D1-4CCA-8AAE-96AA677CA9F7}"/>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--Selection method</a:t>
                </a:r>
              </a:p>
            </p:txBody>
          </p:sp>
        </p:grpSp>
        <p:sp>
          <p:nvSpPr>
            <p:cNvPr id="10" name="任意多边形 17">
              <a:extLst>
                <a:ext uri="{FF2B5EF4-FFF2-40B4-BE49-F238E27FC236}">
                  <a16:creationId xmlns:a16="http://schemas.microsoft.com/office/drawing/2014/main" id="{7058D95C-38C8-46E6-AC92-B6466EDA4E44}"/>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cxnSp>
        <p:nvCxnSpPr>
          <p:cNvPr id="13" name="Straight Connector 3">
            <a:extLst>
              <a:ext uri="{FF2B5EF4-FFF2-40B4-BE49-F238E27FC236}">
                <a16:creationId xmlns:a16="http://schemas.microsoft.com/office/drawing/2014/main" id="{AD17980C-5ACE-4B08-AA21-DED80DF03B1B}"/>
              </a:ext>
            </a:extLst>
          </p:cNvPr>
          <p:cNvCxnSpPr/>
          <p:nvPr/>
        </p:nvCxnSpPr>
        <p:spPr>
          <a:xfrm>
            <a:off x="1878128" y="5587095"/>
            <a:ext cx="84374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4">
            <a:extLst>
              <a:ext uri="{FF2B5EF4-FFF2-40B4-BE49-F238E27FC236}">
                <a16:creationId xmlns:a16="http://schemas.microsoft.com/office/drawing/2014/main" id="{3C7C66DB-12F8-4959-AF0D-2C9768016F25}"/>
              </a:ext>
            </a:extLst>
          </p:cNvPr>
          <p:cNvCxnSpPr>
            <a:cxnSpLocks/>
          </p:cNvCxnSpPr>
          <p:nvPr/>
        </p:nvCxnSpPr>
        <p:spPr>
          <a:xfrm>
            <a:off x="1864273" y="5178386"/>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5">
            <a:extLst>
              <a:ext uri="{FF2B5EF4-FFF2-40B4-BE49-F238E27FC236}">
                <a16:creationId xmlns:a16="http://schemas.microsoft.com/office/drawing/2014/main" id="{6BBEAACE-6C97-46B1-BAC9-3DB5D57B40A4}"/>
              </a:ext>
            </a:extLst>
          </p:cNvPr>
          <p:cNvCxnSpPr>
            <a:cxnSpLocks/>
          </p:cNvCxnSpPr>
          <p:nvPr/>
        </p:nvCxnSpPr>
        <p:spPr>
          <a:xfrm>
            <a:off x="10315545" y="5178386"/>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6">
            <a:extLst>
              <a:ext uri="{FF2B5EF4-FFF2-40B4-BE49-F238E27FC236}">
                <a16:creationId xmlns:a16="http://schemas.microsoft.com/office/drawing/2014/main" id="{3A62A60B-9327-477A-A69C-3CEF4AC745ED}"/>
              </a:ext>
            </a:extLst>
          </p:cNvPr>
          <p:cNvCxnSpPr>
            <a:cxnSpLocks/>
          </p:cNvCxnSpPr>
          <p:nvPr/>
        </p:nvCxnSpPr>
        <p:spPr>
          <a:xfrm>
            <a:off x="3208164" y="5178386"/>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7">
            <a:extLst>
              <a:ext uri="{FF2B5EF4-FFF2-40B4-BE49-F238E27FC236}">
                <a16:creationId xmlns:a16="http://schemas.microsoft.com/office/drawing/2014/main" id="{2BB143DB-865F-4EBA-97BE-0026AFDB4ED8}"/>
              </a:ext>
            </a:extLst>
          </p:cNvPr>
          <p:cNvCxnSpPr>
            <a:cxnSpLocks/>
          </p:cNvCxnSpPr>
          <p:nvPr/>
        </p:nvCxnSpPr>
        <p:spPr>
          <a:xfrm>
            <a:off x="4053290" y="5178386"/>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8">
            <a:extLst>
              <a:ext uri="{FF2B5EF4-FFF2-40B4-BE49-F238E27FC236}">
                <a16:creationId xmlns:a16="http://schemas.microsoft.com/office/drawing/2014/main" id="{3B74D268-6D3A-4A8F-AD94-CD4FC67D945C}"/>
              </a:ext>
            </a:extLst>
          </p:cNvPr>
          <p:cNvCxnSpPr>
            <a:cxnSpLocks/>
          </p:cNvCxnSpPr>
          <p:nvPr/>
        </p:nvCxnSpPr>
        <p:spPr>
          <a:xfrm>
            <a:off x="8500599" y="5178386"/>
            <a:ext cx="0" cy="40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9">
            <a:extLst>
              <a:ext uri="{FF2B5EF4-FFF2-40B4-BE49-F238E27FC236}">
                <a16:creationId xmlns:a16="http://schemas.microsoft.com/office/drawing/2014/main" id="{89743278-8578-41A4-BA4C-9567C4DA31AA}"/>
              </a:ext>
            </a:extLst>
          </p:cNvPr>
          <p:cNvSpPr/>
          <p:nvPr/>
        </p:nvSpPr>
        <p:spPr>
          <a:xfrm>
            <a:off x="2196035" y="5651945"/>
            <a:ext cx="1012129"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0.32</a:t>
            </a:r>
          </a:p>
        </p:txBody>
      </p:sp>
      <p:sp>
        <p:nvSpPr>
          <p:cNvPr id="20" name="Rectangle 10">
            <a:extLst>
              <a:ext uri="{FF2B5EF4-FFF2-40B4-BE49-F238E27FC236}">
                <a16:creationId xmlns:a16="http://schemas.microsoft.com/office/drawing/2014/main" id="{768994DD-6CFB-432B-BF54-C17BCBB495B5}"/>
              </a:ext>
            </a:extLst>
          </p:cNvPr>
          <p:cNvSpPr/>
          <p:nvPr/>
        </p:nvSpPr>
        <p:spPr>
          <a:xfrm>
            <a:off x="3208164" y="5644269"/>
            <a:ext cx="1012129"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0.19</a:t>
            </a:r>
          </a:p>
        </p:txBody>
      </p:sp>
      <p:sp>
        <p:nvSpPr>
          <p:cNvPr id="21" name="Rectangle 11">
            <a:extLst>
              <a:ext uri="{FF2B5EF4-FFF2-40B4-BE49-F238E27FC236}">
                <a16:creationId xmlns:a16="http://schemas.microsoft.com/office/drawing/2014/main" id="{8F2E5086-8B2B-4362-8319-14DB58E105A0}"/>
              </a:ext>
            </a:extLst>
          </p:cNvPr>
          <p:cNvSpPr/>
          <p:nvPr/>
        </p:nvSpPr>
        <p:spPr>
          <a:xfrm>
            <a:off x="5791662" y="5651945"/>
            <a:ext cx="1012129"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1.16</a:t>
            </a:r>
          </a:p>
        </p:txBody>
      </p:sp>
      <p:sp>
        <p:nvSpPr>
          <p:cNvPr id="22" name="Rectangle 12">
            <a:extLst>
              <a:ext uri="{FF2B5EF4-FFF2-40B4-BE49-F238E27FC236}">
                <a16:creationId xmlns:a16="http://schemas.microsoft.com/office/drawing/2014/main" id="{0D3953DA-7308-46A9-9E09-1FE87AAD1902}"/>
              </a:ext>
            </a:extLst>
          </p:cNvPr>
          <p:cNvSpPr/>
          <p:nvPr/>
        </p:nvSpPr>
        <p:spPr>
          <a:xfrm>
            <a:off x="9005917" y="5644269"/>
            <a:ext cx="1012129"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0.43</a:t>
            </a:r>
          </a:p>
        </p:txBody>
      </p:sp>
      <p:sp>
        <p:nvSpPr>
          <p:cNvPr id="23" name="Rectangle 13">
            <a:extLst>
              <a:ext uri="{FF2B5EF4-FFF2-40B4-BE49-F238E27FC236}">
                <a16:creationId xmlns:a16="http://schemas.microsoft.com/office/drawing/2014/main" id="{9579ECE0-8465-4A06-8395-57A0B2F181C7}"/>
              </a:ext>
            </a:extLst>
          </p:cNvPr>
          <p:cNvSpPr/>
          <p:nvPr/>
        </p:nvSpPr>
        <p:spPr>
          <a:xfrm>
            <a:off x="1795034" y="4486029"/>
            <a:ext cx="3809601" cy="369332"/>
          </a:xfrm>
          <a:prstGeom prst="rect">
            <a:avLst/>
          </a:prstGeom>
        </p:spPr>
        <p:txBody>
          <a:bodyPr wrap="square">
            <a:spAutoFit/>
          </a:bodyPr>
          <a:lstStyle/>
          <a:p>
            <a:r>
              <a:rPr lang="en-US" altLang="zh-CN" dirty="0" err="1">
                <a:solidFill>
                  <a:srgbClr val="FF0000"/>
                </a:solidFill>
                <a:latin typeface="Times New Roman" panose="02020603050405020304" pitchFamily="18" charset="0"/>
                <a:cs typeface="Times New Roman" panose="02020603050405020304" pitchFamily="18" charset="0"/>
              </a:rPr>
              <a:t>accuRatio</a:t>
            </a:r>
            <a:r>
              <a:rPr lang="en-US" altLang="zh-CN" dirty="0">
                <a:solidFill>
                  <a:srgbClr val="FF0000"/>
                </a:solidFill>
                <a:latin typeface="Times New Roman" panose="02020603050405020304" pitchFamily="18" charset="0"/>
                <a:cs typeface="Times New Roman" panose="02020603050405020304" pitchFamily="18" charset="0"/>
              </a:rPr>
              <a:t>[0]</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=0.51</a:t>
            </a:r>
          </a:p>
        </p:txBody>
      </p:sp>
      <p:sp>
        <p:nvSpPr>
          <p:cNvPr id="24" name="Rectangle 14">
            <a:extLst>
              <a:ext uri="{FF2B5EF4-FFF2-40B4-BE49-F238E27FC236}">
                <a16:creationId xmlns:a16="http://schemas.microsoft.com/office/drawing/2014/main" id="{15542BD2-C021-4B6F-9C90-C9EE6823F59A}"/>
              </a:ext>
            </a:extLst>
          </p:cNvPr>
          <p:cNvSpPr/>
          <p:nvPr/>
        </p:nvSpPr>
        <p:spPr>
          <a:xfrm>
            <a:off x="3765257" y="3805954"/>
            <a:ext cx="2851507" cy="369332"/>
          </a:xfrm>
          <a:prstGeom prst="rect">
            <a:avLst/>
          </a:prstGeom>
        </p:spPr>
        <p:txBody>
          <a:bodyPr wrap="square">
            <a:spAutoFit/>
          </a:bodyPr>
          <a:lstStyle/>
          <a:p>
            <a:r>
              <a:rPr lang="en-US" altLang="zh-CN" dirty="0" err="1">
                <a:solidFill>
                  <a:srgbClr val="FF0000"/>
                </a:solidFill>
                <a:latin typeface="Times New Roman" panose="02020603050405020304" pitchFamily="18" charset="0"/>
                <a:cs typeface="Times New Roman" panose="02020603050405020304" pitchFamily="18" charset="0"/>
              </a:rPr>
              <a:t>accuRatio</a:t>
            </a:r>
            <a:r>
              <a:rPr lang="en-US" altLang="zh-CN" dirty="0">
                <a:solidFill>
                  <a:srgbClr val="FF0000"/>
                </a:solidFill>
                <a:latin typeface="Times New Roman" panose="02020603050405020304" pitchFamily="18" charset="0"/>
                <a:cs typeface="Times New Roman" panose="02020603050405020304" pitchFamily="18" charset="0"/>
              </a:rPr>
              <a:t>[1]</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=1.67</a:t>
            </a:r>
          </a:p>
        </p:txBody>
      </p:sp>
      <p:sp>
        <p:nvSpPr>
          <p:cNvPr id="25" name="Rectangle 15">
            <a:extLst>
              <a:ext uri="{FF2B5EF4-FFF2-40B4-BE49-F238E27FC236}">
                <a16:creationId xmlns:a16="http://schemas.microsoft.com/office/drawing/2014/main" id="{DC26546E-941F-433C-ACC0-EB0AEFFAD81D}"/>
              </a:ext>
            </a:extLst>
          </p:cNvPr>
          <p:cNvSpPr/>
          <p:nvPr/>
        </p:nvSpPr>
        <p:spPr>
          <a:xfrm>
            <a:off x="5659227" y="2967240"/>
            <a:ext cx="1012129" cy="461665"/>
          </a:xfrm>
          <a:prstGeom prst="rect">
            <a:avLst/>
          </a:prstGeom>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2.10</a:t>
            </a:r>
          </a:p>
        </p:txBody>
      </p:sp>
      <p:sp>
        <p:nvSpPr>
          <p:cNvPr id="26" name="Double Brace 16">
            <a:extLst>
              <a:ext uri="{FF2B5EF4-FFF2-40B4-BE49-F238E27FC236}">
                <a16:creationId xmlns:a16="http://schemas.microsoft.com/office/drawing/2014/main" id="{CED0EAE1-A3E7-4D90-9C43-907889BA82F8}"/>
              </a:ext>
            </a:extLst>
          </p:cNvPr>
          <p:cNvSpPr/>
          <p:nvPr/>
        </p:nvSpPr>
        <p:spPr>
          <a:xfrm rot="5400000">
            <a:off x="2198219" y="4540302"/>
            <a:ext cx="1529173" cy="2223285"/>
          </a:xfrm>
          <a:prstGeom prst="brace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27" name="Double Brace 17">
            <a:extLst>
              <a:ext uri="{FF2B5EF4-FFF2-40B4-BE49-F238E27FC236}">
                <a16:creationId xmlns:a16="http://schemas.microsoft.com/office/drawing/2014/main" id="{76223A31-06AC-4076-9EC8-0B658784F718}"/>
              </a:ext>
            </a:extLst>
          </p:cNvPr>
          <p:cNvSpPr/>
          <p:nvPr/>
        </p:nvSpPr>
        <p:spPr>
          <a:xfrm rot="5400000">
            <a:off x="4081032" y="1989303"/>
            <a:ext cx="2202791" cy="6636313"/>
          </a:xfrm>
          <a:prstGeom prst="brace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28" name="Double Brace 18">
            <a:extLst>
              <a:ext uri="{FF2B5EF4-FFF2-40B4-BE49-F238E27FC236}">
                <a16:creationId xmlns:a16="http://schemas.microsoft.com/office/drawing/2014/main" id="{CF910E8A-97A5-4829-A8DA-E89254B20901}"/>
              </a:ext>
            </a:extLst>
          </p:cNvPr>
          <p:cNvSpPr/>
          <p:nvPr/>
        </p:nvSpPr>
        <p:spPr>
          <a:xfrm rot="5400000">
            <a:off x="4622818" y="765751"/>
            <a:ext cx="2892233" cy="8409328"/>
          </a:xfrm>
          <a:prstGeom prst="bracePair">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29" name="Rectangle 19">
            <a:extLst>
              <a:ext uri="{FF2B5EF4-FFF2-40B4-BE49-F238E27FC236}">
                <a16:creationId xmlns:a16="http://schemas.microsoft.com/office/drawing/2014/main" id="{D5DCC1DD-4CD3-476C-8DDB-5EA94AE091F7}"/>
              </a:ext>
            </a:extLst>
          </p:cNvPr>
          <p:cNvSpPr/>
          <p:nvPr/>
        </p:nvSpPr>
        <p:spPr>
          <a:xfrm>
            <a:off x="1614706" y="6043175"/>
            <a:ext cx="8908458" cy="814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30" name="Rectangle 20">
            <a:extLst>
              <a:ext uri="{FF2B5EF4-FFF2-40B4-BE49-F238E27FC236}">
                <a16:creationId xmlns:a16="http://schemas.microsoft.com/office/drawing/2014/main" id="{A3093FFA-957D-4A8C-9AC7-9B0181D15CF9}"/>
              </a:ext>
            </a:extLst>
          </p:cNvPr>
          <p:cNvSpPr/>
          <p:nvPr/>
        </p:nvSpPr>
        <p:spPr>
          <a:xfrm>
            <a:off x="572522" y="5661459"/>
            <a:ext cx="1012129"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ratio</a:t>
            </a:r>
          </a:p>
        </p:txBody>
      </p:sp>
      <p:sp>
        <p:nvSpPr>
          <p:cNvPr id="31" name="Rectangle 22">
            <a:extLst>
              <a:ext uri="{FF2B5EF4-FFF2-40B4-BE49-F238E27FC236}">
                <a16:creationId xmlns:a16="http://schemas.microsoft.com/office/drawing/2014/main" id="{9071F870-350F-4D58-AB19-5F5FF50FBB4D}"/>
              </a:ext>
            </a:extLst>
          </p:cNvPr>
          <p:cNvSpPr/>
          <p:nvPr/>
        </p:nvSpPr>
        <p:spPr>
          <a:xfrm>
            <a:off x="5301554" y="6187853"/>
            <a:ext cx="2347934" cy="461665"/>
          </a:xfrm>
          <a:prstGeom prst="rect">
            <a:avLst/>
          </a:prstGeom>
        </p:spPr>
        <p:txBody>
          <a:bodyPr wrap="square">
            <a:spAutoFit/>
          </a:bodyPr>
          <a:lstStyle/>
          <a:p>
            <a:r>
              <a:rPr lang="en-US" altLang="zh-CN" sz="2400" dirty="0" err="1">
                <a:solidFill>
                  <a:srgbClr val="00B0F0"/>
                </a:solidFill>
                <a:latin typeface="Times New Roman" panose="02020603050405020304" pitchFamily="18" charset="0"/>
                <a:cs typeface="Times New Roman" panose="02020603050405020304" pitchFamily="18" charset="0"/>
              </a:rPr>
              <a:t>Prob</a:t>
            </a:r>
            <a:r>
              <a:rPr lang="zh-CN" altLang="en-US" sz="2400" dirty="0">
                <a:solidFill>
                  <a:srgbClr val="00B0F0"/>
                </a:solidFill>
                <a:latin typeface="Times New Roman" panose="02020603050405020304" pitchFamily="18" charset="0"/>
                <a:cs typeface="Times New Roman" panose="02020603050405020304" pitchFamily="18" charset="0"/>
              </a:rPr>
              <a:t> </a:t>
            </a:r>
            <a:r>
              <a:rPr lang="en-US" altLang="zh-CN" sz="2400" dirty="0">
                <a:solidFill>
                  <a:srgbClr val="00B0F0"/>
                </a:solidFill>
                <a:latin typeface="Times New Roman" panose="02020603050405020304" pitchFamily="18" charset="0"/>
                <a:cs typeface="Times New Roman" panose="02020603050405020304" pitchFamily="18" charset="0"/>
              </a:rPr>
              <a:t>=</a:t>
            </a:r>
            <a:r>
              <a:rPr lang="zh-CN" altLang="en-US" sz="2400" dirty="0">
                <a:solidFill>
                  <a:srgbClr val="00B0F0"/>
                </a:solidFill>
                <a:latin typeface="Times New Roman" panose="02020603050405020304" pitchFamily="18" charset="0"/>
                <a:cs typeface="Times New Roman" panose="02020603050405020304" pitchFamily="18" charset="0"/>
              </a:rPr>
              <a:t> </a:t>
            </a:r>
            <a:r>
              <a:rPr lang="en-US" altLang="zh-CN" sz="2400" dirty="0">
                <a:solidFill>
                  <a:srgbClr val="00B0F0"/>
                </a:solidFill>
                <a:latin typeface="Times New Roman" panose="02020603050405020304" pitchFamily="18" charset="0"/>
                <a:cs typeface="Times New Roman" panose="02020603050405020304" pitchFamily="18" charset="0"/>
              </a:rPr>
              <a:t>1.63</a:t>
            </a:r>
          </a:p>
        </p:txBody>
      </p:sp>
      <p:sp>
        <p:nvSpPr>
          <p:cNvPr id="32" name="Up Arrow 23">
            <a:extLst>
              <a:ext uri="{FF2B5EF4-FFF2-40B4-BE49-F238E27FC236}">
                <a16:creationId xmlns:a16="http://schemas.microsoft.com/office/drawing/2014/main" id="{785092A1-61D2-49CD-92FD-42F3CE849677}"/>
              </a:ext>
            </a:extLst>
          </p:cNvPr>
          <p:cNvSpPr/>
          <p:nvPr/>
        </p:nvSpPr>
        <p:spPr>
          <a:xfrm>
            <a:off x="7285893" y="5645937"/>
            <a:ext cx="540327" cy="785102"/>
          </a:xfrm>
          <a:prstGeom prst="upArrow">
            <a:avLst/>
          </a:prstGeom>
          <a:solidFill>
            <a:srgbClr val="00B0F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33" name="Rectangle 24">
            <a:extLst>
              <a:ext uri="{FF2B5EF4-FFF2-40B4-BE49-F238E27FC236}">
                <a16:creationId xmlns:a16="http://schemas.microsoft.com/office/drawing/2014/main" id="{8A4B3AB0-F2F8-42DC-AA06-4561A5884ACB}"/>
              </a:ext>
            </a:extLst>
          </p:cNvPr>
          <p:cNvSpPr/>
          <p:nvPr/>
        </p:nvSpPr>
        <p:spPr>
          <a:xfrm>
            <a:off x="7795162" y="6128116"/>
            <a:ext cx="4578195" cy="461665"/>
          </a:xfrm>
          <a:prstGeom prst="rect">
            <a:avLst/>
          </a:prstGeom>
        </p:spPr>
        <p:txBody>
          <a:bodyPr wrap="square">
            <a:spAutoFit/>
          </a:bodyPr>
          <a:lstStyle/>
          <a:p>
            <a:r>
              <a:rPr lang="en-US" altLang="zh-CN" sz="2400" dirty="0" err="1">
                <a:solidFill>
                  <a:srgbClr val="00B0F0"/>
                </a:solidFill>
                <a:latin typeface="Times New Roman" panose="02020603050405020304" pitchFamily="18" charset="0"/>
                <a:cs typeface="Times New Roman" panose="02020603050405020304" pitchFamily="18" charset="0"/>
              </a:rPr>
              <a:t>prob</a:t>
            </a:r>
            <a:r>
              <a:rPr lang="en-US" altLang="zh-CN" sz="2400" dirty="0">
                <a:solidFill>
                  <a:srgbClr val="00B0F0"/>
                </a:solidFill>
                <a:latin typeface="Times New Roman" panose="02020603050405020304" pitchFamily="18" charset="0"/>
                <a:cs typeface="Times New Roman" panose="02020603050405020304" pitchFamily="18" charset="0"/>
              </a:rPr>
              <a:t>&lt;</a:t>
            </a:r>
            <a:r>
              <a:rPr lang="zh-CN" altLang="en-US" sz="2400" dirty="0">
                <a:solidFill>
                  <a:srgbClr val="00B0F0"/>
                </a:solidFill>
                <a:latin typeface="Times New Roman" panose="02020603050405020304" pitchFamily="18" charset="0"/>
                <a:cs typeface="Times New Roman" panose="02020603050405020304" pitchFamily="18" charset="0"/>
              </a:rPr>
              <a:t> </a:t>
            </a:r>
            <a:r>
              <a:rPr lang="en-US" altLang="zh-CN" sz="2400" dirty="0">
                <a:solidFill>
                  <a:srgbClr val="00B0F0"/>
                </a:solidFill>
                <a:latin typeface="Times New Roman" panose="02020603050405020304" pitchFamily="18" charset="0"/>
                <a:cs typeface="Times New Roman" panose="02020603050405020304" pitchFamily="18" charset="0"/>
              </a:rPr>
              <a:t>1.67,</a:t>
            </a:r>
            <a:r>
              <a:rPr lang="zh-CN" altLang="en-US" sz="2400" dirty="0">
                <a:solidFill>
                  <a:srgbClr val="00B0F0"/>
                </a:solidFill>
                <a:latin typeface="Times New Roman" panose="02020603050405020304" pitchFamily="18" charset="0"/>
                <a:cs typeface="Times New Roman" panose="02020603050405020304" pitchFamily="18" charset="0"/>
              </a:rPr>
              <a:t> </a:t>
            </a:r>
            <a:r>
              <a:rPr lang="en-US" altLang="zh-CN" sz="2400" dirty="0">
                <a:solidFill>
                  <a:srgbClr val="00B0F0"/>
                </a:solidFill>
                <a:latin typeface="Times New Roman" panose="02020603050405020304" pitchFamily="18" charset="0"/>
                <a:cs typeface="Times New Roman" panose="02020603050405020304" pitchFamily="18" charset="0"/>
              </a:rPr>
              <a:t>select</a:t>
            </a:r>
            <a:r>
              <a:rPr lang="zh-CN" altLang="en-US" sz="2400" dirty="0">
                <a:solidFill>
                  <a:srgbClr val="00B0F0"/>
                </a:solidFill>
                <a:latin typeface="Times New Roman" panose="02020603050405020304" pitchFamily="18" charset="0"/>
                <a:cs typeface="Times New Roman" panose="02020603050405020304" pitchFamily="18" charset="0"/>
              </a:rPr>
              <a:t> </a:t>
            </a:r>
            <a:r>
              <a:rPr lang="en-US" altLang="zh-CN" sz="2400" dirty="0">
                <a:solidFill>
                  <a:srgbClr val="00B0F0"/>
                </a:solidFill>
                <a:latin typeface="Times New Roman" panose="02020603050405020304" pitchFamily="18" charset="0"/>
                <a:cs typeface="Times New Roman" panose="02020603050405020304" pitchFamily="18" charset="0"/>
              </a:rPr>
              <a:t>point[1]</a:t>
            </a:r>
          </a:p>
        </p:txBody>
      </p:sp>
    </p:spTree>
    <p:extLst>
      <p:ext uri="{BB962C8B-B14F-4D97-AF65-F5344CB8AC3E}">
        <p14:creationId xmlns:p14="http://schemas.microsoft.com/office/powerpoint/2010/main" val="93808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ŝḷiḓé"/>
          <p:cNvSpPr/>
          <p:nvPr/>
        </p:nvSpPr>
        <p:spPr>
          <a:xfrm flipH="1">
            <a:off x="5143501" y="1721922"/>
            <a:ext cx="1490832" cy="1490983"/>
          </a:xfrm>
          <a:prstGeom prst="circularArrow">
            <a:avLst>
              <a:gd name="adj1" fmla="val 10980"/>
              <a:gd name="adj2" fmla="val 1142322"/>
              <a:gd name="adj3" fmla="val 4500000"/>
              <a:gd name="adj4" fmla="val 10800000"/>
              <a:gd name="adj5" fmla="val 12500"/>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8" name="ísļiḓê"/>
          <p:cNvSpPr/>
          <p:nvPr/>
        </p:nvSpPr>
        <p:spPr>
          <a:xfrm flipH="1">
            <a:off x="5557667" y="2578714"/>
            <a:ext cx="1490832" cy="1490983"/>
          </a:xfrm>
          <a:prstGeom prst="leftCircularArrow">
            <a:avLst>
              <a:gd name="adj1" fmla="val 10980"/>
              <a:gd name="adj2" fmla="val 1142322"/>
              <a:gd name="adj3" fmla="val 6300000"/>
              <a:gd name="adj4" fmla="val 18900000"/>
              <a:gd name="adj5" fmla="val 12500"/>
            </a:avLst>
          </a:prstGeom>
          <a:solidFill>
            <a:schemeClr val="accent2">
              <a:lumMod val="10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9" name="îśļiḑe"/>
          <p:cNvSpPr/>
          <p:nvPr/>
        </p:nvSpPr>
        <p:spPr>
          <a:xfrm flipH="1">
            <a:off x="5143501" y="3438668"/>
            <a:ext cx="1490832" cy="1490983"/>
          </a:xfrm>
          <a:prstGeom prst="circularArrow">
            <a:avLst>
              <a:gd name="adj1" fmla="val 10980"/>
              <a:gd name="adj2" fmla="val 1142322"/>
              <a:gd name="adj3" fmla="val 4500000"/>
              <a:gd name="adj4" fmla="val 13500000"/>
              <a:gd name="adj5" fmla="val 12500"/>
            </a:avLst>
          </a:prstGeom>
          <a:solidFill>
            <a:schemeClr val="accent3">
              <a:lumMod val="10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10" name="íṧlïḋê"/>
          <p:cNvSpPr/>
          <p:nvPr/>
        </p:nvSpPr>
        <p:spPr>
          <a:xfrm flipH="1">
            <a:off x="5661419" y="4394305"/>
            <a:ext cx="1280812" cy="1281431"/>
          </a:xfrm>
          <a:prstGeom prst="blockArc">
            <a:avLst>
              <a:gd name="adj1" fmla="val 0"/>
              <a:gd name="adj2" fmla="val 18900000"/>
              <a:gd name="adj3" fmla="val 12740"/>
            </a:avLst>
          </a:prstGeom>
          <a:solidFill>
            <a:schemeClr val="accent4">
              <a:lumMod val="10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49" name="椭圆 41"/>
          <p:cNvSpPr/>
          <p:nvPr/>
        </p:nvSpPr>
        <p:spPr>
          <a:xfrm>
            <a:off x="5739191" y="2266910"/>
            <a:ext cx="299452" cy="299000"/>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42"/>
          <p:cNvSpPr/>
          <p:nvPr/>
        </p:nvSpPr>
        <p:spPr>
          <a:xfrm>
            <a:off x="5739191" y="3982198"/>
            <a:ext cx="299452" cy="299000"/>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43"/>
          <p:cNvSpPr/>
          <p:nvPr/>
        </p:nvSpPr>
        <p:spPr>
          <a:xfrm>
            <a:off x="6170205" y="3126032"/>
            <a:ext cx="299452" cy="29361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4"/>
          <p:cNvSpPr/>
          <p:nvPr/>
        </p:nvSpPr>
        <p:spPr>
          <a:xfrm>
            <a:off x="6170205" y="4885520"/>
            <a:ext cx="299452" cy="299000"/>
          </a:xfrm>
          <a:custGeom>
            <a:avLst/>
            <a:gdLst>
              <a:gd name="connsiteX0" fmla="*/ 278498 w 607639"/>
              <a:gd name="connsiteY0" fmla="*/ 505578 h 606722"/>
              <a:gd name="connsiteX1" fmla="*/ 253131 w 607639"/>
              <a:gd name="connsiteY1" fmla="*/ 530820 h 606722"/>
              <a:gd name="connsiteX2" fmla="*/ 278498 w 607639"/>
              <a:gd name="connsiteY2" fmla="*/ 556150 h 606722"/>
              <a:gd name="connsiteX3" fmla="*/ 506351 w 607639"/>
              <a:gd name="connsiteY3" fmla="*/ 556150 h 606722"/>
              <a:gd name="connsiteX4" fmla="*/ 531629 w 607639"/>
              <a:gd name="connsiteY4" fmla="*/ 530820 h 606722"/>
              <a:gd name="connsiteX5" fmla="*/ 506351 w 607639"/>
              <a:gd name="connsiteY5" fmla="*/ 505578 h 606722"/>
              <a:gd name="connsiteX6" fmla="*/ 126566 w 607639"/>
              <a:gd name="connsiteY6" fmla="*/ 505578 h 606722"/>
              <a:gd name="connsiteX7" fmla="*/ 101288 w 607639"/>
              <a:gd name="connsiteY7" fmla="*/ 530820 h 606722"/>
              <a:gd name="connsiteX8" fmla="*/ 126566 w 607639"/>
              <a:gd name="connsiteY8" fmla="*/ 556150 h 606722"/>
              <a:gd name="connsiteX9" fmla="*/ 177210 w 607639"/>
              <a:gd name="connsiteY9" fmla="*/ 556150 h 606722"/>
              <a:gd name="connsiteX10" fmla="*/ 202576 w 607639"/>
              <a:gd name="connsiteY10" fmla="*/ 530820 h 606722"/>
              <a:gd name="connsiteX11" fmla="*/ 177210 w 607639"/>
              <a:gd name="connsiteY11" fmla="*/ 505578 h 606722"/>
              <a:gd name="connsiteX12" fmla="*/ 0 w 607639"/>
              <a:gd name="connsiteY12" fmla="*/ 455006 h 606722"/>
              <a:gd name="connsiteX13" fmla="*/ 607639 w 607639"/>
              <a:gd name="connsiteY13" fmla="*/ 455006 h 606722"/>
              <a:gd name="connsiteX14" fmla="*/ 607639 w 607639"/>
              <a:gd name="connsiteY14" fmla="*/ 581392 h 606722"/>
              <a:gd name="connsiteX15" fmla="*/ 582273 w 607639"/>
              <a:gd name="connsiteY15" fmla="*/ 606722 h 606722"/>
              <a:gd name="connsiteX16" fmla="*/ 25278 w 607639"/>
              <a:gd name="connsiteY16" fmla="*/ 606722 h 606722"/>
              <a:gd name="connsiteX17" fmla="*/ 0 w 607639"/>
              <a:gd name="connsiteY17" fmla="*/ 581392 h 606722"/>
              <a:gd name="connsiteX18" fmla="*/ 253118 w 607639"/>
              <a:gd name="connsiteY18" fmla="*/ 173662 h 606722"/>
              <a:gd name="connsiteX19" fmla="*/ 334127 w 607639"/>
              <a:gd name="connsiteY19" fmla="*/ 227503 h 606722"/>
              <a:gd name="connsiteX20" fmla="*/ 253118 w 607639"/>
              <a:gd name="connsiteY20" fmla="*/ 281345 h 606722"/>
              <a:gd name="connsiteX21" fmla="*/ 215927 w 607639"/>
              <a:gd name="connsiteY21" fmla="*/ 104075 h 606722"/>
              <a:gd name="connsiteX22" fmla="*/ 202576 w 607639"/>
              <a:gd name="connsiteY22" fmla="*/ 126384 h 606722"/>
              <a:gd name="connsiteX23" fmla="*/ 202576 w 607639"/>
              <a:gd name="connsiteY23" fmla="*/ 328669 h 606722"/>
              <a:gd name="connsiteX24" fmla="*/ 215927 w 607639"/>
              <a:gd name="connsiteY24" fmla="*/ 350977 h 606722"/>
              <a:gd name="connsiteX25" fmla="*/ 227854 w 607639"/>
              <a:gd name="connsiteY25" fmla="*/ 353910 h 606722"/>
              <a:gd name="connsiteX26" fmla="*/ 241917 w 607639"/>
              <a:gd name="connsiteY26" fmla="*/ 349644 h 606722"/>
              <a:gd name="connsiteX27" fmla="*/ 393849 w 607639"/>
              <a:gd name="connsiteY27" fmla="*/ 248590 h 606722"/>
              <a:gd name="connsiteX28" fmla="*/ 405063 w 607639"/>
              <a:gd name="connsiteY28" fmla="*/ 227526 h 606722"/>
              <a:gd name="connsiteX29" fmla="*/ 393849 w 607639"/>
              <a:gd name="connsiteY29" fmla="*/ 206462 h 606722"/>
              <a:gd name="connsiteX30" fmla="*/ 241917 w 607639"/>
              <a:gd name="connsiteY30" fmla="*/ 105409 h 606722"/>
              <a:gd name="connsiteX31" fmla="*/ 215927 w 607639"/>
              <a:gd name="connsiteY31" fmla="*/ 104075 h 606722"/>
              <a:gd name="connsiteX32" fmla="*/ 25278 w 607639"/>
              <a:gd name="connsiteY32" fmla="*/ 0 h 606722"/>
              <a:gd name="connsiteX33" fmla="*/ 582273 w 607639"/>
              <a:gd name="connsiteY33" fmla="*/ 0 h 606722"/>
              <a:gd name="connsiteX34" fmla="*/ 607639 w 607639"/>
              <a:gd name="connsiteY34" fmla="*/ 25241 h 606722"/>
              <a:gd name="connsiteX35" fmla="*/ 607639 w 607639"/>
              <a:gd name="connsiteY35" fmla="*/ 404481 h 606722"/>
              <a:gd name="connsiteX36" fmla="*/ 0 w 607639"/>
              <a:gd name="connsiteY36" fmla="*/ 404481 h 606722"/>
              <a:gd name="connsiteX37" fmla="*/ 0 w 607639"/>
              <a:gd name="connsiteY37" fmla="*/ 25241 h 606722"/>
              <a:gd name="connsiteX38" fmla="*/ 25278 w 607639"/>
              <a:gd name="connsiteY3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7639" h="606722">
                <a:moveTo>
                  <a:pt x="278498" y="505578"/>
                </a:moveTo>
                <a:cubicBezTo>
                  <a:pt x="264524" y="505578"/>
                  <a:pt x="253131" y="516866"/>
                  <a:pt x="253131" y="530820"/>
                </a:cubicBezTo>
                <a:cubicBezTo>
                  <a:pt x="253131" y="544774"/>
                  <a:pt x="264524" y="556150"/>
                  <a:pt x="278498" y="556150"/>
                </a:cubicBezTo>
                <a:lnTo>
                  <a:pt x="506351" y="556150"/>
                </a:lnTo>
                <a:cubicBezTo>
                  <a:pt x="520325" y="556150"/>
                  <a:pt x="531629" y="544774"/>
                  <a:pt x="531629" y="530820"/>
                </a:cubicBezTo>
                <a:cubicBezTo>
                  <a:pt x="531629" y="516866"/>
                  <a:pt x="520325" y="505578"/>
                  <a:pt x="506351" y="505578"/>
                </a:cubicBezTo>
                <a:close/>
                <a:moveTo>
                  <a:pt x="126566" y="505578"/>
                </a:moveTo>
                <a:cubicBezTo>
                  <a:pt x="112592" y="505578"/>
                  <a:pt x="101288" y="516866"/>
                  <a:pt x="101288" y="530820"/>
                </a:cubicBezTo>
                <a:cubicBezTo>
                  <a:pt x="101288" y="544774"/>
                  <a:pt x="112592" y="556150"/>
                  <a:pt x="126566" y="556150"/>
                </a:cubicBezTo>
                <a:lnTo>
                  <a:pt x="177210" y="556150"/>
                </a:lnTo>
                <a:cubicBezTo>
                  <a:pt x="191184" y="556150"/>
                  <a:pt x="202576" y="544774"/>
                  <a:pt x="202576" y="530820"/>
                </a:cubicBezTo>
                <a:cubicBezTo>
                  <a:pt x="202576" y="516866"/>
                  <a:pt x="191184" y="505578"/>
                  <a:pt x="177210" y="505578"/>
                </a:cubicBezTo>
                <a:close/>
                <a:moveTo>
                  <a:pt x="0" y="455006"/>
                </a:moveTo>
                <a:lnTo>
                  <a:pt x="607639" y="455006"/>
                </a:lnTo>
                <a:lnTo>
                  <a:pt x="607639" y="581392"/>
                </a:lnTo>
                <a:cubicBezTo>
                  <a:pt x="607639" y="595346"/>
                  <a:pt x="596336" y="606722"/>
                  <a:pt x="582273" y="606722"/>
                </a:cubicBezTo>
                <a:lnTo>
                  <a:pt x="25278" y="606722"/>
                </a:lnTo>
                <a:cubicBezTo>
                  <a:pt x="11304" y="606722"/>
                  <a:pt x="0" y="595346"/>
                  <a:pt x="0" y="581392"/>
                </a:cubicBezTo>
                <a:close/>
                <a:moveTo>
                  <a:pt x="253118" y="173662"/>
                </a:moveTo>
                <a:lnTo>
                  <a:pt x="334127" y="227503"/>
                </a:lnTo>
                <a:lnTo>
                  <a:pt x="253118" y="281345"/>
                </a:lnTo>
                <a:close/>
                <a:moveTo>
                  <a:pt x="215927" y="104075"/>
                </a:moveTo>
                <a:cubicBezTo>
                  <a:pt x="207650" y="108519"/>
                  <a:pt x="202576" y="117052"/>
                  <a:pt x="202576" y="126384"/>
                </a:cubicBezTo>
                <a:lnTo>
                  <a:pt x="202576" y="328669"/>
                </a:lnTo>
                <a:cubicBezTo>
                  <a:pt x="202576" y="338001"/>
                  <a:pt x="207650" y="346533"/>
                  <a:pt x="215927" y="350977"/>
                </a:cubicBezTo>
                <a:cubicBezTo>
                  <a:pt x="219665" y="352932"/>
                  <a:pt x="223759" y="353910"/>
                  <a:pt x="227854" y="353910"/>
                </a:cubicBezTo>
                <a:cubicBezTo>
                  <a:pt x="232749" y="353910"/>
                  <a:pt x="237644" y="352488"/>
                  <a:pt x="241917" y="349644"/>
                </a:cubicBezTo>
                <a:lnTo>
                  <a:pt x="393849" y="248590"/>
                </a:lnTo>
                <a:cubicBezTo>
                  <a:pt x="400880" y="243880"/>
                  <a:pt x="405063" y="235969"/>
                  <a:pt x="405063" y="227526"/>
                </a:cubicBezTo>
                <a:cubicBezTo>
                  <a:pt x="405063" y="219083"/>
                  <a:pt x="400880" y="211173"/>
                  <a:pt x="393849" y="206462"/>
                </a:cubicBezTo>
                <a:lnTo>
                  <a:pt x="241917" y="105409"/>
                </a:lnTo>
                <a:cubicBezTo>
                  <a:pt x="234173" y="100165"/>
                  <a:pt x="224116" y="99720"/>
                  <a:pt x="215927" y="104075"/>
                </a:cubicBezTo>
                <a:close/>
                <a:moveTo>
                  <a:pt x="25278" y="0"/>
                </a:moveTo>
                <a:lnTo>
                  <a:pt x="582273" y="0"/>
                </a:lnTo>
                <a:cubicBezTo>
                  <a:pt x="596336" y="0"/>
                  <a:pt x="607639" y="11287"/>
                  <a:pt x="607639" y="25241"/>
                </a:cubicBezTo>
                <a:lnTo>
                  <a:pt x="607639" y="404481"/>
                </a:lnTo>
                <a:lnTo>
                  <a:pt x="0" y="404481"/>
                </a:lnTo>
                <a:lnTo>
                  <a:pt x="0" y="25241"/>
                </a:lnTo>
                <a:cubicBezTo>
                  <a:pt x="0" y="11287"/>
                  <a:pt x="11304" y="0"/>
                  <a:pt x="2527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6" name="直接连接符 65"/>
          <p:cNvCxnSpPr/>
          <p:nvPr/>
        </p:nvCxnSpPr>
        <p:spPr>
          <a:xfrm>
            <a:off x="4191000" y="2497200"/>
            <a:ext cx="850901"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直接连接符 67"/>
          <p:cNvCxnSpPr>
            <a:cxnSpLocks/>
          </p:cNvCxnSpPr>
          <p:nvPr/>
        </p:nvCxnSpPr>
        <p:spPr>
          <a:xfrm flipV="1">
            <a:off x="7034851" y="1452928"/>
            <a:ext cx="662486" cy="43012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8086913" y="729595"/>
            <a:ext cx="3606945" cy="1200329"/>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1. Shuffle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1000</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points,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choose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and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i+1</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pair.</a:t>
            </a:r>
          </a:p>
        </p:txBody>
      </p:sp>
      <p:sp>
        <p:nvSpPr>
          <p:cNvPr id="77" name="文本框 76"/>
          <p:cNvSpPr txBox="1"/>
          <p:nvPr/>
        </p:nvSpPr>
        <p:spPr>
          <a:xfrm>
            <a:off x="603008" y="2115748"/>
            <a:ext cx="3468879" cy="830997"/>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1. Pick pairs of points in group</a:t>
            </a:r>
          </a:p>
        </p:txBody>
      </p:sp>
      <p:grpSp>
        <p:nvGrpSpPr>
          <p:cNvPr id="31" name="组合 30">
            <a:extLst>
              <a:ext uri="{FF2B5EF4-FFF2-40B4-BE49-F238E27FC236}">
                <a16:creationId xmlns:a16="http://schemas.microsoft.com/office/drawing/2014/main" id="{A0320D6B-2FC7-4BA1-8B68-EEB562A83214}"/>
              </a:ext>
            </a:extLst>
          </p:cNvPr>
          <p:cNvGrpSpPr/>
          <p:nvPr/>
        </p:nvGrpSpPr>
        <p:grpSpPr>
          <a:xfrm>
            <a:off x="331304" y="218860"/>
            <a:ext cx="4922273" cy="1398316"/>
            <a:chOff x="375357" y="218860"/>
            <a:chExt cx="4878220" cy="1014413"/>
          </a:xfrm>
        </p:grpSpPr>
        <p:grpSp>
          <p:nvGrpSpPr>
            <p:cNvPr id="32" name="组合 31">
              <a:extLst>
                <a:ext uri="{FF2B5EF4-FFF2-40B4-BE49-F238E27FC236}">
                  <a16:creationId xmlns:a16="http://schemas.microsoft.com/office/drawing/2014/main" id="{6B0A9A12-E52B-4925-AA22-F107835C5A3C}"/>
                </a:ext>
              </a:extLst>
            </p:cNvPr>
            <p:cNvGrpSpPr/>
            <p:nvPr/>
          </p:nvGrpSpPr>
          <p:grpSpPr>
            <a:xfrm>
              <a:off x="595313" y="425924"/>
              <a:ext cx="4658264" cy="612676"/>
              <a:chOff x="1893616" y="487731"/>
              <a:chExt cx="4658264" cy="612676"/>
            </a:xfrm>
          </p:grpSpPr>
          <p:sp>
            <p:nvSpPr>
              <p:cNvPr id="34" name="文本框 33">
                <a:extLst>
                  <a:ext uri="{FF2B5EF4-FFF2-40B4-BE49-F238E27FC236}">
                    <a16:creationId xmlns:a16="http://schemas.microsoft.com/office/drawing/2014/main" id="{2891462E-89A3-4CAC-B4B8-F2DBC94A8443}"/>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IMPLEMENTATION</a:t>
                </a:r>
              </a:p>
            </p:txBody>
          </p:sp>
          <p:sp>
            <p:nvSpPr>
              <p:cNvPr id="35" name="文本框 34">
                <a:extLst>
                  <a:ext uri="{FF2B5EF4-FFF2-40B4-BE49-F238E27FC236}">
                    <a16:creationId xmlns:a16="http://schemas.microsoft.com/office/drawing/2014/main" id="{A3CDFFB7-D474-4D1C-9ACF-952AFDF17BD6}"/>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--Crossover</a:t>
                </a:r>
              </a:p>
            </p:txBody>
          </p:sp>
        </p:grpSp>
        <p:sp>
          <p:nvSpPr>
            <p:cNvPr id="33" name="任意多边形 17">
              <a:extLst>
                <a:ext uri="{FF2B5EF4-FFF2-40B4-BE49-F238E27FC236}">
                  <a16:creationId xmlns:a16="http://schemas.microsoft.com/office/drawing/2014/main" id="{AA573F7A-16E5-40DF-B16E-467A2A830C68}"/>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cxnSp>
        <p:nvCxnSpPr>
          <p:cNvPr id="36" name="直接连接符 35">
            <a:extLst>
              <a:ext uri="{FF2B5EF4-FFF2-40B4-BE49-F238E27FC236}">
                <a16:creationId xmlns:a16="http://schemas.microsoft.com/office/drawing/2014/main" id="{929F76CE-09C9-4CF5-826B-36EC10D7D242}"/>
              </a:ext>
            </a:extLst>
          </p:cNvPr>
          <p:cNvCxnSpPr/>
          <p:nvPr/>
        </p:nvCxnSpPr>
        <p:spPr>
          <a:xfrm>
            <a:off x="4171123" y="3484486"/>
            <a:ext cx="850901"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A2C30653-490F-4DA1-B55E-A66FDE3BF0E4}"/>
              </a:ext>
            </a:extLst>
          </p:cNvPr>
          <p:cNvSpPr txBox="1"/>
          <p:nvPr/>
        </p:nvSpPr>
        <p:spPr>
          <a:xfrm>
            <a:off x="578848" y="3126032"/>
            <a:ext cx="3470798" cy="830997"/>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2. Encode </a:t>
            </a:r>
            <a:r>
              <a:rPr lang="en-US" altLang="zh-CN" sz="2400" b="1" dirty="0" err="1">
                <a:latin typeface="Times New Roman" panose="02020603050405020304" pitchFamily="18" charset="0"/>
                <a:cs typeface="Times New Roman" panose="02020603050405020304" pitchFamily="18" charset="0"/>
              </a:rPr>
              <a:t>coorditae</a:t>
            </a:r>
            <a:r>
              <a:rPr lang="en-US" altLang="zh-CN" sz="2400" b="1" dirty="0">
                <a:latin typeface="Times New Roman" panose="02020603050405020304" pitchFamily="18" charset="0"/>
                <a:cs typeface="Times New Roman" panose="02020603050405020304" pitchFamily="18" charset="0"/>
              </a:rPr>
              <a:t> to 20 bits.</a:t>
            </a:r>
          </a:p>
        </p:txBody>
      </p:sp>
      <p:cxnSp>
        <p:nvCxnSpPr>
          <p:cNvPr id="40" name="直接连接符 39">
            <a:extLst>
              <a:ext uri="{FF2B5EF4-FFF2-40B4-BE49-F238E27FC236}">
                <a16:creationId xmlns:a16="http://schemas.microsoft.com/office/drawing/2014/main" id="{7C99FC3B-2FAC-44FD-A9B5-031BF06DD403}"/>
              </a:ext>
            </a:extLst>
          </p:cNvPr>
          <p:cNvCxnSpPr/>
          <p:nvPr/>
        </p:nvCxnSpPr>
        <p:spPr>
          <a:xfrm>
            <a:off x="4186801" y="4366856"/>
            <a:ext cx="850901"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1376F52A-C389-43A2-A9D0-4DB8D7746D62}"/>
              </a:ext>
            </a:extLst>
          </p:cNvPr>
          <p:cNvSpPr txBox="1"/>
          <p:nvPr/>
        </p:nvSpPr>
        <p:spPr>
          <a:xfrm>
            <a:off x="568634" y="3946851"/>
            <a:ext cx="3468879" cy="830997"/>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3. Decide to change X-axis or Y-axis </a:t>
            </a:r>
          </a:p>
        </p:txBody>
      </p:sp>
      <p:cxnSp>
        <p:nvCxnSpPr>
          <p:cNvPr id="42" name="直接连接符 41">
            <a:extLst>
              <a:ext uri="{FF2B5EF4-FFF2-40B4-BE49-F238E27FC236}">
                <a16:creationId xmlns:a16="http://schemas.microsoft.com/office/drawing/2014/main" id="{4EB4A45D-AF83-4F2C-83C3-FC8A44CD5587}"/>
              </a:ext>
            </a:extLst>
          </p:cNvPr>
          <p:cNvCxnSpPr/>
          <p:nvPr/>
        </p:nvCxnSpPr>
        <p:spPr>
          <a:xfrm>
            <a:off x="4188720" y="5261420"/>
            <a:ext cx="850901"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5E331C4-BE78-411B-9310-4C7962DB7F75}"/>
              </a:ext>
            </a:extLst>
          </p:cNvPr>
          <p:cNvSpPr txBox="1"/>
          <p:nvPr/>
        </p:nvSpPr>
        <p:spPr>
          <a:xfrm>
            <a:off x="621327" y="4877869"/>
            <a:ext cx="3470798" cy="830997"/>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4. Choose 2 bit to exchange.</a:t>
            </a:r>
          </a:p>
        </p:txBody>
      </p:sp>
      <p:cxnSp>
        <p:nvCxnSpPr>
          <p:cNvPr id="45" name="直接连接符 44">
            <a:extLst>
              <a:ext uri="{FF2B5EF4-FFF2-40B4-BE49-F238E27FC236}">
                <a16:creationId xmlns:a16="http://schemas.microsoft.com/office/drawing/2014/main" id="{C12DF184-1275-4AEE-BDD6-243B094DF444}"/>
              </a:ext>
            </a:extLst>
          </p:cNvPr>
          <p:cNvCxnSpPr>
            <a:cxnSpLocks/>
          </p:cNvCxnSpPr>
          <p:nvPr/>
        </p:nvCxnSpPr>
        <p:spPr>
          <a:xfrm flipV="1">
            <a:off x="7050771" y="2838734"/>
            <a:ext cx="850902" cy="28854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E04D7F5D-5E3A-40BE-8B1D-04377BF84A99}"/>
              </a:ext>
            </a:extLst>
          </p:cNvPr>
          <p:cNvSpPr txBox="1"/>
          <p:nvPr/>
        </p:nvSpPr>
        <p:spPr>
          <a:xfrm>
            <a:off x="8102833" y="2083006"/>
            <a:ext cx="3838958" cy="1200329"/>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2. The first 10th represent X-axis, The second 10th represent Y-axis. </a:t>
            </a:r>
          </a:p>
        </p:txBody>
      </p:sp>
      <p:cxnSp>
        <p:nvCxnSpPr>
          <p:cNvPr id="47" name="直接连接符 46">
            <a:extLst>
              <a:ext uri="{FF2B5EF4-FFF2-40B4-BE49-F238E27FC236}">
                <a16:creationId xmlns:a16="http://schemas.microsoft.com/office/drawing/2014/main" id="{6280E8F6-AFA4-4927-9428-7F02FB1D340F}"/>
              </a:ext>
            </a:extLst>
          </p:cNvPr>
          <p:cNvCxnSpPr>
            <a:cxnSpLocks/>
          </p:cNvCxnSpPr>
          <p:nvPr/>
        </p:nvCxnSpPr>
        <p:spPr>
          <a:xfrm flipV="1">
            <a:off x="7064419" y="4069697"/>
            <a:ext cx="837254" cy="122109"/>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7D1BA81-A94D-4679-B197-073E933F6C34}"/>
              </a:ext>
            </a:extLst>
          </p:cNvPr>
          <p:cNvSpPr txBox="1"/>
          <p:nvPr/>
        </p:nvSpPr>
        <p:spPr>
          <a:xfrm>
            <a:off x="8116481" y="3529670"/>
            <a:ext cx="3794459" cy="1200329"/>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3. Get a random value 1 or 0. when it’s 0, change X-axis, it’s 1, change Y-axis.</a:t>
            </a:r>
          </a:p>
        </p:txBody>
      </p:sp>
      <p:cxnSp>
        <p:nvCxnSpPr>
          <p:cNvPr id="53" name="直接连接符 52">
            <a:extLst>
              <a:ext uri="{FF2B5EF4-FFF2-40B4-BE49-F238E27FC236}">
                <a16:creationId xmlns:a16="http://schemas.microsoft.com/office/drawing/2014/main" id="{A48339A6-DE2D-4F5F-854A-9B5B0999089C}"/>
              </a:ext>
            </a:extLst>
          </p:cNvPr>
          <p:cNvCxnSpPr>
            <a:cxnSpLocks/>
          </p:cNvCxnSpPr>
          <p:nvPr/>
        </p:nvCxnSpPr>
        <p:spPr>
          <a:xfrm>
            <a:off x="7050772" y="5406451"/>
            <a:ext cx="850901"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9124F0CD-2F5E-49A3-A9C5-7326F7A74BEB}"/>
              </a:ext>
            </a:extLst>
          </p:cNvPr>
          <p:cNvSpPr txBox="1"/>
          <p:nvPr/>
        </p:nvSpPr>
        <p:spPr>
          <a:xfrm>
            <a:off x="8102834" y="4976331"/>
            <a:ext cx="3606945" cy="1569660"/>
          </a:xfrm>
          <a:prstGeom prst="rect">
            <a:avLst/>
          </a:prstGeom>
          <a:noFill/>
        </p:spPr>
        <p:txBody>
          <a:bodyPr wrap="square" rtlCol="0">
            <a:spAutoFit/>
            <a:scene3d>
              <a:camera prst="orthographicFront"/>
              <a:lightRig rig="threePt" dir="t"/>
            </a:scene3d>
            <a:sp3d contourW="12700"/>
          </a:bodyPr>
          <a:lstStyle/>
          <a:p>
            <a:r>
              <a:rPr lang="en-US" altLang="zh-CN" sz="2400" b="1" dirty="0">
                <a:latin typeface="Times New Roman" panose="02020603050405020304" pitchFamily="18" charset="0"/>
                <a:cs typeface="Times New Roman" panose="02020603050405020304" pitchFamily="18" charset="0"/>
              </a:rPr>
              <a:t>4. Randomly choose 2 locations from 1-10 , Exchange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and i+1 at that bit.</a:t>
            </a:r>
          </a:p>
        </p:txBody>
      </p:sp>
    </p:spTree>
    <p:extLst>
      <p:ext uri="{BB962C8B-B14F-4D97-AF65-F5344CB8AC3E}">
        <p14:creationId xmlns:p14="http://schemas.microsoft.com/office/powerpoint/2010/main" val="23208172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ppt_x"/>
                                          </p:val>
                                        </p:tav>
                                        <p:tav tm="100000">
                                          <p:val>
                                            <p:strVal val="#ppt_x"/>
                                          </p:val>
                                        </p:tav>
                                      </p:tavLst>
                                    </p:anim>
                                    <p:anim calcmode="lin" valueType="num">
                                      <p:cBhvr additive="base">
                                        <p:cTn id="44" dur="500" fill="hold"/>
                                        <p:tgtEl>
                                          <p:spTgt spid="6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ppt_x"/>
                                          </p:val>
                                        </p:tav>
                                        <p:tav tm="100000">
                                          <p:val>
                                            <p:strVal val="#ppt_x"/>
                                          </p:val>
                                        </p:tav>
                                      </p:tavLst>
                                    </p:anim>
                                    <p:anim calcmode="lin" valueType="num">
                                      <p:cBhvr additive="base">
                                        <p:cTn id="60" dur="5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par>
                                <p:cTn id="69" presetID="53" presetClass="entr" presetSubtype="16"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anim calcmode="lin" valueType="num">
                                      <p:cBhvr>
                                        <p:cTn id="71" dur="500" fill="hold"/>
                                        <p:tgtEl>
                                          <p:spTgt spid="77"/>
                                        </p:tgtEl>
                                        <p:attrNameLst>
                                          <p:attrName>ppt_w</p:attrName>
                                        </p:attrNameLst>
                                      </p:cBhvr>
                                      <p:tavLst>
                                        <p:tav tm="0">
                                          <p:val>
                                            <p:fltVal val="0"/>
                                          </p:val>
                                        </p:tav>
                                        <p:tav tm="100000">
                                          <p:val>
                                            <p:strVal val="#ppt_w"/>
                                          </p:val>
                                        </p:tav>
                                      </p:tavLst>
                                    </p:anim>
                                    <p:anim calcmode="lin" valueType="num">
                                      <p:cBhvr>
                                        <p:cTn id="72" dur="500" fill="hold"/>
                                        <p:tgtEl>
                                          <p:spTgt spid="77"/>
                                        </p:tgtEl>
                                        <p:attrNameLst>
                                          <p:attrName>ppt_h</p:attrName>
                                        </p:attrNameLst>
                                      </p:cBhvr>
                                      <p:tavLst>
                                        <p:tav tm="0">
                                          <p:val>
                                            <p:fltVal val="0"/>
                                          </p:val>
                                        </p:tav>
                                        <p:tav tm="100000">
                                          <p:val>
                                            <p:strVal val="#ppt_h"/>
                                          </p:val>
                                        </p:tav>
                                      </p:tavLst>
                                    </p:anim>
                                    <p:animEffect transition="in" filter="fade">
                                      <p:cBhvr>
                                        <p:cTn id="73" dur="500"/>
                                        <p:tgtEl>
                                          <p:spTgt spid="77"/>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p:cTn id="76" dur="500" fill="hold"/>
                                        <p:tgtEl>
                                          <p:spTgt spid="38"/>
                                        </p:tgtEl>
                                        <p:attrNameLst>
                                          <p:attrName>ppt_w</p:attrName>
                                        </p:attrNameLst>
                                      </p:cBhvr>
                                      <p:tavLst>
                                        <p:tav tm="0">
                                          <p:val>
                                            <p:fltVal val="0"/>
                                          </p:val>
                                        </p:tav>
                                        <p:tav tm="100000">
                                          <p:val>
                                            <p:strVal val="#ppt_w"/>
                                          </p:val>
                                        </p:tav>
                                      </p:tavLst>
                                    </p:anim>
                                    <p:anim calcmode="lin" valueType="num">
                                      <p:cBhvr>
                                        <p:cTn id="77" dur="500" fill="hold"/>
                                        <p:tgtEl>
                                          <p:spTgt spid="38"/>
                                        </p:tgtEl>
                                        <p:attrNameLst>
                                          <p:attrName>ppt_h</p:attrName>
                                        </p:attrNameLst>
                                      </p:cBhvr>
                                      <p:tavLst>
                                        <p:tav tm="0">
                                          <p:val>
                                            <p:fltVal val="0"/>
                                          </p:val>
                                        </p:tav>
                                        <p:tav tm="100000">
                                          <p:val>
                                            <p:strVal val="#ppt_h"/>
                                          </p:val>
                                        </p:tav>
                                      </p:tavLst>
                                    </p:anim>
                                    <p:animEffect transition="in" filter="fade">
                                      <p:cBhvr>
                                        <p:cTn id="78" dur="500"/>
                                        <p:tgtEl>
                                          <p:spTgt spid="38"/>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p:cTn id="81" dur="500" fill="hold"/>
                                        <p:tgtEl>
                                          <p:spTgt spid="41"/>
                                        </p:tgtEl>
                                        <p:attrNameLst>
                                          <p:attrName>ppt_w</p:attrName>
                                        </p:attrNameLst>
                                      </p:cBhvr>
                                      <p:tavLst>
                                        <p:tav tm="0">
                                          <p:val>
                                            <p:fltVal val="0"/>
                                          </p:val>
                                        </p:tav>
                                        <p:tav tm="100000">
                                          <p:val>
                                            <p:strVal val="#ppt_w"/>
                                          </p:val>
                                        </p:tav>
                                      </p:tavLst>
                                    </p:anim>
                                    <p:anim calcmode="lin" valueType="num">
                                      <p:cBhvr>
                                        <p:cTn id="82" dur="500" fill="hold"/>
                                        <p:tgtEl>
                                          <p:spTgt spid="41"/>
                                        </p:tgtEl>
                                        <p:attrNameLst>
                                          <p:attrName>ppt_h</p:attrName>
                                        </p:attrNameLst>
                                      </p:cBhvr>
                                      <p:tavLst>
                                        <p:tav tm="0">
                                          <p:val>
                                            <p:fltVal val="0"/>
                                          </p:val>
                                        </p:tav>
                                        <p:tav tm="100000">
                                          <p:val>
                                            <p:strVal val="#ppt_h"/>
                                          </p:val>
                                        </p:tav>
                                      </p:tavLst>
                                    </p:anim>
                                    <p:animEffect transition="in" filter="fade">
                                      <p:cBhvr>
                                        <p:cTn id="83" dur="500"/>
                                        <p:tgtEl>
                                          <p:spTgt spid="4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p:cTn id="86" dur="500" fill="hold"/>
                                        <p:tgtEl>
                                          <p:spTgt spid="43"/>
                                        </p:tgtEl>
                                        <p:attrNameLst>
                                          <p:attrName>ppt_w</p:attrName>
                                        </p:attrNameLst>
                                      </p:cBhvr>
                                      <p:tavLst>
                                        <p:tav tm="0">
                                          <p:val>
                                            <p:fltVal val="0"/>
                                          </p:val>
                                        </p:tav>
                                        <p:tav tm="100000">
                                          <p:val>
                                            <p:strVal val="#ppt_w"/>
                                          </p:val>
                                        </p:tav>
                                      </p:tavLst>
                                    </p:anim>
                                    <p:anim calcmode="lin" valueType="num">
                                      <p:cBhvr>
                                        <p:cTn id="87" dur="500" fill="hold"/>
                                        <p:tgtEl>
                                          <p:spTgt spid="43"/>
                                        </p:tgtEl>
                                        <p:attrNameLst>
                                          <p:attrName>ppt_h</p:attrName>
                                        </p:attrNameLst>
                                      </p:cBhvr>
                                      <p:tavLst>
                                        <p:tav tm="0">
                                          <p:val>
                                            <p:fltVal val="0"/>
                                          </p:val>
                                        </p:tav>
                                        <p:tav tm="100000">
                                          <p:val>
                                            <p:strVal val="#ppt_h"/>
                                          </p:val>
                                        </p:tav>
                                      </p:tavLst>
                                    </p:anim>
                                    <p:animEffect transition="in" filter="fade">
                                      <p:cBhvr>
                                        <p:cTn id="88" dur="500"/>
                                        <p:tgtEl>
                                          <p:spTgt spid="43"/>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p:cTn id="91" dur="500" fill="hold"/>
                                        <p:tgtEl>
                                          <p:spTgt spid="54"/>
                                        </p:tgtEl>
                                        <p:attrNameLst>
                                          <p:attrName>ppt_w</p:attrName>
                                        </p:attrNameLst>
                                      </p:cBhvr>
                                      <p:tavLst>
                                        <p:tav tm="0">
                                          <p:val>
                                            <p:fltVal val="0"/>
                                          </p:val>
                                        </p:tav>
                                        <p:tav tm="100000">
                                          <p:val>
                                            <p:strVal val="#ppt_w"/>
                                          </p:val>
                                        </p:tav>
                                      </p:tavLst>
                                    </p:anim>
                                    <p:anim calcmode="lin" valueType="num">
                                      <p:cBhvr>
                                        <p:cTn id="92" dur="500" fill="hold"/>
                                        <p:tgtEl>
                                          <p:spTgt spid="54"/>
                                        </p:tgtEl>
                                        <p:attrNameLst>
                                          <p:attrName>ppt_h</p:attrName>
                                        </p:attrNameLst>
                                      </p:cBhvr>
                                      <p:tavLst>
                                        <p:tav tm="0">
                                          <p:val>
                                            <p:fltVal val="0"/>
                                          </p:val>
                                        </p:tav>
                                        <p:tav tm="100000">
                                          <p:val>
                                            <p:strVal val="#ppt_h"/>
                                          </p:val>
                                        </p:tav>
                                      </p:tavLst>
                                    </p:anim>
                                    <p:animEffect transition="in" filter="fade">
                                      <p:cBhvr>
                                        <p:cTn id="93" dur="500"/>
                                        <p:tgtEl>
                                          <p:spTgt spid="54"/>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 calcmode="lin" valueType="num">
                                      <p:cBhvr>
                                        <p:cTn id="96" dur="500" fill="hold"/>
                                        <p:tgtEl>
                                          <p:spTgt spid="48"/>
                                        </p:tgtEl>
                                        <p:attrNameLst>
                                          <p:attrName>ppt_w</p:attrName>
                                        </p:attrNameLst>
                                      </p:cBhvr>
                                      <p:tavLst>
                                        <p:tav tm="0">
                                          <p:val>
                                            <p:fltVal val="0"/>
                                          </p:val>
                                        </p:tav>
                                        <p:tav tm="100000">
                                          <p:val>
                                            <p:strVal val="#ppt_w"/>
                                          </p:val>
                                        </p:tav>
                                      </p:tavLst>
                                    </p:anim>
                                    <p:anim calcmode="lin" valueType="num">
                                      <p:cBhvr>
                                        <p:cTn id="97" dur="500" fill="hold"/>
                                        <p:tgtEl>
                                          <p:spTgt spid="48"/>
                                        </p:tgtEl>
                                        <p:attrNameLst>
                                          <p:attrName>ppt_h</p:attrName>
                                        </p:attrNameLst>
                                      </p:cBhvr>
                                      <p:tavLst>
                                        <p:tav tm="0">
                                          <p:val>
                                            <p:fltVal val="0"/>
                                          </p:val>
                                        </p:tav>
                                        <p:tav tm="100000">
                                          <p:val>
                                            <p:strVal val="#ppt_h"/>
                                          </p:val>
                                        </p:tav>
                                      </p:tavLst>
                                    </p:anim>
                                    <p:animEffect transition="in" filter="fade">
                                      <p:cBhvr>
                                        <p:cTn id="98" dur="500"/>
                                        <p:tgtEl>
                                          <p:spTgt spid="48"/>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p:cTn id="101" dur="500" fill="hold"/>
                                        <p:tgtEl>
                                          <p:spTgt spid="46"/>
                                        </p:tgtEl>
                                        <p:attrNameLst>
                                          <p:attrName>ppt_w</p:attrName>
                                        </p:attrNameLst>
                                      </p:cBhvr>
                                      <p:tavLst>
                                        <p:tav tm="0">
                                          <p:val>
                                            <p:fltVal val="0"/>
                                          </p:val>
                                        </p:tav>
                                        <p:tav tm="100000">
                                          <p:val>
                                            <p:strVal val="#ppt_w"/>
                                          </p:val>
                                        </p:tav>
                                      </p:tavLst>
                                    </p:anim>
                                    <p:anim calcmode="lin" valueType="num">
                                      <p:cBhvr>
                                        <p:cTn id="102" dur="500" fill="hold"/>
                                        <p:tgtEl>
                                          <p:spTgt spid="46"/>
                                        </p:tgtEl>
                                        <p:attrNameLst>
                                          <p:attrName>ppt_h</p:attrName>
                                        </p:attrNameLst>
                                      </p:cBhvr>
                                      <p:tavLst>
                                        <p:tav tm="0">
                                          <p:val>
                                            <p:fltVal val="0"/>
                                          </p:val>
                                        </p:tav>
                                        <p:tav tm="100000">
                                          <p:val>
                                            <p:strVal val="#ppt_h"/>
                                          </p:val>
                                        </p:tav>
                                      </p:tavLst>
                                    </p:anim>
                                    <p:animEffect transition="in" filter="fade">
                                      <p:cBhvr>
                                        <p:cTn id="103" dur="500"/>
                                        <p:tgtEl>
                                          <p:spTgt spid="46"/>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71"/>
                                        </p:tgtEl>
                                        <p:attrNameLst>
                                          <p:attrName>style.visibility</p:attrName>
                                        </p:attrNameLst>
                                      </p:cBhvr>
                                      <p:to>
                                        <p:strVal val="visible"/>
                                      </p:to>
                                    </p:set>
                                    <p:anim calcmode="lin" valueType="num">
                                      <p:cBhvr>
                                        <p:cTn id="106" dur="500" fill="hold"/>
                                        <p:tgtEl>
                                          <p:spTgt spid="71"/>
                                        </p:tgtEl>
                                        <p:attrNameLst>
                                          <p:attrName>ppt_w</p:attrName>
                                        </p:attrNameLst>
                                      </p:cBhvr>
                                      <p:tavLst>
                                        <p:tav tm="0">
                                          <p:val>
                                            <p:fltVal val="0"/>
                                          </p:val>
                                        </p:tav>
                                        <p:tav tm="100000">
                                          <p:val>
                                            <p:strVal val="#ppt_w"/>
                                          </p:val>
                                        </p:tav>
                                      </p:tavLst>
                                    </p:anim>
                                    <p:anim calcmode="lin" valueType="num">
                                      <p:cBhvr>
                                        <p:cTn id="107" dur="500" fill="hold"/>
                                        <p:tgtEl>
                                          <p:spTgt spid="71"/>
                                        </p:tgtEl>
                                        <p:attrNameLst>
                                          <p:attrName>ppt_h</p:attrName>
                                        </p:attrNameLst>
                                      </p:cBhvr>
                                      <p:tavLst>
                                        <p:tav tm="0">
                                          <p:val>
                                            <p:fltVal val="0"/>
                                          </p:val>
                                        </p:tav>
                                        <p:tav tm="100000">
                                          <p:val>
                                            <p:strVal val="#ppt_h"/>
                                          </p:val>
                                        </p:tav>
                                      </p:tavLst>
                                    </p:anim>
                                    <p:animEffect transition="in" filter="fade">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49" grpId="0" animBg="1"/>
      <p:bldP spid="52" grpId="0" animBg="1"/>
      <p:bldP spid="51" grpId="0" animBg="1"/>
      <p:bldP spid="50" grpId="0" animBg="1"/>
      <p:bldP spid="71" grpId="0"/>
      <p:bldP spid="77" grpId="0"/>
      <p:bldP spid="38" grpId="0"/>
      <p:bldP spid="41" grpId="0"/>
      <p:bldP spid="43" grpId="0"/>
      <p:bldP spid="46" grpId="0"/>
      <p:bldP spid="48"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01B044-0C07-450D-A024-6C7FF9125400}"/>
              </a:ext>
            </a:extLst>
          </p:cNvPr>
          <p:cNvSpPr/>
          <p:nvPr/>
        </p:nvSpPr>
        <p:spPr>
          <a:xfrm>
            <a:off x="578508" y="1908154"/>
            <a:ext cx="6917597" cy="4524315"/>
          </a:xfrm>
          <a:prstGeom prst="rect">
            <a:avLst/>
          </a:prstGeom>
        </p:spPr>
        <p:txBody>
          <a:bodyPr wrap="square">
            <a:spAutoFit/>
          </a:bodyPr>
          <a:lstStyle/>
          <a:p>
            <a:pPr marL="514350" indent="-514350">
              <a:buAutoNum type="arabicPeriod"/>
            </a:pPr>
            <a:r>
              <a:rPr lang="en-US" altLang="zh-CN" sz="2400" b="1" dirty="0">
                <a:latin typeface="Times New Roman" panose="02020603050405020304" pitchFamily="18" charset="0"/>
                <a:cs typeface="Times New Roman" panose="02020603050405020304" pitchFamily="18" charset="0"/>
              </a:rPr>
              <a:t>Choose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location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2,5</a:t>
            </a:r>
          </a:p>
          <a:p>
            <a:pPr marL="514350" indent="-514350">
              <a:buAutoNum type="arabicPeriod"/>
            </a:pPr>
            <a:r>
              <a:rPr lang="en-US" altLang="zh-CN" sz="2400" b="1" dirty="0">
                <a:latin typeface="Times New Roman" panose="02020603050405020304" pitchFamily="18" charset="0"/>
                <a:cs typeface="Times New Roman" panose="02020603050405020304" pitchFamily="18" charset="0"/>
              </a:rPr>
              <a:t>Cross Exchange value in 2,5 bit:</a:t>
            </a:r>
          </a:p>
          <a:p>
            <a:r>
              <a:rPr lang="en-US" altLang="zh-CN" sz="2400" b="1" dirty="0">
                <a:latin typeface="Times New Roman" panose="02020603050405020304" pitchFamily="18" charset="0"/>
                <a:cs typeface="Times New Roman" panose="02020603050405020304" pitchFamily="18" charset="0"/>
              </a:rPr>
              <a:t>Point1[2]=point1[5]</a:t>
            </a:r>
          </a:p>
          <a:p>
            <a:r>
              <a:rPr lang="en-US" altLang="zh-CN" sz="2400" b="1" dirty="0">
                <a:latin typeface="Times New Roman" panose="02020603050405020304" pitchFamily="18" charset="0"/>
                <a:cs typeface="Times New Roman" panose="02020603050405020304" pitchFamily="18" charset="0"/>
              </a:rPr>
              <a:t>Point1[5]=point1[2]</a:t>
            </a:r>
          </a:p>
          <a:p>
            <a:r>
              <a:rPr lang="en-US" altLang="zh-CN" sz="2400" b="1" dirty="0">
                <a:latin typeface="Times New Roman" panose="02020603050405020304" pitchFamily="18" charset="0"/>
                <a:cs typeface="Times New Roman" panose="02020603050405020304" pitchFamily="18" charset="0"/>
              </a:rPr>
              <a:t>Point2[2]=point2[5]</a:t>
            </a:r>
          </a:p>
          <a:p>
            <a:r>
              <a:rPr lang="en-US" altLang="zh-CN" sz="2400" b="1" dirty="0">
                <a:latin typeface="Times New Roman" panose="02020603050405020304" pitchFamily="18" charset="0"/>
                <a:cs typeface="Times New Roman" panose="02020603050405020304" pitchFamily="18" charset="0"/>
              </a:rPr>
              <a:t>Point2[5]=point2[2]</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How to change value in particular location:</a:t>
            </a:r>
          </a:p>
          <a:p>
            <a:pPr marL="514350" indent="-514350">
              <a:buFontTx/>
              <a:buAutoNum type="arabicPeriod"/>
            </a:pP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get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bits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after</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location</a:t>
            </a:r>
          </a:p>
          <a:p>
            <a:pPr marL="514350" indent="-514350">
              <a:buFontTx/>
              <a:buAutoNum type="arabicPeriod"/>
            </a:pP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get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bits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before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location</a:t>
            </a:r>
          </a:p>
          <a:p>
            <a:pPr marL="514350" indent="-514350">
              <a:buFontTx/>
              <a:buAutoNum type="arabicPeriod"/>
            </a:pP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get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bit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that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location</a:t>
            </a:r>
          </a:p>
          <a:p>
            <a:pPr marL="514350" indent="-514350">
              <a:buFontTx/>
              <a:buAutoNum type="arabicPeriod"/>
            </a:pPr>
            <a:r>
              <a:rPr lang="en-US" altLang="zh-CN" sz="2400" b="1" dirty="0">
                <a:latin typeface="Times New Roman" panose="02020603050405020304" pitchFamily="18" charset="0"/>
                <a:cs typeface="Times New Roman" panose="02020603050405020304" pitchFamily="18" charset="0"/>
              </a:rPr>
              <a:t>Combine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them</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together</a:t>
            </a:r>
          </a:p>
        </p:txBody>
      </p:sp>
      <p:sp>
        <p:nvSpPr>
          <p:cNvPr id="4" name="Rectangle 3">
            <a:extLst>
              <a:ext uri="{FF2B5EF4-FFF2-40B4-BE49-F238E27FC236}">
                <a16:creationId xmlns:a16="http://schemas.microsoft.com/office/drawing/2014/main" id="{EC2E0F6F-6631-4D6C-8E5F-D7EFB032AFC6}"/>
              </a:ext>
            </a:extLst>
          </p:cNvPr>
          <p:cNvSpPr/>
          <p:nvPr/>
        </p:nvSpPr>
        <p:spPr>
          <a:xfrm>
            <a:off x="6465479" y="1939503"/>
            <a:ext cx="5655441" cy="830997"/>
          </a:xfrm>
          <a:prstGeom prst="rect">
            <a:avLst/>
          </a:prstGeom>
        </p:spPr>
        <p:txBody>
          <a:bodyPr wrap="square">
            <a:spAutoFit/>
          </a:bodyPr>
          <a:lstStyle/>
          <a:p>
            <a:r>
              <a:rPr lang="en-US" altLang="zh-CN" sz="4800" dirty="0"/>
              <a:t>1</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1</a:t>
            </a:r>
            <a:r>
              <a:rPr lang="zh-CN" altLang="en-US" sz="4800" dirty="0"/>
              <a:t> </a:t>
            </a:r>
            <a:r>
              <a:rPr lang="en-US" altLang="zh-CN" sz="4800" dirty="0"/>
              <a:t>1</a:t>
            </a:r>
            <a:r>
              <a:rPr lang="zh-CN" altLang="en-US" sz="4800" dirty="0"/>
              <a:t> </a:t>
            </a:r>
            <a:r>
              <a:rPr lang="en-US" altLang="zh-CN" sz="4800" dirty="0"/>
              <a:t>0</a:t>
            </a:r>
            <a:r>
              <a:rPr lang="zh-CN" altLang="en-US" sz="4800" dirty="0"/>
              <a:t> </a:t>
            </a:r>
            <a:r>
              <a:rPr lang="en-US" altLang="zh-CN" sz="4800" dirty="0"/>
              <a:t>1</a:t>
            </a:r>
            <a:r>
              <a:rPr lang="zh-CN" altLang="en-US" sz="4800" dirty="0"/>
              <a:t> </a:t>
            </a:r>
            <a:endParaRPr lang="en-US" sz="4800" dirty="0"/>
          </a:p>
        </p:txBody>
      </p:sp>
      <p:sp>
        <p:nvSpPr>
          <p:cNvPr id="5" name="Rectangle 5">
            <a:extLst>
              <a:ext uri="{FF2B5EF4-FFF2-40B4-BE49-F238E27FC236}">
                <a16:creationId xmlns:a16="http://schemas.microsoft.com/office/drawing/2014/main" id="{C563172B-0B00-4CD9-BBB2-B902E9CE4065}"/>
              </a:ext>
            </a:extLst>
          </p:cNvPr>
          <p:cNvSpPr/>
          <p:nvPr/>
        </p:nvSpPr>
        <p:spPr>
          <a:xfrm>
            <a:off x="6465478" y="3055836"/>
            <a:ext cx="5655441" cy="830997"/>
          </a:xfrm>
          <a:prstGeom prst="rect">
            <a:avLst/>
          </a:prstGeom>
        </p:spPr>
        <p:txBody>
          <a:bodyPr wrap="square">
            <a:spAutoFit/>
          </a:bodyPr>
          <a:lstStyle/>
          <a:p>
            <a:r>
              <a:rPr lang="en-US" altLang="zh-CN" sz="4800" dirty="0"/>
              <a:t>0</a:t>
            </a:r>
            <a:r>
              <a:rPr lang="zh-CN" altLang="en-US" sz="4800" dirty="0"/>
              <a:t> </a:t>
            </a:r>
            <a:r>
              <a:rPr lang="en-US" altLang="zh-CN" sz="4800" dirty="0"/>
              <a:t>1</a:t>
            </a:r>
            <a:r>
              <a:rPr lang="zh-CN" altLang="en-US" sz="4800" dirty="0"/>
              <a:t> </a:t>
            </a:r>
            <a:r>
              <a:rPr lang="en-US" altLang="zh-CN" sz="4800" dirty="0"/>
              <a:t>1</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1</a:t>
            </a:r>
            <a:r>
              <a:rPr lang="zh-CN" altLang="en-US" sz="4800" dirty="0"/>
              <a:t> </a:t>
            </a:r>
            <a:r>
              <a:rPr lang="en-US" altLang="zh-CN" sz="4800" dirty="0"/>
              <a:t>1</a:t>
            </a:r>
            <a:r>
              <a:rPr lang="zh-CN" altLang="en-US" sz="4800" dirty="0"/>
              <a:t> </a:t>
            </a:r>
            <a:r>
              <a:rPr lang="en-US" altLang="zh-CN" sz="4800" dirty="0"/>
              <a:t>1</a:t>
            </a:r>
            <a:r>
              <a:rPr lang="zh-CN" altLang="en-US" sz="4800" dirty="0"/>
              <a:t> </a:t>
            </a:r>
            <a:r>
              <a:rPr lang="en-US" altLang="zh-CN" sz="4800" dirty="0"/>
              <a:t>0</a:t>
            </a:r>
            <a:r>
              <a:rPr lang="zh-CN" altLang="en-US" sz="4800" dirty="0"/>
              <a:t> </a:t>
            </a:r>
            <a:endParaRPr lang="en-US" sz="4800" dirty="0"/>
          </a:p>
        </p:txBody>
      </p:sp>
      <p:sp>
        <p:nvSpPr>
          <p:cNvPr id="6" name="Rectangle 6">
            <a:extLst>
              <a:ext uri="{FF2B5EF4-FFF2-40B4-BE49-F238E27FC236}">
                <a16:creationId xmlns:a16="http://schemas.microsoft.com/office/drawing/2014/main" id="{EBF92EB7-1D22-42BC-8016-D7E00902AD50}"/>
              </a:ext>
            </a:extLst>
          </p:cNvPr>
          <p:cNvSpPr/>
          <p:nvPr/>
        </p:nvSpPr>
        <p:spPr>
          <a:xfrm>
            <a:off x="6465477" y="1108506"/>
            <a:ext cx="5655441" cy="830997"/>
          </a:xfrm>
          <a:prstGeom prst="rect">
            <a:avLst/>
          </a:prstGeom>
        </p:spPr>
        <p:txBody>
          <a:bodyPr wrap="square">
            <a:spAutoFit/>
          </a:bodyPr>
          <a:lstStyle/>
          <a:p>
            <a:r>
              <a:rPr lang="en-US" altLang="zh-CN" sz="4800" dirty="0">
                <a:solidFill>
                  <a:srgbClr val="00B0F0"/>
                </a:solidFill>
              </a:rPr>
              <a:t>9</a:t>
            </a:r>
            <a:r>
              <a:rPr lang="zh-CN" altLang="en-US" sz="4800" dirty="0">
                <a:solidFill>
                  <a:srgbClr val="00B0F0"/>
                </a:solidFill>
              </a:rPr>
              <a:t> </a:t>
            </a:r>
            <a:r>
              <a:rPr lang="en-US" altLang="zh-CN" sz="4800" dirty="0">
                <a:solidFill>
                  <a:srgbClr val="00B0F0"/>
                </a:solidFill>
              </a:rPr>
              <a:t>8</a:t>
            </a:r>
            <a:r>
              <a:rPr lang="zh-CN" altLang="en-US" sz="4800" dirty="0">
                <a:solidFill>
                  <a:srgbClr val="00B0F0"/>
                </a:solidFill>
              </a:rPr>
              <a:t> </a:t>
            </a:r>
            <a:r>
              <a:rPr lang="en-US" altLang="zh-CN" sz="4800" dirty="0">
                <a:solidFill>
                  <a:srgbClr val="00B0F0"/>
                </a:solidFill>
              </a:rPr>
              <a:t>7</a:t>
            </a:r>
            <a:r>
              <a:rPr lang="zh-CN" altLang="en-US" sz="4800" dirty="0">
                <a:solidFill>
                  <a:srgbClr val="00B0F0"/>
                </a:solidFill>
              </a:rPr>
              <a:t> </a:t>
            </a:r>
            <a:r>
              <a:rPr lang="en-US" altLang="zh-CN" sz="4800" dirty="0">
                <a:solidFill>
                  <a:srgbClr val="00B0F0"/>
                </a:solidFill>
              </a:rPr>
              <a:t>6</a:t>
            </a:r>
            <a:r>
              <a:rPr lang="zh-CN" altLang="en-US" sz="4800" dirty="0">
                <a:solidFill>
                  <a:srgbClr val="00B0F0"/>
                </a:solidFill>
              </a:rPr>
              <a:t> </a:t>
            </a:r>
            <a:r>
              <a:rPr lang="en-US" altLang="zh-CN" sz="4800" dirty="0">
                <a:solidFill>
                  <a:srgbClr val="00B0F0"/>
                </a:solidFill>
              </a:rPr>
              <a:t>5</a:t>
            </a:r>
            <a:r>
              <a:rPr lang="zh-CN" altLang="en-US" sz="4800" dirty="0">
                <a:solidFill>
                  <a:srgbClr val="00B0F0"/>
                </a:solidFill>
              </a:rPr>
              <a:t> </a:t>
            </a:r>
            <a:r>
              <a:rPr lang="en-US" altLang="zh-CN" sz="4800" dirty="0">
                <a:solidFill>
                  <a:srgbClr val="00B0F0"/>
                </a:solidFill>
              </a:rPr>
              <a:t>4</a:t>
            </a:r>
            <a:r>
              <a:rPr lang="zh-CN" altLang="en-US" sz="4800" dirty="0">
                <a:solidFill>
                  <a:srgbClr val="00B0F0"/>
                </a:solidFill>
              </a:rPr>
              <a:t> </a:t>
            </a:r>
            <a:r>
              <a:rPr lang="en-US" altLang="zh-CN" sz="4800" dirty="0">
                <a:solidFill>
                  <a:srgbClr val="00B0F0"/>
                </a:solidFill>
              </a:rPr>
              <a:t>3</a:t>
            </a:r>
            <a:r>
              <a:rPr lang="zh-CN" altLang="en-US" sz="4800" dirty="0">
                <a:solidFill>
                  <a:srgbClr val="00B0F0"/>
                </a:solidFill>
              </a:rPr>
              <a:t> </a:t>
            </a:r>
            <a:r>
              <a:rPr lang="en-US" altLang="zh-CN" sz="4800" dirty="0">
                <a:solidFill>
                  <a:srgbClr val="00B0F0"/>
                </a:solidFill>
              </a:rPr>
              <a:t>2</a:t>
            </a:r>
            <a:r>
              <a:rPr lang="zh-CN" altLang="en-US" sz="4800" dirty="0">
                <a:solidFill>
                  <a:srgbClr val="00B0F0"/>
                </a:solidFill>
              </a:rPr>
              <a:t> </a:t>
            </a:r>
            <a:r>
              <a:rPr lang="en-US" altLang="zh-CN" sz="4800" dirty="0">
                <a:solidFill>
                  <a:srgbClr val="00B0F0"/>
                </a:solidFill>
              </a:rPr>
              <a:t>1</a:t>
            </a:r>
            <a:r>
              <a:rPr lang="zh-CN" altLang="en-US" sz="4800" dirty="0">
                <a:solidFill>
                  <a:srgbClr val="00B0F0"/>
                </a:solidFill>
              </a:rPr>
              <a:t> </a:t>
            </a:r>
            <a:r>
              <a:rPr lang="en-US" altLang="zh-CN" sz="4800" dirty="0">
                <a:solidFill>
                  <a:srgbClr val="00B0F0"/>
                </a:solidFill>
              </a:rPr>
              <a:t>0</a:t>
            </a:r>
            <a:r>
              <a:rPr lang="zh-CN" altLang="en-US" sz="4800" dirty="0">
                <a:solidFill>
                  <a:srgbClr val="00B0F0"/>
                </a:solidFill>
              </a:rPr>
              <a:t> </a:t>
            </a:r>
            <a:endParaRPr lang="en-US" sz="4800" dirty="0">
              <a:solidFill>
                <a:srgbClr val="00B0F0"/>
              </a:solidFill>
            </a:endParaRPr>
          </a:p>
        </p:txBody>
      </p:sp>
      <p:cxnSp>
        <p:nvCxnSpPr>
          <p:cNvPr id="7" name="Straight Arrow Connector 8">
            <a:extLst>
              <a:ext uri="{FF2B5EF4-FFF2-40B4-BE49-F238E27FC236}">
                <a16:creationId xmlns:a16="http://schemas.microsoft.com/office/drawing/2014/main" id="{EF9B04E4-F1C1-43B5-9C1C-04BDD45B5CD9}"/>
              </a:ext>
            </a:extLst>
          </p:cNvPr>
          <p:cNvCxnSpPr>
            <a:cxnSpLocks/>
          </p:cNvCxnSpPr>
          <p:nvPr/>
        </p:nvCxnSpPr>
        <p:spPr>
          <a:xfrm flipH="1">
            <a:off x="8798490" y="2602507"/>
            <a:ext cx="1349662" cy="60946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1">
            <a:extLst>
              <a:ext uri="{FF2B5EF4-FFF2-40B4-BE49-F238E27FC236}">
                <a16:creationId xmlns:a16="http://schemas.microsoft.com/office/drawing/2014/main" id="{DAD7171C-2D48-476C-A8E3-D4A6D01028D2}"/>
              </a:ext>
            </a:extLst>
          </p:cNvPr>
          <p:cNvCxnSpPr>
            <a:cxnSpLocks/>
          </p:cNvCxnSpPr>
          <p:nvPr/>
        </p:nvCxnSpPr>
        <p:spPr>
          <a:xfrm>
            <a:off x="8811740" y="2629011"/>
            <a:ext cx="1349664" cy="60946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14">
            <a:extLst>
              <a:ext uri="{FF2B5EF4-FFF2-40B4-BE49-F238E27FC236}">
                <a16:creationId xmlns:a16="http://schemas.microsoft.com/office/drawing/2014/main" id="{1BB81514-61C4-488A-9600-D08FE5B82D3E}"/>
              </a:ext>
            </a:extLst>
          </p:cNvPr>
          <p:cNvSpPr/>
          <p:nvPr/>
        </p:nvSpPr>
        <p:spPr>
          <a:xfrm>
            <a:off x="6465480" y="4231892"/>
            <a:ext cx="5655441" cy="830997"/>
          </a:xfrm>
          <a:prstGeom prst="rect">
            <a:avLst/>
          </a:prstGeom>
        </p:spPr>
        <p:txBody>
          <a:bodyPr wrap="square">
            <a:spAutoFit/>
          </a:bodyPr>
          <a:lstStyle/>
          <a:p>
            <a:r>
              <a:rPr lang="en-US" altLang="zh-CN" sz="4800" dirty="0"/>
              <a:t>1</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1</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1</a:t>
            </a:r>
            <a:r>
              <a:rPr lang="zh-CN" altLang="en-US" sz="4800" dirty="0"/>
              <a:t> </a:t>
            </a:r>
            <a:endParaRPr lang="en-US" sz="4800" dirty="0"/>
          </a:p>
        </p:txBody>
      </p:sp>
      <p:sp>
        <p:nvSpPr>
          <p:cNvPr id="10" name="Rectangle 15">
            <a:extLst>
              <a:ext uri="{FF2B5EF4-FFF2-40B4-BE49-F238E27FC236}">
                <a16:creationId xmlns:a16="http://schemas.microsoft.com/office/drawing/2014/main" id="{BB9DC953-5948-422C-8D16-40ED6DABBE13}"/>
              </a:ext>
            </a:extLst>
          </p:cNvPr>
          <p:cNvSpPr/>
          <p:nvPr/>
        </p:nvSpPr>
        <p:spPr>
          <a:xfrm>
            <a:off x="6465479" y="5348225"/>
            <a:ext cx="5655441" cy="830997"/>
          </a:xfrm>
          <a:prstGeom prst="rect">
            <a:avLst/>
          </a:prstGeom>
        </p:spPr>
        <p:txBody>
          <a:bodyPr wrap="square">
            <a:spAutoFit/>
          </a:bodyPr>
          <a:lstStyle/>
          <a:p>
            <a:r>
              <a:rPr lang="en-US" altLang="zh-CN" sz="4800" dirty="0"/>
              <a:t>0</a:t>
            </a:r>
            <a:r>
              <a:rPr lang="zh-CN" altLang="en-US" sz="4800" dirty="0"/>
              <a:t> </a:t>
            </a:r>
            <a:r>
              <a:rPr lang="en-US" altLang="zh-CN" sz="4800" dirty="0"/>
              <a:t>1</a:t>
            </a:r>
            <a:r>
              <a:rPr lang="zh-CN" altLang="en-US" sz="4800" dirty="0"/>
              <a:t> </a:t>
            </a:r>
            <a:r>
              <a:rPr lang="en-US" altLang="zh-CN" sz="4800" dirty="0"/>
              <a:t>1</a:t>
            </a:r>
            <a:r>
              <a:rPr lang="zh-CN" altLang="en-US" sz="4800" dirty="0"/>
              <a:t> </a:t>
            </a:r>
            <a:r>
              <a:rPr lang="en-US" altLang="zh-CN" sz="4800" dirty="0"/>
              <a:t>0</a:t>
            </a:r>
            <a:r>
              <a:rPr lang="zh-CN" altLang="en-US" sz="4800" dirty="0"/>
              <a:t> </a:t>
            </a:r>
            <a:r>
              <a:rPr lang="en-US" altLang="zh-CN" sz="4800" dirty="0"/>
              <a:t>1</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0</a:t>
            </a:r>
            <a:r>
              <a:rPr lang="zh-CN" altLang="en-US" sz="4800" dirty="0"/>
              <a:t> </a:t>
            </a:r>
            <a:r>
              <a:rPr lang="en-US" altLang="zh-CN" sz="4800" dirty="0"/>
              <a:t>1</a:t>
            </a:r>
            <a:r>
              <a:rPr lang="zh-CN" altLang="en-US" sz="4800" dirty="0"/>
              <a:t> </a:t>
            </a:r>
            <a:r>
              <a:rPr lang="en-US" altLang="zh-CN" sz="4800" dirty="0"/>
              <a:t>0</a:t>
            </a:r>
            <a:r>
              <a:rPr lang="zh-CN" altLang="en-US" sz="4800" dirty="0"/>
              <a:t> </a:t>
            </a:r>
            <a:endParaRPr lang="en-US" sz="4800" dirty="0"/>
          </a:p>
        </p:txBody>
      </p:sp>
      <p:cxnSp>
        <p:nvCxnSpPr>
          <p:cNvPr id="11" name="Straight Arrow Connector 16">
            <a:extLst>
              <a:ext uri="{FF2B5EF4-FFF2-40B4-BE49-F238E27FC236}">
                <a16:creationId xmlns:a16="http://schemas.microsoft.com/office/drawing/2014/main" id="{A561943F-E135-41FD-BAFD-E86CBD284361}"/>
              </a:ext>
            </a:extLst>
          </p:cNvPr>
          <p:cNvCxnSpPr>
            <a:cxnSpLocks/>
          </p:cNvCxnSpPr>
          <p:nvPr/>
        </p:nvCxnSpPr>
        <p:spPr>
          <a:xfrm flipH="1">
            <a:off x="8824995" y="4900824"/>
            <a:ext cx="1399306" cy="5637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7">
            <a:extLst>
              <a:ext uri="{FF2B5EF4-FFF2-40B4-BE49-F238E27FC236}">
                <a16:creationId xmlns:a16="http://schemas.microsoft.com/office/drawing/2014/main" id="{51584FC9-F067-4ACF-A0B6-98EF96113534}"/>
              </a:ext>
            </a:extLst>
          </p:cNvPr>
          <p:cNvCxnSpPr>
            <a:cxnSpLocks/>
          </p:cNvCxnSpPr>
          <p:nvPr/>
        </p:nvCxnSpPr>
        <p:spPr>
          <a:xfrm>
            <a:off x="8824993" y="4894896"/>
            <a:ext cx="1446644" cy="60946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8">
            <a:extLst>
              <a:ext uri="{FF2B5EF4-FFF2-40B4-BE49-F238E27FC236}">
                <a16:creationId xmlns:a16="http://schemas.microsoft.com/office/drawing/2014/main" id="{3FE60447-F5B8-4039-9030-59B5ADFB6DA2}"/>
              </a:ext>
            </a:extLst>
          </p:cNvPr>
          <p:cNvSpPr/>
          <p:nvPr/>
        </p:nvSpPr>
        <p:spPr>
          <a:xfrm>
            <a:off x="8457296" y="908294"/>
            <a:ext cx="609600" cy="5559019"/>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27">
            <a:extLst>
              <a:ext uri="{FF2B5EF4-FFF2-40B4-BE49-F238E27FC236}">
                <a16:creationId xmlns:a16="http://schemas.microsoft.com/office/drawing/2014/main" id="{EC4042E4-5533-455E-ABCA-C6655BF49E5F}"/>
              </a:ext>
            </a:extLst>
          </p:cNvPr>
          <p:cNvSpPr/>
          <p:nvPr/>
        </p:nvSpPr>
        <p:spPr>
          <a:xfrm>
            <a:off x="10012269" y="889320"/>
            <a:ext cx="609600" cy="5559019"/>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0" name="组合 19">
            <a:extLst>
              <a:ext uri="{FF2B5EF4-FFF2-40B4-BE49-F238E27FC236}">
                <a16:creationId xmlns:a16="http://schemas.microsoft.com/office/drawing/2014/main" id="{0BA6C483-A7F8-40B9-A4F5-0491B0DBA69E}"/>
              </a:ext>
            </a:extLst>
          </p:cNvPr>
          <p:cNvGrpSpPr/>
          <p:nvPr/>
        </p:nvGrpSpPr>
        <p:grpSpPr>
          <a:xfrm>
            <a:off x="331304" y="218860"/>
            <a:ext cx="4922273" cy="1398316"/>
            <a:chOff x="375357" y="218860"/>
            <a:chExt cx="4878220" cy="1014413"/>
          </a:xfrm>
        </p:grpSpPr>
        <p:grpSp>
          <p:nvGrpSpPr>
            <p:cNvPr id="21" name="组合 20">
              <a:extLst>
                <a:ext uri="{FF2B5EF4-FFF2-40B4-BE49-F238E27FC236}">
                  <a16:creationId xmlns:a16="http://schemas.microsoft.com/office/drawing/2014/main" id="{CA31621C-18D6-433E-A7C4-1B0295FE6F7A}"/>
                </a:ext>
              </a:extLst>
            </p:cNvPr>
            <p:cNvGrpSpPr/>
            <p:nvPr/>
          </p:nvGrpSpPr>
          <p:grpSpPr>
            <a:xfrm>
              <a:off x="595313" y="425924"/>
              <a:ext cx="4658264" cy="612676"/>
              <a:chOff x="1893616" y="487731"/>
              <a:chExt cx="4658264" cy="612676"/>
            </a:xfrm>
          </p:grpSpPr>
          <p:sp>
            <p:nvSpPr>
              <p:cNvPr id="23" name="文本框 22">
                <a:extLst>
                  <a:ext uri="{FF2B5EF4-FFF2-40B4-BE49-F238E27FC236}">
                    <a16:creationId xmlns:a16="http://schemas.microsoft.com/office/drawing/2014/main" id="{C8395EF2-74B6-4F54-8F07-946885FC56E1}"/>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IMPLEMENTATION</a:t>
                </a:r>
              </a:p>
            </p:txBody>
          </p:sp>
          <p:sp>
            <p:nvSpPr>
              <p:cNvPr id="24" name="文本框 23">
                <a:extLst>
                  <a:ext uri="{FF2B5EF4-FFF2-40B4-BE49-F238E27FC236}">
                    <a16:creationId xmlns:a16="http://schemas.microsoft.com/office/drawing/2014/main" id="{6D1B7842-0338-40DE-A303-C147BB29EE3D}"/>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--Crossover</a:t>
                </a:r>
              </a:p>
            </p:txBody>
          </p:sp>
        </p:grpSp>
        <p:sp>
          <p:nvSpPr>
            <p:cNvPr id="22" name="任意多边形 17">
              <a:extLst>
                <a:ext uri="{FF2B5EF4-FFF2-40B4-BE49-F238E27FC236}">
                  <a16:creationId xmlns:a16="http://schemas.microsoft.com/office/drawing/2014/main" id="{3545B8F6-9579-4B9D-8002-2A0AF57C6545}"/>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5098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5F07C2C0-E0A1-4C73-909C-46E4443BB718}"/>
              </a:ext>
            </a:extLst>
          </p:cNvPr>
          <p:cNvGrpSpPr/>
          <p:nvPr/>
        </p:nvGrpSpPr>
        <p:grpSpPr>
          <a:xfrm>
            <a:off x="331304" y="218860"/>
            <a:ext cx="4922273" cy="1398316"/>
            <a:chOff x="375357" y="218860"/>
            <a:chExt cx="4878220" cy="1014413"/>
          </a:xfrm>
        </p:grpSpPr>
        <p:grpSp>
          <p:nvGrpSpPr>
            <p:cNvPr id="18" name="组合 17">
              <a:extLst>
                <a:ext uri="{FF2B5EF4-FFF2-40B4-BE49-F238E27FC236}">
                  <a16:creationId xmlns:a16="http://schemas.microsoft.com/office/drawing/2014/main" id="{3DFE97F7-B099-4ED2-99F6-485E640B8DE8}"/>
                </a:ext>
              </a:extLst>
            </p:cNvPr>
            <p:cNvGrpSpPr/>
            <p:nvPr/>
          </p:nvGrpSpPr>
          <p:grpSpPr>
            <a:xfrm>
              <a:off x="595313" y="425924"/>
              <a:ext cx="4658264" cy="612676"/>
              <a:chOff x="1893616" y="487731"/>
              <a:chExt cx="4658264" cy="612676"/>
            </a:xfrm>
          </p:grpSpPr>
          <p:sp>
            <p:nvSpPr>
              <p:cNvPr id="20" name="文本框 19">
                <a:extLst>
                  <a:ext uri="{FF2B5EF4-FFF2-40B4-BE49-F238E27FC236}">
                    <a16:creationId xmlns:a16="http://schemas.microsoft.com/office/drawing/2014/main" id="{3FAD25CA-01A2-4FA9-A1B4-4FB690623775}"/>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IMPLEMENTATION</a:t>
                </a:r>
              </a:p>
            </p:txBody>
          </p:sp>
          <p:sp>
            <p:nvSpPr>
              <p:cNvPr id="21" name="文本框 20">
                <a:extLst>
                  <a:ext uri="{FF2B5EF4-FFF2-40B4-BE49-F238E27FC236}">
                    <a16:creationId xmlns:a16="http://schemas.microsoft.com/office/drawing/2014/main" id="{C8C47A35-350C-4B8D-91D7-CE2E19552E77}"/>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--Mutation</a:t>
                </a:r>
              </a:p>
            </p:txBody>
          </p:sp>
        </p:grpSp>
        <p:sp>
          <p:nvSpPr>
            <p:cNvPr id="19" name="任意多边形 17">
              <a:extLst>
                <a:ext uri="{FF2B5EF4-FFF2-40B4-BE49-F238E27FC236}">
                  <a16:creationId xmlns:a16="http://schemas.microsoft.com/office/drawing/2014/main" id="{5544A426-707D-4D29-ADF5-A0C354D38C62}"/>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grpSp>
        <p:nvGrpSpPr>
          <p:cNvPr id="51" name="组合 50">
            <a:extLst>
              <a:ext uri="{FF2B5EF4-FFF2-40B4-BE49-F238E27FC236}">
                <a16:creationId xmlns:a16="http://schemas.microsoft.com/office/drawing/2014/main" id="{A77A962C-8E4A-460D-B2FF-5E99CB7794AE}"/>
              </a:ext>
            </a:extLst>
          </p:cNvPr>
          <p:cNvGrpSpPr/>
          <p:nvPr/>
        </p:nvGrpSpPr>
        <p:grpSpPr>
          <a:xfrm>
            <a:off x="1845742" y="1593019"/>
            <a:ext cx="1872340" cy="1872340"/>
            <a:chOff x="1448174" y="2159000"/>
            <a:chExt cx="1872340" cy="1872340"/>
          </a:xfrm>
        </p:grpSpPr>
        <p:sp>
          <p:nvSpPr>
            <p:cNvPr id="52" name="圆: 空心 1">
              <a:extLst>
                <a:ext uri="{FF2B5EF4-FFF2-40B4-BE49-F238E27FC236}">
                  <a16:creationId xmlns:a16="http://schemas.microsoft.com/office/drawing/2014/main" id="{05A01B2F-514B-4826-ADDC-9E0810A7B40E}"/>
                </a:ext>
              </a:extLst>
            </p:cNvPr>
            <p:cNvSpPr/>
            <p:nvPr/>
          </p:nvSpPr>
          <p:spPr>
            <a:xfrm>
              <a:off x="1448174" y="2159000"/>
              <a:ext cx="1872340" cy="1872340"/>
            </a:xfrm>
            <a:prstGeom prst="donut">
              <a:avLst>
                <a:gd name="adj" fmla="val 144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53" name="弧形 52">
              <a:extLst>
                <a:ext uri="{FF2B5EF4-FFF2-40B4-BE49-F238E27FC236}">
                  <a16:creationId xmlns:a16="http://schemas.microsoft.com/office/drawing/2014/main" id="{76A4F9BD-2F9E-4C4E-BDE2-FD2233A97441}"/>
                </a:ext>
              </a:extLst>
            </p:cNvPr>
            <p:cNvSpPr/>
            <p:nvPr/>
          </p:nvSpPr>
          <p:spPr>
            <a:xfrm>
              <a:off x="1587677" y="2298503"/>
              <a:ext cx="1593334" cy="1593334"/>
            </a:xfrm>
            <a:prstGeom prst="arc">
              <a:avLst>
                <a:gd name="adj1" fmla="val 12628180"/>
                <a:gd name="adj2" fmla="val 111342"/>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54" name="文本框 53">
              <a:extLst>
                <a:ext uri="{FF2B5EF4-FFF2-40B4-BE49-F238E27FC236}">
                  <a16:creationId xmlns:a16="http://schemas.microsoft.com/office/drawing/2014/main" id="{1199054E-C2F9-43FF-B2CB-7FBB2D9701E1}"/>
                </a:ext>
              </a:extLst>
            </p:cNvPr>
            <p:cNvSpPr txBox="1"/>
            <p:nvPr/>
          </p:nvSpPr>
          <p:spPr>
            <a:xfrm>
              <a:off x="1727962" y="2802363"/>
              <a:ext cx="1303562"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accent1"/>
                  </a:solidFill>
                  <a:latin typeface="Century Gothic" panose="020B0502020202020204" pitchFamily="34" charset="0"/>
                  <a:ea typeface="时尚中黑简体" panose="01010104010101010101" pitchFamily="2" charset="-122"/>
                </a:rPr>
                <a:t>Step1</a:t>
              </a:r>
              <a:endParaRPr lang="zh-CN" altLang="en-US" sz="3200" dirty="0">
                <a:solidFill>
                  <a:schemeClr val="accent1"/>
                </a:solidFill>
                <a:latin typeface="Century Gothic" panose="020B0502020202020204" pitchFamily="34" charset="0"/>
                <a:ea typeface="时尚中黑简体" panose="01010104010101010101" pitchFamily="2" charset="-122"/>
              </a:endParaRPr>
            </a:p>
          </p:txBody>
        </p:sp>
      </p:grpSp>
      <p:grpSp>
        <p:nvGrpSpPr>
          <p:cNvPr id="55" name="组合 54">
            <a:extLst>
              <a:ext uri="{FF2B5EF4-FFF2-40B4-BE49-F238E27FC236}">
                <a16:creationId xmlns:a16="http://schemas.microsoft.com/office/drawing/2014/main" id="{63834FCD-98CE-46B9-8EC6-1233842BBAF0}"/>
              </a:ext>
            </a:extLst>
          </p:cNvPr>
          <p:cNvGrpSpPr/>
          <p:nvPr/>
        </p:nvGrpSpPr>
        <p:grpSpPr>
          <a:xfrm>
            <a:off x="5124841" y="1593028"/>
            <a:ext cx="1872340" cy="1872340"/>
            <a:chOff x="6397050" y="2159000"/>
            <a:chExt cx="1872340" cy="1872340"/>
          </a:xfrm>
        </p:grpSpPr>
        <p:sp>
          <p:nvSpPr>
            <p:cNvPr id="56" name="圆: 空心 12">
              <a:extLst>
                <a:ext uri="{FF2B5EF4-FFF2-40B4-BE49-F238E27FC236}">
                  <a16:creationId xmlns:a16="http://schemas.microsoft.com/office/drawing/2014/main" id="{815AE9A3-CE66-4C9D-8579-83FFAD0B921E}"/>
                </a:ext>
              </a:extLst>
            </p:cNvPr>
            <p:cNvSpPr/>
            <p:nvPr/>
          </p:nvSpPr>
          <p:spPr>
            <a:xfrm>
              <a:off x="6397050" y="2159000"/>
              <a:ext cx="1872340" cy="1872340"/>
            </a:xfrm>
            <a:prstGeom prst="donut">
              <a:avLst>
                <a:gd name="adj" fmla="val 144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57" name="弧形 56">
              <a:extLst>
                <a:ext uri="{FF2B5EF4-FFF2-40B4-BE49-F238E27FC236}">
                  <a16:creationId xmlns:a16="http://schemas.microsoft.com/office/drawing/2014/main" id="{55C2C3C6-D88A-4A52-942A-96DC6F6848C2}"/>
                </a:ext>
              </a:extLst>
            </p:cNvPr>
            <p:cNvSpPr/>
            <p:nvPr/>
          </p:nvSpPr>
          <p:spPr>
            <a:xfrm>
              <a:off x="6536553" y="2298503"/>
              <a:ext cx="1593334" cy="1593334"/>
            </a:xfrm>
            <a:prstGeom prst="arc">
              <a:avLst>
                <a:gd name="adj1" fmla="val 10203953"/>
                <a:gd name="adj2" fmla="val 19999186"/>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58" name="文本框 57">
              <a:extLst>
                <a:ext uri="{FF2B5EF4-FFF2-40B4-BE49-F238E27FC236}">
                  <a16:creationId xmlns:a16="http://schemas.microsoft.com/office/drawing/2014/main" id="{84E3AB43-E123-4EF2-B80E-6233CA6711CE}"/>
                </a:ext>
              </a:extLst>
            </p:cNvPr>
            <p:cNvSpPr txBox="1"/>
            <p:nvPr/>
          </p:nvSpPr>
          <p:spPr>
            <a:xfrm>
              <a:off x="6681438" y="2802363"/>
              <a:ext cx="1303562"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accent1"/>
                  </a:solidFill>
                  <a:latin typeface="Century Gothic" panose="020B0502020202020204" pitchFamily="34" charset="0"/>
                  <a:ea typeface="时尚中黑简体" panose="01010104010101010101" pitchFamily="2" charset="-122"/>
                </a:rPr>
                <a:t>Step2</a:t>
              </a:r>
              <a:endParaRPr lang="zh-CN" altLang="en-US" sz="3200" dirty="0">
                <a:solidFill>
                  <a:schemeClr val="accent1"/>
                </a:solidFill>
                <a:latin typeface="Century Gothic" panose="020B0502020202020204" pitchFamily="34" charset="0"/>
                <a:ea typeface="时尚中黑简体" panose="01010104010101010101" pitchFamily="2" charset="-122"/>
              </a:endParaRPr>
            </a:p>
          </p:txBody>
        </p:sp>
      </p:grpSp>
      <p:grpSp>
        <p:nvGrpSpPr>
          <p:cNvPr id="59" name="组合 58">
            <a:extLst>
              <a:ext uri="{FF2B5EF4-FFF2-40B4-BE49-F238E27FC236}">
                <a16:creationId xmlns:a16="http://schemas.microsoft.com/office/drawing/2014/main" id="{10674048-0BCD-4BFF-9B32-AFEAE767D72B}"/>
              </a:ext>
            </a:extLst>
          </p:cNvPr>
          <p:cNvGrpSpPr/>
          <p:nvPr/>
        </p:nvGrpSpPr>
        <p:grpSpPr>
          <a:xfrm>
            <a:off x="8460672" y="1632786"/>
            <a:ext cx="1872340" cy="1872340"/>
            <a:chOff x="8871487" y="2159000"/>
            <a:chExt cx="1872340" cy="1872340"/>
          </a:xfrm>
        </p:grpSpPr>
        <p:sp>
          <p:nvSpPr>
            <p:cNvPr id="60" name="圆: 空心 15">
              <a:extLst>
                <a:ext uri="{FF2B5EF4-FFF2-40B4-BE49-F238E27FC236}">
                  <a16:creationId xmlns:a16="http://schemas.microsoft.com/office/drawing/2014/main" id="{9EA8285D-F808-4378-9D81-C2148EE92C82}"/>
                </a:ext>
              </a:extLst>
            </p:cNvPr>
            <p:cNvSpPr/>
            <p:nvPr/>
          </p:nvSpPr>
          <p:spPr>
            <a:xfrm>
              <a:off x="8871487" y="2159000"/>
              <a:ext cx="1872340" cy="1872340"/>
            </a:xfrm>
            <a:prstGeom prst="donut">
              <a:avLst>
                <a:gd name="adj" fmla="val 14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61" name="弧形 60">
              <a:extLst>
                <a:ext uri="{FF2B5EF4-FFF2-40B4-BE49-F238E27FC236}">
                  <a16:creationId xmlns:a16="http://schemas.microsoft.com/office/drawing/2014/main" id="{2DFC6BB1-BC14-4F97-8BAE-D6F926A3F41B}"/>
                </a:ext>
              </a:extLst>
            </p:cNvPr>
            <p:cNvSpPr/>
            <p:nvPr/>
          </p:nvSpPr>
          <p:spPr>
            <a:xfrm>
              <a:off x="9010990" y="2298503"/>
              <a:ext cx="1593334" cy="1593334"/>
            </a:xfrm>
            <a:prstGeom prst="arc">
              <a:avLst>
                <a:gd name="adj1" fmla="val 13387328"/>
                <a:gd name="adj2" fmla="val 4703845"/>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62" name="文本框 61">
              <a:extLst>
                <a:ext uri="{FF2B5EF4-FFF2-40B4-BE49-F238E27FC236}">
                  <a16:creationId xmlns:a16="http://schemas.microsoft.com/office/drawing/2014/main" id="{ACFDC8F2-FF62-4A47-9E95-D2AF5C2864D7}"/>
                </a:ext>
              </a:extLst>
            </p:cNvPr>
            <p:cNvSpPr txBox="1"/>
            <p:nvPr/>
          </p:nvSpPr>
          <p:spPr>
            <a:xfrm>
              <a:off x="9155874" y="2802363"/>
              <a:ext cx="1303562"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accent1"/>
                  </a:solidFill>
                  <a:latin typeface="Century Gothic" panose="020B0502020202020204" pitchFamily="34" charset="0"/>
                  <a:ea typeface="时尚中黑简体" panose="01010104010101010101" pitchFamily="2" charset="-122"/>
                </a:rPr>
                <a:t>Step3</a:t>
              </a:r>
              <a:endParaRPr lang="zh-CN" altLang="en-US" sz="3200" dirty="0">
                <a:solidFill>
                  <a:schemeClr val="accent1"/>
                </a:solidFill>
                <a:latin typeface="Century Gothic" panose="020B0502020202020204" pitchFamily="34" charset="0"/>
                <a:ea typeface="时尚中黑简体" panose="01010104010101010101" pitchFamily="2" charset="-122"/>
              </a:endParaRPr>
            </a:p>
          </p:txBody>
        </p:sp>
      </p:grpSp>
      <p:sp>
        <p:nvSpPr>
          <p:cNvPr id="64" name="文本框 63">
            <a:extLst>
              <a:ext uri="{FF2B5EF4-FFF2-40B4-BE49-F238E27FC236}">
                <a16:creationId xmlns:a16="http://schemas.microsoft.com/office/drawing/2014/main" id="{105EC9A0-2A76-49A1-A762-8AE76BE8A813}"/>
              </a:ext>
            </a:extLst>
          </p:cNvPr>
          <p:cNvSpPr txBox="1"/>
          <p:nvPr/>
        </p:nvSpPr>
        <p:spPr>
          <a:xfrm>
            <a:off x="8281536" y="3910270"/>
            <a:ext cx="3261106" cy="1631216"/>
          </a:xfrm>
          <a:prstGeom prst="rect">
            <a:avLst/>
          </a:prstGeom>
          <a:noFill/>
        </p:spPr>
        <p:txBody>
          <a:bodyPr wrap="square" rtlCol="0">
            <a:spAutoFit/>
            <a:scene3d>
              <a:camera prst="orthographicFront"/>
              <a:lightRig rig="threePt" dir="t"/>
            </a:scene3d>
            <a:sp3d contourW="12700"/>
          </a:bodyPr>
          <a:lstStyle/>
          <a:p>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The third step is to change  the gene mutation rate from 2% to 10%. Record all test number and draw a graph to make a conclusion.</a:t>
            </a:r>
            <a:endPar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DBA171B1-10C2-4C28-A96A-6F4B58E37814}"/>
              </a:ext>
            </a:extLst>
          </p:cNvPr>
          <p:cNvSpPr txBox="1"/>
          <p:nvPr/>
        </p:nvSpPr>
        <p:spPr>
          <a:xfrm>
            <a:off x="4492848" y="3910268"/>
            <a:ext cx="3299430" cy="2554545"/>
          </a:xfrm>
          <a:prstGeom prst="rect">
            <a:avLst/>
          </a:prstGeom>
          <a:noFill/>
        </p:spPr>
        <p:txBody>
          <a:bodyPr wrap="square" rtlCol="0">
            <a:spAutoFit/>
            <a:scene3d>
              <a:camera prst="orthographicFront"/>
              <a:lightRig rig="threePt" dir="t"/>
            </a:scene3d>
            <a:sp3d contourW="12700"/>
          </a:bodyPr>
          <a:lstStyle/>
          <a:p>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Then let the gene mutation rate be 2% by selecting 1 from 50 integer. When mutation happening, if the value on </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rPr>
              <a:t>tmploc</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 equals 0, then change this bit into 1, else if the value equals 1 change it into 0.</a:t>
            </a:r>
            <a:endPar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0" name="文本框 69">
            <a:extLst>
              <a:ext uri="{FF2B5EF4-FFF2-40B4-BE49-F238E27FC236}">
                <a16:creationId xmlns:a16="http://schemas.microsoft.com/office/drawing/2014/main" id="{583E5708-C0B6-4BDE-90EB-FD49909AB615}"/>
              </a:ext>
            </a:extLst>
          </p:cNvPr>
          <p:cNvSpPr txBox="1"/>
          <p:nvPr/>
        </p:nvSpPr>
        <p:spPr>
          <a:xfrm>
            <a:off x="649358" y="3910259"/>
            <a:ext cx="3194844" cy="1938992"/>
          </a:xfrm>
          <a:prstGeom prst="rect">
            <a:avLst/>
          </a:prstGeom>
          <a:noFill/>
        </p:spPr>
        <p:txBody>
          <a:bodyPr wrap="square" rtlCol="0">
            <a:spAutoFit/>
            <a:scene3d>
              <a:camera prst="orthographicFront"/>
              <a:lightRig rig="threePt" dir="t"/>
            </a:scene3d>
            <a:sp3d contourW="12700"/>
          </a:bodyPr>
          <a:lstStyle/>
          <a:p>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First, select the position to mutate from 20 bits recorded as </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rPr>
              <a:t>temloc</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 This process also randomly decide either X-axis or Y-axis to exchange.</a:t>
            </a:r>
            <a:endPar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72" name="直接连接符 71">
            <a:extLst>
              <a:ext uri="{FF2B5EF4-FFF2-40B4-BE49-F238E27FC236}">
                <a16:creationId xmlns:a16="http://schemas.microsoft.com/office/drawing/2014/main" id="{B7365ABD-24B6-40D4-8825-711D85841047}"/>
              </a:ext>
            </a:extLst>
          </p:cNvPr>
          <p:cNvCxnSpPr/>
          <p:nvPr/>
        </p:nvCxnSpPr>
        <p:spPr>
          <a:xfrm>
            <a:off x="1308100" y="3713930"/>
            <a:ext cx="95758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heel(1)">
                                      <p:cBhvr>
                                        <p:cTn id="7" dur="2000"/>
                                        <p:tgtEl>
                                          <p:spTgt spid="51"/>
                                        </p:tgtEl>
                                      </p:cBhvr>
                                    </p:animEffect>
                                  </p:childTnLst>
                                </p:cTn>
                              </p:par>
                              <p:par>
                                <p:cTn id="8" presetID="21" presetClass="entr" presetSubtype="1"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heel(1)">
                                      <p:cBhvr>
                                        <p:cTn id="10" dur="2000"/>
                                        <p:tgtEl>
                                          <p:spTgt spid="55"/>
                                        </p:tgtEl>
                                      </p:cBhvr>
                                    </p:animEffect>
                                  </p:childTnLst>
                                </p:cTn>
                              </p:par>
                              <p:par>
                                <p:cTn id="11" presetID="21" presetClass="entr" presetSubtype="1"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heel(1)">
                                      <p:cBhvr>
                                        <p:cTn id="13"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9008"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482101" y="831907"/>
            <a:ext cx="3881852" cy="923330"/>
          </a:xfrm>
          <a:prstGeom prst="rect">
            <a:avLst/>
          </a:prstGeom>
          <a:noFill/>
        </p:spPr>
        <p:txBody>
          <a:bodyPr wrap="square" rtlCol="0">
            <a:spAutoFit/>
            <a:scene3d>
              <a:camera prst="orthographicFront"/>
              <a:lightRig rig="threePt" dir="t"/>
            </a:scene3d>
            <a:sp3d contourW="12700"/>
          </a:bodyPr>
          <a:lstStyle/>
          <a:p>
            <a:pPr algn="ctr"/>
            <a:r>
              <a:rPr lang="en-US" altLang="zh-CN" sz="5400" dirty="0">
                <a:solidFill>
                  <a:schemeClr val="accent1"/>
                </a:solidFill>
                <a:latin typeface="Times New Roman" panose="02020603050405020304" pitchFamily="18" charset="0"/>
                <a:cs typeface="Times New Roman" panose="02020603050405020304" pitchFamily="18" charset="0"/>
              </a:rPr>
              <a:t>CONTENTS</a:t>
            </a:r>
            <a:endParaRPr lang="zh-CN" altLang="en-US" sz="5400" dirty="0">
              <a:solidFill>
                <a:schemeClr val="accent1"/>
              </a:solidFill>
              <a:latin typeface="Times New Roman" panose="02020603050405020304" pitchFamily="18" charset="0"/>
              <a:cs typeface="Times New Roman" panose="02020603050405020304" pitchFamily="18" charset="0"/>
            </a:endParaRPr>
          </a:p>
        </p:txBody>
      </p:sp>
      <p:grpSp>
        <p:nvGrpSpPr>
          <p:cNvPr id="22" name="组合 21"/>
          <p:cNvGrpSpPr/>
          <p:nvPr/>
        </p:nvGrpSpPr>
        <p:grpSpPr>
          <a:xfrm>
            <a:off x="1167607" y="1318589"/>
            <a:ext cx="9856787" cy="5135220"/>
            <a:chOff x="1167607" y="1653133"/>
            <a:chExt cx="9856787" cy="3670300"/>
          </a:xfrm>
        </p:grpSpPr>
        <p:sp>
          <p:nvSpPr>
            <p:cNvPr id="9" name="任意多边形 8"/>
            <p:cNvSpPr/>
            <p:nvPr/>
          </p:nvSpPr>
          <p:spPr>
            <a:xfrm>
              <a:off x="1167607" y="1653133"/>
              <a:ext cx="9856787" cy="3670300"/>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7" name="任意多边形 6"/>
            <p:cNvSpPr/>
            <p:nvPr/>
          </p:nvSpPr>
          <p:spPr>
            <a:xfrm>
              <a:off x="6096000" y="1653133"/>
              <a:ext cx="4928394" cy="3670300"/>
            </a:xfrm>
            <a:custGeom>
              <a:avLst/>
              <a:gdLst>
                <a:gd name="connsiteX0" fmla="*/ 0 w 4928394"/>
                <a:gd name="connsiteY0" fmla="*/ 0 h 3670300"/>
                <a:gd name="connsiteX1" fmla="*/ 4928394 w 4928394"/>
                <a:gd name="connsiteY1" fmla="*/ 0 h 3670300"/>
                <a:gd name="connsiteX2" fmla="*/ 4928394 w 4928394"/>
                <a:gd name="connsiteY2" fmla="*/ 3670300 h 3670300"/>
                <a:gd name="connsiteX3" fmla="*/ 0 w 4928394"/>
                <a:gd name="connsiteY3" fmla="*/ 3670300 h 3670300"/>
                <a:gd name="connsiteX4" fmla="*/ 0 w 4928394"/>
                <a:gd name="connsiteY4" fmla="*/ 3617925 h 3670300"/>
                <a:gd name="connsiteX5" fmla="*/ 4876019 w 4928394"/>
                <a:gd name="connsiteY5" fmla="*/ 3617925 h 3670300"/>
                <a:gd name="connsiteX6" fmla="*/ 4876019 w 4928394"/>
                <a:gd name="connsiteY6" fmla="*/ 52375 h 3670300"/>
                <a:gd name="connsiteX7" fmla="*/ 0 w 4928394"/>
                <a:gd name="connsiteY7" fmla="*/ 52375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8394" h="3670300">
                  <a:moveTo>
                    <a:pt x="0" y="0"/>
                  </a:moveTo>
                  <a:lnTo>
                    <a:pt x="4928394" y="0"/>
                  </a:lnTo>
                  <a:lnTo>
                    <a:pt x="4928394" y="3670300"/>
                  </a:lnTo>
                  <a:lnTo>
                    <a:pt x="0" y="3670300"/>
                  </a:lnTo>
                  <a:lnTo>
                    <a:pt x="0" y="3617925"/>
                  </a:lnTo>
                  <a:lnTo>
                    <a:pt x="4876019" y="3617925"/>
                  </a:lnTo>
                  <a:lnTo>
                    <a:pt x="4876019" y="52375"/>
                  </a:lnTo>
                  <a:lnTo>
                    <a:pt x="0" y="52375"/>
                  </a:lnTo>
                  <a:close/>
                </a:path>
              </a:pathLst>
            </a:cu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grpSp>
        <p:nvGrpSpPr>
          <p:cNvPr id="10" name="组合 9"/>
          <p:cNvGrpSpPr/>
          <p:nvPr/>
        </p:nvGrpSpPr>
        <p:grpSpPr>
          <a:xfrm>
            <a:off x="1875070" y="2345939"/>
            <a:ext cx="4102087" cy="1384995"/>
            <a:chOff x="7717942" y="1647581"/>
            <a:chExt cx="3595950" cy="1214111"/>
          </a:xfrm>
        </p:grpSpPr>
        <p:sp>
          <p:nvSpPr>
            <p:cNvPr id="11" name="文本框 10"/>
            <p:cNvSpPr txBox="1"/>
            <p:nvPr/>
          </p:nvSpPr>
          <p:spPr>
            <a:xfrm>
              <a:off x="7717942" y="1647581"/>
              <a:ext cx="3443060" cy="1214111"/>
            </a:xfrm>
            <a:prstGeom prst="rect">
              <a:avLst/>
            </a:prstGeom>
            <a:noFill/>
          </p:spPr>
          <p:txBody>
            <a:bodyPr wrap="none" rtlCol="0">
              <a:spAutoFit/>
              <a:scene3d>
                <a:camera prst="orthographicFront"/>
                <a:lightRig rig="threePt" dir="t"/>
              </a:scene3d>
              <a:sp3d contourW="12700"/>
            </a:bodyPr>
            <a:lstStyle/>
            <a:p>
              <a:r>
                <a:rPr lang="en-US" altLang="zh-CN" sz="2800" b="1" dirty="0">
                  <a:latin typeface="Times New Roman" panose="02020603050405020304" pitchFamily="18" charset="0"/>
                  <a:cs typeface="Times New Roman" panose="02020603050405020304" pitchFamily="18" charset="0"/>
                </a:rPr>
                <a:t>01 . Explanation of topic</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7717943" y="2086766"/>
              <a:ext cx="3595949" cy="350743"/>
            </a:xfrm>
            <a:prstGeom prst="rect">
              <a:avLst/>
            </a:prstGeom>
            <a:noFill/>
          </p:spPr>
          <p:txBody>
            <a:bodyPr wrap="square" rtlCol="0">
              <a:spAutoFit/>
              <a:scene3d>
                <a:camera prst="orthographicFront"/>
                <a:lightRig rig="threePt" dir="t"/>
              </a:scene3d>
              <a:sp3d contourW="12700"/>
            </a:bodyPr>
            <a:lstStyle/>
            <a:p>
              <a:endParaRPr lang="en-US" altLang="zh-CN" sz="2000" b="1" dirty="0">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6872917" y="2345939"/>
            <a:ext cx="4505935" cy="1255052"/>
            <a:chOff x="7913958" y="1825109"/>
            <a:chExt cx="4099819" cy="1100197"/>
          </a:xfrm>
        </p:grpSpPr>
        <p:sp>
          <p:nvSpPr>
            <p:cNvPr id="14" name="文本框 13"/>
            <p:cNvSpPr txBox="1"/>
            <p:nvPr/>
          </p:nvSpPr>
          <p:spPr>
            <a:xfrm>
              <a:off x="7913958" y="1825109"/>
              <a:ext cx="1756357" cy="458662"/>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bg1"/>
                  </a:solidFill>
                  <a:latin typeface="Times New Roman" panose="02020603050405020304" pitchFamily="18" charset="0"/>
                  <a:cs typeface="Times New Roman" panose="02020603050405020304" pitchFamily="18" charset="0"/>
                </a:rPr>
                <a:t>03 . Results</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8417828" y="2304763"/>
              <a:ext cx="3595949" cy="620543"/>
            </a:xfrm>
            <a:prstGeom prst="rect">
              <a:avLst/>
            </a:prstGeom>
            <a:noFill/>
          </p:spPr>
          <p:txBody>
            <a:bodyPr wrap="square" rtlCol="0">
              <a:spAutoFit/>
              <a:scene3d>
                <a:camera prst="orthographicFront"/>
                <a:lightRig rig="threePt" dir="t"/>
              </a:scene3d>
              <a:sp3d contourW="12700"/>
            </a:bodyPr>
            <a:lstStyle/>
            <a:p>
              <a:r>
                <a:rPr lang="en-US" altLang="zh-CN" sz="2000" b="1" dirty="0">
                  <a:solidFill>
                    <a:schemeClr val="bg1"/>
                  </a:solidFill>
                  <a:latin typeface="Times New Roman" panose="02020603050405020304" pitchFamily="18" charset="0"/>
                  <a:cs typeface="Times New Roman" panose="02020603050405020304" pitchFamily="18" charset="0"/>
                </a:rPr>
                <a:t>(1) Unit tests</a:t>
              </a:r>
            </a:p>
            <a:p>
              <a:r>
                <a:rPr lang="en-US" altLang="zh-CN" sz="2000" b="1" dirty="0">
                  <a:solidFill>
                    <a:schemeClr val="bg1"/>
                  </a:solidFill>
                  <a:latin typeface="Times New Roman" panose="02020603050405020304" pitchFamily="18" charset="0"/>
                  <a:cs typeface="Times New Roman" panose="02020603050405020304" pitchFamily="18" charset="0"/>
                </a:rPr>
                <a:t>(2) Output</a:t>
              </a:r>
            </a:p>
          </p:txBody>
        </p:sp>
      </p:grpSp>
      <p:grpSp>
        <p:nvGrpSpPr>
          <p:cNvPr id="23" name="组合 22">
            <a:extLst>
              <a:ext uri="{FF2B5EF4-FFF2-40B4-BE49-F238E27FC236}">
                <a16:creationId xmlns:a16="http://schemas.microsoft.com/office/drawing/2014/main" id="{4E697D4C-0A09-4DBC-BE75-83DD4BDF6915}"/>
              </a:ext>
            </a:extLst>
          </p:cNvPr>
          <p:cNvGrpSpPr/>
          <p:nvPr/>
        </p:nvGrpSpPr>
        <p:grpSpPr>
          <a:xfrm>
            <a:off x="6872917" y="4126326"/>
            <a:ext cx="4568099" cy="1202974"/>
            <a:chOff x="7913957" y="1891121"/>
            <a:chExt cx="4156380" cy="1054543"/>
          </a:xfrm>
        </p:grpSpPr>
        <p:sp>
          <p:nvSpPr>
            <p:cNvPr id="24" name="文本框 23">
              <a:extLst>
                <a:ext uri="{FF2B5EF4-FFF2-40B4-BE49-F238E27FC236}">
                  <a16:creationId xmlns:a16="http://schemas.microsoft.com/office/drawing/2014/main" id="{DE7B13A2-23C5-48B6-B271-DBA6CA773575}"/>
                </a:ext>
              </a:extLst>
            </p:cNvPr>
            <p:cNvSpPr txBox="1"/>
            <p:nvPr/>
          </p:nvSpPr>
          <p:spPr>
            <a:xfrm>
              <a:off x="7913957" y="1891121"/>
              <a:ext cx="2301846" cy="458662"/>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bg1"/>
                  </a:solidFill>
                  <a:latin typeface="Times New Roman" panose="02020603050405020304" pitchFamily="18" charset="0"/>
                  <a:cs typeface="Times New Roman" panose="02020603050405020304" pitchFamily="18" charset="0"/>
                </a:rPr>
                <a:t>04 . Conclusion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89531A4-880B-4F47-969B-1B35EE0C3200}"/>
                </a:ext>
              </a:extLst>
            </p:cNvPr>
            <p:cNvSpPr txBox="1"/>
            <p:nvPr/>
          </p:nvSpPr>
          <p:spPr>
            <a:xfrm>
              <a:off x="8474388" y="2325121"/>
              <a:ext cx="3595949" cy="620543"/>
            </a:xfrm>
            <a:prstGeom prst="rect">
              <a:avLst/>
            </a:prstGeom>
            <a:noFill/>
          </p:spPr>
          <p:txBody>
            <a:bodyPr wrap="square" rtlCol="0">
              <a:spAutoFit/>
              <a:scene3d>
                <a:camera prst="orthographicFront"/>
                <a:lightRig rig="threePt" dir="t"/>
              </a:scene3d>
              <a:sp3d contourW="12700"/>
            </a:bodyPr>
            <a:lstStyle/>
            <a:p>
              <a:r>
                <a:rPr lang="en-US" altLang="zh-CN" sz="2000" b="1" dirty="0">
                  <a:solidFill>
                    <a:schemeClr val="bg1"/>
                  </a:solidFill>
                  <a:latin typeface="Times New Roman" panose="02020603050405020304" pitchFamily="18" charset="0"/>
                  <a:cs typeface="Times New Roman" panose="02020603050405020304" pitchFamily="18" charset="0"/>
                </a:rPr>
                <a:t>(1) Graphs</a:t>
              </a:r>
            </a:p>
            <a:p>
              <a:r>
                <a:rPr lang="en-US" altLang="zh-CN" sz="2000" b="1" dirty="0">
                  <a:solidFill>
                    <a:schemeClr val="bg1"/>
                  </a:solidFill>
                  <a:latin typeface="Times New Roman" panose="02020603050405020304" pitchFamily="18" charset="0"/>
                  <a:cs typeface="Times New Roman" panose="02020603050405020304" pitchFamily="18" charset="0"/>
                </a:rPr>
                <a:t>(2) Conclusions</a:t>
              </a:r>
            </a:p>
          </p:txBody>
        </p:sp>
      </p:grpSp>
      <p:grpSp>
        <p:nvGrpSpPr>
          <p:cNvPr id="35" name="组合 34">
            <a:extLst>
              <a:ext uri="{FF2B5EF4-FFF2-40B4-BE49-F238E27FC236}">
                <a16:creationId xmlns:a16="http://schemas.microsoft.com/office/drawing/2014/main" id="{B1CA4BF3-7E6E-4C04-8E72-BB6DED13EC0C}"/>
              </a:ext>
            </a:extLst>
          </p:cNvPr>
          <p:cNvGrpSpPr/>
          <p:nvPr/>
        </p:nvGrpSpPr>
        <p:grpSpPr>
          <a:xfrm>
            <a:off x="1875070" y="3554672"/>
            <a:ext cx="4102087" cy="791926"/>
            <a:chOff x="7717942" y="1743293"/>
            <a:chExt cx="3595950" cy="694215"/>
          </a:xfrm>
        </p:grpSpPr>
        <p:sp>
          <p:nvSpPr>
            <p:cNvPr id="36" name="文本框 35">
              <a:extLst>
                <a:ext uri="{FF2B5EF4-FFF2-40B4-BE49-F238E27FC236}">
                  <a16:creationId xmlns:a16="http://schemas.microsoft.com/office/drawing/2014/main" id="{461E246D-C513-41B8-97CC-51F5DEB3370C}"/>
                </a:ext>
              </a:extLst>
            </p:cNvPr>
            <p:cNvSpPr txBox="1"/>
            <p:nvPr/>
          </p:nvSpPr>
          <p:spPr>
            <a:xfrm>
              <a:off x="7717942" y="1743293"/>
              <a:ext cx="161938" cy="458663"/>
            </a:xfrm>
            <a:prstGeom prst="rect">
              <a:avLst/>
            </a:prstGeom>
            <a:noFill/>
          </p:spPr>
          <p:txBody>
            <a:bodyPr wrap="none" rtlCol="0">
              <a:spAutoFit/>
              <a:scene3d>
                <a:camera prst="orthographicFront"/>
                <a:lightRig rig="threePt" dir="t"/>
              </a:scene3d>
              <a:sp3d contourW="12700"/>
            </a:bodyPr>
            <a:lstStyle/>
            <a:p>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1425AA6F-8A57-4D04-A08C-3DC16617D8A0}"/>
                </a:ext>
              </a:extLst>
            </p:cNvPr>
            <p:cNvSpPr txBox="1"/>
            <p:nvPr/>
          </p:nvSpPr>
          <p:spPr>
            <a:xfrm>
              <a:off x="7717943" y="2086765"/>
              <a:ext cx="3595949" cy="350743"/>
            </a:xfrm>
            <a:prstGeom prst="rect">
              <a:avLst/>
            </a:prstGeom>
            <a:noFill/>
          </p:spPr>
          <p:txBody>
            <a:bodyPr wrap="square" rtlCol="0">
              <a:spAutoFit/>
              <a:scene3d>
                <a:camera prst="orthographicFront"/>
                <a:lightRig rig="threePt" dir="t"/>
              </a:scene3d>
              <a:sp3d contourW="12700"/>
            </a:bodyPr>
            <a:lstStyle/>
            <a:p>
              <a:pPr marL="342900" indent="-342900">
                <a:buAutoNum type="arabicParenBoth"/>
              </a:pPr>
              <a:endParaRPr lang="en-US" altLang="zh-CN" sz="2000" b="1" dirty="0">
                <a:latin typeface="Times New Roman" panose="02020603050405020304" pitchFamily="18" charset="0"/>
                <a:cs typeface="Times New Roman" panose="02020603050405020304" pitchFamily="18" charset="0"/>
              </a:endParaRPr>
            </a:p>
          </p:txBody>
        </p:sp>
      </p:grpSp>
      <p:sp>
        <p:nvSpPr>
          <p:cNvPr id="5" name="文本框 4">
            <a:extLst>
              <a:ext uri="{FF2B5EF4-FFF2-40B4-BE49-F238E27FC236}">
                <a16:creationId xmlns:a16="http://schemas.microsoft.com/office/drawing/2014/main" id="{D4C823B3-CFE2-440A-B2C7-AFC5C91A9379}"/>
              </a:ext>
            </a:extLst>
          </p:cNvPr>
          <p:cNvSpPr txBox="1"/>
          <p:nvPr/>
        </p:nvSpPr>
        <p:spPr>
          <a:xfrm>
            <a:off x="2493241" y="2855146"/>
            <a:ext cx="3602759" cy="1015663"/>
          </a:xfrm>
          <a:prstGeom prst="rect">
            <a:avLst/>
          </a:prstGeom>
          <a:noFill/>
        </p:spPr>
        <p:txBody>
          <a:bodyPr wrap="square" rtlCol="0">
            <a:spAutoFit/>
          </a:bodyPr>
          <a:lstStyle/>
          <a:p>
            <a:pPr marL="342900" indent="-342900">
              <a:buAutoNum type="arabicParenBoth"/>
            </a:pPr>
            <a:r>
              <a:rPr lang="en-US" altLang="zh-CN" sz="2000" b="1" dirty="0">
                <a:latin typeface="Times New Roman" panose="02020603050405020304" pitchFamily="18" charset="0"/>
                <a:cs typeface="Times New Roman" panose="02020603050405020304" pitchFamily="18" charset="0"/>
              </a:rPr>
              <a:t>Problem background</a:t>
            </a:r>
          </a:p>
          <a:p>
            <a:pPr marL="342900" indent="-342900">
              <a:buAutoNum type="arabicParenBoth"/>
            </a:pPr>
            <a:r>
              <a:rPr lang="en-US" altLang="zh-CN" sz="2000" b="1" dirty="0">
                <a:latin typeface="Times New Roman" panose="02020603050405020304" pitchFamily="18" charset="0"/>
                <a:cs typeface="Times New Roman" panose="02020603050405020304" pitchFamily="18" charset="0"/>
              </a:rPr>
              <a:t>Details of concepts</a:t>
            </a:r>
          </a:p>
          <a:p>
            <a:pPr marL="342900" indent="-342900">
              <a:buAutoNum type="arabicParenBoth"/>
            </a:pPr>
            <a:r>
              <a:rPr lang="en-US" altLang="zh-CN" sz="2000" b="1" dirty="0">
                <a:latin typeface="Times New Roman" panose="02020603050405020304" pitchFamily="18" charset="0"/>
                <a:cs typeface="Times New Roman" panose="02020603050405020304" pitchFamily="18" charset="0"/>
              </a:rPr>
              <a:t>Core concepts</a:t>
            </a:r>
          </a:p>
        </p:txBody>
      </p:sp>
      <p:sp>
        <p:nvSpPr>
          <p:cNvPr id="38" name="文本框 37">
            <a:extLst>
              <a:ext uri="{FF2B5EF4-FFF2-40B4-BE49-F238E27FC236}">
                <a16:creationId xmlns:a16="http://schemas.microsoft.com/office/drawing/2014/main" id="{071111F7-D792-435A-8E67-27FD4E7CC9F7}"/>
              </a:ext>
            </a:extLst>
          </p:cNvPr>
          <p:cNvSpPr txBox="1"/>
          <p:nvPr/>
        </p:nvSpPr>
        <p:spPr>
          <a:xfrm>
            <a:off x="2473963" y="4661389"/>
            <a:ext cx="3179327" cy="707886"/>
          </a:xfrm>
          <a:prstGeom prst="rect">
            <a:avLst/>
          </a:prstGeom>
          <a:noFill/>
        </p:spPr>
        <p:txBody>
          <a:bodyPr wrap="square" rtlCol="0">
            <a:spAutoFit/>
            <a:scene3d>
              <a:camera prst="orthographicFront"/>
              <a:lightRig rig="threePt" dir="t"/>
            </a:scene3d>
            <a:sp3d contourW="12700"/>
          </a:bodyPr>
          <a:lstStyle>
            <a:defPPr>
              <a:defRPr lang="en-US"/>
            </a:defPPr>
            <a:lvl1pPr>
              <a:defRPr sz="2000" b="1">
                <a:solidFill>
                  <a:schemeClr val="bg1"/>
                </a:solidFill>
                <a:latin typeface="Times New Roman" panose="02020603050405020304" pitchFamily="18" charset="0"/>
                <a:cs typeface="Times New Roman" panose="02020603050405020304" pitchFamily="18" charset="0"/>
              </a:defRPr>
            </a:lvl1pPr>
          </a:lstStyle>
          <a:p>
            <a:r>
              <a:rPr lang="en-US" altLang="zh-CN" dirty="0">
                <a:solidFill>
                  <a:schemeClr val="tx1"/>
                </a:solidFill>
              </a:rPr>
              <a:t>(1) Data </a:t>
            </a:r>
            <a:r>
              <a:rPr lang="en-US" altLang="zh-CN" dirty="0" err="1">
                <a:solidFill>
                  <a:schemeClr val="tx1"/>
                </a:solidFill>
              </a:rPr>
              <a:t>genetation</a:t>
            </a:r>
            <a:endParaRPr lang="en-US" altLang="zh-CN" dirty="0">
              <a:solidFill>
                <a:schemeClr val="tx1"/>
              </a:solidFill>
            </a:endParaRPr>
          </a:p>
          <a:p>
            <a:r>
              <a:rPr lang="en-US" altLang="zh-CN" dirty="0">
                <a:solidFill>
                  <a:schemeClr val="tx1"/>
                </a:solidFill>
              </a:rPr>
              <a:t>(2) Solutions</a:t>
            </a:r>
          </a:p>
        </p:txBody>
      </p:sp>
      <p:sp>
        <p:nvSpPr>
          <p:cNvPr id="39" name="文本框 38">
            <a:extLst>
              <a:ext uri="{FF2B5EF4-FFF2-40B4-BE49-F238E27FC236}">
                <a16:creationId xmlns:a16="http://schemas.microsoft.com/office/drawing/2014/main" id="{87FDC509-3F83-4416-9F78-BAA62F0002D3}"/>
              </a:ext>
            </a:extLst>
          </p:cNvPr>
          <p:cNvSpPr txBox="1"/>
          <p:nvPr/>
        </p:nvSpPr>
        <p:spPr>
          <a:xfrm>
            <a:off x="1875070" y="4141582"/>
            <a:ext cx="3268844"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Times New Roman" panose="02020603050405020304" pitchFamily="18" charset="0"/>
                <a:cs typeface="Times New Roman" panose="02020603050405020304" pitchFamily="18" charset="0"/>
              </a:rPr>
              <a:t>02 . Implementation</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6903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500"/>
                            </p:stCondLst>
                            <p:childTnLst>
                              <p:par>
                                <p:cTn id="20" presetID="1" presetClass="entr" presetSubtype="0" fill="hold" nodeType="afterEffect">
                                  <p:stCondLst>
                                    <p:cond delay="25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1750"/>
                            </p:stCondLst>
                            <p:childTnLst>
                              <p:par>
                                <p:cTn id="23" presetID="12" presetClass="entr" presetSubtype="4"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p:tgtEl>
                                          <p:spTgt spid="35"/>
                                        </p:tgtEl>
                                        <p:attrNameLst>
                                          <p:attrName>ppt_y</p:attrName>
                                        </p:attrNameLst>
                                      </p:cBhvr>
                                      <p:tavLst>
                                        <p:tav tm="0">
                                          <p:val>
                                            <p:strVal val="#ppt_y+#ppt_h*1.125000"/>
                                          </p:val>
                                        </p:tav>
                                        <p:tav tm="100000">
                                          <p:val>
                                            <p:strVal val="#ppt_y"/>
                                          </p:val>
                                        </p:tav>
                                      </p:tavLst>
                                    </p:anim>
                                    <p:animEffect transition="in" filter="wipe(up)">
                                      <p:cBhvr>
                                        <p:cTn id="26" dur="500"/>
                                        <p:tgtEl>
                                          <p:spTgt spid="35"/>
                                        </p:tgtEl>
                                      </p:cBhvr>
                                    </p:animEffect>
                                  </p:childTnLst>
                                </p:cTn>
                              </p:par>
                            </p:childTnLst>
                          </p:cTn>
                        </p:par>
                        <p:par>
                          <p:cTn id="27" fill="hold">
                            <p:stCondLst>
                              <p:cond delay="2250"/>
                            </p:stCondLst>
                            <p:childTnLst>
                              <p:par>
                                <p:cTn id="28" presetID="1" presetClass="entr" presetSubtype="0" fill="hold" grpId="0" nodeType="afterEffect">
                                  <p:stCondLst>
                                    <p:cond delay="25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25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03</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4400" dirty="0"/>
              <a:t>RESULTS</a:t>
            </a:r>
            <a:endParaRPr lang="zh-CN" altLang="en-US" sz="4400" dirty="0"/>
          </a:p>
        </p:txBody>
      </p:sp>
    </p:spTree>
    <p:extLst>
      <p:ext uri="{BB962C8B-B14F-4D97-AF65-F5344CB8AC3E}">
        <p14:creationId xmlns:p14="http://schemas.microsoft.com/office/powerpoint/2010/main" val="13463177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9F09DC7-17AB-4AA0-8325-F13FC61C7D2B}"/>
              </a:ext>
            </a:extLst>
          </p:cNvPr>
          <p:cNvGrpSpPr/>
          <p:nvPr/>
        </p:nvGrpSpPr>
        <p:grpSpPr>
          <a:xfrm>
            <a:off x="331304" y="218860"/>
            <a:ext cx="4922273" cy="1398316"/>
            <a:chOff x="375357" y="218860"/>
            <a:chExt cx="4878220" cy="1014413"/>
          </a:xfrm>
        </p:grpSpPr>
        <p:grpSp>
          <p:nvGrpSpPr>
            <p:cNvPr id="3" name="组合 2">
              <a:extLst>
                <a:ext uri="{FF2B5EF4-FFF2-40B4-BE49-F238E27FC236}">
                  <a16:creationId xmlns:a16="http://schemas.microsoft.com/office/drawing/2014/main" id="{5B0833D0-EE94-47AF-BC81-E48EC672AFCA}"/>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67F9D12C-2868-4A64-A836-A98CA1243906}"/>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RESULT</a:t>
                </a:r>
              </a:p>
            </p:txBody>
          </p:sp>
          <p:sp>
            <p:nvSpPr>
              <p:cNvPr id="6" name="文本框 5">
                <a:extLst>
                  <a:ext uri="{FF2B5EF4-FFF2-40B4-BE49-F238E27FC236}">
                    <a16:creationId xmlns:a16="http://schemas.microsoft.com/office/drawing/2014/main" id="{5C6C582B-3326-4345-9A22-9701109E33E0}"/>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--Unit tests</a:t>
                </a:r>
              </a:p>
            </p:txBody>
          </p:sp>
        </p:grpSp>
        <p:sp>
          <p:nvSpPr>
            <p:cNvPr id="4" name="任意多边形 17">
              <a:extLst>
                <a:ext uri="{FF2B5EF4-FFF2-40B4-BE49-F238E27FC236}">
                  <a16:creationId xmlns:a16="http://schemas.microsoft.com/office/drawing/2014/main" id="{6FA9FD02-8DA3-471E-AE34-9767AF11E0B2}"/>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pic>
        <p:nvPicPr>
          <p:cNvPr id="9" name="Picture 8" descr="A screenshot of a social media post&#10;&#10;Description automatically generated">
            <a:extLst>
              <a:ext uri="{FF2B5EF4-FFF2-40B4-BE49-F238E27FC236}">
                <a16:creationId xmlns:a16="http://schemas.microsoft.com/office/drawing/2014/main" id="{4D78DCA2-4BDB-E64C-B1E7-6181875E3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13" y="1797623"/>
            <a:ext cx="10541000" cy="4406900"/>
          </a:xfrm>
          <a:prstGeom prst="rect">
            <a:avLst/>
          </a:prstGeom>
        </p:spPr>
      </p:pic>
    </p:spTree>
    <p:extLst>
      <p:ext uri="{BB962C8B-B14F-4D97-AF65-F5344CB8AC3E}">
        <p14:creationId xmlns:p14="http://schemas.microsoft.com/office/powerpoint/2010/main" val="3345744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9F09DC7-17AB-4AA0-8325-F13FC61C7D2B}"/>
              </a:ext>
            </a:extLst>
          </p:cNvPr>
          <p:cNvGrpSpPr/>
          <p:nvPr/>
        </p:nvGrpSpPr>
        <p:grpSpPr>
          <a:xfrm>
            <a:off x="331304" y="218860"/>
            <a:ext cx="4922273" cy="1398316"/>
            <a:chOff x="375357" y="218860"/>
            <a:chExt cx="4878220" cy="1014413"/>
          </a:xfrm>
        </p:grpSpPr>
        <p:grpSp>
          <p:nvGrpSpPr>
            <p:cNvPr id="3" name="组合 2">
              <a:extLst>
                <a:ext uri="{FF2B5EF4-FFF2-40B4-BE49-F238E27FC236}">
                  <a16:creationId xmlns:a16="http://schemas.microsoft.com/office/drawing/2014/main" id="{5B0833D0-EE94-47AF-BC81-E48EC672AFCA}"/>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67F9D12C-2868-4A64-A836-A98CA1243906}"/>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RESULT</a:t>
                </a:r>
              </a:p>
            </p:txBody>
          </p:sp>
          <p:sp>
            <p:nvSpPr>
              <p:cNvPr id="6" name="文本框 5">
                <a:extLst>
                  <a:ext uri="{FF2B5EF4-FFF2-40B4-BE49-F238E27FC236}">
                    <a16:creationId xmlns:a16="http://schemas.microsoft.com/office/drawing/2014/main" id="{5C6C582B-3326-4345-9A22-9701109E33E0}"/>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--Output</a:t>
                </a:r>
              </a:p>
            </p:txBody>
          </p:sp>
        </p:grpSp>
        <p:sp>
          <p:nvSpPr>
            <p:cNvPr id="4" name="任意多边形 17">
              <a:extLst>
                <a:ext uri="{FF2B5EF4-FFF2-40B4-BE49-F238E27FC236}">
                  <a16:creationId xmlns:a16="http://schemas.microsoft.com/office/drawing/2014/main" id="{6FA9FD02-8DA3-471E-AE34-9767AF11E0B2}"/>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pic>
        <p:nvPicPr>
          <p:cNvPr id="9" name="图片 8">
            <a:extLst>
              <a:ext uri="{FF2B5EF4-FFF2-40B4-BE49-F238E27FC236}">
                <a16:creationId xmlns:a16="http://schemas.microsoft.com/office/drawing/2014/main" id="{0697510C-238A-4584-9F80-6382853E02B0}"/>
              </a:ext>
            </a:extLst>
          </p:cNvPr>
          <p:cNvPicPr>
            <a:picLocks noChangeAspect="1"/>
          </p:cNvPicPr>
          <p:nvPr/>
        </p:nvPicPr>
        <p:blipFill rotWithShape="1">
          <a:blip r:embed="rId2"/>
          <a:srcRect l="18695" t="9062" r="1739" b="7332"/>
          <a:stretch/>
        </p:blipFill>
        <p:spPr>
          <a:xfrm>
            <a:off x="1951415" y="1076081"/>
            <a:ext cx="9312933" cy="5501843"/>
          </a:xfrm>
          <a:prstGeom prst="rect">
            <a:avLst/>
          </a:prstGeom>
        </p:spPr>
      </p:pic>
    </p:spTree>
    <p:extLst>
      <p:ext uri="{BB962C8B-B14F-4D97-AF65-F5344CB8AC3E}">
        <p14:creationId xmlns:p14="http://schemas.microsoft.com/office/powerpoint/2010/main" val="200266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04</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4400" dirty="0"/>
              <a:t>CONCLUSIONS</a:t>
            </a:r>
            <a:endParaRPr lang="zh-CN" altLang="en-US" sz="4400" dirty="0"/>
          </a:p>
        </p:txBody>
      </p:sp>
    </p:spTree>
    <p:extLst>
      <p:ext uri="{BB962C8B-B14F-4D97-AF65-F5344CB8AC3E}">
        <p14:creationId xmlns:p14="http://schemas.microsoft.com/office/powerpoint/2010/main" val="24725542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3C4191-465D-4C2C-8B69-4226C8E40785}"/>
              </a:ext>
            </a:extLst>
          </p:cNvPr>
          <p:cNvGrpSpPr/>
          <p:nvPr/>
        </p:nvGrpSpPr>
        <p:grpSpPr>
          <a:xfrm>
            <a:off x="331304" y="218860"/>
            <a:ext cx="4922273" cy="1398316"/>
            <a:chOff x="375357" y="218860"/>
            <a:chExt cx="4878220" cy="1014413"/>
          </a:xfrm>
        </p:grpSpPr>
        <p:grpSp>
          <p:nvGrpSpPr>
            <p:cNvPr id="3" name="组合 2">
              <a:extLst>
                <a:ext uri="{FF2B5EF4-FFF2-40B4-BE49-F238E27FC236}">
                  <a16:creationId xmlns:a16="http://schemas.microsoft.com/office/drawing/2014/main" id="{FAD9C02C-6EED-4206-8EF8-7EBBDCF7D4D6}"/>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2BEC7874-730F-4C24-B321-67F4E9AC61C5}"/>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CONCLUSION</a:t>
                </a:r>
              </a:p>
            </p:txBody>
          </p:sp>
          <p:sp>
            <p:nvSpPr>
              <p:cNvPr id="6" name="文本框 5">
                <a:extLst>
                  <a:ext uri="{FF2B5EF4-FFF2-40B4-BE49-F238E27FC236}">
                    <a16:creationId xmlns:a16="http://schemas.microsoft.com/office/drawing/2014/main" id="{C3FF18DD-46BC-49F3-9653-8DF265ACFEA4}"/>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--Graphs</a:t>
                </a:r>
              </a:p>
            </p:txBody>
          </p:sp>
        </p:grpSp>
        <p:sp>
          <p:nvSpPr>
            <p:cNvPr id="4" name="任意多边形 17">
              <a:extLst>
                <a:ext uri="{FF2B5EF4-FFF2-40B4-BE49-F238E27FC236}">
                  <a16:creationId xmlns:a16="http://schemas.microsoft.com/office/drawing/2014/main" id="{E29EFC34-41A0-4677-8CF9-68A7306B9B78}"/>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pic>
        <p:nvPicPr>
          <p:cNvPr id="13" name="图片 12">
            <a:extLst>
              <a:ext uri="{FF2B5EF4-FFF2-40B4-BE49-F238E27FC236}">
                <a16:creationId xmlns:a16="http://schemas.microsoft.com/office/drawing/2014/main" id="{578FA4F0-24BE-49F3-8C1F-DBB0B3AC52A7}"/>
              </a:ext>
            </a:extLst>
          </p:cNvPr>
          <p:cNvPicPr>
            <a:picLocks noChangeAspect="1"/>
          </p:cNvPicPr>
          <p:nvPr/>
        </p:nvPicPr>
        <p:blipFill>
          <a:blip r:embed="rId2"/>
          <a:stretch>
            <a:fillRect/>
          </a:stretch>
        </p:blipFill>
        <p:spPr>
          <a:xfrm>
            <a:off x="1290662" y="2523666"/>
            <a:ext cx="9610675" cy="3381253"/>
          </a:xfrm>
          <a:prstGeom prst="rect">
            <a:avLst/>
          </a:prstGeom>
        </p:spPr>
      </p:pic>
      <p:sp>
        <p:nvSpPr>
          <p:cNvPr id="8" name="文本框 8">
            <a:extLst>
              <a:ext uri="{FF2B5EF4-FFF2-40B4-BE49-F238E27FC236}">
                <a16:creationId xmlns:a16="http://schemas.microsoft.com/office/drawing/2014/main" id="{CBD8F6BF-F73A-C64A-925D-EE4AB19ADD36}"/>
              </a:ext>
            </a:extLst>
          </p:cNvPr>
          <p:cNvSpPr txBox="1"/>
          <p:nvPr/>
        </p:nvSpPr>
        <p:spPr>
          <a:xfrm>
            <a:off x="2689301" y="1444786"/>
            <a:ext cx="653782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S(average)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based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on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different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mutation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ratio</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22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3C4191-465D-4C2C-8B69-4226C8E40785}"/>
              </a:ext>
            </a:extLst>
          </p:cNvPr>
          <p:cNvGrpSpPr/>
          <p:nvPr/>
        </p:nvGrpSpPr>
        <p:grpSpPr>
          <a:xfrm>
            <a:off x="331304" y="218860"/>
            <a:ext cx="4922273" cy="1398316"/>
            <a:chOff x="375357" y="218860"/>
            <a:chExt cx="4878220" cy="1014413"/>
          </a:xfrm>
        </p:grpSpPr>
        <p:grpSp>
          <p:nvGrpSpPr>
            <p:cNvPr id="3" name="组合 2">
              <a:extLst>
                <a:ext uri="{FF2B5EF4-FFF2-40B4-BE49-F238E27FC236}">
                  <a16:creationId xmlns:a16="http://schemas.microsoft.com/office/drawing/2014/main" id="{FAD9C02C-6EED-4206-8EF8-7EBBDCF7D4D6}"/>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2BEC7874-730F-4C24-B321-67F4E9AC61C5}"/>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CONCLUSION</a:t>
                </a:r>
              </a:p>
            </p:txBody>
          </p:sp>
          <p:sp>
            <p:nvSpPr>
              <p:cNvPr id="6" name="文本框 5">
                <a:extLst>
                  <a:ext uri="{FF2B5EF4-FFF2-40B4-BE49-F238E27FC236}">
                    <a16:creationId xmlns:a16="http://schemas.microsoft.com/office/drawing/2014/main" id="{C3FF18DD-46BC-49F3-9653-8DF265ACFEA4}"/>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--Graphs</a:t>
                </a:r>
              </a:p>
            </p:txBody>
          </p:sp>
        </p:grpSp>
        <p:sp>
          <p:nvSpPr>
            <p:cNvPr id="4" name="任意多边形 17">
              <a:extLst>
                <a:ext uri="{FF2B5EF4-FFF2-40B4-BE49-F238E27FC236}">
                  <a16:creationId xmlns:a16="http://schemas.microsoft.com/office/drawing/2014/main" id="{E29EFC34-41A0-4677-8CF9-68A7306B9B78}"/>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pic>
        <p:nvPicPr>
          <p:cNvPr id="7" name="图片 6">
            <a:extLst>
              <a:ext uri="{FF2B5EF4-FFF2-40B4-BE49-F238E27FC236}">
                <a16:creationId xmlns:a16="http://schemas.microsoft.com/office/drawing/2014/main" id="{11918602-5F66-40BC-A777-B89235ACC859}"/>
              </a:ext>
            </a:extLst>
          </p:cNvPr>
          <p:cNvPicPr>
            <a:picLocks noChangeAspect="1"/>
          </p:cNvPicPr>
          <p:nvPr/>
        </p:nvPicPr>
        <p:blipFill>
          <a:blip r:embed="rId2"/>
          <a:stretch>
            <a:fillRect/>
          </a:stretch>
        </p:blipFill>
        <p:spPr>
          <a:xfrm>
            <a:off x="4625672" y="1617176"/>
            <a:ext cx="6820090" cy="4099310"/>
          </a:xfrm>
          <a:prstGeom prst="rect">
            <a:avLst/>
          </a:prstGeom>
        </p:spPr>
      </p:pic>
      <p:sp>
        <p:nvSpPr>
          <p:cNvPr id="9" name="文本框 8">
            <a:extLst>
              <a:ext uri="{FF2B5EF4-FFF2-40B4-BE49-F238E27FC236}">
                <a16:creationId xmlns:a16="http://schemas.microsoft.com/office/drawing/2014/main" id="{A09D5179-F793-45BB-8B02-63E3CFB4CBFB}"/>
              </a:ext>
            </a:extLst>
          </p:cNvPr>
          <p:cNvSpPr txBox="1"/>
          <p:nvPr/>
        </p:nvSpPr>
        <p:spPr>
          <a:xfrm>
            <a:off x="553246" y="2385391"/>
            <a:ext cx="3634441" cy="3046988"/>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As can be seen from the graph, the results after our calculate is much smaller than the initial one, which means the total distance between different office buildings and the shopping mall is closer.</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055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3C4191-465D-4C2C-8B69-4226C8E40785}"/>
              </a:ext>
            </a:extLst>
          </p:cNvPr>
          <p:cNvGrpSpPr/>
          <p:nvPr/>
        </p:nvGrpSpPr>
        <p:grpSpPr>
          <a:xfrm>
            <a:off x="331304" y="218860"/>
            <a:ext cx="4922273" cy="1398316"/>
            <a:chOff x="375357" y="218860"/>
            <a:chExt cx="4878220" cy="1014413"/>
          </a:xfrm>
        </p:grpSpPr>
        <p:grpSp>
          <p:nvGrpSpPr>
            <p:cNvPr id="3" name="组合 2">
              <a:extLst>
                <a:ext uri="{FF2B5EF4-FFF2-40B4-BE49-F238E27FC236}">
                  <a16:creationId xmlns:a16="http://schemas.microsoft.com/office/drawing/2014/main" id="{FAD9C02C-6EED-4206-8EF8-7EBBDCF7D4D6}"/>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2BEC7874-730F-4C24-B321-67F4E9AC61C5}"/>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CONCLUSION</a:t>
                </a:r>
              </a:p>
            </p:txBody>
          </p:sp>
          <p:sp>
            <p:nvSpPr>
              <p:cNvPr id="6" name="文本框 5">
                <a:extLst>
                  <a:ext uri="{FF2B5EF4-FFF2-40B4-BE49-F238E27FC236}">
                    <a16:creationId xmlns:a16="http://schemas.microsoft.com/office/drawing/2014/main" id="{C3FF18DD-46BC-49F3-9653-8DF265ACFEA4}"/>
                  </a:ext>
                </a:extLst>
              </p:cNvPr>
              <p:cNvSpPr txBox="1"/>
              <p:nvPr/>
            </p:nvSpPr>
            <p:spPr>
              <a:xfrm>
                <a:off x="1893616" y="813310"/>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--Graphs</a:t>
                </a:r>
              </a:p>
            </p:txBody>
          </p:sp>
        </p:grpSp>
        <p:sp>
          <p:nvSpPr>
            <p:cNvPr id="4" name="任意多边形 17">
              <a:extLst>
                <a:ext uri="{FF2B5EF4-FFF2-40B4-BE49-F238E27FC236}">
                  <a16:creationId xmlns:a16="http://schemas.microsoft.com/office/drawing/2014/main" id="{E29EFC34-41A0-4677-8CF9-68A7306B9B78}"/>
                </a:ext>
              </a:extLst>
            </p:cNvPr>
            <p:cNvSpPr/>
            <p:nvPr/>
          </p:nvSpPr>
          <p:spPr>
            <a:xfrm>
              <a:off x="375357" y="218860"/>
              <a:ext cx="538546"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grpSp>
      <p:pic>
        <p:nvPicPr>
          <p:cNvPr id="8" name="图片 7">
            <a:extLst>
              <a:ext uri="{FF2B5EF4-FFF2-40B4-BE49-F238E27FC236}">
                <a16:creationId xmlns:a16="http://schemas.microsoft.com/office/drawing/2014/main" id="{D27A0DEF-9BB9-4B15-A899-4CB54591B771}"/>
              </a:ext>
            </a:extLst>
          </p:cNvPr>
          <p:cNvPicPr>
            <a:picLocks noChangeAspect="1"/>
          </p:cNvPicPr>
          <p:nvPr/>
        </p:nvPicPr>
        <p:blipFill>
          <a:blip r:embed="rId2"/>
          <a:stretch>
            <a:fillRect/>
          </a:stretch>
        </p:blipFill>
        <p:spPr>
          <a:xfrm>
            <a:off x="4213848" y="416805"/>
            <a:ext cx="4333469" cy="2604692"/>
          </a:xfrm>
          <a:prstGeom prst="rect">
            <a:avLst/>
          </a:prstGeom>
        </p:spPr>
      </p:pic>
      <p:pic>
        <p:nvPicPr>
          <p:cNvPr id="11" name="图片 10">
            <a:extLst>
              <a:ext uri="{FF2B5EF4-FFF2-40B4-BE49-F238E27FC236}">
                <a16:creationId xmlns:a16="http://schemas.microsoft.com/office/drawing/2014/main" id="{0F096F6F-23E0-4BF0-8D3B-DD530E0D810F}"/>
              </a:ext>
            </a:extLst>
          </p:cNvPr>
          <p:cNvPicPr>
            <a:picLocks noChangeAspect="1"/>
          </p:cNvPicPr>
          <p:nvPr/>
        </p:nvPicPr>
        <p:blipFill>
          <a:blip r:embed="rId3"/>
          <a:stretch>
            <a:fillRect/>
          </a:stretch>
        </p:blipFill>
        <p:spPr>
          <a:xfrm>
            <a:off x="6320430" y="3108979"/>
            <a:ext cx="4962675" cy="2982885"/>
          </a:xfrm>
          <a:prstGeom prst="rect">
            <a:avLst/>
          </a:prstGeom>
        </p:spPr>
      </p:pic>
      <p:pic>
        <p:nvPicPr>
          <p:cNvPr id="12" name="图片 11">
            <a:extLst>
              <a:ext uri="{FF2B5EF4-FFF2-40B4-BE49-F238E27FC236}">
                <a16:creationId xmlns:a16="http://schemas.microsoft.com/office/drawing/2014/main" id="{A3DD1480-7281-4FAB-99A1-BA21D13A3395}"/>
              </a:ext>
            </a:extLst>
          </p:cNvPr>
          <p:cNvPicPr>
            <a:picLocks noChangeAspect="1"/>
          </p:cNvPicPr>
          <p:nvPr/>
        </p:nvPicPr>
        <p:blipFill>
          <a:blip r:embed="rId4"/>
          <a:stretch>
            <a:fillRect/>
          </a:stretch>
        </p:blipFill>
        <p:spPr>
          <a:xfrm>
            <a:off x="908895" y="3108979"/>
            <a:ext cx="4962675" cy="2982885"/>
          </a:xfrm>
          <a:prstGeom prst="rect">
            <a:avLst/>
          </a:prstGeom>
        </p:spPr>
      </p:pic>
      <p:sp>
        <p:nvSpPr>
          <p:cNvPr id="13" name="文本框 12">
            <a:extLst>
              <a:ext uri="{FF2B5EF4-FFF2-40B4-BE49-F238E27FC236}">
                <a16:creationId xmlns:a16="http://schemas.microsoft.com/office/drawing/2014/main" id="{6347F27E-B7AB-42EA-87E3-B4553BE562A0}"/>
              </a:ext>
            </a:extLst>
          </p:cNvPr>
          <p:cNvSpPr txBox="1"/>
          <p:nvPr/>
        </p:nvSpPr>
        <p:spPr>
          <a:xfrm>
            <a:off x="8984973" y="1349819"/>
            <a:ext cx="1934818" cy="369332"/>
          </a:xfrm>
          <a:prstGeom prst="rect">
            <a:avLst/>
          </a:prstGeom>
          <a:noFill/>
        </p:spPr>
        <p:txBody>
          <a:bodyPr wrap="square" rtlCol="0">
            <a:spAutoFit/>
          </a:bodyPr>
          <a:lstStyle/>
          <a:p>
            <a:r>
              <a:rPr lang="en-US" altLang="zh-CN" dirty="0"/>
              <a:t>Office buildings</a:t>
            </a:r>
            <a:endParaRPr lang="zh-CN" altLang="en-US" dirty="0"/>
          </a:p>
        </p:txBody>
      </p:sp>
      <p:sp>
        <p:nvSpPr>
          <p:cNvPr id="14" name="文本框 13">
            <a:extLst>
              <a:ext uri="{FF2B5EF4-FFF2-40B4-BE49-F238E27FC236}">
                <a16:creationId xmlns:a16="http://schemas.microsoft.com/office/drawing/2014/main" id="{D6F366F4-671E-49AC-B4B5-0691F3198118}"/>
              </a:ext>
            </a:extLst>
          </p:cNvPr>
          <p:cNvSpPr txBox="1"/>
          <p:nvPr/>
        </p:nvSpPr>
        <p:spPr>
          <a:xfrm>
            <a:off x="2280215" y="6256529"/>
            <a:ext cx="1934818" cy="369332"/>
          </a:xfrm>
          <a:prstGeom prst="rect">
            <a:avLst/>
          </a:prstGeom>
          <a:noFill/>
        </p:spPr>
        <p:txBody>
          <a:bodyPr wrap="square" rtlCol="0">
            <a:spAutoFit/>
          </a:bodyPr>
          <a:lstStyle/>
          <a:p>
            <a:r>
              <a:rPr lang="en-US" altLang="zh-CN" dirty="0"/>
              <a:t>Initial points</a:t>
            </a:r>
            <a:endParaRPr lang="zh-CN" altLang="en-US" dirty="0"/>
          </a:p>
        </p:txBody>
      </p:sp>
      <p:sp>
        <p:nvSpPr>
          <p:cNvPr id="15" name="文本框 14">
            <a:extLst>
              <a:ext uri="{FF2B5EF4-FFF2-40B4-BE49-F238E27FC236}">
                <a16:creationId xmlns:a16="http://schemas.microsoft.com/office/drawing/2014/main" id="{27CD405B-D3A6-4703-8F53-4FF044C10985}"/>
              </a:ext>
            </a:extLst>
          </p:cNvPr>
          <p:cNvSpPr txBox="1"/>
          <p:nvPr/>
        </p:nvSpPr>
        <p:spPr>
          <a:xfrm>
            <a:off x="7834358" y="6256529"/>
            <a:ext cx="1934818" cy="369332"/>
          </a:xfrm>
          <a:prstGeom prst="rect">
            <a:avLst/>
          </a:prstGeom>
          <a:noFill/>
        </p:spPr>
        <p:txBody>
          <a:bodyPr wrap="square" rtlCol="0">
            <a:spAutoFit/>
          </a:bodyPr>
          <a:lstStyle/>
          <a:p>
            <a:r>
              <a:rPr lang="en-US" altLang="zh-CN"/>
              <a:t>result </a:t>
            </a:r>
            <a:r>
              <a:rPr lang="en-US" altLang="zh-CN" dirty="0"/>
              <a:t>points</a:t>
            </a:r>
            <a:endParaRPr lang="zh-CN" altLang="en-US" dirty="0"/>
          </a:p>
        </p:txBody>
      </p:sp>
    </p:spTree>
    <p:extLst>
      <p:ext uri="{BB962C8B-B14F-4D97-AF65-F5344CB8AC3E}">
        <p14:creationId xmlns:p14="http://schemas.microsoft.com/office/powerpoint/2010/main" val="2482059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1" y="0"/>
            <a:ext cx="5212374" cy="6858000"/>
          </a:xfrm>
          <a:prstGeom prst="rect">
            <a:avLst/>
          </a:prstGeom>
          <a:blipFill>
            <a:blip r:embed="rId3"/>
            <a:srcRect/>
            <a:stretch>
              <a:fillRect l="-36171" r="-977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046514" y="3783180"/>
            <a:ext cx="5778518" cy="646331"/>
          </a:xfrm>
          <a:prstGeom prst="rect">
            <a:avLst/>
          </a:prstGeom>
          <a:noFill/>
        </p:spPr>
        <p:txBody>
          <a:bodyPr wrap="square" rtlCol="0">
            <a:spAutoFit/>
            <a:scene3d>
              <a:camera prst="orthographicFront"/>
              <a:lightRig rig="threePt" dir="t"/>
            </a:scene3d>
            <a:sp3d contourW="12700"/>
          </a:bodyPr>
          <a:lstStyle/>
          <a:p>
            <a:pPr algn="r"/>
            <a:r>
              <a:rPr lang="en-US" altLang="zh-CN" sz="3600" b="1" dirty="0">
                <a:solidFill>
                  <a:schemeClr val="tx1">
                    <a:lumMod val="85000"/>
                    <a:lumOff val="15000"/>
                  </a:schemeClr>
                </a:solidFill>
                <a:latin typeface="+mn-ea"/>
                <a:cs typeface="经典综艺体简" panose="02010609000101010101" pitchFamily="49" charset="-122"/>
              </a:rPr>
              <a:t>Thank you for watching.</a:t>
            </a:r>
            <a:endParaRPr lang="zh-CN" altLang="en-US" sz="3600" b="1" dirty="0">
              <a:solidFill>
                <a:schemeClr val="tx1">
                  <a:lumMod val="85000"/>
                  <a:lumOff val="15000"/>
                </a:schemeClr>
              </a:solidFill>
              <a:latin typeface="+mn-ea"/>
              <a:cs typeface="经典综艺体简" panose="02010609000101010101" pitchFamily="49" charset="-122"/>
            </a:endParaRPr>
          </a:p>
        </p:txBody>
      </p:sp>
      <p:sp>
        <p:nvSpPr>
          <p:cNvPr id="20" name="文本框 19"/>
          <p:cNvSpPr txBox="1"/>
          <p:nvPr/>
        </p:nvSpPr>
        <p:spPr>
          <a:xfrm>
            <a:off x="6276155" y="1874491"/>
            <a:ext cx="5778517" cy="1200329"/>
          </a:xfrm>
          <a:prstGeom prst="rect">
            <a:avLst/>
          </a:prstGeom>
          <a:noFill/>
        </p:spPr>
        <p:txBody>
          <a:bodyPr wrap="square" rtlCol="0">
            <a:spAutoFit/>
            <a:scene3d>
              <a:camera prst="orthographicFront"/>
              <a:lightRig rig="threePt" dir="t"/>
            </a:scene3d>
            <a:sp3d contourW="12700"/>
          </a:bodyPr>
          <a:lstStyle/>
          <a:p>
            <a:pPr algn="ctr"/>
            <a:r>
              <a:rPr lang="en-US" altLang="zh-CN" sz="7200" dirty="0">
                <a:solidFill>
                  <a:schemeClr val="accent1"/>
                </a:solidFill>
                <a:latin typeface="Century Gothic" panose="020B0502020202020204" pitchFamily="34" charset="0"/>
                <a:cs typeface="经典综艺体简" panose="02010609000101010101" pitchFamily="49" charset="-122"/>
              </a:rPr>
              <a:t>2019 Spring</a:t>
            </a:r>
            <a:endParaRPr lang="zh-CN" altLang="en-US" sz="7200" dirty="0">
              <a:solidFill>
                <a:schemeClr val="accent1"/>
              </a:solidFill>
              <a:latin typeface="Century Gothic" panose="020B0502020202020204" pitchFamily="34" charset="0"/>
              <a:cs typeface="经典综艺体简" panose="02010609000101010101" pitchFamily="49" charset="-122"/>
            </a:endParaRPr>
          </a:p>
        </p:txBody>
      </p:sp>
      <p:grpSp>
        <p:nvGrpSpPr>
          <p:cNvPr id="28" name="组合 27"/>
          <p:cNvGrpSpPr/>
          <p:nvPr/>
        </p:nvGrpSpPr>
        <p:grpSpPr>
          <a:xfrm>
            <a:off x="2163778" y="1158843"/>
            <a:ext cx="6826313"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cs typeface="经典综艺体简" panose="02010609000101010101" pitchFamily="49" charset="-122"/>
                </a:rPr>
                <a:t>INFO6205</a:t>
              </a:r>
            </a:p>
          </p:txBody>
        </p:sp>
      </p:grpSp>
    </p:spTree>
    <p:extLst>
      <p:ext uri="{BB962C8B-B14F-4D97-AF65-F5344CB8AC3E}">
        <p14:creationId xmlns:p14="http://schemas.microsoft.com/office/powerpoint/2010/main" val="17581810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p:tgtEl>
                                          <p:spTgt spid="28"/>
                                        </p:tgtEl>
                                        <p:attrNameLst>
                                          <p:attrName>ppt_x</p:attrName>
                                        </p:attrNameLst>
                                      </p:cBhvr>
                                      <p:tavLst>
                                        <p:tav tm="0">
                                          <p:val>
                                            <p:strVal val="#ppt_x-#ppt_w*1.125000"/>
                                          </p:val>
                                        </p:tav>
                                        <p:tav tm="100000">
                                          <p:val>
                                            <p:strVal val="#ppt_x"/>
                                          </p:val>
                                        </p:tav>
                                      </p:tavLst>
                                    </p:anim>
                                    <p:animEffect transition="in" filter="wipe(right)">
                                      <p:cBhvr>
                                        <p:cTn id="13" dur="500"/>
                                        <p:tgtEl>
                                          <p:spTgt spid="2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01</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42642" y="2881342"/>
            <a:ext cx="5604801"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sz="4400" dirty="0"/>
              <a:t>Explanation of topic</a:t>
            </a:r>
            <a:endParaRPr lang="zh-CN" altLang="en-US" sz="4400" dirty="0"/>
          </a:p>
        </p:txBody>
      </p:sp>
    </p:spTree>
    <p:extLst>
      <p:ext uri="{BB962C8B-B14F-4D97-AF65-F5344CB8AC3E}">
        <p14:creationId xmlns:p14="http://schemas.microsoft.com/office/powerpoint/2010/main" val="26986239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ïS1íḑê"/>
          <p:cNvGrpSpPr/>
          <p:nvPr/>
        </p:nvGrpSpPr>
        <p:grpSpPr>
          <a:xfrm>
            <a:off x="7049651" y="2271379"/>
            <a:ext cx="3856760" cy="3239168"/>
            <a:chOff x="1182668" y="1842116"/>
            <a:chExt cx="4800360" cy="4031668"/>
          </a:xfrm>
        </p:grpSpPr>
        <p:grpSp>
          <p:nvGrpSpPr>
            <p:cNvPr id="23" name="îśľîḋé"/>
            <p:cNvGrpSpPr/>
            <p:nvPr/>
          </p:nvGrpSpPr>
          <p:grpSpPr>
            <a:xfrm>
              <a:off x="1182668" y="1842116"/>
              <a:ext cx="4800360" cy="4031668"/>
              <a:chOff x="1554163" y="1203325"/>
              <a:chExt cx="6840537" cy="5745163"/>
            </a:xfrm>
          </p:grpSpPr>
          <p:sp>
            <p:nvSpPr>
              <p:cNvPr id="25" name="išḻidé"/>
              <p:cNvSpPr>
                <a:spLocks/>
              </p:cNvSpPr>
              <p:nvPr/>
            </p:nvSpPr>
            <p:spPr bwMode="auto">
              <a:xfrm>
                <a:off x="3735388" y="6911975"/>
                <a:ext cx="2513012" cy="36513"/>
              </a:xfrm>
              <a:custGeom>
                <a:avLst/>
                <a:gdLst>
                  <a:gd name="T0" fmla="*/ 6776 w 6981"/>
                  <a:gd name="T1" fmla="*/ 0 h 103"/>
                  <a:gd name="T2" fmla="*/ 6776 w 6981"/>
                  <a:gd name="T3" fmla="*/ 0 h 103"/>
                  <a:gd name="T4" fmla="*/ 203 w 6981"/>
                  <a:gd name="T5" fmla="*/ 0 h 103"/>
                  <a:gd name="T6" fmla="*/ 0 w 6981"/>
                  <a:gd name="T7" fmla="*/ 46 h 103"/>
                  <a:gd name="T8" fmla="*/ 0 w 6981"/>
                  <a:gd name="T9" fmla="*/ 55 h 103"/>
                  <a:gd name="T10" fmla="*/ 203 w 6981"/>
                  <a:gd name="T11" fmla="*/ 102 h 103"/>
                  <a:gd name="T12" fmla="*/ 6776 w 6981"/>
                  <a:gd name="T13" fmla="*/ 102 h 103"/>
                  <a:gd name="T14" fmla="*/ 6980 w 6981"/>
                  <a:gd name="T15" fmla="*/ 55 h 103"/>
                  <a:gd name="T16" fmla="*/ 6980 w 6981"/>
                  <a:gd name="T17" fmla="*/ 46 h 103"/>
                  <a:gd name="T18" fmla="*/ 6776 w 6981"/>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03">
                    <a:moveTo>
                      <a:pt x="6776" y="0"/>
                    </a:moveTo>
                    <a:lnTo>
                      <a:pt x="6776" y="0"/>
                    </a:lnTo>
                    <a:cubicBezTo>
                      <a:pt x="203" y="0"/>
                      <a:pt x="203" y="0"/>
                      <a:pt x="203" y="0"/>
                    </a:cubicBezTo>
                    <a:cubicBezTo>
                      <a:pt x="92" y="0"/>
                      <a:pt x="0" y="18"/>
                      <a:pt x="0" y="46"/>
                    </a:cubicBezTo>
                    <a:cubicBezTo>
                      <a:pt x="0" y="55"/>
                      <a:pt x="0" y="55"/>
                      <a:pt x="0" y="55"/>
                    </a:cubicBezTo>
                    <a:cubicBezTo>
                      <a:pt x="0" y="83"/>
                      <a:pt x="92" y="102"/>
                      <a:pt x="203" y="102"/>
                    </a:cubicBezTo>
                    <a:cubicBezTo>
                      <a:pt x="6776" y="102"/>
                      <a:pt x="6776" y="102"/>
                      <a:pt x="6776" y="102"/>
                    </a:cubicBezTo>
                    <a:cubicBezTo>
                      <a:pt x="6887" y="102"/>
                      <a:pt x="6980" y="83"/>
                      <a:pt x="6980" y="55"/>
                    </a:cubicBezTo>
                    <a:cubicBezTo>
                      <a:pt x="6980" y="46"/>
                      <a:pt x="6980" y="46"/>
                      <a:pt x="6980" y="46"/>
                    </a:cubicBezTo>
                    <a:cubicBezTo>
                      <a:pt x="6980" y="18"/>
                      <a:pt x="6887" y="0"/>
                      <a:pt x="6776" y="0"/>
                    </a:cubicBezTo>
                  </a:path>
                </a:pathLst>
              </a:custGeom>
              <a:solidFill>
                <a:srgbClr val="BCBDC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î$ļíḍé"/>
              <p:cNvSpPr>
                <a:spLocks/>
              </p:cNvSpPr>
              <p:nvPr/>
            </p:nvSpPr>
            <p:spPr bwMode="auto">
              <a:xfrm>
                <a:off x="1554163" y="1203325"/>
                <a:ext cx="6840537" cy="4140200"/>
              </a:xfrm>
              <a:custGeom>
                <a:avLst/>
                <a:gdLst>
                  <a:gd name="T0" fmla="*/ 18999 w 19000"/>
                  <a:gd name="T1" fmla="*/ 11499 h 11500"/>
                  <a:gd name="T2" fmla="*/ 18999 w 19000"/>
                  <a:gd name="T3" fmla="*/ 11499 h 11500"/>
                  <a:gd name="T4" fmla="*/ 18999 w 19000"/>
                  <a:gd name="T5" fmla="*/ 630 h 11500"/>
                  <a:gd name="T6" fmla="*/ 18369 w 19000"/>
                  <a:gd name="T7" fmla="*/ 0 h 11500"/>
                  <a:gd name="T8" fmla="*/ 630 w 19000"/>
                  <a:gd name="T9" fmla="*/ 0 h 11500"/>
                  <a:gd name="T10" fmla="*/ 0 w 19000"/>
                  <a:gd name="T11" fmla="*/ 630 h 11500"/>
                  <a:gd name="T12" fmla="*/ 0 w 19000"/>
                  <a:gd name="T13" fmla="*/ 11499 h 11500"/>
                  <a:gd name="T14" fmla="*/ 18999 w 19000"/>
                  <a:gd name="T15" fmla="*/ 11499 h 11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11500">
                    <a:moveTo>
                      <a:pt x="18999" y="11499"/>
                    </a:moveTo>
                    <a:lnTo>
                      <a:pt x="18999" y="11499"/>
                    </a:lnTo>
                    <a:cubicBezTo>
                      <a:pt x="18999" y="630"/>
                      <a:pt x="18999" y="630"/>
                      <a:pt x="18999" y="630"/>
                    </a:cubicBezTo>
                    <a:cubicBezTo>
                      <a:pt x="18999" y="287"/>
                      <a:pt x="18712" y="0"/>
                      <a:pt x="18369" y="0"/>
                    </a:cubicBezTo>
                    <a:cubicBezTo>
                      <a:pt x="630" y="0"/>
                      <a:pt x="630" y="0"/>
                      <a:pt x="630" y="0"/>
                    </a:cubicBezTo>
                    <a:cubicBezTo>
                      <a:pt x="278" y="0"/>
                      <a:pt x="0" y="287"/>
                      <a:pt x="0" y="630"/>
                    </a:cubicBezTo>
                    <a:cubicBezTo>
                      <a:pt x="0" y="11499"/>
                      <a:pt x="0" y="11499"/>
                      <a:pt x="0" y="11499"/>
                    </a:cubicBezTo>
                    <a:lnTo>
                      <a:pt x="18999" y="11499"/>
                    </a:lnTo>
                  </a:path>
                </a:pathLst>
              </a:custGeom>
              <a:solidFill>
                <a:srgbClr val="17191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îṡľiḑè"/>
              <p:cNvSpPr>
                <a:spLocks/>
              </p:cNvSpPr>
              <p:nvPr/>
            </p:nvSpPr>
            <p:spPr bwMode="auto">
              <a:xfrm>
                <a:off x="3735388" y="6099175"/>
                <a:ext cx="2513012" cy="833438"/>
              </a:xfrm>
              <a:custGeom>
                <a:avLst/>
                <a:gdLst>
                  <a:gd name="T0" fmla="*/ 6924 w 6981"/>
                  <a:gd name="T1" fmla="*/ 2138 h 2315"/>
                  <a:gd name="T2" fmla="*/ 6924 w 6981"/>
                  <a:gd name="T3" fmla="*/ 2138 h 2315"/>
                  <a:gd name="T4" fmla="*/ 6249 w 6981"/>
                  <a:gd name="T5" fmla="*/ 2000 h 2315"/>
                  <a:gd name="T6" fmla="*/ 6036 w 6981"/>
                  <a:gd name="T7" fmla="*/ 1712 h 2315"/>
                  <a:gd name="T8" fmla="*/ 5897 w 6981"/>
                  <a:gd name="T9" fmla="*/ 0 h 2315"/>
                  <a:gd name="T10" fmla="*/ 1074 w 6981"/>
                  <a:gd name="T11" fmla="*/ 0 h 2315"/>
                  <a:gd name="T12" fmla="*/ 944 w 6981"/>
                  <a:gd name="T13" fmla="*/ 1712 h 2315"/>
                  <a:gd name="T14" fmla="*/ 731 w 6981"/>
                  <a:gd name="T15" fmla="*/ 2000 h 2315"/>
                  <a:gd name="T16" fmla="*/ 37 w 6981"/>
                  <a:gd name="T17" fmla="*/ 2148 h 2315"/>
                  <a:gd name="T18" fmla="*/ 0 w 6981"/>
                  <a:gd name="T19" fmla="*/ 2185 h 2315"/>
                  <a:gd name="T20" fmla="*/ 0 w 6981"/>
                  <a:gd name="T21" fmla="*/ 2314 h 2315"/>
                  <a:gd name="T22" fmla="*/ 18 w 6981"/>
                  <a:gd name="T23" fmla="*/ 2314 h 2315"/>
                  <a:gd name="T24" fmla="*/ 6961 w 6981"/>
                  <a:gd name="T25" fmla="*/ 2314 h 2315"/>
                  <a:gd name="T26" fmla="*/ 6980 w 6981"/>
                  <a:gd name="T27" fmla="*/ 2314 h 2315"/>
                  <a:gd name="T28" fmla="*/ 6980 w 6981"/>
                  <a:gd name="T29" fmla="*/ 2185 h 2315"/>
                  <a:gd name="T30" fmla="*/ 6924 w 6981"/>
                  <a:gd name="T31" fmla="*/ 2138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81" h="2315">
                    <a:moveTo>
                      <a:pt x="6924" y="2138"/>
                    </a:moveTo>
                    <a:lnTo>
                      <a:pt x="6924" y="2138"/>
                    </a:lnTo>
                    <a:cubicBezTo>
                      <a:pt x="6795" y="2111"/>
                      <a:pt x="6443" y="2037"/>
                      <a:pt x="6249" y="2000"/>
                    </a:cubicBezTo>
                    <a:cubicBezTo>
                      <a:pt x="6008" y="1944"/>
                      <a:pt x="6036" y="1712"/>
                      <a:pt x="6036" y="1712"/>
                    </a:cubicBezTo>
                    <a:cubicBezTo>
                      <a:pt x="5897" y="0"/>
                      <a:pt x="5897" y="0"/>
                      <a:pt x="5897" y="0"/>
                    </a:cubicBezTo>
                    <a:cubicBezTo>
                      <a:pt x="1074" y="0"/>
                      <a:pt x="1074" y="0"/>
                      <a:pt x="1074" y="0"/>
                    </a:cubicBezTo>
                    <a:cubicBezTo>
                      <a:pt x="944" y="1712"/>
                      <a:pt x="944" y="1712"/>
                      <a:pt x="944" y="1712"/>
                    </a:cubicBezTo>
                    <a:cubicBezTo>
                      <a:pt x="944" y="1712"/>
                      <a:pt x="972" y="1944"/>
                      <a:pt x="731" y="2000"/>
                    </a:cubicBezTo>
                    <a:cubicBezTo>
                      <a:pt x="527" y="2046"/>
                      <a:pt x="148" y="2120"/>
                      <a:pt x="37" y="2148"/>
                    </a:cubicBezTo>
                    <a:cubicBezTo>
                      <a:pt x="0" y="2157"/>
                      <a:pt x="0" y="2185"/>
                      <a:pt x="0" y="2185"/>
                    </a:cubicBezTo>
                    <a:cubicBezTo>
                      <a:pt x="0" y="2314"/>
                      <a:pt x="0" y="2314"/>
                      <a:pt x="0" y="2314"/>
                    </a:cubicBezTo>
                    <a:cubicBezTo>
                      <a:pt x="18" y="2314"/>
                      <a:pt x="18" y="2314"/>
                      <a:pt x="18" y="2314"/>
                    </a:cubicBezTo>
                    <a:cubicBezTo>
                      <a:pt x="6961" y="2314"/>
                      <a:pt x="6961" y="2314"/>
                      <a:pt x="6961" y="2314"/>
                    </a:cubicBezTo>
                    <a:cubicBezTo>
                      <a:pt x="6980" y="2314"/>
                      <a:pt x="6980" y="2314"/>
                      <a:pt x="6980" y="2314"/>
                    </a:cubicBezTo>
                    <a:cubicBezTo>
                      <a:pt x="6980" y="2185"/>
                      <a:pt x="6980" y="2185"/>
                      <a:pt x="6980" y="2185"/>
                    </a:cubicBezTo>
                    <a:cubicBezTo>
                      <a:pt x="6980" y="2185"/>
                      <a:pt x="6980" y="2157"/>
                      <a:pt x="6924" y="2138"/>
                    </a:cubicBezTo>
                  </a:path>
                </a:pathLst>
              </a:custGeom>
              <a:solidFill>
                <a:schemeClr val="bg1">
                  <a:lumMod val="75000"/>
                </a:schemeClr>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išļidê"/>
              <p:cNvSpPr>
                <a:spLocks/>
              </p:cNvSpPr>
              <p:nvPr/>
            </p:nvSpPr>
            <p:spPr bwMode="auto">
              <a:xfrm>
                <a:off x="1554163" y="5343525"/>
                <a:ext cx="6840537" cy="757238"/>
              </a:xfrm>
              <a:custGeom>
                <a:avLst/>
                <a:gdLst>
                  <a:gd name="T0" fmla="*/ 0 w 19000"/>
                  <a:gd name="T1" fmla="*/ 0 h 2103"/>
                  <a:gd name="T2" fmla="*/ 0 w 19000"/>
                  <a:gd name="T3" fmla="*/ 0 h 2103"/>
                  <a:gd name="T4" fmla="*/ 0 w 19000"/>
                  <a:gd name="T5" fmla="*/ 1472 h 2103"/>
                  <a:gd name="T6" fmla="*/ 630 w 19000"/>
                  <a:gd name="T7" fmla="*/ 2102 h 2103"/>
                  <a:gd name="T8" fmla="*/ 18369 w 19000"/>
                  <a:gd name="T9" fmla="*/ 2102 h 2103"/>
                  <a:gd name="T10" fmla="*/ 18999 w 19000"/>
                  <a:gd name="T11" fmla="*/ 1472 h 2103"/>
                  <a:gd name="T12" fmla="*/ 18999 w 19000"/>
                  <a:gd name="T13" fmla="*/ 0 h 2103"/>
                  <a:gd name="T14" fmla="*/ 0 w 19000"/>
                  <a:gd name="T15" fmla="*/ 0 h 2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2103">
                    <a:moveTo>
                      <a:pt x="0" y="0"/>
                    </a:moveTo>
                    <a:lnTo>
                      <a:pt x="0" y="0"/>
                    </a:lnTo>
                    <a:cubicBezTo>
                      <a:pt x="0" y="1472"/>
                      <a:pt x="0" y="1472"/>
                      <a:pt x="0" y="1472"/>
                    </a:cubicBezTo>
                    <a:cubicBezTo>
                      <a:pt x="0" y="1824"/>
                      <a:pt x="278" y="2102"/>
                      <a:pt x="630" y="2102"/>
                    </a:cubicBezTo>
                    <a:cubicBezTo>
                      <a:pt x="18369" y="2102"/>
                      <a:pt x="18369" y="2102"/>
                      <a:pt x="18369" y="2102"/>
                    </a:cubicBezTo>
                    <a:cubicBezTo>
                      <a:pt x="18712" y="2102"/>
                      <a:pt x="18999" y="1824"/>
                      <a:pt x="18999" y="1472"/>
                    </a:cubicBezTo>
                    <a:cubicBezTo>
                      <a:pt x="18999" y="0"/>
                      <a:pt x="18999" y="0"/>
                      <a:pt x="18999" y="0"/>
                    </a:cubicBezTo>
                    <a:lnTo>
                      <a:pt x="0" y="0"/>
                    </a:lnTo>
                  </a:path>
                </a:pathLst>
              </a:custGeom>
              <a:solidFill>
                <a:schemeClr val="tx1">
                  <a:lumMod val="50000"/>
                  <a:lumOff val="50000"/>
                </a:schemeClr>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ïṡļiḑe"/>
              <p:cNvSpPr>
                <a:spLocks/>
              </p:cNvSpPr>
              <p:nvPr/>
            </p:nvSpPr>
            <p:spPr bwMode="auto">
              <a:xfrm>
                <a:off x="3735388" y="6872288"/>
                <a:ext cx="2513012" cy="60325"/>
              </a:xfrm>
              <a:custGeom>
                <a:avLst/>
                <a:gdLst>
                  <a:gd name="T0" fmla="*/ 6943 w 6981"/>
                  <a:gd name="T1" fmla="*/ 0 h 167"/>
                  <a:gd name="T2" fmla="*/ 6943 w 6981"/>
                  <a:gd name="T3" fmla="*/ 0 h 167"/>
                  <a:gd name="T4" fmla="*/ 27 w 6981"/>
                  <a:gd name="T5" fmla="*/ 0 h 167"/>
                  <a:gd name="T6" fmla="*/ 0 w 6981"/>
                  <a:gd name="T7" fmla="*/ 37 h 167"/>
                  <a:gd name="T8" fmla="*/ 0 w 6981"/>
                  <a:gd name="T9" fmla="*/ 166 h 167"/>
                  <a:gd name="T10" fmla="*/ 18 w 6981"/>
                  <a:gd name="T11" fmla="*/ 166 h 167"/>
                  <a:gd name="T12" fmla="*/ 6961 w 6981"/>
                  <a:gd name="T13" fmla="*/ 166 h 167"/>
                  <a:gd name="T14" fmla="*/ 6980 w 6981"/>
                  <a:gd name="T15" fmla="*/ 166 h 167"/>
                  <a:gd name="T16" fmla="*/ 6980 w 6981"/>
                  <a:gd name="T17" fmla="*/ 37 h 167"/>
                  <a:gd name="T18" fmla="*/ 6943 w 698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67">
                    <a:moveTo>
                      <a:pt x="6943" y="0"/>
                    </a:moveTo>
                    <a:lnTo>
                      <a:pt x="6943" y="0"/>
                    </a:lnTo>
                    <a:cubicBezTo>
                      <a:pt x="27" y="0"/>
                      <a:pt x="27" y="0"/>
                      <a:pt x="27" y="0"/>
                    </a:cubicBezTo>
                    <a:cubicBezTo>
                      <a:pt x="0" y="9"/>
                      <a:pt x="0" y="37"/>
                      <a:pt x="0" y="37"/>
                    </a:cubicBezTo>
                    <a:cubicBezTo>
                      <a:pt x="0" y="166"/>
                      <a:pt x="0" y="166"/>
                      <a:pt x="0" y="166"/>
                    </a:cubicBezTo>
                    <a:cubicBezTo>
                      <a:pt x="18" y="166"/>
                      <a:pt x="18" y="166"/>
                      <a:pt x="18" y="166"/>
                    </a:cubicBezTo>
                    <a:cubicBezTo>
                      <a:pt x="6961" y="166"/>
                      <a:pt x="6961" y="166"/>
                      <a:pt x="6961" y="166"/>
                    </a:cubicBezTo>
                    <a:cubicBezTo>
                      <a:pt x="6980" y="166"/>
                      <a:pt x="6980" y="166"/>
                      <a:pt x="6980" y="166"/>
                    </a:cubicBezTo>
                    <a:cubicBezTo>
                      <a:pt x="6980" y="37"/>
                      <a:pt x="6980" y="37"/>
                      <a:pt x="6980" y="37"/>
                    </a:cubicBezTo>
                    <a:cubicBezTo>
                      <a:pt x="6980" y="37"/>
                      <a:pt x="6980" y="18"/>
                      <a:pt x="6943" y="0"/>
                    </a:cubicBezTo>
                  </a:path>
                </a:pathLst>
              </a:custGeom>
              <a:solidFill>
                <a:srgbClr val="D1D2D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íṡļiḍê"/>
              <p:cNvSpPr>
                <a:spLocks/>
              </p:cNvSpPr>
              <p:nvPr/>
            </p:nvSpPr>
            <p:spPr bwMode="auto">
              <a:xfrm>
                <a:off x="1874838" y="1503363"/>
                <a:ext cx="6196012" cy="3509962"/>
              </a:xfrm>
              <a:custGeom>
                <a:avLst/>
                <a:gdLst>
                  <a:gd name="T0" fmla="*/ 17212 w 17213"/>
                  <a:gd name="T1" fmla="*/ 9749 h 9750"/>
                  <a:gd name="T2" fmla="*/ 0 w 17213"/>
                  <a:gd name="T3" fmla="*/ 9749 h 9750"/>
                  <a:gd name="T4" fmla="*/ 0 w 17213"/>
                  <a:gd name="T5" fmla="*/ 0 h 9750"/>
                  <a:gd name="T6" fmla="*/ 17212 w 17213"/>
                  <a:gd name="T7" fmla="*/ 0 h 9750"/>
                  <a:gd name="T8" fmla="*/ 17212 w 17213"/>
                  <a:gd name="T9" fmla="*/ 9749 h 9750"/>
                </a:gdLst>
                <a:ahLst/>
                <a:cxnLst>
                  <a:cxn ang="0">
                    <a:pos x="T0" y="T1"/>
                  </a:cxn>
                  <a:cxn ang="0">
                    <a:pos x="T2" y="T3"/>
                  </a:cxn>
                  <a:cxn ang="0">
                    <a:pos x="T4" y="T5"/>
                  </a:cxn>
                  <a:cxn ang="0">
                    <a:pos x="T6" y="T7"/>
                  </a:cxn>
                  <a:cxn ang="0">
                    <a:pos x="T8" y="T9"/>
                  </a:cxn>
                </a:cxnLst>
                <a:rect l="0" t="0" r="r" b="b"/>
                <a:pathLst>
                  <a:path w="17213" h="9750">
                    <a:moveTo>
                      <a:pt x="17212" y="9749"/>
                    </a:moveTo>
                    <a:lnTo>
                      <a:pt x="0" y="9749"/>
                    </a:lnTo>
                    <a:lnTo>
                      <a:pt x="0" y="0"/>
                    </a:lnTo>
                    <a:lnTo>
                      <a:pt x="17212" y="0"/>
                    </a:lnTo>
                    <a:lnTo>
                      <a:pt x="17212" y="9749"/>
                    </a:lnTo>
                  </a:path>
                </a:pathLst>
              </a:custGeom>
              <a:solidFill>
                <a:srgbClr val="333333"/>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24" name="ïṣļïḑè"/>
            <p:cNvSpPr/>
            <p:nvPr/>
          </p:nvSpPr>
          <p:spPr>
            <a:xfrm>
              <a:off x="1407700" y="2057387"/>
              <a:ext cx="4348065" cy="2458406"/>
            </a:xfrm>
            <a:prstGeom prst="rect">
              <a:avLst/>
            </a:prstGeom>
            <a:blipFill>
              <a:blip r:embed="rId3"/>
              <a:srcRect/>
              <a:stretch>
                <a:fillRect t="-9685" b="-956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9" name="组合 48">
            <a:extLst>
              <a:ext uri="{FF2B5EF4-FFF2-40B4-BE49-F238E27FC236}">
                <a16:creationId xmlns:a16="http://schemas.microsoft.com/office/drawing/2014/main" id="{58712D56-CA66-4B24-A682-F32265575BB6}"/>
              </a:ext>
            </a:extLst>
          </p:cNvPr>
          <p:cNvGrpSpPr/>
          <p:nvPr/>
        </p:nvGrpSpPr>
        <p:grpSpPr>
          <a:xfrm>
            <a:off x="304801" y="218860"/>
            <a:ext cx="4948776" cy="1398316"/>
            <a:chOff x="304801" y="218860"/>
            <a:chExt cx="4948776" cy="1014413"/>
          </a:xfrm>
        </p:grpSpPr>
        <p:grpSp>
          <p:nvGrpSpPr>
            <p:cNvPr id="50" name="组合 49">
              <a:extLst>
                <a:ext uri="{FF2B5EF4-FFF2-40B4-BE49-F238E27FC236}">
                  <a16:creationId xmlns:a16="http://schemas.microsoft.com/office/drawing/2014/main" id="{8B65CA1D-E9C7-4438-8C0F-28ABAE796603}"/>
                </a:ext>
              </a:extLst>
            </p:cNvPr>
            <p:cNvGrpSpPr/>
            <p:nvPr/>
          </p:nvGrpSpPr>
          <p:grpSpPr>
            <a:xfrm>
              <a:off x="595313" y="425924"/>
              <a:ext cx="4658264" cy="612675"/>
              <a:chOff x="1893616" y="487731"/>
              <a:chExt cx="4658264" cy="612675"/>
            </a:xfrm>
          </p:grpSpPr>
          <p:sp>
            <p:nvSpPr>
              <p:cNvPr id="52" name="文本框 51">
                <a:extLst>
                  <a:ext uri="{FF2B5EF4-FFF2-40B4-BE49-F238E27FC236}">
                    <a16:creationId xmlns:a16="http://schemas.microsoft.com/office/drawing/2014/main" id="{43832BE6-AF76-43F2-BE17-2CBBD877EF72}"/>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BD2E30E1-4E46-4F98-9837-69D805AD7FAF}"/>
                  </a:ext>
                </a:extLst>
              </p:cNvPr>
              <p:cNvSpPr txBox="1"/>
              <p:nvPr/>
            </p:nvSpPr>
            <p:spPr>
              <a:xfrm>
                <a:off x="1893616" y="813309"/>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--PROBLEM BACKGROUND</a:t>
                </a:r>
                <a:endParaRPr lang="en-US" altLang="zh-CN" sz="1400" dirty="0">
                  <a:solidFill>
                    <a:schemeClr val="tx1"/>
                  </a:solidFill>
                  <a:latin typeface="Times New Roman" panose="02020603050405020304" pitchFamily="18" charset="0"/>
                  <a:cs typeface="Times New Roman" panose="02020603050405020304" pitchFamily="18" charset="0"/>
                </a:endParaRPr>
              </a:p>
            </p:txBody>
          </p:sp>
        </p:grpSp>
        <p:sp>
          <p:nvSpPr>
            <p:cNvPr id="51" name="任意多边形 17">
              <a:extLst>
                <a:ext uri="{FF2B5EF4-FFF2-40B4-BE49-F238E27FC236}">
                  <a16:creationId xmlns:a16="http://schemas.microsoft.com/office/drawing/2014/main" id="{8210F5D6-360A-4B4A-92DB-4407869FE5A3}"/>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pic>
        <p:nvPicPr>
          <p:cNvPr id="2050" name="Picture 2" descr="âç®æ³éåâçå¾çæç´¢ç»æ">
            <a:extLst>
              <a:ext uri="{FF2B5EF4-FFF2-40B4-BE49-F238E27FC236}">
                <a16:creationId xmlns:a16="http://schemas.microsoft.com/office/drawing/2014/main" id="{0B31962D-C0E8-458D-99B2-291AFCBE95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0449" y="2440544"/>
            <a:ext cx="3493371" cy="2001319"/>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7">
            <a:extLst>
              <a:ext uri="{FF2B5EF4-FFF2-40B4-BE49-F238E27FC236}">
                <a16:creationId xmlns:a16="http://schemas.microsoft.com/office/drawing/2014/main" id="{66885E29-BAEE-1C47-BFEA-D3C4758C95F8}"/>
              </a:ext>
            </a:extLst>
          </p:cNvPr>
          <p:cNvSpPr/>
          <p:nvPr/>
        </p:nvSpPr>
        <p:spPr>
          <a:xfrm>
            <a:off x="519552" y="2118942"/>
            <a:ext cx="6096000" cy="3785652"/>
          </a:xfrm>
          <a:prstGeom prst="rect">
            <a:avLst/>
          </a:prstGeom>
        </p:spPr>
        <p:txBody>
          <a:bodyPr>
            <a:spAutoFit/>
          </a:bodyPr>
          <a:lstStyle/>
          <a:p>
            <a:pPr marL="285750" indent="-285750">
              <a:buFont typeface="Arial" panose="020B0604020202020204" pitchFamily="34" charset="0"/>
              <a:buChar char="•"/>
            </a:pPr>
            <a:r>
              <a:rPr lang="en-US" altLang="zh-CN" sz="2000" dirty="0">
                <a:solidFill>
                  <a:srgbClr val="222222"/>
                </a:solidFill>
                <a:latin typeface="Times New Roman" panose="02020603050405020304" pitchFamily="18" charset="0"/>
                <a:cs typeface="Times New Roman" panose="02020603050405020304" pitchFamily="18" charset="0"/>
              </a:rPr>
              <a:t>When</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select</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a</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location</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to</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construct</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a</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b="1" dirty="0">
                <a:solidFill>
                  <a:srgbClr val="222222"/>
                </a:solidFill>
                <a:latin typeface="Times New Roman" panose="02020603050405020304" pitchFamily="18" charset="0"/>
                <a:cs typeface="Times New Roman" panose="02020603050405020304" pitchFamily="18" charset="0"/>
              </a:rPr>
              <a:t>Shopping</a:t>
            </a:r>
            <a:r>
              <a:rPr lang="zh-CN" altLang="en-US" sz="2000" b="1" dirty="0">
                <a:solidFill>
                  <a:srgbClr val="222222"/>
                </a:solidFill>
                <a:latin typeface="Times New Roman" panose="02020603050405020304" pitchFamily="18" charset="0"/>
                <a:cs typeface="Times New Roman" panose="02020603050405020304" pitchFamily="18" charset="0"/>
              </a:rPr>
              <a:t> </a:t>
            </a:r>
            <a:r>
              <a:rPr lang="en-US" altLang="zh-CN" sz="2000" b="1" dirty="0">
                <a:solidFill>
                  <a:srgbClr val="222222"/>
                </a:solidFill>
                <a:latin typeface="Times New Roman" panose="02020603050405020304" pitchFamily="18" charset="0"/>
                <a:cs typeface="Times New Roman" panose="02020603050405020304" pitchFamily="18" charset="0"/>
              </a:rPr>
              <a:t>Center</a:t>
            </a:r>
            <a:r>
              <a:rPr lang="en-US" altLang="zh-CN" sz="2000" dirty="0">
                <a:solidFill>
                  <a:srgbClr val="222222"/>
                </a:solidFill>
                <a:latin typeface="Times New Roman" panose="02020603050405020304" pitchFamily="18" charset="0"/>
                <a:cs typeface="Times New Roman" panose="02020603050405020304" pitchFamily="18" charset="0"/>
              </a:rPr>
              <a:t>,</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we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need</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to</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consider</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the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surroundings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building’s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distance.</a:t>
            </a:r>
          </a:p>
          <a:p>
            <a:pPr marL="285750" indent="-285750">
              <a:buFont typeface="Arial" panose="020B0604020202020204" pitchFamily="34" charset="0"/>
              <a:buChar char="•"/>
            </a:pPr>
            <a:r>
              <a:rPr lang="en-US" altLang="zh-CN" sz="2000" dirty="0">
                <a:solidFill>
                  <a:srgbClr val="222222"/>
                </a:solidFill>
                <a:latin typeface="Times New Roman" panose="02020603050405020304" pitchFamily="18" charset="0"/>
                <a:cs typeface="Times New Roman" panose="02020603050405020304" pitchFamily="18" charset="0"/>
              </a:rPr>
              <a:t>When</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the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sum</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of</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these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buildings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to</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site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is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less,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the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possibility</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we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choose</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it</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is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more.</a:t>
            </a:r>
          </a:p>
          <a:p>
            <a:pPr marL="285750" indent="-285750">
              <a:buFont typeface="Arial" panose="020B0604020202020204" pitchFamily="34" charset="0"/>
              <a:buChar char="•"/>
            </a:pPr>
            <a:r>
              <a:rPr lang="en-US" altLang="zh-CN" sz="2000" dirty="0">
                <a:solidFill>
                  <a:srgbClr val="222222"/>
                </a:solidFill>
                <a:latin typeface="Times New Roman" panose="02020603050405020304" pitchFamily="18" charset="0"/>
                <a:cs typeface="Times New Roman" panose="02020603050405020304" pitchFamily="18" charset="0"/>
              </a:rPr>
              <a:t>Besides,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the amount</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of visitors</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flow,</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traffic</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signal</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number,</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and</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road</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condition</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also</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matter</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a</a:t>
            </a:r>
            <a:r>
              <a:rPr lang="zh-CN" altLang="en-US" sz="2000" dirty="0">
                <a:solidFill>
                  <a:srgbClr val="222222"/>
                </a:solidFill>
                <a:latin typeface="Times New Roman" panose="02020603050405020304" pitchFamily="18" charset="0"/>
                <a:cs typeface="Times New Roman" panose="02020603050405020304" pitchFamily="18" charset="0"/>
              </a:rPr>
              <a:t> </a:t>
            </a:r>
            <a:r>
              <a:rPr lang="en-US" altLang="zh-CN" sz="2000" dirty="0">
                <a:solidFill>
                  <a:srgbClr val="222222"/>
                </a:solidFill>
                <a:latin typeface="Times New Roman" panose="02020603050405020304" pitchFamily="18" charset="0"/>
                <a:cs typeface="Times New Roman" panose="02020603050405020304" pitchFamily="18" charset="0"/>
              </a:rPr>
              <a:t>lot.</a:t>
            </a:r>
          </a:p>
          <a:p>
            <a:endParaRPr lang="en-US" altLang="zh-CN" sz="2000"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dirty="0">
                <a:solidFill>
                  <a:srgbClr val="222222"/>
                </a:solidFill>
                <a:latin typeface="Times New Roman" panose="02020603050405020304" pitchFamily="18" charset="0"/>
                <a:cs typeface="Times New Roman" panose="02020603050405020304" pitchFamily="18" charset="0"/>
              </a:rPr>
              <a:t>Site selection planning </a:t>
            </a:r>
            <a:r>
              <a:rPr lang="en-US" altLang="zh-CN" sz="2000" dirty="0">
                <a:solidFill>
                  <a:srgbClr val="222222"/>
                </a:solidFill>
                <a:latin typeface="Times New Roman" panose="02020603050405020304" pitchFamily="18" charset="0"/>
                <a:cs typeface="Times New Roman" panose="02020603050405020304" pitchFamily="18" charset="0"/>
              </a:rPr>
              <a:t>is rationality related to the success or failure of development. </a:t>
            </a:r>
            <a:r>
              <a:rPr lang="en-US" altLang="zh-CN" sz="2000" b="1" dirty="0">
                <a:solidFill>
                  <a:srgbClr val="222222"/>
                </a:solidFill>
                <a:latin typeface="Times New Roman" panose="02020603050405020304" pitchFamily="18" charset="0"/>
                <a:cs typeface="Times New Roman" panose="02020603050405020304" pitchFamily="18" charset="0"/>
              </a:rPr>
              <a:t>Manual location planning </a:t>
            </a:r>
            <a:r>
              <a:rPr lang="en-US" altLang="zh-CN" sz="2000" dirty="0">
                <a:solidFill>
                  <a:srgbClr val="222222"/>
                </a:solidFill>
                <a:latin typeface="Times New Roman" panose="02020603050405020304" pitchFamily="18" charset="0"/>
                <a:cs typeface="Times New Roman" panose="02020603050405020304" pitchFamily="18" charset="0"/>
              </a:rPr>
              <a:t>is not only inefficient, but also has poor data accuracy. </a:t>
            </a:r>
            <a:endParaRPr lang="zh-CN" altLang="en-US" sz="2000" dirty="0">
              <a:highlight>
                <a:srgbClr val="FFFF00"/>
              </a:highlight>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728B53D-56D8-404C-B1DC-72B0726DC44A}"/>
              </a:ext>
            </a:extLst>
          </p:cNvPr>
          <p:cNvSpPr/>
          <p:nvPr/>
        </p:nvSpPr>
        <p:spPr>
          <a:xfrm>
            <a:off x="825801" y="1472275"/>
            <a:ext cx="6736139" cy="523220"/>
          </a:xfrm>
          <a:prstGeom prst="rect">
            <a:avLst/>
          </a:prstGeom>
        </p:spPr>
        <p:txBody>
          <a:bodyPr wrap="none">
            <a:spAutoFit/>
          </a:bodyPr>
          <a:lstStyle/>
          <a:p>
            <a:r>
              <a:rPr lang="en-US" altLang="zh-CN" sz="2800" b="1" dirty="0">
                <a:solidFill>
                  <a:schemeClr val="accent6">
                    <a:lumMod val="75000"/>
                  </a:schemeClr>
                </a:solidFill>
                <a:latin typeface="Times New Roman" panose="02020603050405020304" pitchFamily="18" charset="0"/>
                <a:cs typeface="Times New Roman" panose="02020603050405020304" pitchFamily="18" charset="0"/>
              </a:rPr>
              <a:t>SHOPPING</a:t>
            </a:r>
            <a:r>
              <a:rPr lang="zh-CN" altLang="en-US" sz="2800" b="1" dirty="0">
                <a:solidFill>
                  <a:schemeClr val="accent6">
                    <a:lumMod val="75000"/>
                  </a:schemeClr>
                </a:solidFill>
                <a:latin typeface="Times New Roman" panose="02020603050405020304" pitchFamily="18" charset="0"/>
                <a:cs typeface="Times New Roman" panose="02020603050405020304" pitchFamily="18" charset="0"/>
              </a:rPr>
              <a:t> </a:t>
            </a:r>
            <a:r>
              <a:rPr lang="en-US" altLang="zh-CN" sz="2800" b="1" dirty="0">
                <a:solidFill>
                  <a:schemeClr val="accent6">
                    <a:lumMod val="75000"/>
                  </a:schemeClr>
                </a:solidFill>
                <a:latin typeface="Times New Roman" panose="02020603050405020304" pitchFamily="18" charset="0"/>
                <a:cs typeface="Times New Roman" panose="02020603050405020304" pitchFamily="18" charset="0"/>
              </a:rPr>
              <a:t>CENTER</a:t>
            </a:r>
            <a:r>
              <a:rPr lang="zh-CN" altLang="en-US" sz="2800" b="1" dirty="0">
                <a:solidFill>
                  <a:schemeClr val="accent6">
                    <a:lumMod val="75000"/>
                  </a:schemeClr>
                </a:solidFill>
                <a:latin typeface="Times New Roman" panose="02020603050405020304" pitchFamily="18" charset="0"/>
                <a:cs typeface="Times New Roman" panose="02020603050405020304" pitchFamily="18" charset="0"/>
              </a:rPr>
              <a:t> </a:t>
            </a:r>
            <a:r>
              <a:rPr lang="en-US" altLang="zh-CN" sz="2800" b="1" dirty="0">
                <a:solidFill>
                  <a:schemeClr val="accent6">
                    <a:lumMod val="75000"/>
                  </a:schemeClr>
                </a:solidFill>
                <a:latin typeface="Times New Roman" panose="02020603050405020304" pitchFamily="18" charset="0"/>
                <a:cs typeface="Times New Roman" panose="02020603050405020304" pitchFamily="18" charset="0"/>
              </a:rPr>
              <a:t>SITE</a:t>
            </a:r>
            <a:r>
              <a:rPr lang="zh-CN" altLang="en-US" sz="2800" b="1" dirty="0">
                <a:solidFill>
                  <a:schemeClr val="accent6">
                    <a:lumMod val="75000"/>
                  </a:schemeClr>
                </a:solidFill>
                <a:latin typeface="Times New Roman" panose="02020603050405020304" pitchFamily="18" charset="0"/>
                <a:cs typeface="Times New Roman" panose="02020603050405020304" pitchFamily="18" charset="0"/>
              </a:rPr>
              <a:t> </a:t>
            </a:r>
            <a:r>
              <a:rPr lang="en-US" altLang="zh-CN" sz="2800" b="1" dirty="0">
                <a:solidFill>
                  <a:schemeClr val="accent6">
                    <a:lumMod val="75000"/>
                  </a:schemeClr>
                </a:solidFill>
                <a:latin typeface="Times New Roman" panose="02020603050405020304" pitchFamily="18" charset="0"/>
                <a:cs typeface="Times New Roman" panose="02020603050405020304" pitchFamily="18" charset="0"/>
              </a:rPr>
              <a:t>SELECTION</a:t>
            </a:r>
          </a:p>
        </p:txBody>
      </p:sp>
    </p:spTree>
    <p:extLst>
      <p:ext uri="{BB962C8B-B14F-4D97-AF65-F5344CB8AC3E}">
        <p14:creationId xmlns:p14="http://schemas.microsoft.com/office/powerpoint/2010/main" val="27269285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58712D56-CA66-4B24-A682-F32265575BB6}"/>
              </a:ext>
            </a:extLst>
          </p:cNvPr>
          <p:cNvGrpSpPr/>
          <p:nvPr/>
        </p:nvGrpSpPr>
        <p:grpSpPr>
          <a:xfrm>
            <a:off x="304801" y="218860"/>
            <a:ext cx="4948776" cy="1398316"/>
            <a:chOff x="304801" y="218860"/>
            <a:chExt cx="4948776" cy="1014413"/>
          </a:xfrm>
        </p:grpSpPr>
        <p:grpSp>
          <p:nvGrpSpPr>
            <p:cNvPr id="50" name="组合 49">
              <a:extLst>
                <a:ext uri="{FF2B5EF4-FFF2-40B4-BE49-F238E27FC236}">
                  <a16:creationId xmlns:a16="http://schemas.microsoft.com/office/drawing/2014/main" id="{8B65CA1D-E9C7-4438-8C0F-28ABAE796603}"/>
                </a:ext>
              </a:extLst>
            </p:cNvPr>
            <p:cNvGrpSpPr/>
            <p:nvPr/>
          </p:nvGrpSpPr>
          <p:grpSpPr>
            <a:xfrm>
              <a:off x="595313" y="425924"/>
              <a:ext cx="4658264" cy="612675"/>
              <a:chOff x="1893616" y="487731"/>
              <a:chExt cx="4658264" cy="612675"/>
            </a:xfrm>
          </p:grpSpPr>
          <p:sp>
            <p:nvSpPr>
              <p:cNvPr id="52" name="文本框 51">
                <a:extLst>
                  <a:ext uri="{FF2B5EF4-FFF2-40B4-BE49-F238E27FC236}">
                    <a16:creationId xmlns:a16="http://schemas.microsoft.com/office/drawing/2014/main" id="{43832BE6-AF76-43F2-BE17-2CBBD877EF72}"/>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BD2E30E1-4E46-4F98-9837-69D805AD7FAF}"/>
                  </a:ext>
                </a:extLst>
              </p:cNvPr>
              <p:cNvSpPr txBox="1"/>
              <p:nvPr/>
            </p:nvSpPr>
            <p:spPr>
              <a:xfrm>
                <a:off x="1893616" y="813309"/>
                <a:ext cx="4658264" cy="287097"/>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--PROBLEM BACKGROUND</a:t>
                </a:r>
                <a:endParaRPr lang="en-US" altLang="zh-CN" sz="1400" dirty="0">
                  <a:solidFill>
                    <a:schemeClr val="tx1"/>
                  </a:solidFill>
                  <a:latin typeface="Times New Roman" panose="02020603050405020304" pitchFamily="18" charset="0"/>
                  <a:cs typeface="Times New Roman" panose="02020603050405020304" pitchFamily="18" charset="0"/>
                </a:endParaRPr>
              </a:p>
            </p:txBody>
          </p:sp>
        </p:grpSp>
        <p:sp>
          <p:nvSpPr>
            <p:cNvPr id="51" name="任意多边形 17">
              <a:extLst>
                <a:ext uri="{FF2B5EF4-FFF2-40B4-BE49-F238E27FC236}">
                  <a16:creationId xmlns:a16="http://schemas.microsoft.com/office/drawing/2014/main" id="{8210F5D6-360A-4B4A-92DB-4407869FE5A3}"/>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pic>
        <p:nvPicPr>
          <p:cNvPr id="18" name="Picture 4" descr="âç®æ³æç­è·ç¦»éåâçå¾çæç´¢ç»æ">
            <a:extLst>
              <a:ext uri="{FF2B5EF4-FFF2-40B4-BE49-F238E27FC236}">
                <a16:creationId xmlns:a16="http://schemas.microsoft.com/office/drawing/2014/main" id="{16F8DAEB-48D0-4E61-9F28-2B71945F8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84" y="2440543"/>
            <a:ext cx="4694244" cy="3159951"/>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A8F282C7-8199-4FD9-BE16-C65267AD449A}"/>
              </a:ext>
            </a:extLst>
          </p:cNvPr>
          <p:cNvSpPr/>
          <p:nvPr/>
        </p:nvSpPr>
        <p:spPr>
          <a:xfrm>
            <a:off x="602482" y="2440543"/>
            <a:ext cx="5493518" cy="3170099"/>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222222"/>
                </a:solidFill>
                <a:latin typeface="Times New Roman" panose="02020603050405020304" pitchFamily="18" charset="0"/>
                <a:cs typeface="Times New Roman" panose="02020603050405020304" pitchFamily="18" charset="0"/>
              </a:rPr>
              <a:t>The use of </a:t>
            </a:r>
            <a:r>
              <a:rPr lang="en-US" altLang="zh-CN" b="1" dirty="0">
                <a:solidFill>
                  <a:srgbClr val="222222"/>
                </a:solidFill>
                <a:latin typeface="Times New Roman" panose="02020603050405020304" pitchFamily="18" charset="0"/>
                <a:cs typeface="Times New Roman" panose="02020603050405020304" pitchFamily="18" charset="0"/>
              </a:rPr>
              <a:t>intelligent optimization algorithms </a:t>
            </a:r>
            <a:r>
              <a:rPr lang="en-US" altLang="zh-CN" dirty="0">
                <a:solidFill>
                  <a:srgbClr val="222222"/>
                </a:solidFill>
                <a:latin typeface="Times New Roman" panose="02020603050405020304" pitchFamily="18" charset="0"/>
                <a:cs typeface="Times New Roman" panose="02020603050405020304" pitchFamily="18" charset="0"/>
              </a:rPr>
              <a:t>instead of manual analysis for site selection not only </a:t>
            </a:r>
            <a:r>
              <a:rPr lang="en-US" altLang="zh-CN" b="1" dirty="0">
                <a:solidFill>
                  <a:srgbClr val="222222"/>
                </a:solidFill>
                <a:latin typeface="Times New Roman" panose="02020603050405020304" pitchFamily="18" charset="0"/>
                <a:cs typeface="Times New Roman" panose="02020603050405020304" pitchFamily="18" charset="0"/>
              </a:rPr>
              <a:t>reduces the cost of construction</a:t>
            </a:r>
            <a:r>
              <a:rPr lang="en-US" altLang="zh-CN" dirty="0">
                <a:solidFill>
                  <a:srgbClr val="222222"/>
                </a:solidFill>
                <a:latin typeface="Times New Roman" panose="02020603050405020304" pitchFamily="18" charset="0"/>
                <a:cs typeface="Times New Roman" panose="02020603050405020304" pitchFamily="18" charset="0"/>
              </a:rPr>
              <a:t>, but also helps to </a:t>
            </a:r>
            <a:r>
              <a:rPr lang="en-US" altLang="zh-CN" b="1" dirty="0">
                <a:solidFill>
                  <a:srgbClr val="222222"/>
                </a:solidFill>
                <a:latin typeface="Times New Roman" panose="02020603050405020304" pitchFamily="18" charset="0"/>
                <a:cs typeface="Times New Roman" panose="02020603050405020304" pitchFamily="18" charset="0"/>
              </a:rPr>
              <a:t>improve the efficiency and accuracy of </a:t>
            </a:r>
            <a:r>
              <a:rPr lang="en-US" altLang="zh-CN" sz="2000" b="1" dirty="0">
                <a:solidFill>
                  <a:srgbClr val="222222"/>
                </a:solidFill>
                <a:latin typeface="Times New Roman" panose="02020603050405020304" pitchFamily="18" charset="0"/>
                <a:cs typeface="Times New Roman" panose="02020603050405020304" pitchFamily="18" charset="0"/>
              </a:rPr>
              <a:t>planning</a:t>
            </a:r>
            <a:r>
              <a:rPr lang="en-US" altLang="zh-CN" b="1" dirty="0">
                <a:solidFill>
                  <a:srgbClr val="222222"/>
                </a:solidFill>
                <a:latin typeface="Times New Roman" panose="02020603050405020304" pitchFamily="18" charset="0"/>
                <a:cs typeface="Times New Roman" panose="02020603050405020304" pitchFamily="18" charset="0"/>
              </a:rPr>
              <a:t> and construction. </a:t>
            </a:r>
          </a:p>
          <a:p>
            <a:pPr marL="285750" indent="-285750">
              <a:buFont typeface="Arial" panose="020B0604020202020204" pitchFamily="34" charset="0"/>
              <a:buChar char="•"/>
            </a:pPr>
            <a:endParaRPr lang="en-US" altLang="zh-CN"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rgbClr val="222222"/>
                </a:solidFill>
                <a:latin typeface="Times New Roman" panose="02020603050405020304" pitchFamily="18" charset="0"/>
                <a:cs typeface="Times New Roman" panose="02020603050405020304" pitchFamily="18" charset="0"/>
              </a:rPr>
              <a:t>Aiming at this problem, the original algorithm is improved, and it is applied to the site selection planning for micro-experiment simulation, which improves the intelligence and accuracy of site selection.</a:t>
            </a:r>
            <a:endParaRPr lang="zh-CN" altLang="en-US"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8904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5161191" y="2307547"/>
            <a:ext cx="1820635"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 name="矩形 1">
            <a:extLst>
              <a:ext uri="{FF2B5EF4-FFF2-40B4-BE49-F238E27FC236}">
                <a16:creationId xmlns:a16="http://schemas.microsoft.com/office/drawing/2014/main" id="{A8D168CA-9D46-4B40-B103-11E9BDD0292C}"/>
              </a:ext>
            </a:extLst>
          </p:cNvPr>
          <p:cNvSpPr/>
          <p:nvPr/>
        </p:nvSpPr>
        <p:spPr>
          <a:xfrm>
            <a:off x="825801" y="1902603"/>
            <a:ext cx="7513874" cy="1200329"/>
          </a:xfrm>
          <a:prstGeom prst="rect">
            <a:avLst/>
          </a:prstGeom>
        </p:spPr>
        <p:txBody>
          <a:bodyPr wrap="square">
            <a:spAutoFit/>
          </a:bodyPr>
          <a:lstStyle/>
          <a:p>
            <a:r>
              <a:rPr lang="en-US" altLang="zh-CN" sz="2400" b="1" dirty="0">
                <a:solidFill>
                  <a:srgbClr val="222222"/>
                </a:solidFill>
                <a:latin typeface="Times New Roman" panose="02020603050405020304" pitchFamily="18" charset="0"/>
                <a:cs typeface="Times New Roman" panose="02020603050405020304" pitchFamily="18" charset="0"/>
              </a:rPr>
              <a:t>First, we need to calculate the sum of geometric distance from base station to ten known users, formulate as follow:</a:t>
            </a:r>
            <a:endParaRPr lang="zh-CN" altLang="en-US" sz="2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0515B65-58AB-4E51-A5B8-46DBEF25C0D6}"/>
              </a:ext>
            </a:extLst>
          </p:cNvPr>
          <p:cNvPicPr>
            <a:picLocks noChangeAspect="1"/>
          </p:cNvPicPr>
          <p:nvPr/>
        </p:nvPicPr>
        <p:blipFill rotWithShape="1">
          <a:blip r:embed="rId3"/>
          <a:srcRect t="69545" r="22792"/>
          <a:stretch/>
        </p:blipFill>
        <p:spPr>
          <a:xfrm>
            <a:off x="1839078" y="3102932"/>
            <a:ext cx="4694244" cy="657175"/>
          </a:xfrm>
          <a:prstGeom prst="rect">
            <a:avLst/>
          </a:prstGeom>
        </p:spPr>
      </p:pic>
      <p:sp>
        <p:nvSpPr>
          <p:cNvPr id="4" name="矩形 3">
            <a:extLst>
              <a:ext uri="{FF2B5EF4-FFF2-40B4-BE49-F238E27FC236}">
                <a16:creationId xmlns:a16="http://schemas.microsoft.com/office/drawing/2014/main" id="{BA165787-ED7B-426A-8A9A-F02A468AB6E5}"/>
              </a:ext>
            </a:extLst>
          </p:cNvPr>
          <p:cNvSpPr/>
          <p:nvPr/>
        </p:nvSpPr>
        <p:spPr>
          <a:xfrm>
            <a:off x="885826" y="4201931"/>
            <a:ext cx="6096000" cy="1200329"/>
          </a:xfrm>
          <a:prstGeom prst="rect">
            <a:avLst/>
          </a:prstGeom>
        </p:spPr>
        <p:txBody>
          <a:bodyPr>
            <a:spAutoFit/>
          </a:bodyPr>
          <a:lstStyle/>
          <a:p>
            <a:r>
              <a:rPr lang="en-US" altLang="zh-CN" sz="2400" b="1" dirty="0">
                <a:solidFill>
                  <a:srgbClr val="222222"/>
                </a:solidFill>
                <a:latin typeface="Times New Roman" panose="02020603050405020304" pitchFamily="18" charset="0"/>
                <a:cs typeface="Times New Roman" panose="02020603050405020304" pitchFamily="18" charset="0"/>
              </a:rPr>
              <a:t>Where D denote sum of distance, x and y denote the coordinate of one of the 10</a:t>
            </a:r>
          </a:p>
          <a:p>
            <a:r>
              <a:rPr lang="en-US" altLang="zh-CN" sz="2400" b="1" dirty="0">
                <a:solidFill>
                  <a:srgbClr val="222222"/>
                </a:solidFill>
                <a:latin typeface="Times New Roman" panose="02020603050405020304" pitchFamily="18" charset="0"/>
                <a:cs typeface="Times New Roman" panose="02020603050405020304" pitchFamily="18" charset="0"/>
              </a:rPr>
              <a:t>known office buildings.</a:t>
            </a:r>
            <a:endParaRPr lang="zh-CN" altLang="en-US" sz="2400" b="1" dirty="0">
              <a:solidFill>
                <a:srgbClr val="222222"/>
              </a:solidFill>
              <a:latin typeface="Times New Roman" panose="02020603050405020304" pitchFamily="18" charset="0"/>
              <a:cs typeface="Times New Roman" panose="02020603050405020304" pitchFamily="18" charset="0"/>
            </a:endParaRPr>
          </a:p>
        </p:txBody>
      </p:sp>
      <p:grpSp>
        <p:nvGrpSpPr>
          <p:cNvPr id="12" name="组合 11">
            <a:extLst>
              <a:ext uri="{FF2B5EF4-FFF2-40B4-BE49-F238E27FC236}">
                <a16:creationId xmlns:a16="http://schemas.microsoft.com/office/drawing/2014/main" id="{A14684D9-E864-42E7-869A-D5E0F3F8C9CE}"/>
              </a:ext>
            </a:extLst>
          </p:cNvPr>
          <p:cNvGrpSpPr/>
          <p:nvPr/>
        </p:nvGrpSpPr>
        <p:grpSpPr>
          <a:xfrm>
            <a:off x="304801" y="218860"/>
            <a:ext cx="4948776" cy="1398316"/>
            <a:chOff x="304801" y="218860"/>
            <a:chExt cx="4948776" cy="1014413"/>
          </a:xfrm>
        </p:grpSpPr>
        <p:grpSp>
          <p:nvGrpSpPr>
            <p:cNvPr id="13" name="组合 12">
              <a:extLst>
                <a:ext uri="{FF2B5EF4-FFF2-40B4-BE49-F238E27FC236}">
                  <a16:creationId xmlns:a16="http://schemas.microsoft.com/office/drawing/2014/main" id="{1DD58F85-165B-47EE-BEEB-E7D7CF37CC09}"/>
                </a:ext>
              </a:extLst>
            </p:cNvPr>
            <p:cNvGrpSpPr/>
            <p:nvPr/>
          </p:nvGrpSpPr>
          <p:grpSpPr>
            <a:xfrm>
              <a:off x="595313" y="425924"/>
              <a:ext cx="4658264" cy="612676"/>
              <a:chOff x="1893616" y="487731"/>
              <a:chExt cx="4658264" cy="612676"/>
            </a:xfrm>
          </p:grpSpPr>
          <p:sp>
            <p:nvSpPr>
              <p:cNvPr id="15" name="文本框 14">
                <a:extLst>
                  <a:ext uri="{FF2B5EF4-FFF2-40B4-BE49-F238E27FC236}">
                    <a16:creationId xmlns:a16="http://schemas.microsoft.com/office/drawing/2014/main" id="{126B55F1-25C1-420E-831B-3738E6656C63}"/>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8011777E-9D1A-426B-BE16-DAEDF93014DE}"/>
                  </a:ext>
                </a:extLst>
              </p:cNvPr>
              <p:cNvSpPr txBox="1"/>
              <p:nvPr/>
            </p:nvSpPr>
            <p:spPr>
              <a:xfrm>
                <a:off x="1893616" y="813309"/>
                <a:ext cx="4658264" cy="2870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--DETAILS OF CONCEPTS</a:t>
                </a:r>
              </a:p>
            </p:txBody>
          </p:sp>
        </p:grpSp>
        <p:sp>
          <p:nvSpPr>
            <p:cNvPr id="14" name="任意多边形 17">
              <a:extLst>
                <a:ext uri="{FF2B5EF4-FFF2-40B4-BE49-F238E27FC236}">
                  <a16:creationId xmlns:a16="http://schemas.microsoft.com/office/drawing/2014/main" id="{3BB38041-8417-47C7-9B5C-57910D777CD6}"/>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pic>
        <p:nvPicPr>
          <p:cNvPr id="17" name="Picture 2" descr="âç®æ³éåâçå¾çæç´¢ç»æ">
            <a:extLst>
              <a:ext uri="{FF2B5EF4-FFF2-40B4-BE49-F238E27FC236}">
                <a16:creationId xmlns:a16="http://schemas.microsoft.com/office/drawing/2014/main" id="{CFFDC009-CD89-48AB-9DA7-3E96901B2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7105" y="3388359"/>
            <a:ext cx="4582103" cy="262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458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5161191" y="2307547"/>
            <a:ext cx="1820635"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grpSp>
        <p:nvGrpSpPr>
          <p:cNvPr id="28" name="组合 27">
            <a:extLst>
              <a:ext uri="{FF2B5EF4-FFF2-40B4-BE49-F238E27FC236}">
                <a16:creationId xmlns:a16="http://schemas.microsoft.com/office/drawing/2014/main" id="{A31B759D-9185-42D8-AFCC-BEE2BB239CA2}"/>
              </a:ext>
            </a:extLst>
          </p:cNvPr>
          <p:cNvGrpSpPr/>
          <p:nvPr/>
        </p:nvGrpSpPr>
        <p:grpSpPr>
          <a:xfrm>
            <a:off x="304801" y="218860"/>
            <a:ext cx="4948776" cy="1398316"/>
            <a:chOff x="304801" y="218860"/>
            <a:chExt cx="4948776" cy="1014413"/>
          </a:xfrm>
        </p:grpSpPr>
        <p:grpSp>
          <p:nvGrpSpPr>
            <p:cNvPr id="29" name="组合 28">
              <a:extLst>
                <a:ext uri="{FF2B5EF4-FFF2-40B4-BE49-F238E27FC236}">
                  <a16:creationId xmlns:a16="http://schemas.microsoft.com/office/drawing/2014/main" id="{C8F7BF60-CDAF-4686-AC6F-1C810ED60474}"/>
                </a:ext>
              </a:extLst>
            </p:cNvPr>
            <p:cNvGrpSpPr/>
            <p:nvPr/>
          </p:nvGrpSpPr>
          <p:grpSpPr>
            <a:xfrm>
              <a:off x="595313" y="425924"/>
              <a:ext cx="4658264" cy="612676"/>
              <a:chOff x="1893616" y="487731"/>
              <a:chExt cx="4658264" cy="612676"/>
            </a:xfrm>
          </p:grpSpPr>
          <p:sp>
            <p:nvSpPr>
              <p:cNvPr id="31" name="文本框 30">
                <a:extLst>
                  <a:ext uri="{FF2B5EF4-FFF2-40B4-BE49-F238E27FC236}">
                    <a16:creationId xmlns:a16="http://schemas.microsoft.com/office/drawing/2014/main" id="{A69B96F3-2EBD-4B3A-ADEA-ACB3A627A81F}"/>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5AE31482-0312-41C4-A139-9504A595D0E7}"/>
                  </a:ext>
                </a:extLst>
              </p:cNvPr>
              <p:cNvSpPr txBox="1"/>
              <p:nvPr/>
            </p:nvSpPr>
            <p:spPr>
              <a:xfrm>
                <a:off x="1893616" y="813309"/>
                <a:ext cx="4658264" cy="2870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--DETAILS OF CONCEPTS</a:t>
                </a:r>
              </a:p>
            </p:txBody>
          </p:sp>
        </p:grpSp>
        <p:sp>
          <p:nvSpPr>
            <p:cNvPr id="30" name="任意多边形 17">
              <a:extLst>
                <a:ext uri="{FF2B5EF4-FFF2-40B4-BE49-F238E27FC236}">
                  <a16:creationId xmlns:a16="http://schemas.microsoft.com/office/drawing/2014/main" id="{06B47E1A-FF41-42D1-9FB0-A972E9756241}"/>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12" name="矩形 11">
            <a:extLst>
              <a:ext uri="{FF2B5EF4-FFF2-40B4-BE49-F238E27FC236}">
                <a16:creationId xmlns:a16="http://schemas.microsoft.com/office/drawing/2014/main" id="{3A4E88D7-BA6C-46F4-87DB-66F71DF41CB4}"/>
              </a:ext>
            </a:extLst>
          </p:cNvPr>
          <p:cNvSpPr/>
          <p:nvPr/>
        </p:nvSpPr>
        <p:spPr>
          <a:xfrm>
            <a:off x="825801" y="1902603"/>
            <a:ext cx="8702512" cy="4462760"/>
          </a:xfrm>
          <a:prstGeom prst="rect">
            <a:avLst/>
          </a:prstGeom>
        </p:spPr>
        <p:txBody>
          <a:bodyPr wrap="square">
            <a:spAutoFit/>
          </a:bodyPr>
          <a:lstStyle/>
          <a:p>
            <a:r>
              <a:rPr lang="en-US" altLang="zh-CN" sz="2400" b="1" dirty="0">
                <a:solidFill>
                  <a:srgbClr val="222222"/>
                </a:solidFill>
                <a:latin typeface="Times New Roman" panose="02020603050405020304" pitchFamily="18" charset="0"/>
                <a:cs typeface="Times New Roman" panose="02020603050405020304" pitchFamily="18" charset="0"/>
              </a:rPr>
              <a:t>Relation between degree of infeasibility and the total distance of</a:t>
            </a:r>
          </a:p>
          <a:p>
            <a:r>
              <a:rPr lang="en-US" altLang="zh-CN" sz="2400" b="1" dirty="0">
                <a:solidFill>
                  <a:srgbClr val="222222"/>
                </a:solidFill>
                <a:latin typeface="Times New Roman" panose="02020603050405020304" pitchFamily="18" charset="0"/>
                <a:cs typeface="Times New Roman" panose="02020603050405020304" pitchFamily="18" charset="0"/>
              </a:rPr>
              <a:t>wire is quadratic:</a:t>
            </a:r>
          </a:p>
          <a:p>
            <a:pPr>
              <a:spcBef>
                <a:spcPts val="1200"/>
              </a:spcBef>
              <a:spcAft>
                <a:spcPts val="1200"/>
              </a:spcAft>
            </a:pPr>
            <a:r>
              <a:rPr lang="en-US" altLang="zh-CN" sz="2400" b="1" dirty="0">
                <a:latin typeface="Times New Roman" panose="02020603050405020304" pitchFamily="18" charset="0"/>
                <a:cs typeface="Times New Roman" panose="02020603050405020304" pitchFamily="18" charset="0"/>
              </a:rPr>
              <a:t>S(D)</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C3 +c2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D +(D-c1)</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(D-c1)</a:t>
            </a:r>
          </a:p>
          <a:p>
            <a:r>
              <a:rPr lang="en-US" altLang="zh-CN" sz="2400" b="1" dirty="0">
                <a:latin typeface="Times New Roman" panose="02020603050405020304" pitchFamily="18" charset="0"/>
                <a:cs typeface="Times New Roman" panose="02020603050405020304" pitchFamily="18" charset="0"/>
              </a:rPr>
              <a:t>C1 is the rate of visitors flow.</a:t>
            </a:r>
          </a:p>
          <a:p>
            <a:r>
              <a:rPr lang="en-US" altLang="zh-CN" sz="2400" b="1" dirty="0">
                <a:latin typeface="Times New Roman" panose="02020603050405020304" pitchFamily="18" charset="0"/>
                <a:cs typeface="Times New Roman" panose="02020603050405020304" pitchFamily="18" charset="0"/>
              </a:rPr>
              <a:t>C2 is the road condition.</a:t>
            </a:r>
          </a:p>
          <a:p>
            <a:r>
              <a:rPr lang="en-US" altLang="zh-CN" sz="2400" b="1" dirty="0">
                <a:latin typeface="Times New Roman" panose="02020603050405020304" pitchFamily="18" charset="0"/>
                <a:cs typeface="Times New Roman" panose="02020603050405020304" pitchFamily="18" charset="0"/>
              </a:rPr>
              <a:t>C3 is the number of traffic lights.</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AF1CE3D0-00F1-4215-B1F9-289804B1F07D}"/>
              </a:ext>
            </a:extLst>
          </p:cNvPr>
          <p:cNvSpPr/>
          <p:nvPr/>
        </p:nvSpPr>
        <p:spPr>
          <a:xfrm>
            <a:off x="914398" y="4840546"/>
            <a:ext cx="5034274" cy="1569660"/>
          </a:xfrm>
          <a:prstGeom prst="rect">
            <a:avLst/>
          </a:prstGeom>
        </p:spPr>
        <p:txBody>
          <a:bodyPr wrap="square">
            <a:spAutoFit/>
          </a:bodyPr>
          <a:lstStyle/>
          <a:p>
            <a:r>
              <a:rPr lang="en-US" altLang="zh-CN" sz="2400" b="1" dirty="0">
                <a:solidFill>
                  <a:srgbClr val="222222"/>
                </a:solidFill>
                <a:latin typeface="Times New Roman" panose="02020603050405020304" pitchFamily="18" charset="0"/>
                <a:cs typeface="Times New Roman" panose="02020603050405020304" pitchFamily="18" charset="0"/>
              </a:rPr>
              <a:t>Where S denote degree of infeasibility, D denote distance from base station to users, C denote constant.</a:t>
            </a:r>
            <a:endParaRPr lang="zh-CN" altLang="en-US" sz="24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7106BF0-4020-4756-8794-62EF92CF2E31}"/>
              </a:ext>
            </a:extLst>
          </p:cNvPr>
          <p:cNvPicPr>
            <a:picLocks noChangeAspect="1"/>
          </p:cNvPicPr>
          <p:nvPr/>
        </p:nvPicPr>
        <p:blipFill>
          <a:blip r:embed="rId3"/>
          <a:stretch>
            <a:fillRect/>
          </a:stretch>
        </p:blipFill>
        <p:spPr>
          <a:xfrm>
            <a:off x="6243328" y="2517855"/>
            <a:ext cx="5034274" cy="3892351"/>
          </a:xfrm>
          <a:prstGeom prst="rect">
            <a:avLst/>
          </a:prstGeom>
        </p:spPr>
      </p:pic>
    </p:spTree>
    <p:extLst>
      <p:ext uri="{BB962C8B-B14F-4D97-AF65-F5344CB8AC3E}">
        <p14:creationId xmlns:p14="http://schemas.microsoft.com/office/powerpoint/2010/main" val="1802395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2A88720-084E-4961-91FD-D6883814B11F}"/>
              </a:ext>
            </a:extLst>
          </p:cNvPr>
          <p:cNvSpPr/>
          <p:nvPr/>
        </p:nvSpPr>
        <p:spPr>
          <a:xfrm>
            <a:off x="595313" y="1903633"/>
            <a:ext cx="10973835" cy="646331"/>
          </a:xfrm>
          <a:prstGeom prst="rect">
            <a:avLst/>
          </a:prstGeom>
        </p:spPr>
        <p:txBody>
          <a:bodyPr wrap="square">
            <a:spAutoFit/>
          </a:bodyPr>
          <a:lstStyle/>
          <a:p>
            <a:r>
              <a:rPr lang="en-US" altLang="zh-CN" sz="3600" dirty="0">
                <a:highlight>
                  <a:srgbClr val="FBFBFB"/>
                </a:highlight>
              </a:rPr>
              <a:t>1  1  0  1  0  0  1  1  1 </a:t>
            </a:r>
            <a:r>
              <a:rPr lang="zh-CN" altLang="en-US" sz="3600" dirty="0">
                <a:highlight>
                  <a:srgbClr val="FBFBFB"/>
                </a:highlight>
              </a:rPr>
              <a:t> </a:t>
            </a:r>
            <a:r>
              <a:rPr lang="en-US" altLang="zh-CN" sz="3600" dirty="0">
                <a:highlight>
                  <a:srgbClr val="FBFBFB"/>
                </a:highlight>
              </a:rPr>
              <a:t>0        0  0  1  0  1  1  0  1  0  1</a:t>
            </a:r>
            <a:r>
              <a:rPr lang="zh-CN" altLang="en-US" sz="3600" dirty="0">
                <a:highlight>
                  <a:srgbClr val="FBFBFB"/>
                </a:highlight>
              </a:rPr>
              <a:t> </a:t>
            </a:r>
            <a:endParaRPr lang="en-US" sz="3600" dirty="0">
              <a:highlight>
                <a:srgbClr val="FBFBFB"/>
              </a:highlight>
            </a:endParaRPr>
          </a:p>
        </p:txBody>
      </p:sp>
      <p:grpSp>
        <p:nvGrpSpPr>
          <p:cNvPr id="3" name="组合 2">
            <a:extLst>
              <a:ext uri="{FF2B5EF4-FFF2-40B4-BE49-F238E27FC236}">
                <a16:creationId xmlns:a16="http://schemas.microsoft.com/office/drawing/2014/main" id="{739AC174-CCC3-48D2-880D-1F1E42C98921}"/>
              </a:ext>
            </a:extLst>
          </p:cNvPr>
          <p:cNvGrpSpPr/>
          <p:nvPr/>
        </p:nvGrpSpPr>
        <p:grpSpPr>
          <a:xfrm>
            <a:off x="304801" y="218860"/>
            <a:ext cx="4948776" cy="1398316"/>
            <a:chOff x="304801" y="218860"/>
            <a:chExt cx="4948776" cy="1014413"/>
          </a:xfrm>
        </p:grpSpPr>
        <p:grpSp>
          <p:nvGrpSpPr>
            <p:cNvPr id="4" name="组合 3">
              <a:extLst>
                <a:ext uri="{FF2B5EF4-FFF2-40B4-BE49-F238E27FC236}">
                  <a16:creationId xmlns:a16="http://schemas.microsoft.com/office/drawing/2014/main" id="{43888885-13D6-4DEA-BF87-6FF0EDBD38F3}"/>
                </a:ext>
              </a:extLst>
            </p:cNvPr>
            <p:cNvGrpSpPr/>
            <p:nvPr/>
          </p:nvGrpSpPr>
          <p:grpSpPr>
            <a:xfrm>
              <a:off x="595313" y="425924"/>
              <a:ext cx="4658264" cy="612676"/>
              <a:chOff x="1893616" y="487731"/>
              <a:chExt cx="4658264" cy="612676"/>
            </a:xfrm>
          </p:grpSpPr>
          <p:sp>
            <p:nvSpPr>
              <p:cNvPr id="6" name="文本框 5">
                <a:extLst>
                  <a:ext uri="{FF2B5EF4-FFF2-40B4-BE49-F238E27FC236}">
                    <a16:creationId xmlns:a16="http://schemas.microsoft.com/office/drawing/2014/main" id="{1659A829-B337-4FCC-A208-0F20C54741FB}"/>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99FD9D2D-D829-419E-ABE7-50D038316151}"/>
                  </a:ext>
                </a:extLst>
              </p:cNvPr>
              <p:cNvSpPr txBox="1"/>
              <p:nvPr/>
            </p:nvSpPr>
            <p:spPr>
              <a:xfrm>
                <a:off x="1893616" y="813309"/>
                <a:ext cx="4658264" cy="2870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--CORES OF CONCEPTS</a:t>
                </a:r>
              </a:p>
            </p:txBody>
          </p:sp>
        </p:grpSp>
        <p:sp>
          <p:nvSpPr>
            <p:cNvPr id="5" name="任意多边形 17">
              <a:extLst>
                <a:ext uri="{FF2B5EF4-FFF2-40B4-BE49-F238E27FC236}">
                  <a16:creationId xmlns:a16="http://schemas.microsoft.com/office/drawing/2014/main" id="{E0FDAFF2-CE8E-4FAD-AFE9-4ABC9E3C4867}"/>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9" name="Rectangle 18">
            <a:extLst>
              <a:ext uri="{FF2B5EF4-FFF2-40B4-BE49-F238E27FC236}">
                <a16:creationId xmlns:a16="http://schemas.microsoft.com/office/drawing/2014/main" id="{8001D5AD-08CC-43CD-941A-31E88EED71F8}"/>
              </a:ext>
            </a:extLst>
          </p:cNvPr>
          <p:cNvSpPr/>
          <p:nvPr/>
        </p:nvSpPr>
        <p:spPr>
          <a:xfrm>
            <a:off x="1610141" y="1948987"/>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8">
            <a:extLst>
              <a:ext uri="{FF2B5EF4-FFF2-40B4-BE49-F238E27FC236}">
                <a16:creationId xmlns:a16="http://schemas.microsoft.com/office/drawing/2014/main" id="{4EC3DD82-7E0E-4BA7-AECE-4DFC7D34F44B}"/>
              </a:ext>
            </a:extLst>
          </p:cNvPr>
          <p:cNvSpPr/>
          <p:nvPr/>
        </p:nvSpPr>
        <p:spPr>
          <a:xfrm>
            <a:off x="6440567" y="1929108"/>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8">
            <a:extLst>
              <a:ext uri="{FF2B5EF4-FFF2-40B4-BE49-F238E27FC236}">
                <a16:creationId xmlns:a16="http://schemas.microsoft.com/office/drawing/2014/main" id="{10F854F5-CCDF-4A04-B7E8-D10A6312241C}"/>
              </a:ext>
            </a:extLst>
          </p:cNvPr>
          <p:cNvSpPr/>
          <p:nvPr/>
        </p:nvSpPr>
        <p:spPr>
          <a:xfrm>
            <a:off x="1119810" y="1935734"/>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8">
            <a:extLst>
              <a:ext uri="{FF2B5EF4-FFF2-40B4-BE49-F238E27FC236}">
                <a16:creationId xmlns:a16="http://schemas.microsoft.com/office/drawing/2014/main" id="{3E129CEC-7BFF-43CA-94BD-D2A9019A6560}"/>
              </a:ext>
            </a:extLst>
          </p:cNvPr>
          <p:cNvSpPr/>
          <p:nvPr/>
        </p:nvSpPr>
        <p:spPr>
          <a:xfrm>
            <a:off x="2120349" y="1929104"/>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8">
            <a:extLst>
              <a:ext uri="{FF2B5EF4-FFF2-40B4-BE49-F238E27FC236}">
                <a16:creationId xmlns:a16="http://schemas.microsoft.com/office/drawing/2014/main" id="{D3C71E9D-470B-440B-9D4D-0596B04AF306}"/>
              </a:ext>
            </a:extLst>
          </p:cNvPr>
          <p:cNvSpPr/>
          <p:nvPr/>
        </p:nvSpPr>
        <p:spPr>
          <a:xfrm>
            <a:off x="5188227" y="1948989"/>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8">
            <a:extLst>
              <a:ext uri="{FF2B5EF4-FFF2-40B4-BE49-F238E27FC236}">
                <a16:creationId xmlns:a16="http://schemas.microsoft.com/office/drawing/2014/main" id="{0269AD35-80A6-4BA7-8143-3594496069C7}"/>
              </a:ext>
            </a:extLst>
          </p:cNvPr>
          <p:cNvSpPr/>
          <p:nvPr/>
        </p:nvSpPr>
        <p:spPr>
          <a:xfrm>
            <a:off x="4691275" y="1929109"/>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8">
            <a:extLst>
              <a:ext uri="{FF2B5EF4-FFF2-40B4-BE49-F238E27FC236}">
                <a16:creationId xmlns:a16="http://schemas.microsoft.com/office/drawing/2014/main" id="{C07C6BE2-ECDE-478E-87A6-2EB115E62611}"/>
              </a:ext>
            </a:extLst>
          </p:cNvPr>
          <p:cNvSpPr/>
          <p:nvPr/>
        </p:nvSpPr>
        <p:spPr>
          <a:xfrm>
            <a:off x="4181065" y="1935732"/>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55732B0A-AB04-442A-9252-0F10166FE2EE}"/>
              </a:ext>
            </a:extLst>
          </p:cNvPr>
          <p:cNvSpPr/>
          <p:nvPr/>
        </p:nvSpPr>
        <p:spPr>
          <a:xfrm>
            <a:off x="2623933" y="1929110"/>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8">
            <a:extLst>
              <a:ext uri="{FF2B5EF4-FFF2-40B4-BE49-F238E27FC236}">
                <a16:creationId xmlns:a16="http://schemas.microsoft.com/office/drawing/2014/main" id="{70E23157-818A-41CE-B2F1-0C4E34CBE8EB}"/>
              </a:ext>
            </a:extLst>
          </p:cNvPr>
          <p:cNvSpPr/>
          <p:nvPr/>
        </p:nvSpPr>
        <p:spPr>
          <a:xfrm>
            <a:off x="3677478" y="1935740"/>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18">
            <a:extLst>
              <a:ext uri="{FF2B5EF4-FFF2-40B4-BE49-F238E27FC236}">
                <a16:creationId xmlns:a16="http://schemas.microsoft.com/office/drawing/2014/main" id="{ACA9584E-7E8A-4773-826C-4BF70DCF8982}"/>
              </a:ext>
            </a:extLst>
          </p:cNvPr>
          <p:cNvSpPr/>
          <p:nvPr/>
        </p:nvSpPr>
        <p:spPr>
          <a:xfrm>
            <a:off x="609605" y="1929107"/>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18">
            <a:extLst>
              <a:ext uri="{FF2B5EF4-FFF2-40B4-BE49-F238E27FC236}">
                <a16:creationId xmlns:a16="http://schemas.microsoft.com/office/drawing/2014/main" id="{A92CC85B-DBB0-415F-AE85-BD12489B3761}"/>
              </a:ext>
            </a:extLst>
          </p:cNvPr>
          <p:cNvSpPr/>
          <p:nvPr/>
        </p:nvSpPr>
        <p:spPr>
          <a:xfrm>
            <a:off x="3134141" y="1935735"/>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18">
            <a:extLst>
              <a:ext uri="{FF2B5EF4-FFF2-40B4-BE49-F238E27FC236}">
                <a16:creationId xmlns:a16="http://schemas.microsoft.com/office/drawing/2014/main" id="{00F1650F-3E5D-4F3F-A737-62875720ECA1}"/>
              </a:ext>
            </a:extLst>
          </p:cNvPr>
          <p:cNvSpPr/>
          <p:nvPr/>
        </p:nvSpPr>
        <p:spPr>
          <a:xfrm>
            <a:off x="8514535" y="1935736"/>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18">
            <a:extLst>
              <a:ext uri="{FF2B5EF4-FFF2-40B4-BE49-F238E27FC236}">
                <a16:creationId xmlns:a16="http://schemas.microsoft.com/office/drawing/2014/main" id="{2BEF9E2A-0E9C-4C5D-9501-0272D75233D0}"/>
              </a:ext>
            </a:extLst>
          </p:cNvPr>
          <p:cNvSpPr/>
          <p:nvPr/>
        </p:nvSpPr>
        <p:spPr>
          <a:xfrm>
            <a:off x="7991072" y="1929111"/>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18">
            <a:extLst>
              <a:ext uri="{FF2B5EF4-FFF2-40B4-BE49-F238E27FC236}">
                <a16:creationId xmlns:a16="http://schemas.microsoft.com/office/drawing/2014/main" id="{5BEB5277-02F6-46A4-990C-FC5051FFE602}"/>
              </a:ext>
            </a:extLst>
          </p:cNvPr>
          <p:cNvSpPr/>
          <p:nvPr/>
        </p:nvSpPr>
        <p:spPr>
          <a:xfrm>
            <a:off x="6964027" y="1935732"/>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18">
            <a:extLst>
              <a:ext uri="{FF2B5EF4-FFF2-40B4-BE49-F238E27FC236}">
                <a16:creationId xmlns:a16="http://schemas.microsoft.com/office/drawing/2014/main" id="{D4D20838-D594-4CF1-B23F-E54A715A8386}"/>
              </a:ext>
            </a:extLst>
          </p:cNvPr>
          <p:cNvSpPr/>
          <p:nvPr/>
        </p:nvSpPr>
        <p:spPr>
          <a:xfrm>
            <a:off x="7474236" y="1929111"/>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18">
            <a:extLst>
              <a:ext uri="{FF2B5EF4-FFF2-40B4-BE49-F238E27FC236}">
                <a16:creationId xmlns:a16="http://schemas.microsoft.com/office/drawing/2014/main" id="{BFC24D3C-CCB4-4048-8A48-74799F67B327}"/>
              </a:ext>
            </a:extLst>
          </p:cNvPr>
          <p:cNvSpPr/>
          <p:nvPr/>
        </p:nvSpPr>
        <p:spPr>
          <a:xfrm>
            <a:off x="9018113" y="1935734"/>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18">
            <a:extLst>
              <a:ext uri="{FF2B5EF4-FFF2-40B4-BE49-F238E27FC236}">
                <a16:creationId xmlns:a16="http://schemas.microsoft.com/office/drawing/2014/main" id="{A82F16B5-1393-401B-B10F-6479859AC492}"/>
              </a:ext>
            </a:extLst>
          </p:cNvPr>
          <p:cNvSpPr/>
          <p:nvPr/>
        </p:nvSpPr>
        <p:spPr>
          <a:xfrm>
            <a:off x="9515071" y="1929108"/>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18">
            <a:extLst>
              <a:ext uri="{FF2B5EF4-FFF2-40B4-BE49-F238E27FC236}">
                <a16:creationId xmlns:a16="http://schemas.microsoft.com/office/drawing/2014/main" id="{44AC8973-1F24-406E-80DA-5D14D32C2DD3}"/>
              </a:ext>
            </a:extLst>
          </p:cNvPr>
          <p:cNvSpPr/>
          <p:nvPr/>
        </p:nvSpPr>
        <p:spPr>
          <a:xfrm>
            <a:off x="10025285" y="1922482"/>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18">
            <a:extLst>
              <a:ext uri="{FF2B5EF4-FFF2-40B4-BE49-F238E27FC236}">
                <a16:creationId xmlns:a16="http://schemas.microsoft.com/office/drawing/2014/main" id="{DA0D8AC0-04BE-48C0-AA97-D3A296B29C68}"/>
              </a:ext>
            </a:extLst>
          </p:cNvPr>
          <p:cNvSpPr/>
          <p:nvPr/>
        </p:nvSpPr>
        <p:spPr>
          <a:xfrm>
            <a:off x="10522240" y="1916883"/>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18">
            <a:extLst>
              <a:ext uri="{FF2B5EF4-FFF2-40B4-BE49-F238E27FC236}">
                <a16:creationId xmlns:a16="http://schemas.microsoft.com/office/drawing/2014/main" id="{D1F33F1E-4A5A-4B8E-8B47-3AA51FD0C279}"/>
              </a:ext>
            </a:extLst>
          </p:cNvPr>
          <p:cNvSpPr/>
          <p:nvPr/>
        </p:nvSpPr>
        <p:spPr>
          <a:xfrm>
            <a:off x="11032451" y="1922482"/>
            <a:ext cx="430695" cy="600977"/>
          </a:xfrm>
          <a:prstGeom prst="rect">
            <a:avLst/>
          </a:prstGeom>
          <a:noFill/>
          <a:ln w="3810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ï$ľíḑe">
            <a:extLst>
              <a:ext uri="{FF2B5EF4-FFF2-40B4-BE49-F238E27FC236}">
                <a16:creationId xmlns:a16="http://schemas.microsoft.com/office/drawing/2014/main" id="{5394C427-76EC-46DA-A766-F1F675428404}"/>
              </a:ext>
            </a:extLst>
          </p:cNvPr>
          <p:cNvSpPr/>
          <p:nvPr/>
        </p:nvSpPr>
        <p:spPr>
          <a:xfrm>
            <a:off x="968799" y="3451190"/>
            <a:ext cx="692747" cy="69274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4" name="i$ľiḑè">
            <a:extLst>
              <a:ext uri="{FF2B5EF4-FFF2-40B4-BE49-F238E27FC236}">
                <a16:creationId xmlns:a16="http://schemas.microsoft.com/office/drawing/2014/main" id="{44F1BAD7-6B93-46FF-AF11-D5F1DC029B12}"/>
              </a:ext>
            </a:extLst>
          </p:cNvPr>
          <p:cNvSpPr>
            <a:spLocks/>
          </p:cNvSpPr>
          <p:nvPr/>
        </p:nvSpPr>
        <p:spPr bwMode="auto">
          <a:xfrm>
            <a:off x="1187914" y="3676199"/>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35" name="iṡḻîḋe">
            <a:extLst>
              <a:ext uri="{FF2B5EF4-FFF2-40B4-BE49-F238E27FC236}">
                <a16:creationId xmlns:a16="http://schemas.microsoft.com/office/drawing/2014/main" id="{CCDF87BB-D798-4AC6-B00C-50707314F9A3}"/>
              </a:ext>
            </a:extLst>
          </p:cNvPr>
          <p:cNvSpPr/>
          <p:nvPr/>
        </p:nvSpPr>
        <p:spPr>
          <a:xfrm>
            <a:off x="968799" y="5190937"/>
            <a:ext cx="692747" cy="69274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îśľíḓè">
            <a:extLst>
              <a:ext uri="{FF2B5EF4-FFF2-40B4-BE49-F238E27FC236}">
                <a16:creationId xmlns:a16="http://schemas.microsoft.com/office/drawing/2014/main" id="{DE43D211-AD41-4BCB-8EE4-AB6B2F6B4AC5}"/>
              </a:ext>
            </a:extLst>
          </p:cNvPr>
          <p:cNvSpPr>
            <a:spLocks/>
          </p:cNvSpPr>
          <p:nvPr/>
        </p:nvSpPr>
        <p:spPr bwMode="auto">
          <a:xfrm>
            <a:off x="1187914" y="54214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37" name="矩形 36">
            <a:extLst>
              <a:ext uri="{FF2B5EF4-FFF2-40B4-BE49-F238E27FC236}">
                <a16:creationId xmlns:a16="http://schemas.microsoft.com/office/drawing/2014/main" id="{7D28FCF8-6833-48A2-B365-D595F3A4BCBB}"/>
              </a:ext>
            </a:extLst>
          </p:cNvPr>
          <p:cNvSpPr/>
          <p:nvPr/>
        </p:nvSpPr>
        <p:spPr>
          <a:xfrm>
            <a:off x="1880661" y="2762075"/>
            <a:ext cx="9342540" cy="1938992"/>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Genotype:   Since the whole program is based on the coordinate of 1024*1024, the format of the genotype will be presented as binary numbers with 10 + 10 bits. We can separate this genotype into two parts, the first 10 digital will be the Y-axis, and the last 10 digital will be the X-axis.</a:t>
            </a:r>
            <a:endParaRPr lang="zh-CN" altLang="en-US" sz="2400" b="1" dirty="0">
              <a:highlight>
                <a:srgbClr val="FBFBFB"/>
              </a:highlight>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B17E89C5-8598-41EA-AF5C-EAAB72329944}"/>
              </a:ext>
            </a:extLst>
          </p:cNvPr>
          <p:cNvSpPr/>
          <p:nvPr/>
        </p:nvSpPr>
        <p:spPr>
          <a:xfrm>
            <a:off x="1880661" y="4857193"/>
            <a:ext cx="9342540" cy="1569660"/>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Expression:   The expression will be presented in a three-dimensional coordinate system. The X-axis is the last 10 digital of the genotype of the certain point, the Y-axis is the first 10 digital of the genotype of the point, the Z-axis is the feasibility of the point.    </a:t>
            </a:r>
            <a:endParaRPr lang="zh-CN" altLang="en-US" sz="2400" b="1" dirty="0">
              <a:highlight>
                <a:srgbClr val="FBFBFB"/>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6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par>
                          <p:cTn id="49" fill="hold">
                            <p:stCondLst>
                              <p:cond delay="500"/>
                            </p:stCondLst>
                            <p:childTnLst>
                              <p:par>
                                <p:cTn id="50" presetID="53" presetClass="entr" presetSubtype="16"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500" fill="hold"/>
                                        <p:tgtEl>
                                          <p:spTgt spid="35"/>
                                        </p:tgtEl>
                                        <p:attrNameLst>
                                          <p:attrName>ppt_w</p:attrName>
                                        </p:attrNameLst>
                                      </p:cBhvr>
                                      <p:tavLst>
                                        <p:tav tm="0">
                                          <p:val>
                                            <p:fltVal val="0"/>
                                          </p:val>
                                        </p:tav>
                                        <p:tav tm="100000">
                                          <p:val>
                                            <p:strVal val="#ppt_w"/>
                                          </p:val>
                                        </p:tav>
                                      </p:tavLst>
                                    </p:anim>
                                    <p:anim calcmode="lin" valueType="num">
                                      <p:cBhvr>
                                        <p:cTn id="63" dur="500" fill="hold"/>
                                        <p:tgtEl>
                                          <p:spTgt spid="35"/>
                                        </p:tgtEl>
                                        <p:attrNameLst>
                                          <p:attrName>ppt_h</p:attrName>
                                        </p:attrNameLst>
                                      </p:cBhvr>
                                      <p:tavLst>
                                        <p:tav tm="0">
                                          <p:val>
                                            <p:fltVal val="0"/>
                                          </p:val>
                                        </p:tav>
                                        <p:tav tm="100000">
                                          <p:val>
                                            <p:strVal val="#ppt_h"/>
                                          </p:val>
                                        </p:tav>
                                      </p:tavLst>
                                    </p:anim>
                                    <p:animEffect transition="in" filter="fade">
                                      <p:cBhvr>
                                        <p:cTn id="64" dur="500"/>
                                        <p:tgtEl>
                                          <p:spTgt spid="3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Effect transition="in" filter="fade">
                                      <p:cBhvr>
                                        <p:cTn id="6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4"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936AA4B-7BC3-4D88-B8B7-50E034CF8BC4}"/>
              </a:ext>
            </a:extLst>
          </p:cNvPr>
          <p:cNvGrpSpPr/>
          <p:nvPr/>
        </p:nvGrpSpPr>
        <p:grpSpPr>
          <a:xfrm>
            <a:off x="304801" y="218860"/>
            <a:ext cx="4948776" cy="1398316"/>
            <a:chOff x="304801" y="218860"/>
            <a:chExt cx="4948776" cy="1014413"/>
          </a:xfrm>
        </p:grpSpPr>
        <p:grpSp>
          <p:nvGrpSpPr>
            <p:cNvPr id="3" name="组合 2">
              <a:extLst>
                <a:ext uri="{FF2B5EF4-FFF2-40B4-BE49-F238E27FC236}">
                  <a16:creationId xmlns:a16="http://schemas.microsoft.com/office/drawing/2014/main" id="{ACF742ED-78AB-4273-AED4-163B4B3784DD}"/>
                </a:ext>
              </a:extLst>
            </p:cNvPr>
            <p:cNvGrpSpPr/>
            <p:nvPr/>
          </p:nvGrpSpPr>
          <p:grpSpPr>
            <a:xfrm>
              <a:off x="595313" y="425924"/>
              <a:ext cx="4658264" cy="612676"/>
              <a:chOff x="1893616" y="487731"/>
              <a:chExt cx="4658264" cy="612676"/>
            </a:xfrm>
          </p:grpSpPr>
          <p:sp>
            <p:nvSpPr>
              <p:cNvPr id="5" name="文本框 4">
                <a:extLst>
                  <a:ext uri="{FF2B5EF4-FFF2-40B4-BE49-F238E27FC236}">
                    <a16:creationId xmlns:a16="http://schemas.microsoft.com/office/drawing/2014/main" id="{E1A7FA67-2F32-4EF6-BD45-B31658C4C76D}"/>
                  </a:ext>
                </a:extLst>
              </p:cNvPr>
              <p:cNvSpPr txBox="1"/>
              <p:nvPr/>
            </p:nvSpPr>
            <p:spPr>
              <a:xfrm>
                <a:off x="1893616" y="487731"/>
                <a:ext cx="3904343" cy="379572"/>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en-US" altLang="zh-CN" dirty="0">
                    <a:latin typeface="Times New Roman" panose="02020603050405020304" pitchFamily="18" charset="0"/>
                    <a:cs typeface="Times New Roman" panose="02020603050405020304" pitchFamily="18" charset="0"/>
                  </a:rPr>
                  <a:t>Explanation of topic</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849359C-1FA3-44BA-99D6-CB1DB725327F}"/>
                  </a:ext>
                </a:extLst>
              </p:cNvPr>
              <p:cNvSpPr txBox="1"/>
              <p:nvPr/>
            </p:nvSpPr>
            <p:spPr>
              <a:xfrm>
                <a:off x="1893616" y="813309"/>
                <a:ext cx="4658264" cy="2870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800" b="1" dirty="0">
                    <a:solidFill>
                      <a:schemeClr val="tx1"/>
                    </a:solidFill>
                    <a:latin typeface="Times New Roman" panose="02020603050405020304" pitchFamily="18" charset="0"/>
                    <a:cs typeface="Times New Roman" panose="02020603050405020304" pitchFamily="18" charset="0"/>
                  </a:rPr>
                  <a:t>--CORES OF CONCEPTS</a:t>
                </a:r>
              </a:p>
            </p:txBody>
          </p:sp>
        </p:grpSp>
        <p:sp>
          <p:nvSpPr>
            <p:cNvPr id="4" name="任意多边形 17">
              <a:extLst>
                <a:ext uri="{FF2B5EF4-FFF2-40B4-BE49-F238E27FC236}">
                  <a16:creationId xmlns:a16="http://schemas.microsoft.com/office/drawing/2014/main" id="{4DF2A11F-2694-4A43-AFB3-2347B061C217}"/>
                </a:ext>
              </a:extLst>
            </p:cNvPr>
            <p:cNvSpPr/>
            <p:nvPr/>
          </p:nvSpPr>
          <p:spPr>
            <a:xfrm>
              <a:off x="304801" y="218860"/>
              <a:ext cx="521000"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12" name="ï$ľíḑe">
            <a:extLst>
              <a:ext uri="{FF2B5EF4-FFF2-40B4-BE49-F238E27FC236}">
                <a16:creationId xmlns:a16="http://schemas.microsoft.com/office/drawing/2014/main" id="{178D7CD4-6CDC-45DE-90F7-F5CBF74ECC72}"/>
              </a:ext>
            </a:extLst>
          </p:cNvPr>
          <p:cNvSpPr/>
          <p:nvPr/>
        </p:nvSpPr>
        <p:spPr>
          <a:xfrm>
            <a:off x="968799" y="3106630"/>
            <a:ext cx="692747" cy="69274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 name="i$ľiḑè">
            <a:extLst>
              <a:ext uri="{FF2B5EF4-FFF2-40B4-BE49-F238E27FC236}">
                <a16:creationId xmlns:a16="http://schemas.microsoft.com/office/drawing/2014/main" id="{3F683992-1721-4364-B7D8-EA1AA5218A87}"/>
              </a:ext>
            </a:extLst>
          </p:cNvPr>
          <p:cNvSpPr>
            <a:spLocks/>
          </p:cNvSpPr>
          <p:nvPr/>
        </p:nvSpPr>
        <p:spPr bwMode="auto">
          <a:xfrm>
            <a:off x="1187914" y="3331639"/>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4" name="iṡḻîḋe">
            <a:extLst>
              <a:ext uri="{FF2B5EF4-FFF2-40B4-BE49-F238E27FC236}">
                <a16:creationId xmlns:a16="http://schemas.microsoft.com/office/drawing/2014/main" id="{5C79A9D9-CB43-49EC-B611-377FE21FC721}"/>
              </a:ext>
            </a:extLst>
          </p:cNvPr>
          <p:cNvSpPr/>
          <p:nvPr/>
        </p:nvSpPr>
        <p:spPr>
          <a:xfrm>
            <a:off x="968799" y="4912638"/>
            <a:ext cx="692747" cy="69274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5" name="îśľíḓè">
            <a:extLst>
              <a:ext uri="{FF2B5EF4-FFF2-40B4-BE49-F238E27FC236}">
                <a16:creationId xmlns:a16="http://schemas.microsoft.com/office/drawing/2014/main" id="{3AC8D971-C178-42F5-BBC3-8BCDB006FDB0}"/>
              </a:ext>
            </a:extLst>
          </p:cNvPr>
          <p:cNvSpPr>
            <a:spLocks/>
          </p:cNvSpPr>
          <p:nvPr/>
        </p:nvSpPr>
        <p:spPr bwMode="auto">
          <a:xfrm>
            <a:off x="1187914" y="5143192"/>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6" name="矩形 15">
            <a:extLst>
              <a:ext uri="{FF2B5EF4-FFF2-40B4-BE49-F238E27FC236}">
                <a16:creationId xmlns:a16="http://schemas.microsoft.com/office/drawing/2014/main" id="{B4829796-4956-42E3-B805-025A67443991}"/>
              </a:ext>
            </a:extLst>
          </p:cNvPr>
          <p:cNvSpPr/>
          <p:nvPr/>
        </p:nvSpPr>
        <p:spPr>
          <a:xfrm>
            <a:off x="1880661" y="2722316"/>
            <a:ext cx="9342540" cy="1200329"/>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Problem:   We are trying to find out the point which has the lowest infeasibility score regarding several factors such as cost efficiency On the basis of ten known points.</a:t>
            </a:r>
            <a:endParaRPr lang="zh-CN" altLang="en-US" sz="2400" b="1" dirty="0">
              <a:highlight>
                <a:srgbClr val="FBFBFB"/>
              </a:highlight>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871B9941-63D2-4A2F-9C72-B3D34722E702}"/>
              </a:ext>
            </a:extLst>
          </p:cNvPr>
          <p:cNvSpPr/>
          <p:nvPr/>
        </p:nvSpPr>
        <p:spPr>
          <a:xfrm>
            <a:off x="1880661" y="4154823"/>
            <a:ext cx="9781252" cy="2308324"/>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Fitness:   In our model, we are looking for the point which has the minimum score of infeasibility. The relationship between infeasibility score and the sum of length is quadratic equation instead of liner equation. Thus, the lower infeasibility score, the better fitness it has and the point has higher chosen probability, which means this points should holds higher ratio in the random process.</a:t>
            </a:r>
            <a:endParaRPr lang="zh-CN" altLang="en-US" sz="2400" b="1" dirty="0">
              <a:highlight>
                <a:srgbClr val="FBFBFB"/>
              </a:highlight>
              <a:latin typeface="Times New Roman" panose="02020603050405020304" pitchFamily="18" charset="0"/>
              <a:cs typeface="Times New Roman" panose="02020603050405020304" pitchFamily="18" charset="0"/>
            </a:endParaRPr>
          </a:p>
        </p:txBody>
      </p:sp>
      <p:sp>
        <p:nvSpPr>
          <p:cNvPr id="18" name="îṥļíḋê">
            <a:extLst>
              <a:ext uri="{FF2B5EF4-FFF2-40B4-BE49-F238E27FC236}">
                <a16:creationId xmlns:a16="http://schemas.microsoft.com/office/drawing/2014/main" id="{36394B20-3256-40E9-8D7D-38FCB6D12624}"/>
              </a:ext>
            </a:extLst>
          </p:cNvPr>
          <p:cNvSpPr/>
          <p:nvPr/>
        </p:nvSpPr>
        <p:spPr>
          <a:xfrm>
            <a:off x="968799" y="1797621"/>
            <a:ext cx="692747" cy="69274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9" name="î$liḓè">
            <a:extLst>
              <a:ext uri="{FF2B5EF4-FFF2-40B4-BE49-F238E27FC236}">
                <a16:creationId xmlns:a16="http://schemas.microsoft.com/office/drawing/2014/main" id="{628C3A4D-0154-49BF-8FFE-A2D8451D9FF6}"/>
              </a:ext>
            </a:extLst>
          </p:cNvPr>
          <p:cNvSpPr>
            <a:spLocks/>
          </p:cNvSpPr>
          <p:nvPr/>
        </p:nvSpPr>
        <p:spPr bwMode="auto">
          <a:xfrm>
            <a:off x="1187915" y="2016949"/>
            <a:ext cx="254515" cy="254091"/>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rgbClr val="FFFFFF"/>
          </a:solidFill>
          <a:ln>
            <a:noFill/>
          </a:ln>
        </p:spPr>
        <p:txBody>
          <a:bodyPr anchor="ctr"/>
          <a:lstStyle/>
          <a:p>
            <a:pPr algn="ctr"/>
            <a:endParaRPr/>
          </a:p>
        </p:txBody>
      </p:sp>
      <p:sp>
        <p:nvSpPr>
          <p:cNvPr id="20" name="矩形 19">
            <a:extLst>
              <a:ext uri="{FF2B5EF4-FFF2-40B4-BE49-F238E27FC236}">
                <a16:creationId xmlns:a16="http://schemas.microsoft.com/office/drawing/2014/main" id="{63E5B0C9-203D-4ED2-9511-7F9435E7FE45}"/>
              </a:ext>
            </a:extLst>
          </p:cNvPr>
          <p:cNvSpPr/>
          <p:nvPr/>
        </p:nvSpPr>
        <p:spPr>
          <a:xfrm>
            <a:off x="1880661" y="1871820"/>
            <a:ext cx="9342540" cy="461665"/>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Phenotype:   The score of infeasibility.</a:t>
            </a:r>
            <a:endParaRPr lang="zh-CN" altLang="en-US" sz="2400" b="1" dirty="0">
              <a:highlight>
                <a:srgbClr val="FBFBFB"/>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8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80">
      <a:dk1>
        <a:sysClr val="windowText" lastClr="000000"/>
      </a:dk1>
      <a:lt1>
        <a:sysClr val="window" lastClr="FFFFFF"/>
      </a:lt1>
      <a:dk2>
        <a:srgbClr val="44546A"/>
      </a:dk2>
      <a:lt2>
        <a:srgbClr val="E7E6E6"/>
      </a:lt2>
      <a:accent1>
        <a:srgbClr val="1096AF"/>
      </a:accent1>
      <a:accent2>
        <a:srgbClr val="1096AF"/>
      </a:accent2>
      <a:accent3>
        <a:srgbClr val="1096AF"/>
      </a:accent3>
      <a:accent4>
        <a:srgbClr val="1096AF"/>
      </a:accent4>
      <a:accent5>
        <a:srgbClr val="1096AF"/>
      </a:accent5>
      <a:accent6>
        <a:srgbClr val="1096A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2621</TotalTime>
  <Words>1550</Words>
  <Application>Microsoft Macintosh PowerPoint</Application>
  <PresentationFormat>Widescreen</PresentationFormat>
  <Paragraphs>221</Paragraphs>
  <Slides>27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等线</vt:lpstr>
      <vt:lpstr>微软雅黑</vt:lpstr>
      <vt:lpstr>Arial</vt:lpstr>
      <vt:lpstr>AvenirNext-Medium</vt:lpstr>
      <vt:lpstr>Century Gothic</vt:lpstr>
      <vt:lpstr>Times New Roman</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RUOYU</dc:creator>
  <dc:description>http://www.ypppt.com/</dc:description>
  <cp:lastModifiedBy>yugeboice@gmail.com</cp:lastModifiedBy>
  <cp:revision>111</cp:revision>
  <dcterms:created xsi:type="dcterms:W3CDTF">2017-08-18T03:02:00Z</dcterms:created>
  <dcterms:modified xsi:type="dcterms:W3CDTF">2019-04-21T03:54:59Z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