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4"/>
  </p:notesMasterIdLst>
  <p:sldIdLst>
    <p:sldId id="256" r:id="rId2"/>
    <p:sldId id="258" r:id="rId3"/>
    <p:sldId id="264" r:id="rId4"/>
    <p:sldId id="261" r:id="rId5"/>
    <p:sldId id="265" r:id="rId6"/>
    <p:sldId id="268" r:id="rId7"/>
    <p:sldId id="266" r:id="rId8"/>
    <p:sldId id="269" r:id="rId9"/>
    <p:sldId id="270" r:id="rId10"/>
    <p:sldId id="271" r:id="rId11"/>
    <p:sldId id="263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3333" autoAdjust="0"/>
  </p:normalViewPr>
  <p:slideViewPr>
    <p:cSldViewPr snapToGrid="0">
      <p:cViewPr varScale="1">
        <p:scale>
          <a:sx n="65" d="100"/>
          <a:sy n="65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28C1D-011C-45EF-B349-7394FAC20E3E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A998B-41DD-4AE8-9A1A-BA1CEE93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6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Margin</a:t>
            </a:r>
            <a:r>
              <a:rPr lang="en-US" altLang="zh-CN" sz="1200" dirty="0" smtClean="0">
                <a:latin typeface="Tahoma" panose="020B0604030504040204" pitchFamily="34" charset="0"/>
              </a:rPr>
              <a:t> of a linear classifier as the width that the boundary could be increased by before hitting a </a:t>
            </a:r>
            <a:r>
              <a:rPr lang="en-US" altLang="zh-CN" sz="1200" dirty="0" err="1" smtClean="0">
                <a:latin typeface="Tahoma" panose="020B0604030504040204" pitchFamily="34" charset="0"/>
              </a:rPr>
              <a:t>datapoint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998B-41DD-4AE8-9A1A-BA1CEE93AD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1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998B-41DD-4AE8-9A1A-BA1CEE93AD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r>
              <a:rPr lang="en-US" baseline="0" dirty="0" smtClean="0"/>
              <a:t> or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998B-41DD-4AE8-9A1A-BA1CEE93AD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4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July 03,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July 03,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July 03,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July 03,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July 03,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July 03,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July 03,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July 03,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July 03,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July 03,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July 03,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July 03,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in-depth-introduction-to-machine-learning-in-15-hours-of-expert-videos/" TargetMode="External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9NrALgHFwT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spc="0" dirty="0" smtClean="0">
                <a:solidFill>
                  <a:prstClr val="black"/>
                </a:solidFill>
                <a:latin typeface="Calibri Light" panose="020F0302020204030204"/>
              </a:rPr>
              <a:t>Support Vector Machine Model on </a:t>
            </a:r>
            <a:r>
              <a:rPr lang="en-US" sz="6000" cap="none" spc="0" dirty="0">
                <a:solidFill>
                  <a:prstClr val="black"/>
                </a:solidFill>
                <a:latin typeface="Calibri Light" panose="020F0302020204030204"/>
              </a:rPr>
              <a:t>Iris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885878" cy="2583366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 Data Science Meetup:</a:t>
            </a:r>
          </a:p>
          <a:p>
            <a:r>
              <a:rPr lang="en-US" dirty="0" smtClean="0"/>
              <a:t>Lightning </a:t>
            </a:r>
            <a:r>
              <a:rPr lang="en-US" dirty="0"/>
              <a:t>Talks hosted </a:t>
            </a:r>
            <a:r>
              <a:rPr lang="en-US" dirty="0" smtClean="0"/>
              <a:t>by </a:t>
            </a:r>
            <a:r>
              <a:rPr lang="en-US" dirty="0"/>
              <a:t>Booz Allen </a:t>
            </a:r>
            <a:r>
              <a:rPr lang="en-US" dirty="0" smtClean="0"/>
              <a:t>Hamilton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6/22/2017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05" y="312152"/>
            <a:ext cx="8826500" cy="117976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Support Vector Machine with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641" y="1491916"/>
            <a:ext cx="287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Iris flower data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set: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83" y="2026318"/>
            <a:ext cx="7208754" cy="460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628" cy="67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7100"/>
            <a:ext cx="7886700" cy="5624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52" y="1643411"/>
            <a:ext cx="6556917" cy="4123163"/>
          </a:xfrm>
        </p:spPr>
        <p:txBody>
          <a:bodyPr>
            <a:normAutofit/>
          </a:bodyPr>
          <a:lstStyle/>
          <a:p>
            <a:endParaRPr lang="en-US" sz="1800" dirty="0">
              <a:hlinkClick r:id="rId2"/>
            </a:endParaRPr>
          </a:p>
          <a:p>
            <a:endParaRPr lang="en-US" sz="1800" dirty="0">
              <a:hlinkClick r:id="rId2"/>
            </a:endParaRPr>
          </a:p>
          <a:p>
            <a:r>
              <a:rPr lang="en-US" sz="1800" dirty="0">
                <a:hlinkClick r:id="rId2"/>
              </a:rPr>
              <a:t>An Introduction to Statistical Learning with Applications in R</a:t>
            </a:r>
            <a:r>
              <a:rPr lang="en-US" sz="1800" dirty="0"/>
              <a:t>  (Free)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3"/>
              </a:rPr>
              <a:t>https://www.r-bloggers.com/in-depth-introduction-to-machine-learning-in-15-hours-of-expert-videos/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854" y="2279029"/>
            <a:ext cx="1708402" cy="26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 SVM: Introduction &amp; Theory </a:t>
            </a:r>
          </a:p>
          <a:p>
            <a:pPr marL="0" indent="0">
              <a:buClrTx/>
              <a:buNone/>
            </a:pPr>
            <a:endParaRPr lang="en-US" dirty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 Model Evaluation: </a:t>
            </a:r>
          </a:p>
          <a:p>
            <a:pPr marL="0" indent="0">
              <a:buNone/>
            </a:pPr>
            <a:r>
              <a:rPr lang="en-US" dirty="0" smtClean="0"/>
              <a:t>   -confusion matrix: accuracy, precision &amp; recall</a:t>
            </a:r>
          </a:p>
          <a:p>
            <a:pPr marL="0" indent="0">
              <a:buNone/>
            </a:pPr>
            <a:endParaRPr lang="en-US" dirty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 Application </a:t>
            </a:r>
            <a:r>
              <a:rPr lang="en-US" dirty="0"/>
              <a:t>in Python: Iris Data Set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341"/>
            <a:ext cx="8229600" cy="906269"/>
          </a:xfrm>
        </p:spPr>
        <p:txBody>
          <a:bodyPr/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1610"/>
            <a:ext cx="8229600" cy="5115390"/>
          </a:xfrm>
        </p:spPr>
        <p:txBody>
          <a:bodyPr/>
          <a:lstStyle/>
          <a:p>
            <a:r>
              <a:rPr lang="en-US" dirty="0" smtClean="0"/>
              <a:t>Supervised </a:t>
            </a:r>
            <a:r>
              <a:rPr lang="en-US" dirty="0"/>
              <a:t>learning </a:t>
            </a:r>
            <a:r>
              <a:rPr lang="en-US" dirty="0" smtClean="0"/>
              <a:t>model used </a:t>
            </a:r>
            <a:r>
              <a:rPr lang="en-US" dirty="0"/>
              <a:t>for classification </a:t>
            </a:r>
          </a:p>
          <a:p>
            <a:r>
              <a:rPr lang="en-US" dirty="0" smtClean="0"/>
              <a:t>Large margin classifier</a:t>
            </a:r>
          </a:p>
          <a:p>
            <a:r>
              <a:rPr lang="en-US" dirty="0"/>
              <a:t>Choosing Hyperplane that maximizes margin between classes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83" y="3059616"/>
            <a:ext cx="55626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97" y="436292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76" y="1282390"/>
            <a:ext cx="8341111" cy="5377676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Support Vectors: vector points that the margin line touch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2771311"/>
            <a:ext cx="373380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9" y="2578255"/>
            <a:ext cx="5521698" cy="35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1" y="482705"/>
            <a:ext cx="8229600" cy="990600"/>
          </a:xfrm>
        </p:spPr>
        <p:txBody>
          <a:bodyPr/>
          <a:lstStyle/>
          <a:p>
            <a:r>
              <a:rPr lang="en-US" dirty="0" smtClean="0"/>
              <a:t>Non-Linearly Separable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509023"/>
            <a:ext cx="9078669" cy="3780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729" y="1806498"/>
            <a:ext cx="8657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“Kernel Trick”: function computes dot product between dimensional inputs  x &amp; y</a:t>
            </a:r>
          </a:p>
          <a:p>
            <a:r>
              <a:rPr lang="en-US" dirty="0"/>
              <a:t>                            </a:t>
            </a:r>
            <a:r>
              <a:rPr lang="en-US" dirty="0" smtClean="0"/>
              <a:t>Transformation  K: R</a:t>
            </a:r>
            <a:r>
              <a:rPr lang="en-US" baseline="30000" dirty="0" smtClean="0"/>
              <a:t>2</a:t>
            </a:r>
            <a:r>
              <a:rPr lang="en-US" dirty="0" smtClean="0"/>
              <a:t> -&gt;R</a:t>
            </a:r>
            <a:r>
              <a:rPr lang="en-US" baseline="30000" dirty="0" smtClean="0"/>
              <a:t>3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493" y="6289288"/>
            <a:ext cx="28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3D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304800" y="228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200" dirty="0">
                <a:solidFill>
                  <a:schemeClr val="tx2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3600" dirty="0" smtClean="0">
                <a:solidFill>
                  <a:schemeClr val="tx2"/>
                </a:solidFill>
                <a:latin typeface="+mn-lt"/>
              </a:rPr>
              <a:t>Some Kernel </a:t>
            </a:r>
            <a:r>
              <a:rPr lang="en-US" altLang="zh-CN" sz="3600" dirty="0">
                <a:solidFill>
                  <a:schemeClr val="tx2"/>
                </a:solidFill>
                <a:latin typeface="+mn-lt"/>
              </a:rPr>
              <a:t>Functions</a:t>
            </a:r>
            <a:endParaRPr lang="en-US" altLang="zh-CN" sz="4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390525" y="1400175"/>
            <a:ext cx="7905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Linear: </a:t>
            </a:r>
            <a:r>
              <a:rPr lang="en-US" altLang="zh-CN" sz="2400" i="1" dirty="0"/>
              <a:t>K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i</a:t>
            </a:r>
            <a:r>
              <a:rPr lang="en-US" altLang="zh-CN" sz="2400" dirty="0" err="1"/>
              <a:t>,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dirty="0"/>
              <a:t>)= 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 </a:t>
            </a:r>
            <a:r>
              <a:rPr lang="en-US" altLang="zh-CN" sz="2400" b="1" baseline="30000" dirty="0" err="1"/>
              <a:t>T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000" dirty="0"/>
              <a:t>Polynomial of power </a:t>
            </a:r>
            <a:r>
              <a:rPr lang="en-US" altLang="zh-CN" sz="2000" i="1" dirty="0"/>
              <a:t>p</a:t>
            </a:r>
            <a:r>
              <a:rPr lang="en-US" altLang="zh-CN" sz="2000" dirty="0"/>
              <a:t>: </a:t>
            </a:r>
            <a:r>
              <a:rPr lang="en-US" altLang="zh-CN" sz="2000" i="1" dirty="0"/>
              <a:t>K</a:t>
            </a:r>
            <a:r>
              <a:rPr lang="en-US" altLang="zh-CN" sz="2000" dirty="0"/>
              <a:t>(</a:t>
            </a:r>
            <a:r>
              <a:rPr lang="en-US" altLang="zh-CN" sz="2000" b="1" dirty="0" err="1"/>
              <a:t>x</a:t>
            </a:r>
            <a:r>
              <a:rPr lang="en-US" altLang="zh-CN" sz="2000" b="1" baseline="-25000" dirty="0" err="1"/>
              <a:t>i</a:t>
            </a:r>
            <a:r>
              <a:rPr lang="en-US" altLang="zh-CN" sz="2000" dirty="0" err="1"/>
              <a:t>,</a:t>
            </a:r>
            <a:r>
              <a:rPr lang="en-US" altLang="zh-CN" sz="2000" b="1" dirty="0" err="1"/>
              <a:t>x</a:t>
            </a:r>
            <a:r>
              <a:rPr lang="en-US" altLang="zh-CN" sz="2000" b="1" baseline="-25000" dirty="0" err="1"/>
              <a:t>j</a:t>
            </a:r>
            <a:r>
              <a:rPr lang="en-US" altLang="zh-CN" sz="2000" dirty="0"/>
              <a:t>)= (1+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b="1" dirty="0"/>
              <a:t>x</a:t>
            </a:r>
            <a:r>
              <a:rPr lang="en-US" altLang="zh-CN" sz="2000" b="1" baseline="-25000" dirty="0"/>
              <a:t>i </a:t>
            </a:r>
            <a:r>
              <a:rPr lang="en-US" altLang="zh-CN" sz="2000" b="1" baseline="30000" dirty="0" err="1"/>
              <a:t>T</a:t>
            </a:r>
            <a:r>
              <a:rPr lang="en-US" altLang="zh-CN" sz="2000" b="1" dirty="0" err="1"/>
              <a:t>x</a:t>
            </a:r>
            <a:r>
              <a:rPr lang="en-US" altLang="zh-CN" sz="2000" b="1" baseline="-25000" dirty="0" err="1"/>
              <a:t>j</a:t>
            </a:r>
            <a:r>
              <a:rPr lang="en-US" altLang="zh-CN" sz="2000" dirty="0"/>
              <a:t>)</a:t>
            </a:r>
            <a:r>
              <a:rPr lang="en-US" altLang="zh-CN" sz="2000" i="1" baseline="30000" dirty="0"/>
              <a:t>p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Gaussian (radial-basis function network):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Sigmoid: </a:t>
            </a:r>
            <a:r>
              <a:rPr lang="en-US" altLang="zh-CN" sz="2000" i="1" dirty="0"/>
              <a:t>K</a:t>
            </a:r>
            <a:r>
              <a:rPr lang="en-US" altLang="zh-CN" sz="2000" dirty="0"/>
              <a:t>(</a:t>
            </a:r>
            <a:r>
              <a:rPr lang="en-US" altLang="zh-CN" sz="2000" b="1" dirty="0" err="1"/>
              <a:t>x</a:t>
            </a:r>
            <a:r>
              <a:rPr lang="en-US" altLang="zh-CN" sz="2000" b="1" baseline="-25000" dirty="0" err="1"/>
              <a:t>i</a:t>
            </a:r>
            <a:r>
              <a:rPr lang="en-US" altLang="zh-CN" sz="2000" dirty="0" err="1"/>
              <a:t>,</a:t>
            </a:r>
            <a:r>
              <a:rPr lang="en-US" altLang="zh-CN" sz="2000" b="1" dirty="0" err="1"/>
              <a:t>x</a:t>
            </a:r>
            <a:r>
              <a:rPr lang="en-US" altLang="zh-CN" sz="2000" b="1" baseline="-25000" dirty="0" err="1"/>
              <a:t>j</a:t>
            </a:r>
            <a:r>
              <a:rPr lang="en-US" altLang="zh-CN" sz="2000" dirty="0"/>
              <a:t>)= </a:t>
            </a:r>
            <a:r>
              <a:rPr lang="en-US" altLang="zh-CN" sz="2000" dirty="0" err="1"/>
              <a:t>tanh</a:t>
            </a:r>
            <a:r>
              <a:rPr lang="en-US" altLang="zh-CN" sz="2000" dirty="0"/>
              <a:t>(</a:t>
            </a:r>
            <a:r>
              <a:rPr lang="el-GR" altLang="en-US" sz="2000" dirty="0">
                <a:cs typeface="Times New Roman" panose="02020603050405020304" pitchFamily="18" charset="0"/>
              </a:rPr>
              <a:t>β</a:t>
            </a:r>
            <a:r>
              <a:rPr lang="en-US" altLang="zh-CN" sz="2000" baseline="-25000" dirty="0">
                <a:cs typeface="Times New Roman" panose="02020603050405020304" pitchFamily="18" charset="0"/>
              </a:rPr>
              <a:t>0</a:t>
            </a:r>
            <a:r>
              <a:rPr lang="en-US" altLang="zh-CN" sz="2000" b="1" dirty="0"/>
              <a:t>x</a:t>
            </a:r>
            <a:r>
              <a:rPr lang="en-US" altLang="zh-CN" sz="2000" b="1" baseline="-25000" dirty="0"/>
              <a:t>i </a:t>
            </a:r>
            <a:r>
              <a:rPr lang="en-US" altLang="zh-CN" sz="2000" b="1" baseline="30000" dirty="0" err="1"/>
              <a:t>T</a:t>
            </a:r>
            <a:r>
              <a:rPr lang="en-US" altLang="zh-CN" sz="2000" b="1" dirty="0" err="1"/>
              <a:t>x</a:t>
            </a:r>
            <a:r>
              <a:rPr lang="en-US" altLang="zh-CN" sz="2000" b="1" baseline="-25000" dirty="0" err="1"/>
              <a:t>j</a:t>
            </a:r>
            <a:r>
              <a:rPr lang="en-US" altLang="zh-CN" sz="2000" b="1" baseline="-25000" dirty="0"/>
              <a:t> </a:t>
            </a:r>
            <a:r>
              <a:rPr lang="en-US" altLang="zh-CN" sz="2000" dirty="0"/>
              <a:t>+ </a:t>
            </a:r>
            <a:r>
              <a:rPr lang="el-GR" altLang="en-US" sz="2000" dirty="0">
                <a:cs typeface="Times New Roman" panose="02020603050405020304" pitchFamily="18" charset="0"/>
              </a:rPr>
              <a:t>β</a:t>
            </a:r>
            <a:r>
              <a:rPr lang="en-US" altLang="zh-CN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cs typeface="Times New Roman" panose="02020603050405020304" pitchFamily="18" charset="0"/>
              </a:rPr>
              <a:t>)</a:t>
            </a:r>
            <a:endParaRPr lang="en-US" altLang="zh-CN" sz="2000" i="1" baseline="30000" dirty="0"/>
          </a:p>
        </p:txBody>
      </p:sp>
      <p:graphicFrame>
        <p:nvGraphicFramePr>
          <p:cNvPr id="245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726653"/>
              </p:ext>
            </p:extLst>
          </p:nvPr>
        </p:nvGraphicFramePr>
        <p:xfrm>
          <a:off x="2781301" y="3638596"/>
          <a:ext cx="3295650" cy="914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1739900" imgH="482600" progId="Equation.3">
                  <p:embed/>
                </p:oleObj>
              </mc:Choice>
              <mc:Fallback>
                <p:oleObj name="Equation" r:id="rId3" imgW="1739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3638596"/>
                        <a:ext cx="3295650" cy="914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9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3" y="212240"/>
            <a:ext cx="8229600" cy="54292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Hyperplane in 2 Dimensions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9525" y="1334616"/>
            <a:ext cx="5076826" cy="499572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7175" y="1334616"/>
            <a:ext cx="3562350" cy="4718304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 smtClean="0"/>
              <a:t>Hyperplane equation: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   p=2: line</a:t>
            </a:r>
          </a:p>
          <a:p>
            <a:endParaRPr lang="en-US" sz="1600" dirty="0"/>
          </a:p>
          <a:p>
            <a:endParaRPr lang="en-US" sz="1600" dirty="0" smtClean="0"/>
          </a:p>
          <a:p>
            <a:pPr>
              <a:buClrTx/>
            </a:pPr>
            <a:r>
              <a:rPr lang="en-US" sz="2000" dirty="0" smtClean="0"/>
              <a:t>Normal Vector: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" y="1975993"/>
            <a:ext cx="3490913" cy="377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82638"/>
            <a:ext cx="2435225" cy="32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8100"/>
            <a:ext cx="8229600" cy="8763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Optimization Problem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937257"/>
            <a:ext cx="4235450" cy="2830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1469827"/>
            <a:ext cx="4549343" cy="44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0" y="0"/>
            <a:ext cx="8229600" cy="87830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Model Evaluation: Confusion Matrix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710" y="625643"/>
            <a:ext cx="7898731" cy="58954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8" y="1012321"/>
            <a:ext cx="8847640" cy="366963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542169" y="3453062"/>
            <a:ext cx="312488" cy="192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4976" y="3529833"/>
            <a:ext cx="1076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(Recall)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70710" y="4693985"/>
            <a:ext cx="81273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Precision</a:t>
            </a:r>
            <a:r>
              <a:rPr lang="en-US" dirty="0">
                <a:solidFill>
                  <a:srgbClr val="333333"/>
                </a:solidFill>
              </a:rPr>
              <a:t> measure accuracy of a class, when predicts "Yes" how often it is </a:t>
            </a:r>
            <a:r>
              <a:rPr lang="en-US" dirty="0" smtClean="0">
                <a:solidFill>
                  <a:srgbClr val="333333"/>
                </a:solidFill>
              </a:rPr>
              <a:t>correct</a:t>
            </a:r>
          </a:p>
          <a:p>
            <a:endParaRPr lang="en-US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b="1" dirty="0"/>
              <a:t>Sensitivity or Recall</a:t>
            </a:r>
            <a:r>
              <a:rPr lang="en-US" dirty="0"/>
              <a:t>: When it is actually "yes" how often it predicts "Yes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b="1" dirty="0"/>
              <a:t>Specificity</a:t>
            </a:r>
            <a:r>
              <a:rPr lang="en-US" dirty="0"/>
              <a:t>: Specificity measures true negative rate. When it is actually "No", how often it is "No</a:t>
            </a:r>
            <a:r>
              <a:rPr lang="en-US" dirty="0" smtClean="0"/>
              <a:t>"</a:t>
            </a:r>
            <a:endParaRPr 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381</TotalTime>
  <Words>220</Words>
  <Application>Microsoft Office PowerPoint</Application>
  <PresentationFormat>On-screen Show (4:3)</PresentationFormat>
  <Paragraphs>72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Garamond</vt:lpstr>
      <vt:lpstr>Helvetica Neue</vt:lpstr>
      <vt:lpstr>Tahoma</vt:lpstr>
      <vt:lpstr>Times New Roman</vt:lpstr>
      <vt:lpstr>verdana</vt:lpstr>
      <vt:lpstr>Wingdings</vt:lpstr>
      <vt:lpstr>Clarity</vt:lpstr>
      <vt:lpstr>Equation</vt:lpstr>
      <vt:lpstr>Support Vector Machine Model on Iris dataset</vt:lpstr>
      <vt:lpstr>Outline</vt:lpstr>
      <vt:lpstr>SVM</vt:lpstr>
      <vt:lpstr>SVM</vt:lpstr>
      <vt:lpstr>Non-Linearly Separable Data </vt:lpstr>
      <vt:lpstr>PowerPoint Presentation</vt:lpstr>
      <vt:lpstr>Hyperplane in 2 Dimensions</vt:lpstr>
      <vt:lpstr>Optimization Problem</vt:lpstr>
      <vt:lpstr>Model Evaluation: Confusion Matrix</vt:lpstr>
      <vt:lpstr>Support Vector Machine with Python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Wafaa Daali</dc:creator>
  <cp:lastModifiedBy>Wafaa Daali</cp:lastModifiedBy>
  <cp:revision>48</cp:revision>
  <dcterms:created xsi:type="dcterms:W3CDTF">2014-09-16T21:32:26Z</dcterms:created>
  <dcterms:modified xsi:type="dcterms:W3CDTF">2017-07-03T13:20:41Z</dcterms:modified>
</cp:coreProperties>
</file>