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0" r:id="rId5"/>
    <p:sldId id="259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4CD"/>
    <a:srgbClr val="99A799"/>
    <a:srgbClr val="FEF5ED"/>
    <a:srgbClr val="ADC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BAB18-CE2E-4930-AFDA-16FD008C0DE2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39C51-E1BC-4089-9D41-A8A5C8D84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39C51-E1BC-4089-9D41-A8A5C8D842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77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33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9017-055B-4DD8-BCB7-721968A533F6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AC25-2D71-4E41-A0A9-67A8B7217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148114"/>
            <a:ext cx="12192000" cy="2801257"/>
          </a:xfrm>
          <a:prstGeom prst="rect">
            <a:avLst/>
          </a:prstGeom>
          <a:solidFill>
            <a:srgbClr val="D3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90107" y="2640150"/>
            <a:ext cx="4411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err="1" smtClean="0">
                <a:latin typeface="제주한라산" panose="02000300000000000000" pitchFamily="2" charset="-127"/>
                <a:ea typeface="제주한라산" panose="02000300000000000000" pitchFamily="2" charset="-127"/>
              </a:rPr>
              <a:t>제주바라기</a:t>
            </a:r>
            <a:endParaRPr lang="ko-KR" altLang="en-US" sz="7200" dirty="0">
              <a:latin typeface="제주한라산" panose="02000300000000000000" pitchFamily="2" charset="-127"/>
              <a:ea typeface="제주한라산" panose="02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1109" y="3840479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정보처리산업기사 </a:t>
            </a:r>
            <a:r>
              <a:rPr lang="ko-KR" altLang="en-US" sz="1600" dirty="0" err="1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과정평가형</a:t>
            </a:r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자바 개발자 양성과정</a:t>
            </a:r>
            <a:endParaRPr lang="en-US" altLang="ko-KR" sz="16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16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김유진</a:t>
            </a:r>
          </a:p>
        </p:txBody>
      </p:sp>
    </p:spTree>
    <p:extLst>
      <p:ext uri="{BB962C8B-B14F-4D97-AF65-F5344CB8AC3E}">
        <p14:creationId xmlns:p14="http://schemas.microsoft.com/office/powerpoint/2010/main" val="222744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6147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6. </a:t>
              </a:r>
              <a:r>
                <a:rPr lang="ko-KR" altLang="en-US" sz="2400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유스케이스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다이어그램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en-US" altLang="ko-KR" sz="2400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Usecase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Diagram)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5538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7.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순차 다이어그램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(Sequence Diagram)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2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2055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8.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기능 정의서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4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1614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9. DB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설계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74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3961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10. Project source Explorer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4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3316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11. UI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시연 및 핵심 기능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9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12.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차후 개발 내용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1294" y="675708"/>
            <a:ext cx="2013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INDEX</a:t>
            </a:r>
            <a:endParaRPr lang="ko-KR" altLang="en-US" sz="4800" b="1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425371" y="481679"/>
            <a:ext cx="8055428" cy="5894642"/>
            <a:chOff x="3628571" y="607758"/>
            <a:chExt cx="8055428" cy="5894642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628571" y="607758"/>
              <a:ext cx="8055428" cy="5894642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D3E4CD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10296" y="1348430"/>
              <a:ext cx="29306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및 목적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개발환경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개발 리소스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)</a:t>
              </a: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작업 분할 구조도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(WBS)</a:t>
              </a:r>
            </a:p>
            <a:p>
              <a:pPr marL="342900" indent="-342900">
                <a:buAutoNum type="arabicPeriod"/>
              </a:pP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작업 일정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09050" y="1348430"/>
              <a:ext cx="845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계획</a:t>
              </a:r>
              <a:endPara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10296" y="3008060"/>
              <a:ext cx="463780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5.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요구사항 분석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6. </a:t>
              </a:r>
              <a:r>
                <a:rPr lang="ko-KR" altLang="en-US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유스케이스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다이어그램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en-US" altLang="ko-KR" dirty="0" err="1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Usecase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 Diagram)</a:t>
              </a: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7.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순차 다이어그램</a:t>
              </a:r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(Sequence Diagram)</a:t>
              </a: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8.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기능 정의서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9. DB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설계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10. Project source Explorer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9050" y="3031859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분석</a:t>
              </a:r>
              <a:r>
                <a:rPr lang="en-US" altLang="ko-KR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/</a:t>
              </a:r>
              <a:r>
                <a:rPr lang="ko-KR" altLang="en-US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설계</a:t>
              </a:r>
              <a:endPara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0296" y="5221688"/>
              <a:ext cx="25202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11. UI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시연 및 핵심 기능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  <a:p>
              <a:r>
                <a:rPr lang="en-US" altLang="ko-KR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12. </a:t>
              </a:r>
              <a:r>
                <a:rPr lang="ko-KR" altLang="en-US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차후 개발 내용</a:t>
              </a:r>
              <a:endPara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09050" y="5226658"/>
              <a:ext cx="1981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구현</a:t>
              </a:r>
              <a:r>
                <a:rPr lang="en-US" altLang="ko-KR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/</a:t>
              </a:r>
              <a:r>
                <a:rPr lang="ko-KR" altLang="en-US" sz="28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테스트</a:t>
              </a:r>
              <a:endParaRPr lang="ko-KR" altLang="en-US" sz="28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4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2113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및 목적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9781" y="1772311"/>
            <a:ext cx="10312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본 시스템은 제주도 여행 계획 수립과 여행지 정보 공유 사이트를 통합하여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하나의 프로그램으로 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이용할 수 있는 여행 사이트이다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892" y="3175476"/>
            <a:ext cx="1343822" cy="528203"/>
            <a:chOff x="397893" y="2594904"/>
            <a:chExt cx="1343822" cy="52820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97893" y="2594904"/>
              <a:ext cx="1343822" cy="528203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4009" y="265895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이용자</a:t>
              </a:r>
              <a:endPara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39781" y="3941105"/>
            <a:ext cx="1069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모든 이용자는 제주도 여행지 정보 확인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여행 계획의 설정과 공유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여행 정보 게시판 이용이 가능하다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97892" y="4752901"/>
            <a:ext cx="1343822" cy="528203"/>
            <a:chOff x="397893" y="2594904"/>
            <a:chExt cx="1343822" cy="528203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97893" y="2594904"/>
              <a:ext cx="1343822" cy="528203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4010" y="2658950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관리자</a:t>
              </a:r>
              <a:endPara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39781" y="5518530"/>
            <a:ext cx="1000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최고 관리자를 기본으로 설정하고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최고 관리자를 통해 관리자 계정의 등록과 삭제가 가능하다</a:t>
            </a:r>
            <a:endParaRPr lang="en-US" altLang="ko-KR" sz="2000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관리자는 회원 관리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여행지 정보 등록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여행 정보 게시판 관리</a:t>
            </a:r>
            <a:r>
              <a:rPr lang="en-US" altLang="ko-KR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질문 게시판 관리가 가능하다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2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21130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1.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주제 및 목적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203200" y="5065486"/>
            <a:ext cx="11785600" cy="1622446"/>
          </a:xfrm>
          <a:prstGeom prst="roundRect">
            <a:avLst/>
          </a:prstGeom>
          <a:solidFill>
            <a:srgbClr val="FEF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97892" y="123921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참조</a:t>
            </a:r>
            <a:r>
              <a:rPr lang="en-US" altLang="ko-KR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dirty="0" smtClean="0">
                <a:latin typeface="제주고딕" panose="02000300000000000000" pitchFamily="2" charset="-127"/>
                <a:ea typeface="제주고딕" panose="02000300000000000000" pitchFamily="2" charset="-127"/>
              </a:rPr>
              <a:t>사이트</a:t>
            </a:r>
            <a:endPara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9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3507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2.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개발 환경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개발 리소스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)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67740" y="1354474"/>
            <a:ext cx="9456519" cy="5249829"/>
            <a:chOff x="1545754" y="1340826"/>
            <a:chExt cx="9456519" cy="5249829"/>
          </a:xfrm>
        </p:grpSpPr>
        <p:grpSp>
          <p:nvGrpSpPr>
            <p:cNvPr id="5" name="그룹 4"/>
            <p:cNvGrpSpPr/>
            <p:nvPr/>
          </p:nvGrpSpPr>
          <p:grpSpPr>
            <a:xfrm>
              <a:off x="1548065" y="1340827"/>
              <a:ext cx="1343822" cy="528203"/>
              <a:chOff x="397893" y="2594904"/>
              <a:chExt cx="1343822" cy="528203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solidFill>
                <a:srgbClr val="99A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6751" y="2658950"/>
                <a:ext cx="526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OS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548065" y="5185039"/>
              <a:ext cx="1343822" cy="528203"/>
              <a:chOff x="397893" y="2594904"/>
              <a:chExt cx="1343822" cy="528203"/>
            </a:xfrm>
            <a:solidFill>
              <a:srgbClr val="99A799"/>
            </a:solidFill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0190" y="2658950"/>
                <a:ext cx="69923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Tool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1548065" y="1981529"/>
              <a:ext cx="1343822" cy="528203"/>
              <a:chOff x="397893" y="2594904"/>
              <a:chExt cx="1343822" cy="528203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solidFill>
                <a:srgbClr val="99A7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7711" y="2658950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WAS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548065" y="2622231"/>
              <a:ext cx="1343822" cy="528203"/>
              <a:chOff x="397893" y="2594904"/>
              <a:chExt cx="1343822" cy="528203"/>
            </a:xfrm>
            <a:solidFill>
              <a:srgbClr val="99A799"/>
            </a:solidFill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2788" y="2658950"/>
                <a:ext cx="914033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DBMS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545754" y="3262933"/>
              <a:ext cx="1348446" cy="528203"/>
              <a:chOff x="395582" y="2594904"/>
              <a:chExt cx="1348446" cy="528203"/>
            </a:xfrm>
            <a:solidFill>
              <a:srgbClr val="99A799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95582" y="2658950"/>
                <a:ext cx="134844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Language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548065" y="3903635"/>
              <a:ext cx="1343822" cy="528203"/>
              <a:chOff x="397893" y="2594904"/>
              <a:chExt cx="1343822" cy="528203"/>
            </a:xfrm>
            <a:solidFill>
              <a:srgbClr val="99A799"/>
            </a:solidFill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95957" y="2658950"/>
                <a:ext cx="947696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Model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548065" y="4544337"/>
              <a:ext cx="1343822" cy="528203"/>
              <a:chOff x="397893" y="2594904"/>
              <a:chExt cx="1343822" cy="528203"/>
            </a:xfrm>
            <a:solidFill>
              <a:srgbClr val="99A799"/>
            </a:solidFill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397893" y="2594904"/>
                <a:ext cx="1343822" cy="52820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96145" y="2658950"/>
                <a:ext cx="747320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WEB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548065" y="5832760"/>
              <a:ext cx="1343822" cy="757895"/>
              <a:chOff x="397893" y="2601923"/>
              <a:chExt cx="1343822" cy="757895"/>
            </a:xfrm>
            <a:solidFill>
              <a:srgbClr val="99A799"/>
            </a:solidFill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397893" y="2601923"/>
                <a:ext cx="1343822" cy="75789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EF5ED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4316" y="2626927"/>
                <a:ext cx="990977" cy="707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Open</a:t>
                </a:r>
              </a:p>
              <a:p>
                <a:pPr algn="ctr"/>
                <a:r>
                  <a:rPr lang="en-US" altLang="ko-KR" sz="2000" dirty="0" smtClean="0">
                    <a:solidFill>
                      <a:srgbClr val="FEF5ED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Source</a:t>
                </a:r>
                <a:endParaRPr lang="ko-KR" altLang="en-US" sz="2000" dirty="0">
                  <a:solidFill>
                    <a:srgbClr val="FEF5ED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3036116" y="1340826"/>
              <a:ext cx="7966157" cy="528203"/>
              <a:chOff x="316006" y="2594904"/>
              <a:chExt cx="7966157" cy="528203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16006" y="2674339"/>
                <a:ext cx="3071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08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Windows 7 Professional K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3036116" y="1972379"/>
              <a:ext cx="7966157" cy="528203"/>
              <a:chOff x="316006" y="2594904"/>
              <a:chExt cx="7966157" cy="528203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6006" y="2658950"/>
                <a:ext cx="2707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08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Apache Tomcat 9.0.31</a:t>
                </a: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036116" y="2603932"/>
              <a:ext cx="7966157" cy="528203"/>
              <a:chOff x="316006" y="2594904"/>
              <a:chExt cx="7966157" cy="528203"/>
            </a:xfrm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16006" y="2658950"/>
                <a:ext cx="1776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08000" lvl="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Oracle XE 11g</a:t>
                </a: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995172" y="3235485"/>
              <a:ext cx="8007101" cy="528203"/>
              <a:chOff x="275062" y="2594904"/>
              <a:chExt cx="8007101" cy="528203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5062" y="2658950"/>
                <a:ext cx="3588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Java Platform 8, JSP &amp; Servlet </a:t>
                </a: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2995172" y="3867038"/>
              <a:ext cx="8007101" cy="528203"/>
              <a:chOff x="275062" y="2594904"/>
              <a:chExt cx="8007101" cy="528203"/>
            </a:xfrm>
          </p:grpSpPr>
          <p:sp>
            <p:nvSpPr>
              <p:cNvPr id="44" name="모서리가 둥근 직사각형 43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5062" y="2658950"/>
                <a:ext cx="2765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MVC model (model 2)</a:t>
                </a: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2995172" y="4498591"/>
              <a:ext cx="8007101" cy="528203"/>
              <a:chOff x="275062" y="2594904"/>
              <a:chExt cx="8007101" cy="528203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5062" y="2658950"/>
                <a:ext cx="352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HTML5, CSS/CSS3, JavaScript</a:t>
                </a: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995172" y="5130144"/>
              <a:ext cx="8007101" cy="528203"/>
              <a:chOff x="275062" y="2594904"/>
              <a:chExt cx="8007101" cy="528203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75062" y="2658950"/>
                <a:ext cx="78088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Eclipse IDE for Enterprise Java Developers, </a:t>
                </a:r>
                <a:r>
                  <a:rPr lang="en-US" altLang="ko-KR" dirty="0" err="1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eXERD</a:t>
                </a: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 (E-R Modeling Tool)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2995172" y="5761694"/>
              <a:ext cx="8007101" cy="828961"/>
              <a:chOff x="275062" y="2594904"/>
              <a:chExt cx="8007101" cy="528203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397893" y="2594904"/>
                <a:ext cx="7884270" cy="528203"/>
              </a:xfrm>
              <a:prstGeom prst="roundRect">
                <a:avLst/>
              </a:prstGeom>
              <a:noFill/>
              <a:ln w="28575">
                <a:solidFill>
                  <a:srgbClr val="99A7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>
                  <a:latin typeface="제주고딕" panose="02000300000000000000" pitchFamily="2" charset="-127"/>
                  <a:ea typeface="제주고딕" panose="02000300000000000000" pitchFamily="2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75062" y="2635715"/>
                <a:ext cx="6500819" cy="323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JavaScript </a:t>
                </a:r>
                <a:r>
                  <a:rPr lang="en-US" altLang="ko-KR" dirty="0" smtClean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jquery-3.4.1, jquery-ui-1.12.1</a:t>
                </a:r>
                <a:r>
                  <a:rPr lang="en-US" altLang="ko-KR" dirty="0">
                    <a:solidFill>
                      <a:srgbClr val="3F3F48"/>
                    </a:solidFill>
                    <a:latin typeface="제주고딕" panose="02000300000000000000" pitchFamily="2" charset="-127"/>
                    <a:ea typeface="제주고딕" panose="02000300000000000000" pitchFamily="2" charset="-127"/>
                  </a:rPr>
                  <a:t>, cos-26Dec2008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9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5850432" y="2237247"/>
            <a:ext cx="0" cy="772506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6" idx="2"/>
          </p:cNvCxnSpPr>
          <p:nvPr/>
        </p:nvCxnSpPr>
        <p:spPr>
          <a:xfrm flipH="1">
            <a:off x="11410614" y="2237247"/>
            <a:ext cx="1814" cy="613338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095992" y="1243773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3701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3.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작업 분할 구조도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(WBS)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5357409" y="1177850"/>
            <a:ext cx="1477167" cy="435176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제주바라기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844695" y="2362768"/>
            <a:ext cx="1131838" cy="487817"/>
          </a:xfrm>
          <a:prstGeom prst="roundRect">
            <a:avLst/>
          </a:prstGeom>
          <a:solidFill>
            <a:srgbClr val="D3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12681" y="1749836"/>
            <a:ext cx="1766622" cy="433043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로그인</a:t>
            </a:r>
            <a:r>
              <a:rPr lang="en-US" altLang="ko-KR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로그아웃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74060" y="2351597"/>
            <a:ext cx="1152744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사용자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5850433" y="2279176"/>
            <a:ext cx="5561995" cy="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0278662" y="5590857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9743756" y="5601027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191085" y="5594346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691951" y="5641971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9227584" y="5641971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H="1">
            <a:off x="8181594" y="5633560"/>
            <a:ext cx="2097068" cy="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3475" y="334817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619111" y="334817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204747" y="334817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3699685" y="334817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295691" y="334817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4817163" y="334817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373444" y="3348175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5899921" y="334817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507236" y="334817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026337" y="3385119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7601491" y="334817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231075" y="3385119"/>
            <a:ext cx="6534" cy="2256852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9790820" y="3455540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141400" y="3348175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8681327" y="2962774"/>
            <a:ext cx="13287" cy="1586409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89719" y="2970861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097594" y="3034136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027850" y="3017696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457901" y="3017696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2558561" y="2994600"/>
            <a:ext cx="6144846" cy="92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802725" y="3136707"/>
            <a:ext cx="1578627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 </a:t>
            </a:r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관련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476149" y="3136707"/>
            <a:ext cx="1017766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 여행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88711" y="3136707"/>
            <a:ext cx="1017766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</a:t>
            </a:r>
            <a:r>
              <a:rPr lang="en-US" altLang="ko-KR" sz="1600" dirty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검색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44508" y="3136707"/>
            <a:ext cx="2679345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 정보 게시판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66484" y="3136707"/>
            <a:ext cx="1579032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 루트</a:t>
            </a:r>
            <a:endParaRPr lang="en-US" altLang="ko-KR" sz="1600" dirty="0" smtClean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02726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회원가입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359007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정보 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15288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회원탈퇴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71569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내 </a:t>
            </a:r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여행루트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27850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저장한여행루트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66889" y="3663703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여행루트생성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23170" y="3663703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여행루트수정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779451" y="3663703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여행루트삭제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892013" y="368845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글작성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557788" y="368845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335732" y="368845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004575" y="368845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 상세보기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478021" y="5722153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 작성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584131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여행지검색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43481" y="366370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여행지상세보기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48294" y="368845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8994193" y="5722153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 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7961849" y="5722153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510364" y="5722153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대댓글작성</a:t>
            </a:r>
            <a:endParaRPr lang="ko-KR" altLang="en-US" sz="14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026894" y="5722152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819859" y="3518850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2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연결선 83"/>
          <p:cNvCxnSpPr/>
          <p:nvPr/>
        </p:nvCxnSpPr>
        <p:spPr>
          <a:xfrm>
            <a:off x="6278508" y="3288621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753354" y="3288621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301457" y="2237247"/>
            <a:ext cx="0" cy="81345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34821" y="2237247"/>
            <a:ext cx="0" cy="682072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095992" y="1243773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3701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3.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작업 분할 구조도</a:t>
              </a:r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(WBS)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5357409" y="1177850"/>
            <a:ext cx="1477167" cy="435176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제주바라기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735538" y="2458101"/>
            <a:ext cx="1131838" cy="48781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212681" y="1749836"/>
            <a:ext cx="1766622" cy="433043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로그인</a:t>
            </a:r>
            <a:r>
              <a:rPr lang="en-US" altLang="ko-KR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로그아웃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3200" y="2446809"/>
            <a:ext cx="1152744" cy="496827"/>
          </a:xfrm>
          <a:prstGeom prst="roundRect">
            <a:avLst/>
          </a:prstGeom>
          <a:solidFill>
            <a:srgbClr val="D3E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사용자</a:t>
            </a:r>
            <a:endParaRPr lang="ko-KR" altLang="en-US" sz="20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 flipH="1">
            <a:off x="739462" y="2279176"/>
            <a:ext cx="5561995" cy="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433159" y="339082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018795" y="339082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04431" y="339082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099369" y="339082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95375" y="3390827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216847" y="339082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6810050" y="3025603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8511620" y="3390826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10147736" y="3427769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0703609" y="3427768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9051529" y="3390825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591454" y="3481750"/>
            <a:ext cx="0" cy="2644281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003988" y="3041296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669950" y="3077919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575086" y="3023712"/>
            <a:ext cx="0" cy="421404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202409" y="3179357"/>
            <a:ext cx="1578627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 관리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75832" y="3179357"/>
            <a:ext cx="1573639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 관리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569062" y="3179357"/>
            <a:ext cx="2586572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 </a:t>
            </a:r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등록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45861" y="3179357"/>
            <a:ext cx="2658450" cy="496827"/>
          </a:xfrm>
          <a:prstGeom prst="roundRect">
            <a:avLst/>
          </a:prstGeom>
          <a:solidFill>
            <a:srgbClr val="99A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 정보 게시판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02410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관리자등록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8691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 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314972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관리자삭제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871253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회원검색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427534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93578" y="3706350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여행지등록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125121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802142" y="373110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공지작성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245861" y="373110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14704" y="373110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공지수정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83815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회원강등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470985" y="373110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358423" y="3731106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글상세보기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 flipH="1" flipV="1">
            <a:off x="2979968" y="3051980"/>
            <a:ext cx="6608583" cy="9646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907533" y="3213404"/>
            <a:ext cx="0" cy="1035403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693341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10639988" y="5589371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10105082" y="5599541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552411" y="5592860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9053277" y="5640485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588910" y="5640485"/>
            <a:ext cx="4156" cy="72286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8542920" y="5632074"/>
            <a:ext cx="2097068" cy="0"/>
          </a:xfrm>
          <a:prstGeom prst="line">
            <a:avLst/>
          </a:prstGeom>
          <a:ln w="76200">
            <a:solidFill>
              <a:srgbClr val="99A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8839347" y="5720667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 작성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355519" y="5720667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 수정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8323175" y="5720667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9871690" y="5720667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대댓글작성</a:t>
            </a:r>
            <a:endParaRPr lang="ko-KR" altLang="en-US" sz="14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388220" y="5720666"/>
            <a:ext cx="466065" cy="1111991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댓글삭제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45476" y="3706352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여행지검색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520322" y="3706351"/>
            <a:ext cx="466065" cy="1803343"/>
          </a:xfrm>
          <a:prstGeom prst="roundRect">
            <a:avLst/>
          </a:prstGeom>
          <a:solidFill>
            <a:srgbClr val="ADC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EF5ED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여행지목록</a:t>
            </a:r>
            <a:endParaRPr lang="ko-KR" altLang="en-US" sz="1600" dirty="0">
              <a:solidFill>
                <a:srgbClr val="FEF5ED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3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1771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4.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작업 일정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2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3200" y="250846"/>
            <a:ext cx="11785600" cy="812800"/>
            <a:chOff x="203200" y="250846"/>
            <a:chExt cx="11785600" cy="8128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3200" y="250846"/>
              <a:ext cx="11785600" cy="812800"/>
            </a:xfrm>
            <a:prstGeom prst="roundRect">
              <a:avLst/>
            </a:prstGeom>
            <a:solidFill>
              <a:srgbClr val="D3E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97892" y="426413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5. </a:t>
              </a:r>
              <a:r>
                <a:rPr lang="ko-KR" altLang="en-US" sz="2400" dirty="0" smtClean="0">
                  <a:latin typeface="제주고딕" panose="02000300000000000000" pitchFamily="2" charset="-127"/>
                  <a:ea typeface="제주고딕" panose="02000300000000000000" pitchFamily="2" charset="-127"/>
                </a:rPr>
                <a:t>요구사항 분석</a:t>
              </a:r>
              <a:endParaRPr lang="ko-KR" altLang="en-US" sz="2400" dirty="0">
                <a:latin typeface="제주고딕" panose="02000300000000000000" pitchFamily="2" charset="-127"/>
                <a:ea typeface="제주고딕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8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367</Words>
  <Application>Microsoft Office PowerPoint</Application>
  <PresentationFormat>와이드스크린</PresentationFormat>
  <Paragraphs>118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제주고딕</vt:lpstr>
      <vt:lpstr>제주한라산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2022-06-24T01:47:24Z</dcterms:created>
  <dcterms:modified xsi:type="dcterms:W3CDTF">2022-06-24T09:20:43Z</dcterms:modified>
</cp:coreProperties>
</file>