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4" r:id="rId2"/>
  </p:sldMasterIdLst>
  <p:notesMasterIdLst>
    <p:notesMasterId r:id="rId16"/>
  </p:notesMasterIdLst>
  <p:handoutMasterIdLst>
    <p:handoutMasterId r:id="rId17"/>
  </p:handoutMasterIdLst>
  <p:sldIdLst>
    <p:sldId id="258" r:id="rId3"/>
    <p:sldId id="257" r:id="rId4"/>
    <p:sldId id="259" r:id="rId5"/>
    <p:sldId id="260" r:id="rId6"/>
    <p:sldId id="261" r:id="rId7"/>
    <p:sldId id="262" r:id="rId8"/>
    <p:sldId id="265" r:id="rId9"/>
    <p:sldId id="266" r:id="rId10"/>
    <p:sldId id="267" r:id="rId11"/>
    <p:sldId id="268" r:id="rId12"/>
    <p:sldId id="269" r:id="rId13"/>
    <p:sldId id="271" r:id="rId14"/>
    <p:sldId id="263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0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3" autoAdjust="0"/>
    <p:restoredTop sz="86369" autoAdjust="0"/>
  </p:normalViewPr>
  <p:slideViewPr>
    <p:cSldViewPr snapToGrid="0">
      <p:cViewPr varScale="1">
        <p:scale>
          <a:sx n="98" d="100"/>
          <a:sy n="98" d="100"/>
        </p:scale>
        <p:origin x="102" y="438"/>
      </p:cViewPr>
      <p:guideLst>
        <p:guide orient="horz" pos="2160"/>
        <p:guide pos="380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-21360"/>
    </p:cViewPr>
  </p:sorterViewPr>
  <p:notesViewPr>
    <p:cSldViewPr snapToGrid="0">
      <p:cViewPr varScale="1">
        <p:scale>
          <a:sx n="86" d="100"/>
          <a:sy n="86" d="100"/>
        </p:scale>
        <p:origin x="386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E091AED0-F0E0-4D09-9818-E0E2D1C8C41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22687A8-E38D-49E6-9468-B4F1033F444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B37BE2-8B68-4B79-AE9F-51FD1D4564C1}" type="datetimeFigureOut">
              <a:rPr kumimoji="1" lang="ja-JP" altLang="en-US" smtClean="0"/>
              <a:t>2021/10/12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58E047B-2A03-4B28-A54E-8E51AEDDABF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B071E9B-594E-40EC-98E4-A470C297CD9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BA9A65-B043-4291-8B31-30025E216F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87108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324991-5B45-4516-9467-234330D68A00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264B5C-A5D7-4EE3-975C-9A14A253C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6329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1722120"/>
            <a:ext cx="10058400" cy="170688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45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3516284"/>
            <a:ext cx="10058400" cy="2082336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pic>
        <p:nvPicPr>
          <p:cNvPr id="9" name="グラフィックス 8">
            <a:extLst>
              <a:ext uri="{FF2B5EF4-FFF2-40B4-BE49-F238E27FC236}">
                <a16:creationId xmlns:a16="http://schemas.microsoft.com/office/drawing/2014/main" id="{0838DD17-08A5-4868-BB94-7BCED35BA65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77537" y="5685905"/>
            <a:ext cx="4942875" cy="992609"/>
          </a:xfrm>
          <a:prstGeom prst="rect">
            <a:avLst/>
          </a:prstGeom>
        </p:spPr>
      </p:pic>
      <p:sp>
        <p:nvSpPr>
          <p:cNvPr id="6" name="日付プレースホルダー 5">
            <a:extLst>
              <a:ext uri="{FF2B5EF4-FFF2-40B4-BE49-F238E27FC236}">
                <a16:creationId xmlns:a16="http://schemas.microsoft.com/office/drawing/2014/main" id="{8CE9081C-83B5-4938-B29B-6F045936A9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8069" y="5812807"/>
            <a:ext cx="1969476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32A0E7A-9DF0-4B18-9BCC-40D9E73BD456}" type="datetime1">
              <a:rPr kumimoji="1" lang="ja-JP" altLang="en-US" smtClean="0"/>
              <a:t>2021/10/12</a:t>
            </a:fld>
            <a:endParaRPr kumimoji="1" lang="ja-JP" altLang="en-US" dirty="0"/>
          </a:p>
        </p:txBody>
      </p:sp>
      <p:sp>
        <p:nvSpPr>
          <p:cNvPr id="10" name="フッター プレースホルダー 9">
            <a:extLst>
              <a:ext uri="{FF2B5EF4-FFF2-40B4-BE49-F238E27FC236}">
                <a16:creationId xmlns:a16="http://schemas.microsoft.com/office/drawing/2014/main" id="{FC6892BF-2E85-4ECB-AB5F-205D9E899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8069" y="6253654"/>
            <a:ext cx="5358412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kumimoji="1" lang="en-US" altLang="zh-TW"/>
              <a:t>Ohkawalab, Tokai Univ.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938693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9" name="日付プレースホルダー 8">
            <a:extLst>
              <a:ext uri="{FF2B5EF4-FFF2-40B4-BE49-F238E27FC236}">
                <a16:creationId xmlns:a16="http://schemas.microsoft.com/office/drawing/2014/main" id="{EFE4CA0A-DA1A-41F7-ABE8-C160DA63A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400"/>
            </a:lvl1pPr>
          </a:lstStyle>
          <a:p>
            <a:fld id="{E02F298F-2F97-4D47-B6D8-4550C6955C55}" type="datetime1">
              <a:rPr kumimoji="1" lang="ja-JP" altLang="en-US" smtClean="0"/>
              <a:t>2021/10/12</a:t>
            </a:fld>
            <a:endParaRPr kumimoji="1" lang="ja-JP" altLang="en-US" dirty="0"/>
          </a:p>
        </p:txBody>
      </p:sp>
      <p:sp>
        <p:nvSpPr>
          <p:cNvPr id="10" name="フッター プレースホルダー 9">
            <a:extLst>
              <a:ext uri="{FF2B5EF4-FFF2-40B4-BE49-F238E27FC236}">
                <a16:creationId xmlns:a16="http://schemas.microsoft.com/office/drawing/2014/main" id="{96CE1F5A-C04C-4B90-9E11-2B1F48F52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/>
            </a:lvl1pPr>
          </a:lstStyle>
          <a:p>
            <a:r>
              <a:rPr kumimoji="1" lang="en-US" altLang="zh-TW"/>
              <a:t>Ohkawalab, Tokai Univ.</a:t>
            </a:r>
            <a:endParaRPr kumimoji="1" lang="ja-JP" altLang="en-US" dirty="0"/>
          </a:p>
        </p:txBody>
      </p:sp>
      <p:sp>
        <p:nvSpPr>
          <p:cNvPr id="11" name="スライド番号プレースホルダー 10">
            <a:extLst>
              <a:ext uri="{FF2B5EF4-FFF2-40B4-BE49-F238E27FC236}">
                <a16:creationId xmlns:a16="http://schemas.microsoft.com/office/drawing/2014/main" id="{03B032E7-571D-4B48-AD09-C422F66A5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/>
            </a:lvl1pPr>
          </a:lstStyle>
          <a:p>
            <a:fld id="{38FA32AB-AC66-4A85-A37F-5C5A5164FB58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15191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8B2D9EF-67FE-4ECE-9D82-6FDA08956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46DED0F-D440-4E50-9C1B-E4605D93E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400"/>
            </a:lvl1pPr>
          </a:lstStyle>
          <a:p>
            <a:fld id="{4CA2CD58-20AD-482F-9459-CCFB4F43D0C2}" type="datetime1">
              <a:rPr kumimoji="1" lang="ja-JP" altLang="en-US" smtClean="0"/>
              <a:t>2021/10/12</a:t>
            </a:fld>
            <a:endParaRPr kumimoji="1" lang="ja-JP" altLang="en-US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BCD1FBB-5921-4848-A1DF-1DB9B1BEF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/>
            </a:lvl1pPr>
          </a:lstStyle>
          <a:p>
            <a:r>
              <a:rPr kumimoji="1" lang="en-US" altLang="zh-TW"/>
              <a:t>Ohkawalab, Tokai Univ.</a:t>
            </a:r>
            <a:endParaRPr kumimoji="1" lang="ja-JP" alt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5D649C1-E568-4A5B-8B80-67398876D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/>
            </a:lvl1pPr>
          </a:lstStyle>
          <a:p>
            <a:fld id="{38FA32AB-AC66-4A85-A37F-5C5A5164FB58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51787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" y="-16625"/>
            <a:ext cx="1219199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ja-JP" altLang="en-US" sz="1350" dirty="0"/>
          </a:p>
        </p:txBody>
      </p:sp>
      <p:sp>
        <p:nvSpPr>
          <p:cNvPr id="8" name="Rectangle 7"/>
          <p:cNvSpPr/>
          <p:nvPr userDrawn="1"/>
        </p:nvSpPr>
        <p:spPr>
          <a:xfrm>
            <a:off x="2" y="399029"/>
            <a:ext cx="1219199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1722120"/>
            <a:ext cx="10058400" cy="170688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45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3516284"/>
            <a:ext cx="10058400" cy="2082336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3689" y="1"/>
            <a:ext cx="2472271" cy="365125"/>
          </a:xfrm>
        </p:spPr>
        <p:txBody>
          <a:bodyPr/>
          <a:lstStyle/>
          <a:p>
            <a:r>
              <a:rPr kumimoji="1" lang="en-US" altLang="ja-JP"/>
              <a:t>2021/6/9</a:t>
            </a:r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84598" y="1"/>
            <a:ext cx="4822804" cy="365125"/>
          </a:xfrm>
        </p:spPr>
        <p:txBody>
          <a:bodyPr/>
          <a:lstStyle/>
          <a:p>
            <a:r>
              <a:rPr kumimoji="1" lang="zh-TW" altLang="en-US"/>
              <a:t>卒業研究</a:t>
            </a:r>
            <a:r>
              <a:rPr kumimoji="1" lang="en-US" altLang="zh-TW"/>
              <a:t>2021</a:t>
            </a:r>
            <a:endParaRPr kumimoji="1" lang="ja-JP" altLang="en-US" dirty="0"/>
          </a:p>
        </p:txBody>
      </p:sp>
      <p:pic>
        <p:nvPicPr>
          <p:cNvPr id="9" name="グラフィックス 8">
            <a:extLst>
              <a:ext uri="{FF2B5EF4-FFF2-40B4-BE49-F238E27FC236}">
                <a16:creationId xmlns:a16="http://schemas.microsoft.com/office/drawing/2014/main" id="{0838DD17-08A5-4868-BB94-7BCED35BA65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94910" y="617176"/>
            <a:ext cx="3602181" cy="723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8693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218336"/>
            <a:ext cx="8977745" cy="457200"/>
          </a:xfrm>
          <a:custGeom>
            <a:avLst/>
            <a:gdLst>
              <a:gd name="connsiteX0" fmla="*/ 0 w 12192000"/>
              <a:gd name="connsiteY0" fmla="*/ 0 h 457200"/>
              <a:gd name="connsiteX1" fmla="*/ 12192000 w 12192000"/>
              <a:gd name="connsiteY1" fmla="*/ 0 h 457200"/>
              <a:gd name="connsiteX2" fmla="*/ 12192000 w 12192000"/>
              <a:gd name="connsiteY2" fmla="*/ 457200 h 457200"/>
              <a:gd name="connsiteX3" fmla="*/ 0 w 12192000"/>
              <a:gd name="connsiteY3" fmla="*/ 457200 h 457200"/>
              <a:gd name="connsiteX4" fmla="*/ 0 w 12192000"/>
              <a:gd name="connsiteY4" fmla="*/ 0 h 457200"/>
              <a:gd name="connsiteX0" fmla="*/ 0 w 12192000"/>
              <a:gd name="connsiteY0" fmla="*/ 0 h 457200"/>
              <a:gd name="connsiteX1" fmla="*/ 9296400 w 12192000"/>
              <a:gd name="connsiteY1" fmla="*/ 0 h 457200"/>
              <a:gd name="connsiteX2" fmla="*/ 12192000 w 12192000"/>
              <a:gd name="connsiteY2" fmla="*/ 457200 h 457200"/>
              <a:gd name="connsiteX3" fmla="*/ 0 w 12192000"/>
              <a:gd name="connsiteY3" fmla="*/ 457200 h 457200"/>
              <a:gd name="connsiteX4" fmla="*/ 0 w 12192000"/>
              <a:gd name="connsiteY4" fmla="*/ 0 h 457200"/>
              <a:gd name="connsiteX0" fmla="*/ 0 w 9925050"/>
              <a:gd name="connsiteY0" fmla="*/ 0 h 476250"/>
              <a:gd name="connsiteX1" fmla="*/ 9296400 w 9925050"/>
              <a:gd name="connsiteY1" fmla="*/ 0 h 476250"/>
              <a:gd name="connsiteX2" fmla="*/ 9925050 w 9925050"/>
              <a:gd name="connsiteY2" fmla="*/ 476250 h 476250"/>
              <a:gd name="connsiteX3" fmla="*/ 0 w 9925050"/>
              <a:gd name="connsiteY3" fmla="*/ 457200 h 476250"/>
              <a:gd name="connsiteX4" fmla="*/ 0 w 9925050"/>
              <a:gd name="connsiteY4" fmla="*/ 0 h 476250"/>
              <a:gd name="connsiteX0" fmla="*/ 0 w 9925050"/>
              <a:gd name="connsiteY0" fmla="*/ 19050 h 495300"/>
              <a:gd name="connsiteX1" fmla="*/ 8591550 w 9925050"/>
              <a:gd name="connsiteY1" fmla="*/ 0 h 495300"/>
              <a:gd name="connsiteX2" fmla="*/ 9925050 w 9925050"/>
              <a:gd name="connsiteY2" fmla="*/ 495300 h 495300"/>
              <a:gd name="connsiteX3" fmla="*/ 0 w 9925050"/>
              <a:gd name="connsiteY3" fmla="*/ 476250 h 495300"/>
              <a:gd name="connsiteX4" fmla="*/ 0 w 9925050"/>
              <a:gd name="connsiteY4" fmla="*/ 19050 h 495300"/>
              <a:gd name="connsiteX0" fmla="*/ 0 w 9296400"/>
              <a:gd name="connsiteY0" fmla="*/ 19050 h 476250"/>
              <a:gd name="connsiteX1" fmla="*/ 8591550 w 9296400"/>
              <a:gd name="connsiteY1" fmla="*/ 0 h 476250"/>
              <a:gd name="connsiteX2" fmla="*/ 9296400 w 9296400"/>
              <a:gd name="connsiteY2" fmla="*/ 476250 h 476250"/>
              <a:gd name="connsiteX3" fmla="*/ 0 w 9296400"/>
              <a:gd name="connsiteY3" fmla="*/ 476250 h 476250"/>
              <a:gd name="connsiteX4" fmla="*/ 0 w 9296400"/>
              <a:gd name="connsiteY4" fmla="*/ 19050 h 476250"/>
              <a:gd name="connsiteX0" fmla="*/ 0 w 9296400"/>
              <a:gd name="connsiteY0" fmla="*/ 25400 h 482600"/>
              <a:gd name="connsiteX1" fmla="*/ 8604250 w 9296400"/>
              <a:gd name="connsiteY1" fmla="*/ 0 h 482600"/>
              <a:gd name="connsiteX2" fmla="*/ 9296400 w 9296400"/>
              <a:gd name="connsiteY2" fmla="*/ 482600 h 482600"/>
              <a:gd name="connsiteX3" fmla="*/ 0 w 9296400"/>
              <a:gd name="connsiteY3" fmla="*/ 482600 h 482600"/>
              <a:gd name="connsiteX4" fmla="*/ 0 w 9296400"/>
              <a:gd name="connsiteY4" fmla="*/ 25400 h 482600"/>
              <a:gd name="connsiteX0" fmla="*/ 0 w 9296400"/>
              <a:gd name="connsiteY0" fmla="*/ 0 h 457200"/>
              <a:gd name="connsiteX1" fmla="*/ 8629650 w 9296400"/>
              <a:gd name="connsiteY1" fmla="*/ 0 h 457200"/>
              <a:gd name="connsiteX2" fmla="*/ 9296400 w 9296400"/>
              <a:gd name="connsiteY2" fmla="*/ 457200 h 457200"/>
              <a:gd name="connsiteX3" fmla="*/ 0 w 9296400"/>
              <a:gd name="connsiteY3" fmla="*/ 457200 h 457200"/>
              <a:gd name="connsiteX4" fmla="*/ 0 w 9296400"/>
              <a:gd name="connsiteY4" fmla="*/ 0 h 457200"/>
              <a:gd name="connsiteX0" fmla="*/ 0 w 9130145"/>
              <a:gd name="connsiteY0" fmla="*/ 0 h 457200"/>
              <a:gd name="connsiteX1" fmla="*/ 8629650 w 9130145"/>
              <a:gd name="connsiteY1" fmla="*/ 0 h 457200"/>
              <a:gd name="connsiteX2" fmla="*/ 9130145 w 9130145"/>
              <a:gd name="connsiteY2" fmla="*/ 457200 h 457200"/>
              <a:gd name="connsiteX3" fmla="*/ 0 w 9130145"/>
              <a:gd name="connsiteY3" fmla="*/ 457200 h 457200"/>
              <a:gd name="connsiteX4" fmla="*/ 0 w 9130145"/>
              <a:gd name="connsiteY4" fmla="*/ 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30145" h="457200">
                <a:moveTo>
                  <a:pt x="0" y="0"/>
                </a:moveTo>
                <a:lnTo>
                  <a:pt x="8629650" y="0"/>
                </a:lnTo>
                <a:lnTo>
                  <a:pt x="9130145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801995"/>
            <a:ext cx="10058400" cy="8356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762608"/>
            <a:ext cx="10058400" cy="491251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" y="239223"/>
            <a:ext cx="19694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rgbClr val="FFFFFF"/>
                </a:solidFill>
              </a:defRPr>
            </a:lvl1pPr>
          </a:lstStyle>
          <a:p>
            <a:fld id="{CECED074-4903-4CD0-91BE-4EE8B91F63B3}" type="datetime1">
              <a:rPr kumimoji="1" lang="ja-JP" altLang="en-US" smtClean="0"/>
              <a:t>2021/10/12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69478" y="239223"/>
            <a:ext cx="53584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cap="all" baseline="0">
                <a:solidFill>
                  <a:srgbClr val="FFFFFF"/>
                </a:solidFill>
              </a:defRPr>
            </a:lvl1pPr>
          </a:lstStyle>
          <a:p>
            <a:r>
              <a:rPr kumimoji="1" lang="en-US" altLang="zh-TW"/>
              <a:t>Ohkawalab, Tokai Univ.</a:t>
            </a:r>
            <a:endParaRPr kumimoji="1" lang="ja-JP" altLang="en-US" dirty="0"/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DBA2E657-5795-4600-B8E5-58654947C70C}"/>
              </a:ext>
            </a:extLst>
          </p:cNvPr>
          <p:cNvSpPr/>
          <p:nvPr userDrawn="1"/>
        </p:nvSpPr>
        <p:spPr>
          <a:xfrm>
            <a:off x="15" y="151852"/>
            <a:ext cx="7949335" cy="64008"/>
          </a:xfrm>
          <a:custGeom>
            <a:avLst/>
            <a:gdLst>
              <a:gd name="connsiteX0" fmla="*/ 0 w 12188825"/>
              <a:gd name="connsiteY0" fmla="*/ 0 h 64008"/>
              <a:gd name="connsiteX1" fmla="*/ 12188825 w 12188825"/>
              <a:gd name="connsiteY1" fmla="*/ 0 h 64008"/>
              <a:gd name="connsiteX2" fmla="*/ 12188825 w 12188825"/>
              <a:gd name="connsiteY2" fmla="*/ 64008 h 64008"/>
              <a:gd name="connsiteX3" fmla="*/ 0 w 12188825"/>
              <a:gd name="connsiteY3" fmla="*/ 64008 h 64008"/>
              <a:gd name="connsiteX4" fmla="*/ 0 w 12188825"/>
              <a:gd name="connsiteY4" fmla="*/ 0 h 64008"/>
              <a:gd name="connsiteX0" fmla="*/ 0 w 12188825"/>
              <a:gd name="connsiteY0" fmla="*/ 0 h 64008"/>
              <a:gd name="connsiteX1" fmla="*/ 12188825 w 12188825"/>
              <a:gd name="connsiteY1" fmla="*/ 0 h 64008"/>
              <a:gd name="connsiteX2" fmla="*/ 7949334 w 12188825"/>
              <a:gd name="connsiteY2" fmla="*/ 64008 h 64008"/>
              <a:gd name="connsiteX3" fmla="*/ 0 w 12188825"/>
              <a:gd name="connsiteY3" fmla="*/ 64008 h 64008"/>
              <a:gd name="connsiteX4" fmla="*/ 0 w 12188825"/>
              <a:gd name="connsiteY4" fmla="*/ 0 h 64008"/>
              <a:gd name="connsiteX0" fmla="*/ 0 w 7949334"/>
              <a:gd name="connsiteY0" fmla="*/ 0 h 64008"/>
              <a:gd name="connsiteX1" fmla="*/ 7300941 w 7949334"/>
              <a:gd name="connsiteY1" fmla="*/ 0 h 64008"/>
              <a:gd name="connsiteX2" fmla="*/ 7949334 w 7949334"/>
              <a:gd name="connsiteY2" fmla="*/ 64008 h 64008"/>
              <a:gd name="connsiteX3" fmla="*/ 0 w 7949334"/>
              <a:gd name="connsiteY3" fmla="*/ 64008 h 64008"/>
              <a:gd name="connsiteX4" fmla="*/ 0 w 7949334"/>
              <a:gd name="connsiteY4" fmla="*/ 0 h 64008"/>
              <a:gd name="connsiteX0" fmla="*/ 0 w 7949334"/>
              <a:gd name="connsiteY0" fmla="*/ 0 h 64008"/>
              <a:gd name="connsiteX1" fmla="*/ 7672416 w 7949334"/>
              <a:gd name="connsiteY1" fmla="*/ 0 h 64008"/>
              <a:gd name="connsiteX2" fmla="*/ 7949334 w 7949334"/>
              <a:gd name="connsiteY2" fmla="*/ 64008 h 64008"/>
              <a:gd name="connsiteX3" fmla="*/ 0 w 7949334"/>
              <a:gd name="connsiteY3" fmla="*/ 64008 h 64008"/>
              <a:gd name="connsiteX4" fmla="*/ 0 w 7949334"/>
              <a:gd name="connsiteY4" fmla="*/ 0 h 64008"/>
              <a:gd name="connsiteX0" fmla="*/ 0 w 7949334"/>
              <a:gd name="connsiteY0" fmla="*/ 0 h 64008"/>
              <a:gd name="connsiteX1" fmla="*/ 7758141 w 7949334"/>
              <a:gd name="connsiteY1" fmla="*/ 0 h 64008"/>
              <a:gd name="connsiteX2" fmla="*/ 7949334 w 7949334"/>
              <a:gd name="connsiteY2" fmla="*/ 64008 h 64008"/>
              <a:gd name="connsiteX3" fmla="*/ 0 w 7949334"/>
              <a:gd name="connsiteY3" fmla="*/ 64008 h 64008"/>
              <a:gd name="connsiteX4" fmla="*/ 0 w 7949334"/>
              <a:gd name="connsiteY4" fmla="*/ 0 h 64008"/>
              <a:gd name="connsiteX0" fmla="*/ 0 w 7949334"/>
              <a:gd name="connsiteY0" fmla="*/ 0 h 64008"/>
              <a:gd name="connsiteX1" fmla="*/ 7805766 w 7949334"/>
              <a:gd name="connsiteY1" fmla="*/ 0 h 64008"/>
              <a:gd name="connsiteX2" fmla="*/ 7949334 w 7949334"/>
              <a:gd name="connsiteY2" fmla="*/ 64008 h 64008"/>
              <a:gd name="connsiteX3" fmla="*/ 0 w 7949334"/>
              <a:gd name="connsiteY3" fmla="*/ 64008 h 64008"/>
              <a:gd name="connsiteX4" fmla="*/ 0 w 7949334"/>
              <a:gd name="connsiteY4" fmla="*/ 0 h 64008"/>
              <a:gd name="connsiteX0" fmla="*/ 0 w 7949334"/>
              <a:gd name="connsiteY0" fmla="*/ 0 h 64008"/>
              <a:gd name="connsiteX1" fmla="*/ 7869266 w 7949334"/>
              <a:gd name="connsiteY1" fmla="*/ 0 h 64008"/>
              <a:gd name="connsiteX2" fmla="*/ 7949334 w 7949334"/>
              <a:gd name="connsiteY2" fmla="*/ 64008 h 64008"/>
              <a:gd name="connsiteX3" fmla="*/ 0 w 7949334"/>
              <a:gd name="connsiteY3" fmla="*/ 64008 h 64008"/>
              <a:gd name="connsiteX4" fmla="*/ 0 w 7949334"/>
              <a:gd name="connsiteY4" fmla="*/ 0 h 64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49334" h="64008">
                <a:moveTo>
                  <a:pt x="0" y="0"/>
                </a:moveTo>
                <a:lnTo>
                  <a:pt x="7869266" y="0"/>
                </a:lnTo>
                <a:lnTo>
                  <a:pt x="7949334" y="64008"/>
                </a:lnTo>
                <a:lnTo>
                  <a:pt x="0" y="64008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10000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0">
                <a:schemeClr val="bg2">
                  <a:lumMod val="9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467003D8-090B-4AD5-8E85-710BD617F5A9}"/>
              </a:ext>
            </a:extLst>
          </p:cNvPr>
          <p:cNvSpPr/>
          <p:nvPr userDrawn="1"/>
        </p:nvSpPr>
        <p:spPr>
          <a:xfrm rot="10800000">
            <a:off x="11438082" y="218336"/>
            <a:ext cx="753919" cy="457200"/>
          </a:xfrm>
          <a:custGeom>
            <a:avLst/>
            <a:gdLst>
              <a:gd name="connsiteX0" fmla="*/ 0 w 12192000"/>
              <a:gd name="connsiteY0" fmla="*/ 0 h 457200"/>
              <a:gd name="connsiteX1" fmla="*/ 12192000 w 12192000"/>
              <a:gd name="connsiteY1" fmla="*/ 0 h 457200"/>
              <a:gd name="connsiteX2" fmla="*/ 12192000 w 12192000"/>
              <a:gd name="connsiteY2" fmla="*/ 457200 h 457200"/>
              <a:gd name="connsiteX3" fmla="*/ 0 w 12192000"/>
              <a:gd name="connsiteY3" fmla="*/ 457200 h 457200"/>
              <a:gd name="connsiteX4" fmla="*/ 0 w 12192000"/>
              <a:gd name="connsiteY4" fmla="*/ 0 h 457200"/>
              <a:gd name="connsiteX0" fmla="*/ 0 w 12192000"/>
              <a:gd name="connsiteY0" fmla="*/ 0 h 457200"/>
              <a:gd name="connsiteX1" fmla="*/ 9296400 w 12192000"/>
              <a:gd name="connsiteY1" fmla="*/ 0 h 457200"/>
              <a:gd name="connsiteX2" fmla="*/ 12192000 w 12192000"/>
              <a:gd name="connsiteY2" fmla="*/ 457200 h 457200"/>
              <a:gd name="connsiteX3" fmla="*/ 0 w 12192000"/>
              <a:gd name="connsiteY3" fmla="*/ 457200 h 457200"/>
              <a:gd name="connsiteX4" fmla="*/ 0 w 12192000"/>
              <a:gd name="connsiteY4" fmla="*/ 0 h 457200"/>
              <a:gd name="connsiteX0" fmla="*/ 0 w 9925050"/>
              <a:gd name="connsiteY0" fmla="*/ 0 h 476250"/>
              <a:gd name="connsiteX1" fmla="*/ 9296400 w 9925050"/>
              <a:gd name="connsiteY1" fmla="*/ 0 h 476250"/>
              <a:gd name="connsiteX2" fmla="*/ 9925050 w 9925050"/>
              <a:gd name="connsiteY2" fmla="*/ 476250 h 476250"/>
              <a:gd name="connsiteX3" fmla="*/ 0 w 9925050"/>
              <a:gd name="connsiteY3" fmla="*/ 457200 h 476250"/>
              <a:gd name="connsiteX4" fmla="*/ 0 w 9925050"/>
              <a:gd name="connsiteY4" fmla="*/ 0 h 476250"/>
              <a:gd name="connsiteX0" fmla="*/ 0 w 9925050"/>
              <a:gd name="connsiteY0" fmla="*/ 19050 h 495300"/>
              <a:gd name="connsiteX1" fmla="*/ 8591550 w 9925050"/>
              <a:gd name="connsiteY1" fmla="*/ 0 h 495300"/>
              <a:gd name="connsiteX2" fmla="*/ 9925050 w 9925050"/>
              <a:gd name="connsiteY2" fmla="*/ 495300 h 495300"/>
              <a:gd name="connsiteX3" fmla="*/ 0 w 9925050"/>
              <a:gd name="connsiteY3" fmla="*/ 476250 h 495300"/>
              <a:gd name="connsiteX4" fmla="*/ 0 w 9925050"/>
              <a:gd name="connsiteY4" fmla="*/ 19050 h 495300"/>
              <a:gd name="connsiteX0" fmla="*/ 0 w 9296400"/>
              <a:gd name="connsiteY0" fmla="*/ 19050 h 476250"/>
              <a:gd name="connsiteX1" fmla="*/ 8591550 w 9296400"/>
              <a:gd name="connsiteY1" fmla="*/ 0 h 476250"/>
              <a:gd name="connsiteX2" fmla="*/ 9296400 w 9296400"/>
              <a:gd name="connsiteY2" fmla="*/ 476250 h 476250"/>
              <a:gd name="connsiteX3" fmla="*/ 0 w 9296400"/>
              <a:gd name="connsiteY3" fmla="*/ 476250 h 476250"/>
              <a:gd name="connsiteX4" fmla="*/ 0 w 9296400"/>
              <a:gd name="connsiteY4" fmla="*/ 19050 h 476250"/>
              <a:gd name="connsiteX0" fmla="*/ 0 w 9296400"/>
              <a:gd name="connsiteY0" fmla="*/ 25400 h 482600"/>
              <a:gd name="connsiteX1" fmla="*/ 8604250 w 9296400"/>
              <a:gd name="connsiteY1" fmla="*/ 0 h 482600"/>
              <a:gd name="connsiteX2" fmla="*/ 9296400 w 9296400"/>
              <a:gd name="connsiteY2" fmla="*/ 482600 h 482600"/>
              <a:gd name="connsiteX3" fmla="*/ 0 w 9296400"/>
              <a:gd name="connsiteY3" fmla="*/ 482600 h 482600"/>
              <a:gd name="connsiteX4" fmla="*/ 0 w 9296400"/>
              <a:gd name="connsiteY4" fmla="*/ 25400 h 482600"/>
              <a:gd name="connsiteX0" fmla="*/ 0 w 9296400"/>
              <a:gd name="connsiteY0" fmla="*/ 0 h 457200"/>
              <a:gd name="connsiteX1" fmla="*/ 8629650 w 9296400"/>
              <a:gd name="connsiteY1" fmla="*/ 0 h 457200"/>
              <a:gd name="connsiteX2" fmla="*/ 9296400 w 9296400"/>
              <a:gd name="connsiteY2" fmla="*/ 457200 h 457200"/>
              <a:gd name="connsiteX3" fmla="*/ 0 w 9296400"/>
              <a:gd name="connsiteY3" fmla="*/ 457200 h 457200"/>
              <a:gd name="connsiteX4" fmla="*/ 0 w 9296400"/>
              <a:gd name="connsiteY4" fmla="*/ 0 h 457200"/>
              <a:gd name="connsiteX0" fmla="*/ 0 w 9130145"/>
              <a:gd name="connsiteY0" fmla="*/ 0 h 457200"/>
              <a:gd name="connsiteX1" fmla="*/ 8629650 w 9130145"/>
              <a:gd name="connsiteY1" fmla="*/ 0 h 457200"/>
              <a:gd name="connsiteX2" fmla="*/ 9130145 w 9130145"/>
              <a:gd name="connsiteY2" fmla="*/ 457200 h 457200"/>
              <a:gd name="connsiteX3" fmla="*/ 0 w 9130145"/>
              <a:gd name="connsiteY3" fmla="*/ 457200 h 457200"/>
              <a:gd name="connsiteX4" fmla="*/ 0 w 9130145"/>
              <a:gd name="connsiteY4" fmla="*/ 0 h 457200"/>
              <a:gd name="connsiteX0" fmla="*/ 0 w 9130145"/>
              <a:gd name="connsiteY0" fmla="*/ 0 h 457200"/>
              <a:gd name="connsiteX1" fmla="*/ 3770050 w 9130145"/>
              <a:gd name="connsiteY1" fmla="*/ 0 h 457200"/>
              <a:gd name="connsiteX2" fmla="*/ 9130145 w 9130145"/>
              <a:gd name="connsiteY2" fmla="*/ 457200 h 457200"/>
              <a:gd name="connsiteX3" fmla="*/ 0 w 9130145"/>
              <a:gd name="connsiteY3" fmla="*/ 457200 h 457200"/>
              <a:gd name="connsiteX4" fmla="*/ 0 w 9130145"/>
              <a:gd name="connsiteY4" fmla="*/ 0 h 457200"/>
              <a:gd name="connsiteX0" fmla="*/ 0 w 9130145"/>
              <a:gd name="connsiteY0" fmla="*/ 0 h 457200"/>
              <a:gd name="connsiteX1" fmla="*/ 3405581 w 9130145"/>
              <a:gd name="connsiteY1" fmla="*/ 0 h 457200"/>
              <a:gd name="connsiteX2" fmla="*/ 9130145 w 9130145"/>
              <a:gd name="connsiteY2" fmla="*/ 457200 h 457200"/>
              <a:gd name="connsiteX3" fmla="*/ 0 w 9130145"/>
              <a:gd name="connsiteY3" fmla="*/ 457200 h 457200"/>
              <a:gd name="connsiteX4" fmla="*/ 0 w 9130145"/>
              <a:gd name="connsiteY4" fmla="*/ 0 h 457200"/>
              <a:gd name="connsiteX0" fmla="*/ 0 w 9616104"/>
              <a:gd name="connsiteY0" fmla="*/ 0 h 457200"/>
              <a:gd name="connsiteX1" fmla="*/ 3405581 w 9616104"/>
              <a:gd name="connsiteY1" fmla="*/ 0 h 457200"/>
              <a:gd name="connsiteX2" fmla="*/ 9616104 w 9616104"/>
              <a:gd name="connsiteY2" fmla="*/ 457200 h 457200"/>
              <a:gd name="connsiteX3" fmla="*/ 0 w 9616104"/>
              <a:gd name="connsiteY3" fmla="*/ 457200 h 457200"/>
              <a:gd name="connsiteX4" fmla="*/ 0 w 9616104"/>
              <a:gd name="connsiteY4" fmla="*/ 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16104" h="457200">
                <a:moveTo>
                  <a:pt x="0" y="0"/>
                </a:moveTo>
                <a:lnTo>
                  <a:pt x="3405581" y="0"/>
                </a:lnTo>
                <a:lnTo>
                  <a:pt x="9616104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10B345BE-3C43-4706-860B-4B365BDFB0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366809" y="239223"/>
            <a:ext cx="1110443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>
                    <a:lumMod val="90000"/>
                  </a:schemeClr>
                </a:solidFill>
              </a:defRPr>
            </a:lvl1pPr>
          </a:lstStyle>
          <a:p>
            <a:fld id="{38FA32AB-AC66-4A85-A37F-5C5A5164FB58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pic>
        <p:nvPicPr>
          <p:cNvPr id="8" name="グラフィックス 7">
            <a:extLst>
              <a:ext uri="{FF2B5EF4-FFF2-40B4-BE49-F238E27FC236}">
                <a16:creationId xmlns:a16="http://schemas.microsoft.com/office/drawing/2014/main" id="{30B4DC2E-12F1-4CB3-8FD4-E9F3ED387E7A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099667" y="211233"/>
            <a:ext cx="2249979" cy="451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028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sldNum="0" hdr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kumimoji="1"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9875" indent="-269875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Arial" panose="020B0604020202020204" pitchFamily="34" charset="0"/>
        <a:buChar char="•"/>
        <a:defRPr kumimoji="1" sz="3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46088" indent="-295275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Arial" panose="020B0604020202020204" pitchFamily="34" charset="0"/>
        <a:buChar char="•"/>
        <a:defRPr kumimoji="1"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20713" indent="-333375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Arial" panose="020B0604020202020204" pitchFamily="34" charset="0"/>
        <a:buChar char="•"/>
        <a:defRPr kumimoji="1"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809625" indent="-384175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Arial" panose="020B0604020202020204" pitchFamily="34" charset="0"/>
        <a:buChar char="•"/>
        <a:defRPr kumimoji="1"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03288" indent="-341313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Arial" panose="020B0604020202020204" pitchFamily="34" charset="0"/>
        <a:buChar char="•"/>
        <a:defRPr kumimoji="1"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kumimoji="1"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kumimoji="1"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kumimoji="1"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kumimoji="1"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218336"/>
            <a:ext cx="8977745" cy="457200"/>
          </a:xfrm>
          <a:custGeom>
            <a:avLst/>
            <a:gdLst>
              <a:gd name="connsiteX0" fmla="*/ 0 w 12192000"/>
              <a:gd name="connsiteY0" fmla="*/ 0 h 457200"/>
              <a:gd name="connsiteX1" fmla="*/ 12192000 w 12192000"/>
              <a:gd name="connsiteY1" fmla="*/ 0 h 457200"/>
              <a:gd name="connsiteX2" fmla="*/ 12192000 w 12192000"/>
              <a:gd name="connsiteY2" fmla="*/ 457200 h 457200"/>
              <a:gd name="connsiteX3" fmla="*/ 0 w 12192000"/>
              <a:gd name="connsiteY3" fmla="*/ 457200 h 457200"/>
              <a:gd name="connsiteX4" fmla="*/ 0 w 12192000"/>
              <a:gd name="connsiteY4" fmla="*/ 0 h 457200"/>
              <a:gd name="connsiteX0" fmla="*/ 0 w 12192000"/>
              <a:gd name="connsiteY0" fmla="*/ 0 h 457200"/>
              <a:gd name="connsiteX1" fmla="*/ 9296400 w 12192000"/>
              <a:gd name="connsiteY1" fmla="*/ 0 h 457200"/>
              <a:gd name="connsiteX2" fmla="*/ 12192000 w 12192000"/>
              <a:gd name="connsiteY2" fmla="*/ 457200 h 457200"/>
              <a:gd name="connsiteX3" fmla="*/ 0 w 12192000"/>
              <a:gd name="connsiteY3" fmla="*/ 457200 h 457200"/>
              <a:gd name="connsiteX4" fmla="*/ 0 w 12192000"/>
              <a:gd name="connsiteY4" fmla="*/ 0 h 457200"/>
              <a:gd name="connsiteX0" fmla="*/ 0 w 9925050"/>
              <a:gd name="connsiteY0" fmla="*/ 0 h 476250"/>
              <a:gd name="connsiteX1" fmla="*/ 9296400 w 9925050"/>
              <a:gd name="connsiteY1" fmla="*/ 0 h 476250"/>
              <a:gd name="connsiteX2" fmla="*/ 9925050 w 9925050"/>
              <a:gd name="connsiteY2" fmla="*/ 476250 h 476250"/>
              <a:gd name="connsiteX3" fmla="*/ 0 w 9925050"/>
              <a:gd name="connsiteY3" fmla="*/ 457200 h 476250"/>
              <a:gd name="connsiteX4" fmla="*/ 0 w 9925050"/>
              <a:gd name="connsiteY4" fmla="*/ 0 h 476250"/>
              <a:gd name="connsiteX0" fmla="*/ 0 w 9925050"/>
              <a:gd name="connsiteY0" fmla="*/ 19050 h 495300"/>
              <a:gd name="connsiteX1" fmla="*/ 8591550 w 9925050"/>
              <a:gd name="connsiteY1" fmla="*/ 0 h 495300"/>
              <a:gd name="connsiteX2" fmla="*/ 9925050 w 9925050"/>
              <a:gd name="connsiteY2" fmla="*/ 495300 h 495300"/>
              <a:gd name="connsiteX3" fmla="*/ 0 w 9925050"/>
              <a:gd name="connsiteY3" fmla="*/ 476250 h 495300"/>
              <a:gd name="connsiteX4" fmla="*/ 0 w 9925050"/>
              <a:gd name="connsiteY4" fmla="*/ 19050 h 495300"/>
              <a:gd name="connsiteX0" fmla="*/ 0 w 9296400"/>
              <a:gd name="connsiteY0" fmla="*/ 19050 h 476250"/>
              <a:gd name="connsiteX1" fmla="*/ 8591550 w 9296400"/>
              <a:gd name="connsiteY1" fmla="*/ 0 h 476250"/>
              <a:gd name="connsiteX2" fmla="*/ 9296400 w 9296400"/>
              <a:gd name="connsiteY2" fmla="*/ 476250 h 476250"/>
              <a:gd name="connsiteX3" fmla="*/ 0 w 9296400"/>
              <a:gd name="connsiteY3" fmla="*/ 476250 h 476250"/>
              <a:gd name="connsiteX4" fmla="*/ 0 w 9296400"/>
              <a:gd name="connsiteY4" fmla="*/ 19050 h 476250"/>
              <a:gd name="connsiteX0" fmla="*/ 0 w 9296400"/>
              <a:gd name="connsiteY0" fmla="*/ 25400 h 482600"/>
              <a:gd name="connsiteX1" fmla="*/ 8604250 w 9296400"/>
              <a:gd name="connsiteY1" fmla="*/ 0 h 482600"/>
              <a:gd name="connsiteX2" fmla="*/ 9296400 w 9296400"/>
              <a:gd name="connsiteY2" fmla="*/ 482600 h 482600"/>
              <a:gd name="connsiteX3" fmla="*/ 0 w 9296400"/>
              <a:gd name="connsiteY3" fmla="*/ 482600 h 482600"/>
              <a:gd name="connsiteX4" fmla="*/ 0 w 9296400"/>
              <a:gd name="connsiteY4" fmla="*/ 25400 h 482600"/>
              <a:gd name="connsiteX0" fmla="*/ 0 w 9296400"/>
              <a:gd name="connsiteY0" fmla="*/ 0 h 457200"/>
              <a:gd name="connsiteX1" fmla="*/ 8629650 w 9296400"/>
              <a:gd name="connsiteY1" fmla="*/ 0 h 457200"/>
              <a:gd name="connsiteX2" fmla="*/ 9296400 w 9296400"/>
              <a:gd name="connsiteY2" fmla="*/ 457200 h 457200"/>
              <a:gd name="connsiteX3" fmla="*/ 0 w 9296400"/>
              <a:gd name="connsiteY3" fmla="*/ 457200 h 457200"/>
              <a:gd name="connsiteX4" fmla="*/ 0 w 9296400"/>
              <a:gd name="connsiteY4" fmla="*/ 0 h 457200"/>
              <a:gd name="connsiteX0" fmla="*/ 0 w 9130145"/>
              <a:gd name="connsiteY0" fmla="*/ 0 h 457200"/>
              <a:gd name="connsiteX1" fmla="*/ 8629650 w 9130145"/>
              <a:gd name="connsiteY1" fmla="*/ 0 h 457200"/>
              <a:gd name="connsiteX2" fmla="*/ 9130145 w 9130145"/>
              <a:gd name="connsiteY2" fmla="*/ 457200 h 457200"/>
              <a:gd name="connsiteX3" fmla="*/ 0 w 9130145"/>
              <a:gd name="connsiteY3" fmla="*/ 457200 h 457200"/>
              <a:gd name="connsiteX4" fmla="*/ 0 w 9130145"/>
              <a:gd name="connsiteY4" fmla="*/ 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30145" h="457200">
                <a:moveTo>
                  <a:pt x="0" y="0"/>
                </a:moveTo>
                <a:lnTo>
                  <a:pt x="8629650" y="0"/>
                </a:lnTo>
                <a:lnTo>
                  <a:pt x="9130145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801995"/>
            <a:ext cx="10058400" cy="8356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762608"/>
            <a:ext cx="10058400" cy="491251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" y="239223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kumimoji="1" lang="en-US" altLang="ja-JP"/>
              <a:t>2021/6/9</a:t>
            </a:r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5086" y="239223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kumimoji="1" lang="zh-TW" altLang="en-US"/>
              <a:t>卒業研究</a:t>
            </a:r>
            <a:r>
              <a:rPr kumimoji="1" lang="en-US" altLang="zh-TW"/>
              <a:t>2021</a:t>
            </a:r>
            <a:endParaRPr kumimoji="1" lang="ja-JP" altLang="en-US" dirty="0"/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DBA2E657-5795-4600-B8E5-58654947C70C}"/>
              </a:ext>
            </a:extLst>
          </p:cNvPr>
          <p:cNvSpPr/>
          <p:nvPr userDrawn="1"/>
        </p:nvSpPr>
        <p:spPr>
          <a:xfrm>
            <a:off x="15" y="151852"/>
            <a:ext cx="7949335" cy="64008"/>
          </a:xfrm>
          <a:custGeom>
            <a:avLst/>
            <a:gdLst>
              <a:gd name="connsiteX0" fmla="*/ 0 w 12188825"/>
              <a:gd name="connsiteY0" fmla="*/ 0 h 64008"/>
              <a:gd name="connsiteX1" fmla="*/ 12188825 w 12188825"/>
              <a:gd name="connsiteY1" fmla="*/ 0 h 64008"/>
              <a:gd name="connsiteX2" fmla="*/ 12188825 w 12188825"/>
              <a:gd name="connsiteY2" fmla="*/ 64008 h 64008"/>
              <a:gd name="connsiteX3" fmla="*/ 0 w 12188825"/>
              <a:gd name="connsiteY3" fmla="*/ 64008 h 64008"/>
              <a:gd name="connsiteX4" fmla="*/ 0 w 12188825"/>
              <a:gd name="connsiteY4" fmla="*/ 0 h 64008"/>
              <a:gd name="connsiteX0" fmla="*/ 0 w 12188825"/>
              <a:gd name="connsiteY0" fmla="*/ 0 h 64008"/>
              <a:gd name="connsiteX1" fmla="*/ 12188825 w 12188825"/>
              <a:gd name="connsiteY1" fmla="*/ 0 h 64008"/>
              <a:gd name="connsiteX2" fmla="*/ 7949334 w 12188825"/>
              <a:gd name="connsiteY2" fmla="*/ 64008 h 64008"/>
              <a:gd name="connsiteX3" fmla="*/ 0 w 12188825"/>
              <a:gd name="connsiteY3" fmla="*/ 64008 h 64008"/>
              <a:gd name="connsiteX4" fmla="*/ 0 w 12188825"/>
              <a:gd name="connsiteY4" fmla="*/ 0 h 64008"/>
              <a:gd name="connsiteX0" fmla="*/ 0 w 7949334"/>
              <a:gd name="connsiteY0" fmla="*/ 0 h 64008"/>
              <a:gd name="connsiteX1" fmla="*/ 7300941 w 7949334"/>
              <a:gd name="connsiteY1" fmla="*/ 0 h 64008"/>
              <a:gd name="connsiteX2" fmla="*/ 7949334 w 7949334"/>
              <a:gd name="connsiteY2" fmla="*/ 64008 h 64008"/>
              <a:gd name="connsiteX3" fmla="*/ 0 w 7949334"/>
              <a:gd name="connsiteY3" fmla="*/ 64008 h 64008"/>
              <a:gd name="connsiteX4" fmla="*/ 0 w 7949334"/>
              <a:gd name="connsiteY4" fmla="*/ 0 h 64008"/>
              <a:gd name="connsiteX0" fmla="*/ 0 w 7949334"/>
              <a:gd name="connsiteY0" fmla="*/ 0 h 64008"/>
              <a:gd name="connsiteX1" fmla="*/ 7672416 w 7949334"/>
              <a:gd name="connsiteY1" fmla="*/ 0 h 64008"/>
              <a:gd name="connsiteX2" fmla="*/ 7949334 w 7949334"/>
              <a:gd name="connsiteY2" fmla="*/ 64008 h 64008"/>
              <a:gd name="connsiteX3" fmla="*/ 0 w 7949334"/>
              <a:gd name="connsiteY3" fmla="*/ 64008 h 64008"/>
              <a:gd name="connsiteX4" fmla="*/ 0 w 7949334"/>
              <a:gd name="connsiteY4" fmla="*/ 0 h 64008"/>
              <a:gd name="connsiteX0" fmla="*/ 0 w 7949334"/>
              <a:gd name="connsiteY0" fmla="*/ 0 h 64008"/>
              <a:gd name="connsiteX1" fmla="*/ 7758141 w 7949334"/>
              <a:gd name="connsiteY1" fmla="*/ 0 h 64008"/>
              <a:gd name="connsiteX2" fmla="*/ 7949334 w 7949334"/>
              <a:gd name="connsiteY2" fmla="*/ 64008 h 64008"/>
              <a:gd name="connsiteX3" fmla="*/ 0 w 7949334"/>
              <a:gd name="connsiteY3" fmla="*/ 64008 h 64008"/>
              <a:gd name="connsiteX4" fmla="*/ 0 w 7949334"/>
              <a:gd name="connsiteY4" fmla="*/ 0 h 64008"/>
              <a:gd name="connsiteX0" fmla="*/ 0 w 7949334"/>
              <a:gd name="connsiteY0" fmla="*/ 0 h 64008"/>
              <a:gd name="connsiteX1" fmla="*/ 7805766 w 7949334"/>
              <a:gd name="connsiteY1" fmla="*/ 0 h 64008"/>
              <a:gd name="connsiteX2" fmla="*/ 7949334 w 7949334"/>
              <a:gd name="connsiteY2" fmla="*/ 64008 h 64008"/>
              <a:gd name="connsiteX3" fmla="*/ 0 w 7949334"/>
              <a:gd name="connsiteY3" fmla="*/ 64008 h 64008"/>
              <a:gd name="connsiteX4" fmla="*/ 0 w 7949334"/>
              <a:gd name="connsiteY4" fmla="*/ 0 h 64008"/>
              <a:gd name="connsiteX0" fmla="*/ 0 w 7949334"/>
              <a:gd name="connsiteY0" fmla="*/ 0 h 64008"/>
              <a:gd name="connsiteX1" fmla="*/ 7869266 w 7949334"/>
              <a:gd name="connsiteY1" fmla="*/ 0 h 64008"/>
              <a:gd name="connsiteX2" fmla="*/ 7949334 w 7949334"/>
              <a:gd name="connsiteY2" fmla="*/ 64008 h 64008"/>
              <a:gd name="connsiteX3" fmla="*/ 0 w 7949334"/>
              <a:gd name="connsiteY3" fmla="*/ 64008 h 64008"/>
              <a:gd name="connsiteX4" fmla="*/ 0 w 7949334"/>
              <a:gd name="connsiteY4" fmla="*/ 0 h 64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49334" h="64008">
                <a:moveTo>
                  <a:pt x="0" y="0"/>
                </a:moveTo>
                <a:lnTo>
                  <a:pt x="7869266" y="0"/>
                </a:lnTo>
                <a:lnTo>
                  <a:pt x="7949334" y="64008"/>
                </a:lnTo>
                <a:lnTo>
                  <a:pt x="0" y="64008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10000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0">
                <a:schemeClr val="bg2">
                  <a:lumMod val="9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467003D8-090B-4AD5-8E85-710BD617F5A9}"/>
              </a:ext>
            </a:extLst>
          </p:cNvPr>
          <p:cNvSpPr/>
          <p:nvPr userDrawn="1"/>
        </p:nvSpPr>
        <p:spPr>
          <a:xfrm rot="10800000">
            <a:off x="11438082" y="218336"/>
            <a:ext cx="753919" cy="457200"/>
          </a:xfrm>
          <a:custGeom>
            <a:avLst/>
            <a:gdLst>
              <a:gd name="connsiteX0" fmla="*/ 0 w 12192000"/>
              <a:gd name="connsiteY0" fmla="*/ 0 h 457200"/>
              <a:gd name="connsiteX1" fmla="*/ 12192000 w 12192000"/>
              <a:gd name="connsiteY1" fmla="*/ 0 h 457200"/>
              <a:gd name="connsiteX2" fmla="*/ 12192000 w 12192000"/>
              <a:gd name="connsiteY2" fmla="*/ 457200 h 457200"/>
              <a:gd name="connsiteX3" fmla="*/ 0 w 12192000"/>
              <a:gd name="connsiteY3" fmla="*/ 457200 h 457200"/>
              <a:gd name="connsiteX4" fmla="*/ 0 w 12192000"/>
              <a:gd name="connsiteY4" fmla="*/ 0 h 457200"/>
              <a:gd name="connsiteX0" fmla="*/ 0 w 12192000"/>
              <a:gd name="connsiteY0" fmla="*/ 0 h 457200"/>
              <a:gd name="connsiteX1" fmla="*/ 9296400 w 12192000"/>
              <a:gd name="connsiteY1" fmla="*/ 0 h 457200"/>
              <a:gd name="connsiteX2" fmla="*/ 12192000 w 12192000"/>
              <a:gd name="connsiteY2" fmla="*/ 457200 h 457200"/>
              <a:gd name="connsiteX3" fmla="*/ 0 w 12192000"/>
              <a:gd name="connsiteY3" fmla="*/ 457200 h 457200"/>
              <a:gd name="connsiteX4" fmla="*/ 0 w 12192000"/>
              <a:gd name="connsiteY4" fmla="*/ 0 h 457200"/>
              <a:gd name="connsiteX0" fmla="*/ 0 w 9925050"/>
              <a:gd name="connsiteY0" fmla="*/ 0 h 476250"/>
              <a:gd name="connsiteX1" fmla="*/ 9296400 w 9925050"/>
              <a:gd name="connsiteY1" fmla="*/ 0 h 476250"/>
              <a:gd name="connsiteX2" fmla="*/ 9925050 w 9925050"/>
              <a:gd name="connsiteY2" fmla="*/ 476250 h 476250"/>
              <a:gd name="connsiteX3" fmla="*/ 0 w 9925050"/>
              <a:gd name="connsiteY3" fmla="*/ 457200 h 476250"/>
              <a:gd name="connsiteX4" fmla="*/ 0 w 9925050"/>
              <a:gd name="connsiteY4" fmla="*/ 0 h 476250"/>
              <a:gd name="connsiteX0" fmla="*/ 0 w 9925050"/>
              <a:gd name="connsiteY0" fmla="*/ 19050 h 495300"/>
              <a:gd name="connsiteX1" fmla="*/ 8591550 w 9925050"/>
              <a:gd name="connsiteY1" fmla="*/ 0 h 495300"/>
              <a:gd name="connsiteX2" fmla="*/ 9925050 w 9925050"/>
              <a:gd name="connsiteY2" fmla="*/ 495300 h 495300"/>
              <a:gd name="connsiteX3" fmla="*/ 0 w 9925050"/>
              <a:gd name="connsiteY3" fmla="*/ 476250 h 495300"/>
              <a:gd name="connsiteX4" fmla="*/ 0 w 9925050"/>
              <a:gd name="connsiteY4" fmla="*/ 19050 h 495300"/>
              <a:gd name="connsiteX0" fmla="*/ 0 w 9296400"/>
              <a:gd name="connsiteY0" fmla="*/ 19050 h 476250"/>
              <a:gd name="connsiteX1" fmla="*/ 8591550 w 9296400"/>
              <a:gd name="connsiteY1" fmla="*/ 0 h 476250"/>
              <a:gd name="connsiteX2" fmla="*/ 9296400 w 9296400"/>
              <a:gd name="connsiteY2" fmla="*/ 476250 h 476250"/>
              <a:gd name="connsiteX3" fmla="*/ 0 w 9296400"/>
              <a:gd name="connsiteY3" fmla="*/ 476250 h 476250"/>
              <a:gd name="connsiteX4" fmla="*/ 0 w 9296400"/>
              <a:gd name="connsiteY4" fmla="*/ 19050 h 476250"/>
              <a:gd name="connsiteX0" fmla="*/ 0 w 9296400"/>
              <a:gd name="connsiteY0" fmla="*/ 25400 h 482600"/>
              <a:gd name="connsiteX1" fmla="*/ 8604250 w 9296400"/>
              <a:gd name="connsiteY1" fmla="*/ 0 h 482600"/>
              <a:gd name="connsiteX2" fmla="*/ 9296400 w 9296400"/>
              <a:gd name="connsiteY2" fmla="*/ 482600 h 482600"/>
              <a:gd name="connsiteX3" fmla="*/ 0 w 9296400"/>
              <a:gd name="connsiteY3" fmla="*/ 482600 h 482600"/>
              <a:gd name="connsiteX4" fmla="*/ 0 w 9296400"/>
              <a:gd name="connsiteY4" fmla="*/ 25400 h 482600"/>
              <a:gd name="connsiteX0" fmla="*/ 0 w 9296400"/>
              <a:gd name="connsiteY0" fmla="*/ 0 h 457200"/>
              <a:gd name="connsiteX1" fmla="*/ 8629650 w 9296400"/>
              <a:gd name="connsiteY1" fmla="*/ 0 h 457200"/>
              <a:gd name="connsiteX2" fmla="*/ 9296400 w 9296400"/>
              <a:gd name="connsiteY2" fmla="*/ 457200 h 457200"/>
              <a:gd name="connsiteX3" fmla="*/ 0 w 9296400"/>
              <a:gd name="connsiteY3" fmla="*/ 457200 h 457200"/>
              <a:gd name="connsiteX4" fmla="*/ 0 w 9296400"/>
              <a:gd name="connsiteY4" fmla="*/ 0 h 457200"/>
              <a:gd name="connsiteX0" fmla="*/ 0 w 9130145"/>
              <a:gd name="connsiteY0" fmla="*/ 0 h 457200"/>
              <a:gd name="connsiteX1" fmla="*/ 8629650 w 9130145"/>
              <a:gd name="connsiteY1" fmla="*/ 0 h 457200"/>
              <a:gd name="connsiteX2" fmla="*/ 9130145 w 9130145"/>
              <a:gd name="connsiteY2" fmla="*/ 457200 h 457200"/>
              <a:gd name="connsiteX3" fmla="*/ 0 w 9130145"/>
              <a:gd name="connsiteY3" fmla="*/ 457200 h 457200"/>
              <a:gd name="connsiteX4" fmla="*/ 0 w 9130145"/>
              <a:gd name="connsiteY4" fmla="*/ 0 h 457200"/>
              <a:gd name="connsiteX0" fmla="*/ 0 w 9130145"/>
              <a:gd name="connsiteY0" fmla="*/ 0 h 457200"/>
              <a:gd name="connsiteX1" fmla="*/ 3770050 w 9130145"/>
              <a:gd name="connsiteY1" fmla="*/ 0 h 457200"/>
              <a:gd name="connsiteX2" fmla="*/ 9130145 w 9130145"/>
              <a:gd name="connsiteY2" fmla="*/ 457200 h 457200"/>
              <a:gd name="connsiteX3" fmla="*/ 0 w 9130145"/>
              <a:gd name="connsiteY3" fmla="*/ 457200 h 457200"/>
              <a:gd name="connsiteX4" fmla="*/ 0 w 9130145"/>
              <a:gd name="connsiteY4" fmla="*/ 0 h 457200"/>
              <a:gd name="connsiteX0" fmla="*/ 0 w 9130145"/>
              <a:gd name="connsiteY0" fmla="*/ 0 h 457200"/>
              <a:gd name="connsiteX1" fmla="*/ 3405581 w 9130145"/>
              <a:gd name="connsiteY1" fmla="*/ 0 h 457200"/>
              <a:gd name="connsiteX2" fmla="*/ 9130145 w 9130145"/>
              <a:gd name="connsiteY2" fmla="*/ 457200 h 457200"/>
              <a:gd name="connsiteX3" fmla="*/ 0 w 9130145"/>
              <a:gd name="connsiteY3" fmla="*/ 457200 h 457200"/>
              <a:gd name="connsiteX4" fmla="*/ 0 w 9130145"/>
              <a:gd name="connsiteY4" fmla="*/ 0 h 457200"/>
              <a:gd name="connsiteX0" fmla="*/ 0 w 9616104"/>
              <a:gd name="connsiteY0" fmla="*/ 0 h 457200"/>
              <a:gd name="connsiteX1" fmla="*/ 3405581 w 9616104"/>
              <a:gd name="connsiteY1" fmla="*/ 0 h 457200"/>
              <a:gd name="connsiteX2" fmla="*/ 9616104 w 9616104"/>
              <a:gd name="connsiteY2" fmla="*/ 457200 h 457200"/>
              <a:gd name="connsiteX3" fmla="*/ 0 w 9616104"/>
              <a:gd name="connsiteY3" fmla="*/ 457200 h 457200"/>
              <a:gd name="connsiteX4" fmla="*/ 0 w 9616104"/>
              <a:gd name="connsiteY4" fmla="*/ 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16104" h="457200">
                <a:moveTo>
                  <a:pt x="0" y="0"/>
                </a:moveTo>
                <a:lnTo>
                  <a:pt x="3405581" y="0"/>
                </a:lnTo>
                <a:lnTo>
                  <a:pt x="9616104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10B345BE-3C43-4706-860B-4B365BDFB0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366809" y="239223"/>
            <a:ext cx="1110443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90000"/>
                  </a:schemeClr>
                </a:solidFill>
              </a:defRPr>
            </a:lvl1pPr>
          </a:lstStyle>
          <a:p>
            <a:fld id="{38FA32AB-AC66-4A85-A37F-5C5A5164FB58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pic>
        <p:nvPicPr>
          <p:cNvPr id="8" name="グラフィックス 7">
            <a:extLst>
              <a:ext uri="{FF2B5EF4-FFF2-40B4-BE49-F238E27FC236}">
                <a16:creationId xmlns:a16="http://schemas.microsoft.com/office/drawing/2014/main" id="{30B4DC2E-12F1-4CB3-8FD4-E9F3ED387E7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99667" y="211233"/>
            <a:ext cx="2249979" cy="451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028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hf hdr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kumimoji="1"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kumimoji="1"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kumimoji="1"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kumimoji="1"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kumimoji="1"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kumimoji="1"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kumimoji="1"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kumimoji="1"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kumimoji="1"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kumimoji="1"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2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kghr.blog.fc2.com/blog-entry-109.html" TargetMode="Externa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497D8E2-ED79-4E93-87A0-5D2D34A465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ja-JP" sz="3600" dirty="0"/>
              <a:t>FPGA</a:t>
            </a:r>
            <a:r>
              <a:rPr lang="ja-JP" altLang="en-US" sz="3600" dirty="0"/>
              <a:t>による単眼カメラ衝突防止システムの高速化に関する研究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D6C7C65-BD35-4CFC-9752-14A6C37D35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46960" y="3491117"/>
            <a:ext cx="7543800" cy="2082336"/>
          </a:xfrm>
        </p:spPr>
        <p:txBody>
          <a:bodyPr/>
          <a:lstStyle/>
          <a:p>
            <a:r>
              <a:rPr kumimoji="1" lang="ja-JP" altLang="en-US" dirty="0"/>
              <a:t>８ｂｊｋ１１１２　田村　悠凪</a:t>
            </a:r>
          </a:p>
        </p:txBody>
      </p:sp>
    </p:spTree>
    <p:extLst>
      <p:ext uri="{BB962C8B-B14F-4D97-AF65-F5344CB8AC3E}">
        <p14:creationId xmlns:p14="http://schemas.microsoft.com/office/powerpoint/2010/main" val="13093771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25ED38-8977-4AFC-8687-3E942A023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距離推定処理フロー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C03AABF-8769-4B41-B55A-51C11AC0E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F298F-2F97-4D47-B6D8-4550C6955C55}" type="datetime1">
              <a:rPr kumimoji="1" lang="ja-JP" altLang="en-US" smtClean="0"/>
              <a:t>2021/10/12</a:t>
            </a:fld>
            <a:endParaRPr kumimoji="1"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6BA8162-8204-4A2B-A496-026D63524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Ohkawalab, Tokai Univ.</a:t>
            </a:r>
            <a:endParaRPr kumimoji="1"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88779053-0D59-4E34-8EA6-841E4A01809A}"/>
              </a:ext>
            </a:extLst>
          </p:cNvPr>
          <p:cNvSpPr/>
          <p:nvPr/>
        </p:nvSpPr>
        <p:spPr>
          <a:xfrm>
            <a:off x="1207282" y="2172925"/>
            <a:ext cx="2209316" cy="3385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入力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1A0ACBD-6C9E-4354-A5EA-556289E9DB40}"/>
              </a:ext>
            </a:extLst>
          </p:cNvPr>
          <p:cNvSpPr/>
          <p:nvPr/>
        </p:nvSpPr>
        <p:spPr>
          <a:xfrm>
            <a:off x="1207282" y="2858285"/>
            <a:ext cx="2209316" cy="338523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HSV</a:t>
            </a:r>
            <a:r>
              <a:rPr kumimoji="1" lang="ja-JP" altLang="en-US" dirty="0"/>
              <a:t>色変換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5D6CCBF6-48B9-41E4-AD7F-2EA0B818E36B}"/>
              </a:ext>
            </a:extLst>
          </p:cNvPr>
          <p:cNvSpPr/>
          <p:nvPr/>
        </p:nvSpPr>
        <p:spPr>
          <a:xfrm>
            <a:off x="1207282" y="3543645"/>
            <a:ext cx="2209316" cy="3385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マスク画像の生成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EFB3458F-8F1F-4321-A797-F25D50DF14ED}"/>
              </a:ext>
            </a:extLst>
          </p:cNvPr>
          <p:cNvSpPr/>
          <p:nvPr/>
        </p:nvSpPr>
        <p:spPr>
          <a:xfrm>
            <a:off x="1207282" y="4229005"/>
            <a:ext cx="2209316" cy="3385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平滑化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08E13BA5-F040-4BF2-B47F-CA9B5A59A2CB}"/>
              </a:ext>
            </a:extLst>
          </p:cNvPr>
          <p:cNvSpPr/>
          <p:nvPr/>
        </p:nvSpPr>
        <p:spPr>
          <a:xfrm>
            <a:off x="1207282" y="4914365"/>
            <a:ext cx="2209316" cy="338523"/>
          </a:xfrm>
          <a:prstGeom prst="rect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膨張化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456950E8-BA38-4E2D-8EFF-0FF6334E35A8}"/>
              </a:ext>
            </a:extLst>
          </p:cNvPr>
          <p:cNvSpPr/>
          <p:nvPr/>
        </p:nvSpPr>
        <p:spPr>
          <a:xfrm>
            <a:off x="1207282" y="5599725"/>
            <a:ext cx="2209316" cy="3385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奥行き計算</a:t>
            </a:r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5D3E1DCF-2144-4BF1-B158-8BAD949BA439}"/>
              </a:ext>
            </a:extLst>
          </p:cNvPr>
          <p:cNvSpPr/>
          <p:nvPr/>
        </p:nvSpPr>
        <p:spPr>
          <a:xfrm>
            <a:off x="2187568" y="1637610"/>
            <a:ext cx="248744" cy="18847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61" name="グループ化 60">
            <a:extLst>
              <a:ext uri="{FF2B5EF4-FFF2-40B4-BE49-F238E27FC236}">
                <a16:creationId xmlns:a16="http://schemas.microsoft.com/office/drawing/2014/main" id="{D181709B-1375-4A7C-A352-7BA28AF8CDBF}"/>
              </a:ext>
            </a:extLst>
          </p:cNvPr>
          <p:cNvGrpSpPr/>
          <p:nvPr/>
        </p:nvGrpSpPr>
        <p:grpSpPr>
          <a:xfrm>
            <a:off x="2097558" y="6285083"/>
            <a:ext cx="428765" cy="271848"/>
            <a:chOff x="9065268" y="3582514"/>
            <a:chExt cx="438650" cy="360000"/>
          </a:xfrm>
        </p:grpSpPr>
        <p:sp>
          <p:nvSpPr>
            <p:cNvPr id="17" name="フローチャート: 結合子 16">
              <a:extLst>
                <a:ext uri="{FF2B5EF4-FFF2-40B4-BE49-F238E27FC236}">
                  <a16:creationId xmlns:a16="http://schemas.microsoft.com/office/drawing/2014/main" id="{5E14D127-3950-4EEE-B904-69B4F77C58D2}"/>
                </a:ext>
              </a:extLst>
            </p:cNvPr>
            <p:cNvSpPr/>
            <p:nvPr/>
          </p:nvSpPr>
          <p:spPr>
            <a:xfrm>
              <a:off x="9065268" y="3582514"/>
              <a:ext cx="438650" cy="360000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楕円 17">
              <a:extLst>
                <a:ext uri="{FF2B5EF4-FFF2-40B4-BE49-F238E27FC236}">
                  <a16:creationId xmlns:a16="http://schemas.microsoft.com/office/drawing/2014/main" id="{C13BF5B6-3B6D-4420-B878-6D48FD1394F5}"/>
                </a:ext>
              </a:extLst>
            </p:cNvPr>
            <p:cNvSpPr/>
            <p:nvPr/>
          </p:nvSpPr>
          <p:spPr>
            <a:xfrm flipH="1">
              <a:off x="9166478" y="3657794"/>
              <a:ext cx="236231" cy="20943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466FA6EA-7ACD-4CCF-8CDA-BBB761CEB5D7}"/>
              </a:ext>
            </a:extLst>
          </p:cNvPr>
          <p:cNvCxnSpPr>
            <a:stCxn id="14" idx="4"/>
            <a:endCxn id="6" idx="0"/>
          </p:cNvCxnSpPr>
          <p:nvPr/>
        </p:nvCxnSpPr>
        <p:spPr>
          <a:xfrm>
            <a:off x="2311940" y="1826088"/>
            <a:ext cx="0" cy="3468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9871CF3C-40A9-4CCF-BB85-A65C9A946A6E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2311940" y="2511448"/>
            <a:ext cx="0" cy="3468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D7C01343-0C2F-4F89-B076-3AA97B44F734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2311940" y="3196808"/>
            <a:ext cx="0" cy="3468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2EB2D0E5-86BE-4609-A1F6-61527D09771F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2311940" y="3882168"/>
            <a:ext cx="0" cy="3468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BA9B9830-22C0-4C3C-86A2-0F5139E9FFC4}"/>
              </a:ext>
            </a:extLst>
          </p:cNvPr>
          <p:cNvCxnSpPr>
            <a:stCxn id="9" idx="2"/>
            <a:endCxn id="10" idx="0"/>
          </p:cNvCxnSpPr>
          <p:nvPr/>
        </p:nvCxnSpPr>
        <p:spPr>
          <a:xfrm>
            <a:off x="2311940" y="4567528"/>
            <a:ext cx="0" cy="3468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BC08D9C0-0FB3-4909-B36F-C60B7F5DE017}"/>
              </a:ext>
            </a:extLst>
          </p:cNvPr>
          <p:cNvCxnSpPr>
            <a:cxnSpLocks/>
            <a:stCxn id="10" idx="2"/>
            <a:endCxn id="13" idx="0"/>
          </p:cNvCxnSpPr>
          <p:nvPr/>
        </p:nvCxnSpPr>
        <p:spPr>
          <a:xfrm>
            <a:off x="2311940" y="5252888"/>
            <a:ext cx="0" cy="3468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99E2EA7C-ABAF-48FF-B4AC-28E85669099D}"/>
              </a:ext>
            </a:extLst>
          </p:cNvPr>
          <p:cNvCxnSpPr>
            <a:cxnSpLocks/>
            <a:stCxn id="13" idx="2"/>
            <a:endCxn id="17" idx="0"/>
          </p:cNvCxnSpPr>
          <p:nvPr/>
        </p:nvCxnSpPr>
        <p:spPr>
          <a:xfrm>
            <a:off x="2311940" y="5938248"/>
            <a:ext cx="1" cy="346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図 10">
            <a:extLst>
              <a:ext uri="{FF2B5EF4-FFF2-40B4-BE49-F238E27FC236}">
                <a16:creationId xmlns:a16="http://schemas.microsoft.com/office/drawing/2014/main" id="{BC9BCC6D-3160-4C22-8719-300A557D38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2399" y="1990125"/>
            <a:ext cx="2723794" cy="4354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4458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図 10">
            <a:extLst>
              <a:ext uri="{FF2B5EF4-FFF2-40B4-BE49-F238E27FC236}">
                <a16:creationId xmlns:a16="http://schemas.microsoft.com/office/drawing/2014/main" id="{2F69ED70-E6FC-47CE-8B8F-5AB5ACFCC2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2399" y="1999506"/>
            <a:ext cx="2726228" cy="4375263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A725ED38-8977-4AFC-8687-3E942A023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距離推定処理フロー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C03AABF-8769-4B41-B55A-51C11AC0E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F298F-2F97-4D47-B6D8-4550C6955C55}" type="datetime1">
              <a:rPr kumimoji="1" lang="ja-JP" altLang="en-US" smtClean="0"/>
              <a:t>2021/10/12</a:t>
            </a:fld>
            <a:endParaRPr kumimoji="1"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6BA8162-8204-4A2B-A496-026D63524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Ohkawalab, Tokai Univ.</a:t>
            </a:r>
            <a:endParaRPr kumimoji="1"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88779053-0D59-4E34-8EA6-841E4A01809A}"/>
              </a:ext>
            </a:extLst>
          </p:cNvPr>
          <p:cNvSpPr/>
          <p:nvPr/>
        </p:nvSpPr>
        <p:spPr>
          <a:xfrm>
            <a:off x="1207282" y="2172925"/>
            <a:ext cx="2209316" cy="3385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入力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1A0ACBD-6C9E-4354-A5EA-556289E9DB40}"/>
              </a:ext>
            </a:extLst>
          </p:cNvPr>
          <p:cNvSpPr/>
          <p:nvPr/>
        </p:nvSpPr>
        <p:spPr>
          <a:xfrm>
            <a:off x="1207282" y="2858285"/>
            <a:ext cx="2209316" cy="338523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HSV</a:t>
            </a:r>
            <a:r>
              <a:rPr kumimoji="1" lang="ja-JP" altLang="en-US" dirty="0"/>
              <a:t>色変換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5D6CCBF6-48B9-41E4-AD7F-2EA0B818E36B}"/>
              </a:ext>
            </a:extLst>
          </p:cNvPr>
          <p:cNvSpPr/>
          <p:nvPr/>
        </p:nvSpPr>
        <p:spPr>
          <a:xfrm>
            <a:off x="1207282" y="3543645"/>
            <a:ext cx="2209316" cy="3385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マスク画像の生成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EFB3458F-8F1F-4321-A797-F25D50DF14ED}"/>
              </a:ext>
            </a:extLst>
          </p:cNvPr>
          <p:cNvSpPr/>
          <p:nvPr/>
        </p:nvSpPr>
        <p:spPr>
          <a:xfrm>
            <a:off x="1207282" y="4229005"/>
            <a:ext cx="2209316" cy="3385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平滑化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08E13BA5-F040-4BF2-B47F-CA9B5A59A2CB}"/>
              </a:ext>
            </a:extLst>
          </p:cNvPr>
          <p:cNvSpPr/>
          <p:nvPr/>
        </p:nvSpPr>
        <p:spPr>
          <a:xfrm>
            <a:off x="1207282" y="4914365"/>
            <a:ext cx="2209316" cy="3385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膨張化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456950E8-BA38-4E2D-8EFF-0FF6334E35A8}"/>
              </a:ext>
            </a:extLst>
          </p:cNvPr>
          <p:cNvSpPr/>
          <p:nvPr/>
        </p:nvSpPr>
        <p:spPr>
          <a:xfrm>
            <a:off x="1207282" y="5599725"/>
            <a:ext cx="2209316" cy="338523"/>
          </a:xfrm>
          <a:prstGeom prst="rect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奥行き計算</a:t>
            </a:r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5D3E1DCF-2144-4BF1-B158-8BAD949BA439}"/>
              </a:ext>
            </a:extLst>
          </p:cNvPr>
          <p:cNvSpPr/>
          <p:nvPr/>
        </p:nvSpPr>
        <p:spPr>
          <a:xfrm>
            <a:off x="2187568" y="1637610"/>
            <a:ext cx="248744" cy="18847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61" name="グループ化 60">
            <a:extLst>
              <a:ext uri="{FF2B5EF4-FFF2-40B4-BE49-F238E27FC236}">
                <a16:creationId xmlns:a16="http://schemas.microsoft.com/office/drawing/2014/main" id="{D181709B-1375-4A7C-A352-7BA28AF8CDBF}"/>
              </a:ext>
            </a:extLst>
          </p:cNvPr>
          <p:cNvGrpSpPr/>
          <p:nvPr/>
        </p:nvGrpSpPr>
        <p:grpSpPr>
          <a:xfrm>
            <a:off x="2097558" y="6285083"/>
            <a:ext cx="428765" cy="271848"/>
            <a:chOff x="9065268" y="3582514"/>
            <a:chExt cx="438650" cy="360000"/>
          </a:xfrm>
        </p:grpSpPr>
        <p:sp>
          <p:nvSpPr>
            <p:cNvPr id="17" name="フローチャート: 結合子 16">
              <a:extLst>
                <a:ext uri="{FF2B5EF4-FFF2-40B4-BE49-F238E27FC236}">
                  <a16:creationId xmlns:a16="http://schemas.microsoft.com/office/drawing/2014/main" id="{5E14D127-3950-4EEE-B904-69B4F77C58D2}"/>
                </a:ext>
              </a:extLst>
            </p:cNvPr>
            <p:cNvSpPr/>
            <p:nvPr/>
          </p:nvSpPr>
          <p:spPr>
            <a:xfrm>
              <a:off x="9065268" y="3582514"/>
              <a:ext cx="438650" cy="360000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楕円 17">
              <a:extLst>
                <a:ext uri="{FF2B5EF4-FFF2-40B4-BE49-F238E27FC236}">
                  <a16:creationId xmlns:a16="http://schemas.microsoft.com/office/drawing/2014/main" id="{C13BF5B6-3B6D-4420-B878-6D48FD1394F5}"/>
                </a:ext>
              </a:extLst>
            </p:cNvPr>
            <p:cNvSpPr/>
            <p:nvPr/>
          </p:nvSpPr>
          <p:spPr>
            <a:xfrm flipH="1">
              <a:off x="9166478" y="3657794"/>
              <a:ext cx="236231" cy="20943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466FA6EA-7ACD-4CCF-8CDA-BBB761CEB5D7}"/>
              </a:ext>
            </a:extLst>
          </p:cNvPr>
          <p:cNvCxnSpPr>
            <a:stCxn id="14" idx="4"/>
            <a:endCxn id="6" idx="0"/>
          </p:cNvCxnSpPr>
          <p:nvPr/>
        </p:nvCxnSpPr>
        <p:spPr>
          <a:xfrm>
            <a:off x="2311940" y="1826088"/>
            <a:ext cx="0" cy="3468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9871CF3C-40A9-4CCF-BB85-A65C9A946A6E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2311940" y="2511448"/>
            <a:ext cx="0" cy="3468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D7C01343-0C2F-4F89-B076-3AA97B44F734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2311940" y="3196808"/>
            <a:ext cx="0" cy="3468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2EB2D0E5-86BE-4609-A1F6-61527D09771F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2311940" y="3882168"/>
            <a:ext cx="0" cy="3468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BA9B9830-22C0-4C3C-86A2-0F5139E9FFC4}"/>
              </a:ext>
            </a:extLst>
          </p:cNvPr>
          <p:cNvCxnSpPr>
            <a:stCxn id="9" idx="2"/>
            <a:endCxn id="10" idx="0"/>
          </p:cNvCxnSpPr>
          <p:nvPr/>
        </p:nvCxnSpPr>
        <p:spPr>
          <a:xfrm>
            <a:off x="2311940" y="4567528"/>
            <a:ext cx="0" cy="3468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BC08D9C0-0FB3-4909-B36F-C60B7F5DE017}"/>
              </a:ext>
            </a:extLst>
          </p:cNvPr>
          <p:cNvCxnSpPr>
            <a:cxnSpLocks/>
            <a:stCxn id="10" idx="2"/>
            <a:endCxn id="13" idx="0"/>
          </p:cNvCxnSpPr>
          <p:nvPr/>
        </p:nvCxnSpPr>
        <p:spPr>
          <a:xfrm>
            <a:off x="2311940" y="5252888"/>
            <a:ext cx="0" cy="3468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99E2EA7C-ABAF-48FF-B4AC-28E85669099D}"/>
              </a:ext>
            </a:extLst>
          </p:cNvPr>
          <p:cNvCxnSpPr>
            <a:cxnSpLocks/>
            <a:stCxn id="13" idx="2"/>
            <a:endCxn id="17" idx="0"/>
          </p:cNvCxnSpPr>
          <p:nvPr/>
        </p:nvCxnSpPr>
        <p:spPr>
          <a:xfrm>
            <a:off x="2311940" y="5938248"/>
            <a:ext cx="1" cy="346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34344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AD6D18-20DE-4553-AF4B-6B9FE9314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各処理時間の割合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E529538-61D0-4C27-9F96-7BC02F021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F298F-2F97-4D47-B6D8-4550C6955C55}" type="datetime1">
              <a:rPr kumimoji="1" lang="ja-JP" altLang="en-US">
                <a:latin typeface="Calibri"/>
                <a:ea typeface="ＭＳ Ｐゴシック"/>
              </a:rPr>
              <a:pPr/>
              <a:t>2021/10/12</a:t>
            </a:fld>
            <a:endParaRPr kumimoji="1" lang="ja-JP" altLang="en-US" dirty="0">
              <a:latin typeface="Calibri"/>
              <a:ea typeface="ＭＳ Ｐゴシック"/>
            </a:endParaRPr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5041BA7-E5BE-4439-81B3-24B7F2044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>
                <a:latin typeface="Calibri"/>
                <a:ea typeface="ＭＳ Ｐゴシック"/>
              </a:rPr>
              <a:t>Ohkawalab, Tokai Univ.</a:t>
            </a:r>
            <a:endParaRPr kumimoji="1" lang="ja-JP" altLang="en-US" dirty="0">
              <a:latin typeface="Calibri"/>
              <a:ea typeface="ＭＳ Ｐゴシック"/>
            </a:endParaRPr>
          </a:p>
        </p:txBody>
      </p:sp>
      <p:graphicFrame>
        <p:nvGraphicFramePr>
          <p:cNvPr id="6" name="オブジェクト 5">
            <a:extLst>
              <a:ext uri="{FF2B5EF4-FFF2-40B4-BE49-F238E27FC236}">
                <a16:creationId xmlns:a16="http://schemas.microsoft.com/office/drawing/2014/main" id="{73406E65-32C3-4859-B4A4-E6D75EEE8C2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0229190"/>
              </p:ext>
            </p:extLst>
          </p:nvPr>
        </p:nvGraphicFramePr>
        <p:xfrm>
          <a:off x="1066800" y="1757436"/>
          <a:ext cx="4740613" cy="47594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Worksheet" r:id="rId3" imgW="3067063" imgH="3343275" progId="Excel.Sheet.12">
                  <p:embed/>
                </p:oleObj>
              </mc:Choice>
              <mc:Fallback>
                <p:oleObj name="Worksheet" r:id="rId3" imgW="3067063" imgH="3343275" progId="Excel.Sheet.12">
                  <p:embed/>
                  <p:pic>
                    <p:nvPicPr>
                      <p:cNvPr id="6" name="オブジェクト 5">
                        <a:extLst>
                          <a:ext uri="{FF2B5EF4-FFF2-40B4-BE49-F238E27FC236}">
                            <a16:creationId xmlns:a16="http://schemas.microsoft.com/office/drawing/2014/main" id="{73406E65-32C3-4859-B4A4-E6D75EEE8C2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66800" y="1757436"/>
                        <a:ext cx="4740613" cy="47594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C809F96-2A3C-4A56-8B44-5DF500A27BF1}"/>
              </a:ext>
            </a:extLst>
          </p:cNvPr>
          <p:cNvSpPr txBox="1"/>
          <p:nvPr/>
        </p:nvSpPr>
        <p:spPr>
          <a:xfrm>
            <a:off x="6096000" y="2174088"/>
            <a:ext cx="4387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rgbClr val="000000"/>
                </a:solidFill>
                <a:latin typeface="Calibri"/>
                <a:ea typeface="ＭＳ Ｐゴシック"/>
              </a:rPr>
              <a:t>平滑化に時間がかかることがわかった</a:t>
            </a:r>
          </a:p>
        </p:txBody>
      </p:sp>
    </p:spTree>
    <p:extLst>
      <p:ext uri="{BB962C8B-B14F-4D97-AF65-F5344CB8AC3E}">
        <p14:creationId xmlns:p14="http://schemas.microsoft.com/office/powerpoint/2010/main" val="6682860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4875AD-2255-4639-88F5-7108786A4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今後の予定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455743C-FC0D-47D4-923C-241EC4EDA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ja-JP" altLang="en-US" sz="1800" b="0" i="0" u="none" strike="noStrike">
                <a:solidFill>
                  <a:srgbClr val="3F3F3F"/>
                </a:solidFill>
                <a:effectLst/>
                <a:latin typeface="Calibri" panose="020F0502020204030204" pitchFamily="34" charset="0"/>
              </a:rPr>
              <a:t>１０月中：　ロボットアーム</a:t>
            </a:r>
            <a:r>
              <a:rPr lang="ja-JP" altLang="en-US" sz="1800" b="0" i="0" u="none" strike="noStrike" dirty="0">
                <a:solidFill>
                  <a:srgbClr val="3F3F3F"/>
                </a:solidFill>
                <a:effectLst/>
                <a:latin typeface="Calibri" panose="020F0502020204030204" pitchFamily="34" charset="0"/>
              </a:rPr>
              <a:t>の動作確認、カメラの取付　</a:t>
            </a:r>
            <a:endParaRPr lang="en-US" altLang="ja-JP" sz="1800" b="0" i="0" u="none" strike="noStrike" dirty="0">
              <a:solidFill>
                <a:srgbClr val="3F3F3F"/>
              </a:solidFill>
              <a:effectLst/>
              <a:latin typeface="Calibri" panose="020F050202020403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ja-JP" sz="1800" dirty="0">
              <a:solidFill>
                <a:srgbClr val="3F3F3F"/>
              </a:solidFill>
              <a:latin typeface="Calibri" panose="020F050202020403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ja-JP" altLang="en-US" sz="1800" b="0" i="0" u="none" strike="noStrike" dirty="0">
                <a:solidFill>
                  <a:srgbClr val="3F3F3F"/>
                </a:solidFill>
                <a:effectLst/>
                <a:latin typeface="Calibri" panose="020F0502020204030204" pitchFamily="34" charset="0"/>
              </a:rPr>
              <a:t>１１月上旬：　</a:t>
            </a:r>
            <a:r>
              <a:rPr lang="en-US" altLang="ja-JP" sz="1800" b="0" i="0" u="none" strike="noStrike" dirty="0">
                <a:solidFill>
                  <a:srgbClr val="3F3F3F"/>
                </a:solidFill>
                <a:effectLst/>
                <a:latin typeface="Calibri" panose="020F0502020204030204" pitchFamily="34" charset="0"/>
              </a:rPr>
              <a:t>FPGA</a:t>
            </a:r>
            <a:r>
              <a:rPr lang="ja-JP" altLang="en-US" sz="1800" b="0" i="0" u="none" strike="noStrike" dirty="0">
                <a:solidFill>
                  <a:srgbClr val="3F3F3F"/>
                </a:solidFill>
                <a:effectLst/>
                <a:latin typeface="Calibri" panose="020F0502020204030204" pitchFamily="34" charset="0"/>
              </a:rPr>
              <a:t>への実装</a:t>
            </a:r>
            <a:endParaRPr lang="en-US" altLang="ja-JP" sz="1800" b="0" i="0" u="none" strike="noStrike" dirty="0">
              <a:solidFill>
                <a:srgbClr val="3F3F3F"/>
              </a:solidFill>
              <a:effectLst/>
              <a:latin typeface="Calibri" panose="020F050202020403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ja-JP" sz="1800" dirty="0">
              <a:solidFill>
                <a:srgbClr val="3F3F3F"/>
              </a:solidFill>
              <a:latin typeface="Calibri" panose="020F050202020403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ja-JP" altLang="en-US" sz="1800" b="0" i="0" u="none" strike="noStrike" dirty="0">
                <a:solidFill>
                  <a:srgbClr val="3F3F3F"/>
                </a:solidFill>
                <a:effectLst/>
                <a:latin typeface="Calibri" panose="020F0502020204030204" pitchFamily="34" charset="0"/>
              </a:rPr>
              <a:t>１１月下旬：　性能評価</a:t>
            </a:r>
            <a:endParaRPr lang="en-US" altLang="ja-JP" sz="1800" b="0" i="0" u="none" strike="noStrike" dirty="0">
              <a:solidFill>
                <a:srgbClr val="3F3F3F"/>
              </a:solidFill>
              <a:effectLst/>
              <a:latin typeface="Calibri" panose="020F050202020403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ja-JP" sz="1800" dirty="0">
              <a:solidFill>
                <a:srgbClr val="3F3F3F"/>
              </a:solidFill>
              <a:latin typeface="Calibri" panose="020F050202020403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ja-JP" altLang="en-US" sz="1800" b="0" i="0" u="none" strike="noStrike" dirty="0">
                <a:solidFill>
                  <a:srgbClr val="3F3F3F"/>
                </a:solidFill>
                <a:effectLst/>
                <a:latin typeface="Calibri" panose="020F0502020204030204" pitchFamily="34" charset="0"/>
              </a:rPr>
              <a:t>１２月上旬～：　卒論執筆</a:t>
            </a:r>
            <a:endParaRPr lang="ja-JP" altLang="en-US" sz="1800" b="0" i="0" u="none" strike="noStrike" dirty="0">
              <a:solidFill>
                <a:srgbClr val="3F739B"/>
              </a:solidFill>
              <a:effectLst/>
              <a:latin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l"/>
            </a:pP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959B818-C3B5-4B05-BA3B-13637E248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F298F-2F97-4D47-B6D8-4550C6955C55}" type="datetime1">
              <a:rPr kumimoji="1" lang="ja-JP" altLang="en-US" smtClean="0"/>
              <a:t>2021/10/12</a:t>
            </a:fld>
            <a:endParaRPr kumimoji="1"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9D86EA8-5750-4ACF-818C-6ECB4327D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Ohkawalab, Tokai Univ.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9860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8150B0E-CF74-48C8-B80E-B06F415DC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アウトライン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52A9AB9-DFC7-41D1-B908-3066A9A2F8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ja-JP" altLang="en-US" sz="1800" dirty="0">
                <a:solidFill>
                  <a:srgbClr val="3F3F3F"/>
                </a:solidFill>
                <a:latin typeface="Calibri" panose="020F0502020204030204" pitchFamily="34" charset="0"/>
              </a:rPr>
              <a:t>研究背景・課題</a:t>
            </a:r>
            <a:endParaRPr lang="ja-JP" altLang="en-US" sz="1800" dirty="0">
              <a:solidFill>
                <a:srgbClr val="3F739B"/>
              </a:solidFill>
              <a:latin typeface="Noto Sans Symbols"/>
            </a:endParaRPr>
          </a:p>
          <a:p>
            <a:pPr fontAlgn="base">
              <a:spcBef>
                <a:spcPts val="140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ja-JP" altLang="en-US" sz="1800" dirty="0">
                <a:solidFill>
                  <a:srgbClr val="3F3F3F"/>
                </a:solidFill>
                <a:latin typeface="Calibri" panose="020F0502020204030204" pitchFamily="34" charset="0"/>
              </a:rPr>
              <a:t>研究目的</a:t>
            </a:r>
            <a:endParaRPr lang="ja-JP" altLang="en-US" sz="1800" dirty="0">
              <a:solidFill>
                <a:srgbClr val="3F739B"/>
              </a:solidFill>
              <a:latin typeface="Noto Sans Symbols"/>
            </a:endParaRPr>
          </a:p>
          <a:p>
            <a:pPr fontAlgn="base">
              <a:spcBef>
                <a:spcPts val="140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ja-JP" altLang="en-US" sz="1800" dirty="0">
                <a:solidFill>
                  <a:srgbClr val="3F3F3F"/>
                </a:solidFill>
                <a:latin typeface="Calibri" panose="020F0502020204030204" pitchFamily="34" charset="0"/>
              </a:rPr>
              <a:t>アプローチ</a:t>
            </a:r>
          </a:p>
          <a:p>
            <a:pPr fontAlgn="base">
              <a:spcBef>
                <a:spcPts val="140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ja-JP" sz="1800" dirty="0">
                <a:solidFill>
                  <a:srgbClr val="3F3F3F"/>
                </a:solidFill>
                <a:latin typeface="Calibri" panose="020F0502020204030204" pitchFamily="34" charset="0"/>
              </a:rPr>
              <a:t>Open CV </a:t>
            </a:r>
            <a:r>
              <a:rPr lang="ja-JP" altLang="en-US" sz="1800" dirty="0">
                <a:solidFill>
                  <a:srgbClr val="3F3F3F"/>
                </a:solidFill>
                <a:latin typeface="Calibri" panose="020F0502020204030204" pitchFamily="34" charset="0"/>
              </a:rPr>
              <a:t>による距離計測</a:t>
            </a:r>
          </a:p>
          <a:p>
            <a:pPr fontAlgn="base">
              <a:spcBef>
                <a:spcPts val="140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ja-JP" altLang="en-US" sz="1800" dirty="0">
                <a:solidFill>
                  <a:srgbClr val="3F3F3F"/>
                </a:solidFill>
                <a:latin typeface="Calibri" panose="020F0502020204030204" pitchFamily="34" charset="0"/>
              </a:rPr>
              <a:t>今後の予定</a:t>
            </a:r>
            <a:endParaRPr lang="en-US" altLang="ja-JP" sz="1800" dirty="0">
              <a:solidFill>
                <a:srgbClr val="3F3F3F"/>
              </a:solidFill>
              <a:latin typeface="Calibri" panose="020F0502020204030204" pitchFamily="34" charset="0"/>
            </a:endParaRPr>
          </a:p>
          <a:p>
            <a:pPr fontAlgn="base">
              <a:spcBef>
                <a:spcPts val="140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ja-JP" altLang="en-US" sz="1800" dirty="0">
                <a:solidFill>
                  <a:srgbClr val="3F3F3F"/>
                </a:solidFill>
                <a:latin typeface="Calibri" panose="020F0502020204030204" pitchFamily="34" charset="0"/>
              </a:rPr>
              <a:t>参考論文</a:t>
            </a:r>
          </a:p>
          <a:p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76E0EDC-53CB-4B81-BF12-350059EAE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F298F-2F97-4D47-B6D8-4550C6955C55}" type="datetime1">
              <a:rPr kumimoji="1" lang="ja-JP" altLang="en-US" smtClean="0"/>
              <a:t>2021/10/12</a:t>
            </a:fld>
            <a:endParaRPr kumimoji="1"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0DFB776-04D1-473D-B6BC-76D99EA94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Ohkawalab, Tokai Univ.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43512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787D5EC-79F4-4402-819A-F7F8BF8E5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研究背景・課題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B6EFACF-3F58-4EE7-B087-CF6D57095E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近年のロボットは複数のセンサーなどを搭載し高価</a:t>
            </a:r>
            <a:endParaRPr lang="en-US" altLang="ja-JP" dirty="0"/>
          </a:p>
          <a:p>
            <a:r>
              <a:rPr kumimoji="1" lang="en-US" altLang="ja-JP" dirty="0"/>
              <a:t>LiDAR</a:t>
            </a:r>
            <a:r>
              <a:rPr kumimoji="1" lang="ja-JP" altLang="en-US" dirty="0"/>
              <a:t>などの高価なセンサではなく安価な</a:t>
            </a:r>
            <a:r>
              <a:rPr kumimoji="1" lang="en-US" altLang="ja-JP" dirty="0"/>
              <a:t>web</a:t>
            </a:r>
            <a:r>
              <a:rPr kumimoji="1" lang="ja-JP" altLang="en-US" dirty="0"/>
              <a:t>カメラ</a:t>
            </a:r>
            <a:r>
              <a:rPr lang="ja-JP" altLang="en-US" dirty="0"/>
              <a:t>で障害物を認識したい</a:t>
            </a:r>
            <a:endParaRPr lang="en-US" altLang="ja-JP" dirty="0"/>
          </a:p>
          <a:p>
            <a:endParaRPr kumimoji="1" lang="en-US" altLang="ja-JP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AB0B840-C92A-4BA6-8E5F-BBD5EAD96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F298F-2F97-4D47-B6D8-4550C6955C55}" type="datetime1">
              <a:rPr kumimoji="1" lang="ja-JP" altLang="en-US" smtClean="0"/>
              <a:t>2021/10/12</a:t>
            </a:fld>
            <a:endParaRPr kumimoji="1"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A94EBA2-546D-49DC-BEC7-80C84E94A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Ohkawalab, Tokai Univ.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53266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DA2C853-5D01-4185-83E9-91D7E62C4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研究目的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FF3F5F3-5FFC-47C3-8F1F-4118C3408F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ロボットアームにカメラを取り付け障害物を検知し停止させる。これらの処理を</a:t>
            </a:r>
            <a:r>
              <a:rPr kumimoji="1" lang="en-US" altLang="ja-JP" dirty="0"/>
              <a:t>FPGA</a:t>
            </a:r>
            <a:r>
              <a:rPr kumimoji="1" lang="ja-JP" altLang="en-US" dirty="0"/>
              <a:t>を用いて高速化する。</a:t>
            </a:r>
            <a:endParaRPr kumimoji="1" lang="en-US" altLang="ja-JP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61A4042-1B8E-4355-80BC-6BFCF2E0D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F298F-2F97-4D47-B6D8-4550C6955C55}" type="datetime1">
              <a:rPr kumimoji="1" lang="ja-JP" altLang="en-US" smtClean="0"/>
              <a:t>2021/10/12</a:t>
            </a:fld>
            <a:endParaRPr kumimoji="1"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0FEE72B-476B-4FD7-A9C7-CAF91EB3C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Ohkawalab, Tokai Univ.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8082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8EB8E9-92C5-453B-B46E-3716F8541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アプローチ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B76B983-DAF5-4812-B576-83E3136AB6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OpenCV</a:t>
            </a:r>
            <a:r>
              <a:rPr lang="ja-JP" altLang="en-US" dirty="0"/>
              <a:t>を用いて距離計測</a:t>
            </a:r>
            <a:endParaRPr lang="en-US" altLang="ja-JP" dirty="0"/>
          </a:p>
          <a:p>
            <a:r>
              <a:rPr lang="ja-JP" altLang="en-US" dirty="0"/>
              <a:t>ロボットアームにカメラを取り付けて距離に応じて停止</a:t>
            </a:r>
            <a:endParaRPr lang="en-US" altLang="ja-JP" dirty="0"/>
          </a:p>
          <a:p>
            <a:r>
              <a:rPr lang="ja-JP" altLang="en-US" dirty="0"/>
              <a:t>システムを</a:t>
            </a:r>
            <a:r>
              <a:rPr lang="en-US" altLang="ja-JP" dirty="0"/>
              <a:t>FPGA</a:t>
            </a:r>
            <a:r>
              <a:rPr lang="ja-JP" altLang="en-US" dirty="0"/>
              <a:t>に組み込む</a:t>
            </a:r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pPr marL="150813" lvl="1" indent="0">
              <a:buNone/>
            </a:pPr>
            <a:endParaRPr kumimoji="1" lang="en-US" altLang="ja-JP" dirty="0"/>
          </a:p>
          <a:p>
            <a:pPr marL="150813" lvl="1" indent="0">
              <a:buNone/>
            </a:pPr>
            <a:endParaRPr lang="en-US" altLang="ja-JP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CA717BF-63B5-4F7F-8A3C-A482B0DD7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F298F-2F97-4D47-B6D8-4550C6955C55}" type="datetime1">
              <a:rPr kumimoji="1" lang="ja-JP" altLang="en-US" smtClean="0"/>
              <a:t>2021/10/12</a:t>
            </a:fld>
            <a:endParaRPr kumimoji="1"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C8826D2-8196-4CFB-95D3-E45DC5564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Ohkawalab, Tokai Univ.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79324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F6090A-A5B4-4B01-8EC2-5CECB549C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Open CV</a:t>
            </a:r>
            <a:r>
              <a:rPr lang="ja-JP" altLang="en-US" dirty="0"/>
              <a:t>による距離計測</a:t>
            </a:r>
            <a:endParaRPr kumimoji="1" lang="ja-JP" altLang="en-US" dirty="0"/>
          </a:p>
        </p:txBody>
      </p:sp>
      <p:pic>
        <p:nvPicPr>
          <p:cNvPr id="7" name="コンテンツ プレースホルダー 6" descr="アイコン&#10;&#10;自動的に生成された説明">
            <a:extLst>
              <a:ext uri="{FF2B5EF4-FFF2-40B4-BE49-F238E27FC236}">
                <a16:creationId xmlns:a16="http://schemas.microsoft.com/office/drawing/2014/main" id="{DDAB3179-7739-46E0-A6F7-368D3771CC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7951" y="2307662"/>
            <a:ext cx="2392087" cy="2815851"/>
          </a:xfrm>
        </p:spPr>
      </p:pic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AB768A8-0F86-4E2B-96CE-998F8F6F5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F298F-2F97-4D47-B6D8-4550C6955C55}" type="datetime1">
              <a:rPr kumimoji="1" lang="ja-JP" altLang="en-US" smtClean="0"/>
              <a:t>2021/10/12</a:t>
            </a:fld>
            <a:endParaRPr kumimoji="1"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C62B502-242A-4315-ABF4-231C70F8F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Ohkawalab, Tokai Univ.</a:t>
            </a:r>
            <a:endParaRPr kumimoji="1" lang="ja-JP" altLang="en-US" dirty="0"/>
          </a:p>
        </p:txBody>
      </p:sp>
      <p:pic>
        <p:nvPicPr>
          <p:cNvPr id="9" name="図 8" descr="屋内, 座る, テーブル, 小さい が含まれている画像&#10;&#10;自動的に生成された説明">
            <a:extLst>
              <a:ext uri="{FF2B5EF4-FFF2-40B4-BE49-F238E27FC236}">
                <a16:creationId xmlns:a16="http://schemas.microsoft.com/office/drawing/2014/main" id="{16E86C3D-0B7D-4DDE-94FE-E900BC6F7B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865" y="2307662"/>
            <a:ext cx="2392086" cy="2815850"/>
          </a:xfrm>
          <a:prstGeom prst="rect">
            <a:avLst/>
          </a:prstGeom>
        </p:spPr>
      </p:pic>
      <p:pic>
        <p:nvPicPr>
          <p:cNvPr id="11" name="図 10" descr="アイコン&#10;&#10;中程度の精度で自動的に生成された説明">
            <a:extLst>
              <a:ext uri="{FF2B5EF4-FFF2-40B4-BE49-F238E27FC236}">
                <a16:creationId xmlns:a16="http://schemas.microsoft.com/office/drawing/2014/main" id="{05BB7379-D222-4C69-928E-7F65CB2D64E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329"/>
          <a:stretch/>
        </p:blipFill>
        <p:spPr>
          <a:xfrm>
            <a:off x="6456564" y="2310284"/>
            <a:ext cx="2397992" cy="3248473"/>
          </a:xfrm>
          <a:prstGeom prst="rect">
            <a:avLst/>
          </a:prstGeom>
        </p:spPr>
      </p:pic>
      <p:pic>
        <p:nvPicPr>
          <p:cNvPr id="13" name="図 12" descr="パソコンの画面&#10;&#10;自動的に生成された説明">
            <a:extLst>
              <a:ext uri="{FF2B5EF4-FFF2-40B4-BE49-F238E27FC236}">
                <a16:creationId xmlns:a16="http://schemas.microsoft.com/office/drawing/2014/main" id="{31065B42-0A63-4C15-B681-34DE2613E77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606"/>
          <a:stretch/>
        </p:blipFill>
        <p:spPr>
          <a:xfrm>
            <a:off x="8759458" y="2278182"/>
            <a:ext cx="2365742" cy="3277952"/>
          </a:xfrm>
          <a:prstGeom prst="rect">
            <a:avLst/>
          </a:prstGeom>
        </p:spPr>
      </p:pic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1ABCBD32-BF67-4562-A9F0-8BA32771575E}"/>
              </a:ext>
            </a:extLst>
          </p:cNvPr>
          <p:cNvSpPr txBox="1"/>
          <p:nvPr/>
        </p:nvSpPr>
        <p:spPr>
          <a:xfrm>
            <a:off x="984740" y="1835257"/>
            <a:ext cx="4582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カメラからマーカまでの距離の計測を行った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0A082F3D-3913-4D24-A398-B65FEAB080D4}"/>
              </a:ext>
            </a:extLst>
          </p:cNvPr>
          <p:cNvSpPr txBox="1"/>
          <p:nvPr/>
        </p:nvSpPr>
        <p:spPr>
          <a:xfrm>
            <a:off x="2259447" y="5327007"/>
            <a:ext cx="2114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距離３０ｃｍ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8E2E734C-A9E9-4EB2-ABFF-A1ADC98148EA}"/>
              </a:ext>
            </a:extLst>
          </p:cNvPr>
          <p:cNvSpPr txBox="1"/>
          <p:nvPr/>
        </p:nvSpPr>
        <p:spPr>
          <a:xfrm>
            <a:off x="8368030" y="5696339"/>
            <a:ext cx="2114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距離４０ｃｍ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DC5F78E-F058-4562-BB2C-29617F90F2E9}"/>
              </a:ext>
            </a:extLst>
          </p:cNvPr>
          <p:cNvSpPr txBox="1"/>
          <p:nvPr/>
        </p:nvSpPr>
        <p:spPr>
          <a:xfrm>
            <a:off x="885865" y="6065671"/>
            <a:ext cx="6704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「</a:t>
            </a:r>
            <a:r>
              <a:rPr kumimoji="1" lang="en-US" altLang="ja-JP" dirty="0"/>
              <a:t>OpenCV</a:t>
            </a:r>
            <a:r>
              <a:rPr kumimoji="1" lang="ja-JP" altLang="en-US" dirty="0"/>
              <a:t>でカラーボールを使った簡易位置検出実験」</a:t>
            </a:r>
            <a:endParaRPr kumimoji="1" lang="en-US" altLang="ja-JP" dirty="0"/>
          </a:p>
          <a:p>
            <a:r>
              <a:rPr kumimoji="1" lang="en-US" altLang="ja-JP" dirty="0">
                <a:hlinkClick r:id="rId6"/>
              </a:rPr>
              <a:t>https://kghr.blog.fc2.com/blog-entry-109.html</a:t>
            </a:r>
            <a:r>
              <a:rPr kumimoji="1" lang="ja-JP" altLang="en-US" dirty="0"/>
              <a:t>　（</a:t>
            </a:r>
            <a:r>
              <a:rPr kumimoji="1" lang="en-US" altLang="ja-JP" dirty="0"/>
              <a:t>10</a:t>
            </a:r>
            <a:r>
              <a:rPr kumimoji="1" lang="ja-JP" altLang="en-US" dirty="0"/>
              <a:t>月</a:t>
            </a:r>
            <a:r>
              <a:rPr kumimoji="1" lang="en-US" altLang="ja-JP" dirty="0"/>
              <a:t>12</a:t>
            </a:r>
            <a:r>
              <a:rPr kumimoji="1" lang="ja-JP" altLang="en-US" dirty="0"/>
              <a:t>日、</a:t>
            </a:r>
            <a:r>
              <a:rPr kumimoji="1" lang="en-US" altLang="ja-JP" dirty="0"/>
              <a:t>2021</a:t>
            </a:r>
            <a:r>
              <a:rPr kumimoji="1" lang="ja-JP" altLang="en-US" dirty="0"/>
              <a:t>年）</a:t>
            </a:r>
          </a:p>
        </p:txBody>
      </p:sp>
    </p:spTree>
    <p:extLst>
      <p:ext uri="{BB962C8B-B14F-4D97-AF65-F5344CB8AC3E}">
        <p14:creationId xmlns:p14="http://schemas.microsoft.com/office/powerpoint/2010/main" val="168401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25ED38-8977-4AFC-8687-3E942A023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距離推定処理フロー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C03AABF-8769-4B41-B55A-51C11AC0E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F298F-2F97-4D47-B6D8-4550C6955C55}" type="datetime1">
              <a:rPr kumimoji="1" lang="ja-JP" altLang="en-US" smtClean="0"/>
              <a:t>2021/10/12</a:t>
            </a:fld>
            <a:endParaRPr kumimoji="1"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6BA8162-8204-4A2B-A496-026D63524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Ohkawalab, Tokai Univ.</a:t>
            </a:r>
            <a:endParaRPr kumimoji="1"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88779053-0D59-4E34-8EA6-841E4A01809A}"/>
              </a:ext>
            </a:extLst>
          </p:cNvPr>
          <p:cNvSpPr/>
          <p:nvPr/>
        </p:nvSpPr>
        <p:spPr>
          <a:xfrm>
            <a:off x="1207282" y="2172925"/>
            <a:ext cx="2209316" cy="3385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入力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1A0ACBD-6C9E-4354-A5EA-556289E9DB40}"/>
              </a:ext>
            </a:extLst>
          </p:cNvPr>
          <p:cNvSpPr/>
          <p:nvPr/>
        </p:nvSpPr>
        <p:spPr>
          <a:xfrm>
            <a:off x="1207282" y="2858285"/>
            <a:ext cx="2209316" cy="338523"/>
          </a:xfrm>
          <a:prstGeom prst="rect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HSV</a:t>
            </a:r>
            <a:r>
              <a:rPr kumimoji="1" lang="ja-JP" altLang="en-US" dirty="0"/>
              <a:t>色変換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5D6CCBF6-48B9-41E4-AD7F-2EA0B818E36B}"/>
              </a:ext>
            </a:extLst>
          </p:cNvPr>
          <p:cNvSpPr/>
          <p:nvPr/>
        </p:nvSpPr>
        <p:spPr>
          <a:xfrm>
            <a:off x="1207282" y="3543645"/>
            <a:ext cx="2209316" cy="3385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マスク画像の生成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EFB3458F-8F1F-4321-A797-F25D50DF14ED}"/>
              </a:ext>
            </a:extLst>
          </p:cNvPr>
          <p:cNvSpPr/>
          <p:nvPr/>
        </p:nvSpPr>
        <p:spPr>
          <a:xfrm>
            <a:off x="1207282" y="4229005"/>
            <a:ext cx="2209316" cy="3385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平滑化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08E13BA5-F040-4BF2-B47F-CA9B5A59A2CB}"/>
              </a:ext>
            </a:extLst>
          </p:cNvPr>
          <p:cNvSpPr/>
          <p:nvPr/>
        </p:nvSpPr>
        <p:spPr>
          <a:xfrm>
            <a:off x="1207282" y="4914365"/>
            <a:ext cx="2209316" cy="3385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膨張化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456950E8-BA38-4E2D-8EFF-0FF6334E35A8}"/>
              </a:ext>
            </a:extLst>
          </p:cNvPr>
          <p:cNvSpPr/>
          <p:nvPr/>
        </p:nvSpPr>
        <p:spPr>
          <a:xfrm>
            <a:off x="1207282" y="5599725"/>
            <a:ext cx="2209316" cy="3385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奥行き計算</a:t>
            </a:r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5D3E1DCF-2144-4BF1-B158-8BAD949BA439}"/>
              </a:ext>
            </a:extLst>
          </p:cNvPr>
          <p:cNvSpPr/>
          <p:nvPr/>
        </p:nvSpPr>
        <p:spPr>
          <a:xfrm>
            <a:off x="2187568" y="1637610"/>
            <a:ext cx="248744" cy="18847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61" name="グループ化 60">
            <a:extLst>
              <a:ext uri="{FF2B5EF4-FFF2-40B4-BE49-F238E27FC236}">
                <a16:creationId xmlns:a16="http://schemas.microsoft.com/office/drawing/2014/main" id="{D181709B-1375-4A7C-A352-7BA28AF8CDBF}"/>
              </a:ext>
            </a:extLst>
          </p:cNvPr>
          <p:cNvGrpSpPr/>
          <p:nvPr/>
        </p:nvGrpSpPr>
        <p:grpSpPr>
          <a:xfrm>
            <a:off x="2097558" y="6285083"/>
            <a:ext cx="428765" cy="271848"/>
            <a:chOff x="9065268" y="3582514"/>
            <a:chExt cx="438650" cy="360000"/>
          </a:xfrm>
        </p:grpSpPr>
        <p:sp>
          <p:nvSpPr>
            <p:cNvPr id="17" name="フローチャート: 結合子 16">
              <a:extLst>
                <a:ext uri="{FF2B5EF4-FFF2-40B4-BE49-F238E27FC236}">
                  <a16:creationId xmlns:a16="http://schemas.microsoft.com/office/drawing/2014/main" id="{5E14D127-3950-4EEE-B904-69B4F77C58D2}"/>
                </a:ext>
              </a:extLst>
            </p:cNvPr>
            <p:cNvSpPr/>
            <p:nvPr/>
          </p:nvSpPr>
          <p:spPr>
            <a:xfrm>
              <a:off x="9065268" y="3582514"/>
              <a:ext cx="438650" cy="360000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楕円 17">
              <a:extLst>
                <a:ext uri="{FF2B5EF4-FFF2-40B4-BE49-F238E27FC236}">
                  <a16:creationId xmlns:a16="http://schemas.microsoft.com/office/drawing/2014/main" id="{C13BF5B6-3B6D-4420-B878-6D48FD1394F5}"/>
                </a:ext>
              </a:extLst>
            </p:cNvPr>
            <p:cNvSpPr/>
            <p:nvPr/>
          </p:nvSpPr>
          <p:spPr>
            <a:xfrm flipH="1">
              <a:off x="9166478" y="3657794"/>
              <a:ext cx="236231" cy="20943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466FA6EA-7ACD-4CCF-8CDA-BBB761CEB5D7}"/>
              </a:ext>
            </a:extLst>
          </p:cNvPr>
          <p:cNvCxnSpPr>
            <a:stCxn id="14" idx="4"/>
            <a:endCxn id="6" idx="0"/>
          </p:cNvCxnSpPr>
          <p:nvPr/>
        </p:nvCxnSpPr>
        <p:spPr>
          <a:xfrm>
            <a:off x="2311940" y="1826088"/>
            <a:ext cx="0" cy="3468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9871CF3C-40A9-4CCF-BB85-A65C9A946A6E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2311940" y="2511448"/>
            <a:ext cx="0" cy="3468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D7C01343-0C2F-4F89-B076-3AA97B44F734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2311940" y="3196808"/>
            <a:ext cx="0" cy="3468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2EB2D0E5-86BE-4609-A1F6-61527D09771F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2311940" y="3882168"/>
            <a:ext cx="0" cy="3468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BA9B9830-22C0-4C3C-86A2-0F5139E9FFC4}"/>
              </a:ext>
            </a:extLst>
          </p:cNvPr>
          <p:cNvCxnSpPr>
            <a:stCxn id="9" idx="2"/>
            <a:endCxn id="10" idx="0"/>
          </p:cNvCxnSpPr>
          <p:nvPr/>
        </p:nvCxnSpPr>
        <p:spPr>
          <a:xfrm>
            <a:off x="2311940" y="4567528"/>
            <a:ext cx="0" cy="3468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BC08D9C0-0FB3-4909-B36F-C60B7F5DE017}"/>
              </a:ext>
            </a:extLst>
          </p:cNvPr>
          <p:cNvCxnSpPr>
            <a:cxnSpLocks/>
            <a:stCxn id="10" idx="2"/>
            <a:endCxn id="13" idx="0"/>
          </p:cNvCxnSpPr>
          <p:nvPr/>
        </p:nvCxnSpPr>
        <p:spPr>
          <a:xfrm>
            <a:off x="2311940" y="5252888"/>
            <a:ext cx="0" cy="3468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99E2EA7C-ABAF-48FF-B4AC-28E85669099D}"/>
              </a:ext>
            </a:extLst>
          </p:cNvPr>
          <p:cNvCxnSpPr>
            <a:cxnSpLocks/>
            <a:stCxn id="13" idx="2"/>
            <a:endCxn id="17" idx="0"/>
          </p:cNvCxnSpPr>
          <p:nvPr/>
        </p:nvCxnSpPr>
        <p:spPr>
          <a:xfrm>
            <a:off x="2311940" y="5938248"/>
            <a:ext cx="1" cy="346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7" name="図 66">
            <a:extLst>
              <a:ext uri="{FF2B5EF4-FFF2-40B4-BE49-F238E27FC236}">
                <a16:creationId xmlns:a16="http://schemas.microsoft.com/office/drawing/2014/main" id="{10C6D9D4-694C-48DD-BC68-5B78ADFBC2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4328" y="1927133"/>
            <a:ext cx="2665655" cy="4354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2221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25ED38-8977-4AFC-8687-3E942A023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距離推定処理フロー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C03AABF-8769-4B41-B55A-51C11AC0E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F298F-2F97-4D47-B6D8-4550C6955C55}" type="datetime1">
              <a:rPr kumimoji="1" lang="ja-JP" altLang="en-US" smtClean="0"/>
              <a:t>2021/10/12</a:t>
            </a:fld>
            <a:endParaRPr kumimoji="1"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6BA8162-8204-4A2B-A496-026D63524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Ohkawalab, Tokai Univ.</a:t>
            </a:r>
            <a:endParaRPr kumimoji="1"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88779053-0D59-4E34-8EA6-841E4A01809A}"/>
              </a:ext>
            </a:extLst>
          </p:cNvPr>
          <p:cNvSpPr/>
          <p:nvPr/>
        </p:nvSpPr>
        <p:spPr>
          <a:xfrm>
            <a:off x="1207282" y="2172925"/>
            <a:ext cx="2209316" cy="3385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入力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1A0ACBD-6C9E-4354-A5EA-556289E9DB40}"/>
              </a:ext>
            </a:extLst>
          </p:cNvPr>
          <p:cNvSpPr/>
          <p:nvPr/>
        </p:nvSpPr>
        <p:spPr>
          <a:xfrm>
            <a:off x="1207282" y="2858285"/>
            <a:ext cx="2209316" cy="338523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HSV</a:t>
            </a:r>
            <a:r>
              <a:rPr kumimoji="1" lang="ja-JP" altLang="en-US" dirty="0"/>
              <a:t>色変換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5D6CCBF6-48B9-41E4-AD7F-2EA0B818E36B}"/>
              </a:ext>
            </a:extLst>
          </p:cNvPr>
          <p:cNvSpPr/>
          <p:nvPr/>
        </p:nvSpPr>
        <p:spPr>
          <a:xfrm>
            <a:off x="1207282" y="3543645"/>
            <a:ext cx="2209316" cy="338523"/>
          </a:xfrm>
          <a:prstGeom prst="rect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マスク画像の生成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EFB3458F-8F1F-4321-A797-F25D50DF14ED}"/>
              </a:ext>
            </a:extLst>
          </p:cNvPr>
          <p:cNvSpPr/>
          <p:nvPr/>
        </p:nvSpPr>
        <p:spPr>
          <a:xfrm>
            <a:off x="1207282" y="4229005"/>
            <a:ext cx="2209316" cy="3385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平滑化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08E13BA5-F040-4BF2-B47F-CA9B5A59A2CB}"/>
              </a:ext>
            </a:extLst>
          </p:cNvPr>
          <p:cNvSpPr/>
          <p:nvPr/>
        </p:nvSpPr>
        <p:spPr>
          <a:xfrm>
            <a:off x="1207282" y="4914365"/>
            <a:ext cx="2209316" cy="3385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膨張化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456950E8-BA38-4E2D-8EFF-0FF6334E35A8}"/>
              </a:ext>
            </a:extLst>
          </p:cNvPr>
          <p:cNvSpPr/>
          <p:nvPr/>
        </p:nvSpPr>
        <p:spPr>
          <a:xfrm>
            <a:off x="1207282" y="5599725"/>
            <a:ext cx="2209316" cy="3385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奥行き計算</a:t>
            </a:r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5D3E1DCF-2144-4BF1-B158-8BAD949BA439}"/>
              </a:ext>
            </a:extLst>
          </p:cNvPr>
          <p:cNvSpPr/>
          <p:nvPr/>
        </p:nvSpPr>
        <p:spPr>
          <a:xfrm>
            <a:off x="2187568" y="1637610"/>
            <a:ext cx="248744" cy="18847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61" name="グループ化 60">
            <a:extLst>
              <a:ext uri="{FF2B5EF4-FFF2-40B4-BE49-F238E27FC236}">
                <a16:creationId xmlns:a16="http://schemas.microsoft.com/office/drawing/2014/main" id="{D181709B-1375-4A7C-A352-7BA28AF8CDBF}"/>
              </a:ext>
            </a:extLst>
          </p:cNvPr>
          <p:cNvGrpSpPr/>
          <p:nvPr/>
        </p:nvGrpSpPr>
        <p:grpSpPr>
          <a:xfrm>
            <a:off x="2097558" y="6285083"/>
            <a:ext cx="428765" cy="271848"/>
            <a:chOff x="9065268" y="3582514"/>
            <a:chExt cx="438650" cy="360000"/>
          </a:xfrm>
        </p:grpSpPr>
        <p:sp>
          <p:nvSpPr>
            <p:cNvPr id="17" name="フローチャート: 結合子 16">
              <a:extLst>
                <a:ext uri="{FF2B5EF4-FFF2-40B4-BE49-F238E27FC236}">
                  <a16:creationId xmlns:a16="http://schemas.microsoft.com/office/drawing/2014/main" id="{5E14D127-3950-4EEE-B904-69B4F77C58D2}"/>
                </a:ext>
              </a:extLst>
            </p:cNvPr>
            <p:cNvSpPr/>
            <p:nvPr/>
          </p:nvSpPr>
          <p:spPr>
            <a:xfrm>
              <a:off x="9065268" y="3582514"/>
              <a:ext cx="438650" cy="360000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楕円 17">
              <a:extLst>
                <a:ext uri="{FF2B5EF4-FFF2-40B4-BE49-F238E27FC236}">
                  <a16:creationId xmlns:a16="http://schemas.microsoft.com/office/drawing/2014/main" id="{C13BF5B6-3B6D-4420-B878-6D48FD1394F5}"/>
                </a:ext>
              </a:extLst>
            </p:cNvPr>
            <p:cNvSpPr/>
            <p:nvPr/>
          </p:nvSpPr>
          <p:spPr>
            <a:xfrm flipH="1">
              <a:off x="9166478" y="3657794"/>
              <a:ext cx="236231" cy="20943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466FA6EA-7ACD-4CCF-8CDA-BBB761CEB5D7}"/>
              </a:ext>
            </a:extLst>
          </p:cNvPr>
          <p:cNvCxnSpPr>
            <a:stCxn id="14" idx="4"/>
            <a:endCxn id="6" idx="0"/>
          </p:cNvCxnSpPr>
          <p:nvPr/>
        </p:nvCxnSpPr>
        <p:spPr>
          <a:xfrm>
            <a:off x="2311940" y="1826088"/>
            <a:ext cx="0" cy="3468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9871CF3C-40A9-4CCF-BB85-A65C9A946A6E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2311940" y="2511448"/>
            <a:ext cx="0" cy="3468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D7C01343-0C2F-4F89-B076-3AA97B44F734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2311940" y="3196808"/>
            <a:ext cx="0" cy="3468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2EB2D0E5-86BE-4609-A1F6-61527D09771F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2311940" y="3882168"/>
            <a:ext cx="0" cy="3468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BA9B9830-22C0-4C3C-86A2-0F5139E9FFC4}"/>
              </a:ext>
            </a:extLst>
          </p:cNvPr>
          <p:cNvCxnSpPr>
            <a:stCxn id="9" idx="2"/>
            <a:endCxn id="10" idx="0"/>
          </p:cNvCxnSpPr>
          <p:nvPr/>
        </p:nvCxnSpPr>
        <p:spPr>
          <a:xfrm>
            <a:off x="2311940" y="4567528"/>
            <a:ext cx="0" cy="3468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BC08D9C0-0FB3-4909-B36F-C60B7F5DE017}"/>
              </a:ext>
            </a:extLst>
          </p:cNvPr>
          <p:cNvCxnSpPr>
            <a:cxnSpLocks/>
            <a:stCxn id="10" idx="2"/>
            <a:endCxn id="13" idx="0"/>
          </p:cNvCxnSpPr>
          <p:nvPr/>
        </p:nvCxnSpPr>
        <p:spPr>
          <a:xfrm>
            <a:off x="2311940" y="5252888"/>
            <a:ext cx="0" cy="3468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99E2EA7C-ABAF-48FF-B4AC-28E85669099D}"/>
              </a:ext>
            </a:extLst>
          </p:cNvPr>
          <p:cNvCxnSpPr>
            <a:cxnSpLocks/>
            <a:stCxn id="13" idx="2"/>
            <a:endCxn id="17" idx="0"/>
          </p:cNvCxnSpPr>
          <p:nvPr/>
        </p:nvCxnSpPr>
        <p:spPr>
          <a:xfrm>
            <a:off x="2311940" y="5938248"/>
            <a:ext cx="1" cy="346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図 10">
            <a:extLst>
              <a:ext uri="{FF2B5EF4-FFF2-40B4-BE49-F238E27FC236}">
                <a16:creationId xmlns:a16="http://schemas.microsoft.com/office/drawing/2014/main" id="{3BE80465-35C0-466C-B283-C4D9BA087A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931" y="1987146"/>
            <a:ext cx="2716806" cy="4354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439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25ED38-8977-4AFC-8687-3E942A023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距離推定処理フロー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C03AABF-8769-4B41-B55A-51C11AC0E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F298F-2F97-4D47-B6D8-4550C6955C55}" type="datetime1">
              <a:rPr kumimoji="1" lang="ja-JP" altLang="en-US" smtClean="0"/>
              <a:t>2021/10/12</a:t>
            </a:fld>
            <a:endParaRPr kumimoji="1"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6BA8162-8204-4A2B-A496-026D63524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Ohkawalab, Tokai Univ.</a:t>
            </a:r>
            <a:endParaRPr kumimoji="1"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88779053-0D59-4E34-8EA6-841E4A01809A}"/>
              </a:ext>
            </a:extLst>
          </p:cNvPr>
          <p:cNvSpPr/>
          <p:nvPr/>
        </p:nvSpPr>
        <p:spPr>
          <a:xfrm>
            <a:off x="1207282" y="2172925"/>
            <a:ext cx="2209316" cy="3385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入力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1A0ACBD-6C9E-4354-A5EA-556289E9DB40}"/>
              </a:ext>
            </a:extLst>
          </p:cNvPr>
          <p:cNvSpPr/>
          <p:nvPr/>
        </p:nvSpPr>
        <p:spPr>
          <a:xfrm>
            <a:off x="1207282" y="2858285"/>
            <a:ext cx="2209316" cy="338523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HSV</a:t>
            </a:r>
            <a:r>
              <a:rPr kumimoji="1" lang="ja-JP" altLang="en-US" dirty="0"/>
              <a:t>色変換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5D6CCBF6-48B9-41E4-AD7F-2EA0B818E36B}"/>
              </a:ext>
            </a:extLst>
          </p:cNvPr>
          <p:cNvSpPr/>
          <p:nvPr/>
        </p:nvSpPr>
        <p:spPr>
          <a:xfrm>
            <a:off x="1207282" y="3543645"/>
            <a:ext cx="2209316" cy="3385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マスク画像の生成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EFB3458F-8F1F-4321-A797-F25D50DF14ED}"/>
              </a:ext>
            </a:extLst>
          </p:cNvPr>
          <p:cNvSpPr/>
          <p:nvPr/>
        </p:nvSpPr>
        <p:spPr>
          <a:xfrm>
            <a:off x="1207282" y="4229005"/>
            <a:ext cx="2209316" cy="338523"/>
          </a:xfrm>
          <a:prstGeom prst="rect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平滑化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08E13BA5-F040-4BF2-B47F-CA9B5A59A2CB}"/>
              </a:ext>
            </a:extLst>
          </p:cNvPr>
          <p:cNvSpPr/>
          <p:nvPr/>
        </p:nvSpPr>
        <p:spPr>
          <a:xfrm>
            <a:off x="1207282" y="4914365"/>
            <a:ext cx="2209316" cy="3385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膨張化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456950E8-BA38-4E2D-8EFF-0FF6334E35A8}"/>
              </a:ext>
            </a:extLst>
          </p:cNvPr>
          <p:cNvSpPr/>
          <p:nvPr/>
        </p:nvSpPr>
        <p:spPr>
          <a:xfrm>
            <a:off x="1207282" y="5599725"/>
            <a:ext cx="2209316" cy="3385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奥行き計算</a:t>
            </a:r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5D3E1DCF-2144-4BF1-B158-8BAD949BA439}"/>
              </a:ext>
            </a:extLst>
          </p:cNvPr>
          <p:cNvSpPr/>
          <p:nvPr/>
        </p:nvSpPr>
        <p:spPr>
          <a:xfrm>
            <a:off x="2187568" y="1637610"/>
            <a:ext cx="248744" cy="18847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61" name="グループ化 60">
            <a:extLst>
              <a:ext uri="{FF2B5EF4-FFF2-40B4-BE49-F238E27FC236}">
                <a16:creationId xmlns:a16="http://schemas.microsoft.com/office/drawing/2014/main" id="{D181709B-1375-4A7C-A352-7BA28AF8CDBF}"/>
              </a:ext>
            </a:extLst>
          </p:cNvPr>
          <p:cNvGrpSpPr/>
          <p:nvPr/>
        </p:nvGrpSpPr>
        <p:grpSpPr>
          <a:xfrm>
            <a:off x="2097558" y="6285083"/>
            <a:ext cx="428765" cy="271848"/>
            <a:chOff x="9065268" y="3582514"/>
            <a:chExt cx="438650" cy="360000"/>
          </a:xfrm>
        </p:grpSpPr>
        <p:sp>
          <p:nvSpPr>
            <p:cNvPr id="17" name="フローチャート: 結合子 16">
              <a:extLst>
                <a:ext uri="{FF2B5EF4-FFF2-40B4-BE49-F238E27FC236}">
                  <a16:creationId xmlns:a16="http://schemas.microsoft.com/office/drawing/2014/main" id="{5E14D127-3950-4EEE-B904-69B4F77C58D2}"/>
                </a:ext>
              </a:extLst>
            </p:cNvPr>
            <p:cNvSpPr/>
            <p:nvPr/>
          </p:nvSpPr>
          <p:spPr>
            <a:xfrm>
              <a:off x="9065268" y="3582514"/>
              <a:ext cx="438650" cy="360000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楕円 17">
              <a:extLst>
                <a:ext uri="{FF2B5EF4-FFF2-40B4-BE49-F238E27FC236}">
                  <a16:creationId xmlns:a16="http://schemas.microsoft.com/office/drawing/2014/main" id="{C13BF5B6-3B6D-4420-B878-6D48FD1394F5}"/>
                </a:ext>
              </a:extLst>
            </p:cNvPr>
            <p:cNvSpPr/>
            <p:nvPr/>
          </p:nvSpPr>
          <p:spPr>
            <a:xfrm flipH="1">
              <a:off x="9166478" y="3657794"/>
              <a:ext cx="236231" cy="20943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466FA6EA-7ACD-4CCF-8CDA-BBB761CEB5D7}"/>
              </a:ext>
            </a:extLst>
          </p:cNvPr>
          <p:cNvCxnSpPr>
            <a:stCxn id="14" idx="4"/>
            <a:endCxn id="6" idx="0"/>
          </p:cNvCxnSpPr>
          <p:nvPr/>
        </p:nvCxnSpPr>
        <p:spPr>
          <a:xfrm>
            <a:off x="2311940" y="1826088"/>
            <a:ext cx="0" cy="3468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9871CF3C-40A9-4CCF-BB85-A65C9A946A6E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2311940" y="2511448"/>
            <a:ext cx="0" cy="3468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D7C01343-0C2F-4F89-B076-3AA97B44F734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2311940" y="3196808"/>
            <a:ext cx="0" cy="3468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2EB2D0E5-86BE-4609-A1F6-61527D09771F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2311940" y="3882168"/>
            <a:ext cx="0" cy="3468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BA9B9830-22C0-4C3C-86A2-0F5139E9FFC4}"/>
              </a:ext>
            </a:extLst>
          </p:cNvPr>
          <p:cNvCxnSpPr>
            <a:stCxn id="9" idx="2"/>
            <a:endCxn id="10" idx="0"/>
          </p:cNvCxnSpPr>
          <p:nvPr/>
        </p:nvCxnSpPr>
        <p:spPr>
          <a:xfrm>
            <a:off x="2311940" y="4567528"/>
            <a:ext cx="0" cy="3468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BC08D9C0-0FB3-4909-B36F-C60B7F5DE017}"/>
              </a:ext>
            </a:extLst>
          </p:cNvPr>
          <p:cNvCxnSpPr>
            <a:cxnSpLocks/>
            <a:stCxn id="10" idx="2"/>
            <a:endCxn id="13" idx="0"/>
          </p:cNvCxnSpPr>
          <p:nvPr/>
        </p:nvCxnSpPr>
        <p:spPr>
          <a:xfrm>
            <a:off x="2311940" y="5252888"/>
            <a:ext cx="0" cy="3468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99E2EA7C-ABAF-48FF-B4AC-28E85669099D}"/>
              </a:ext>
            </a:extLst>
          </p:cNvPr>
          <p:cNvCxnSpPr>
            <a:cxnSpLocks/>
            <a:stCxn id="13" idx="2"/>
            <a:endCxn id="17" idx="0"/>
          </p:cNvCxnSpPr>
          <p:nvPr/>
        </p:nvCxnSpPr>
        <p:spPr>
          <a:xfrm>
            <a:off x="2311940" y="5938248"/>
            <a:ext cx="1" cy="346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5" name="図 24">
            <a:extLst>
              <a:ext uri="{FF2B5EF4-FFF2-40B4-BE49-F238E27FC236}">
                <a16:creationId xmlns:a16="http://schemas.microsoft.com/office/drawing/2014/main" id="{F4BF5919-D7A3-46E9-8628-9A20F04CCE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2398" y="1990125"/>
            <a:ext cx="2723794" cy="4384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652513"/>
      </p:ext>
    </p:extLst>
  </p:cSld>
  <p:clrMapOvr>
    <a:masterClrMapping/>
  </p:clrMapOvr>
</p:sld>
</file>

<file path=ppt/theme/theme1.xml><?xml version="1.0" encoding="utf-8"?>
<a:theme xmlns:a="http://schemas.openxmlformats.org/drawingml/2006/main" name="レトロスペクト">
  <a:themeElements>
    <a:clrScheme name="ユーザー定義 6">
      <a:dk1>
        <a:srgbClr val="000000"/>
      </a:dk1>
      <a:lt1>
        <a:srgbClr val="F7F7F7"/>
      </a:lt1>
      <a:dk2>
        <a:srgbClr val="192F40"/>
      </a:dk2>
      <a:lt2>
        <a:srgbClr val="CCDDEA"/>
      </a:lt2>
      <a:accent1>
        <a:srgbClr val="3F739B"/>
      </a:accent1>
      <a:accent2>
        <a:srgbClr val="1F394D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ユーザー定義 1">
      <a:majorFont>
        <a:latin typeface="Calibri Light"/>
        <a:ea typeface="ＭＳ Ｐゴシック"/>
        <a:cs typeface=""/>
      </a:majorFont>
      <a:minorFont>
        <a:latin typeface="Calibri"/>
        <a:ea typeface="ＭＳ Ｐゴシック"/>
        <a:cs typeface=""/>
      </a:minorFont>
    </a:fontScheme>
    <a:fmtScheme name="レトロスペク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プレゼンテーション4" id="{685DC322-BD60-4609-8695-C83A0944F9DA}" vid="{81B398E5-05E8-4529-B562-E1E07D661358}"/>
    </a:ext>
  </a:extLst>
</a:theme>
</file>

<file path=ppt/theme/theme2.xml><?xml version="1.0" encoding="utf-8"?>
<a:theme xmlns:a="http://schemas.openxmlformats.org/drawingml/2006/main" name="レトロスペクト">
  <a:themeElements>
    <a:clrScheme name="ユーザー定義 6">
      <a:dk1>
        <a:srgbClr val="000000"/>
      </a:dk1>
      <a:lt1>
        <a:srgbClr val="F7F7F7"/>
      </a:lt1>
      <a:dk2>
        <a:srgbClr val="192F40"/>
      </a:dk2>
      <a:lt2>
        <a:srgbClr val="CCDDEA"/>
      </a:lt2>
      <a:accent1>
        <a:srgbClr val="3F739B"/>
      </a:accent1>
      <a:accent2>
        <a:srgbClr val="1F394D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ユーザー定義 1">
      <a:majorFont>
        <a:latin typeface="Calibri Light"/>
        <a:ea typeface="ＭＳ Ｐゴシック"/>
        <a:cs typeface=""/>
      </a:majorFont>
      <a:minorFont>
        <a:latin typeface="Calibri"/>
        <a:ea typeface="ＭＳ Ｐゴシック"/>
        <a:cs typeface=""/>
      </a:minorFont>
    </a:fontScheme>
    <a:fmtScheme name="レトロスペク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プレゼンテーション1" id="{2888D2B8-4473-42BF-AD7B-EB8B762F2C21}" vid="{F7E45D86-14A8-49ED-8307-DB87D79FC103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大川研究室</Template>
  <TotalTime>579</TotalTime>
  <Words>362</Words>
  <Application>Microsoft Office PowerPoint</Application>
  <PresentationFormat>ワイド画面</PresentationFormat>
  <Paragraphs>95</Paragraphs>
  <Slides>13</Slides>
  <Notes>0</Notes>
  <HiddenSlides>0</HiddenSlides>
  <MMClips>0</MMClips>
  <ScaleCrop>false</ScaleCrop>
  <HeadingPairs>
    <vt:vector size="8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2</vt:i4>
      </vt:variant>
      <vt:variant>
        <vt:lpstr>埋め込まれた OLE サーバー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22" baseType="lpstr">
      <vt:lpstr>Noto Sans Symbols</vt:lpstr>
      <vt:lpstr>游ゴシック</vt:lpstr>
      <vt:lpstr>Arial</vt:lpstr>
      <vt:lpstr>Calibri</vt:lpstr>
      <vt:lpstr>Calibri Light</vt:lpstr>
      <vt:lpstr>Wingdings</vt:lpstr>
      <vt:lpstr>レトロスペクト</vt:lpstr>
      <vt:lpstr>レトロスペクト</vt:lpstr>
      <vt:lpstr>Microsoft Excel ワークシート</vt:lpstr>
      <vt:lpstr>FPGAによる単眼カメラ衝突防止システムの高速化に関する研究</vt:lpstr>
      <vt:lpstr>アウトライン</vt:lpstr>
      <vt:lpstr>研究背景・課題</vt:lpstr>
      <vt:lpstr>研究目的</vt:lpstr>
      <vt:lpstr>アプローチ</vt:lpstr>
      <vt:lpstr>Open CVによる距離計測</vt:lpstr>
      <vt:lpstr>距離推定処理フロー</vt:lpstr>
      <vt:lpstr>距離推定処理フロー</vt:lpstr>
      <vt:lpstr>距離推定処理フロー</vt:lpstr>
      <vt:lpstr>距離推定処理フロー</vt:lpstr>
      <vt:lpstr>距離推定処理フロー</vt:lpstr>
      <vt:lpstr>各処理時間の割合</vt:lpstr>
      <vt:lpstr>今後の予定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単眼カメラによるロボットアームの衝突防止システムのFPGAによる高速化に関する研究</dc:title>
  <dc:creator>8BJK1112</dc:creator>
  <cp:lastModifiedBy>8BJK1112</cp:lastModifiedBy>
  <cp:revision>6</cp:revision>
  <dcterms:created xsi:type="dcterms:W3CDTF">2021-10-04T03:56:46Z</dcterms:created>
  <dcterms:modified xsi:type="dcterms:W3CDTF">2021-10-12T13:00:47Z</dcterms:modified>
</cp:coreProperties>
</file>