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7" r:id="rId4"/>
    <p:sldId id="259" r:id="rId5"/>
    <p:sldId id="260" r:id="rId6"/>
    <p:sldId id="261" r:id="rId7"/>
    <p:sldId id="262" r:id="rId8"/>
    <p:sldId id="274" r:id="rId9"/>
    <p:sldId id="265" r:id="rId10"/>
    <p:sldId id="266" r:id="rId11"/>
    <p:sldId id="267" r:id="rId12"/>
    <p:sldId id="268" r:id="rId13"/>
    <p:sldId id="272" r:id="rId14"/>
    <p:sldId id="269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86369" autoAdjust="0"/>
  </p:normalViewPr>
  <p:slideViewPr>
    <p:cSldViewPr snapToGrid="0">
      <p:cViewPr varScale="1">
        <p:scale>
          <a:sx n="72" d="100"/>
          <a:sy n="72" d="100"/>
        </p:scale>
        <p:origin x="268" y="52"/>
      </p:cViewPr>
      <p:guideLst>
        <p:guide orient="horz" pos="2160"/>
        <p:guide pos="3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136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091AED0-F0E0-4D09-9818-E0E2D1C8C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2687A8-E38D-49E6-9468-B4F1033F4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37BE2-8B68-4B79-AE9F-51FD1D4564C1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8E047B-2A03-4B28-A54E-8E51AEDDAB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71E9B-594E-40EC-98E4-A470C297C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A9A65-B043-4291-8B31-30025E216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1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24991-5B45-4516-9467-234330D68A0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64B5C-A5D7-4EE3-975C-9A14A253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22120"/>
            <a:ext cx="10058400" cy="1706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516284"/>
            <a:ext cx="10058400" cy="208233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838DD17-08A5-4868-BB94-7BCED35BA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537" y="5685905"/>
            <a:ext cx="4942875" cy="992609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CE9081C-83B5-4938-B29B-6F04593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69" y="5812807"/>
            <a:ext cx="1969476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A0E7A-9DF0-4B18-9BCC-40D9E73BD456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FC6892BF-2E85-4ECB-AB5F-205D9E89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8069" y="6253654"/>
            <a:ext cx="535841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3869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EFE4CA0A-DA1A-41F7-ABE8-C160DA63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96CE1F5A-C04C-4B90-9E11-2B1F48F5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3B032E7-571D-4B48-AD09-C422F66A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2D9EF-67FE-4ECE-9D82-6FDA0895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6DED0F-D440-4E50-9C1B-E4605D9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CA2CD58-20AD-482F-9459-CCFB4F43D0C2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CD1FBB-5921-4848-A1DF-1DB9B1BE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D649C1-E568-4A5B-8B80-67398876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78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-16625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399029"/>
            <a:ext cx="1219199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22120"/>
            <a:ext cx="10058400" cy="1706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516284"/>
            <a:ext cx="10058400" cy="208233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689" y="1"/>
            <a:ext cx="2472271" cy="365125"/>
          </a:xfrm>
        </p:spPr>
        <p:txBody>
          <a:bodyPr/>
          <a:lstStyle/>
          <a:p>
            <a:r>
              <a:rPr kumimoji="1" lang="en-US" altLang="ja-JP"/>
              <a:t>2021/6/9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4598" y="1"/>
            <a:ext cx="4822804" cy="365125"/>
          </a:xfrm>
        </p:spPr>
        <p:txBody>
          <a:bodyPr/>
          <a:lstStyle/>
          <a:p>
            <a:r>
              <a:rPr kumimoji="1" lang="zh-TW" altLang="en-US"/>
              <a:t>卒業研究</a:t>
            </a:r>
            <a:r>
              <a:rPr kumimoji="1" lang="en-US" altLang="zh-TW"/>
              <a:t>2021</a:t>
            </a:r>
            <a:endParaRPr kumimoji="1" lang="ja-JP" alt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838DD17-08A5-4868-BB94-7BCED35BA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910" y="617176"/>
            <a:ext cx="3602181" cy="7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69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18336"/>
            <a:ext cx="8977745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0145" h="457200">
                <a:moveTo>
                  <a:pt x="0" y="0"/>
                </a:moveTo>
                <a:lnTo>
                  <a:pt x="8629650" y="0"/>
                </a:lnTo>
                <a:lnTo>
                  <a:pt x="913014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801995"/>
            <a:ext cx="10058400" cy="83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62608"/>
            <a:ext cx="10058400" cy="4912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" y="239223"/>
            <a:ext cx="1969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CECED074-4903-4CD0-91BE-4EE8B91F63B3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9478" y="239223"/>
            <a:ext cx="5358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BA2E657-5795-4600-B8E5-58654947C70C}"/>
              </a:ext>
            </a:extLst>
          </p:cNvPr>
          <p:cNvSpPr/>
          <p:nvPr userDrawn="1"/>
        </p:nvSpPr>
        <p:spPr>
          <a:xfrm>
            <a:off x="15" y="151852"/>
            <a:ext cx="7949335" cy="64008"/>
          </a:xfrm>
          <a:custGeom>
            <a:avLst/>
            <a:gdLst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12188825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7949334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7949334"/>
              <a:gd name="connsiteY0" fmla="*/ 0 h 64008"/>
              <a:gd name="connsiteX1" fmla="*/ 73009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67241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7581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057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692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9334" h="64008">
                <a:moveTo>
                  <a:pt x="0" y="0"/>
                </a:moveTo>
                <a:lnTo>
                  <a:pt x="7869266" y="0"/>
                </a:lnTo>
                <a:lnTo>
                  <a:pt x="7949334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67003D8-090B-4AD5-8E85-710BD617F5A9}"/>
              </a:ext>
            </a:extLst>
          </p:cNvPr>
          <p:cNvSpPr/>
          <p:nvPr userDrawn="1"/>
        </p:nvSpPr>
        <p:spPr>
          <a:xfrm rot="10800000">
            <a:off x="11438082" y="218336"/>
            <a:ext cx="753919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7700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405581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616104"/>
              <a:gd name="connsiteY0" fmla="*/ 0 h 457200"/>
              <a:gd name="connsiteX1" fmla="*/ 3405581 w 9616104"/>
              <a:gd name="connsiteY1" fmla="*/ 0 h 457200"/>
              <a:gd name="connsiteX2" fmla="*/ 9616104 w 9616104"/>
              <a:gd name="connsiteY2" fmla="*/ 457200 h 457200"/>
              <a:gd name="connsiteX3" fmla="*/ 0 w 9616104"/>
              <a:gd name="connsiteY3" fmla="*/ 457200 h 457200"/>
              <a:gd name="connsiteX4" fmla="*/ 0 w 9616104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6104" h="457200">
                <a:moveTo>
                  <a:pt x="0" y="0"/>
                </a:moveTo>
                <a:lnTo>
                  <a:pt x="3405581" y="0"/>
                </a:lnTo>
                <a:lnTo>
                  <a:pt x="961610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B345BE-3C43-4706-860B-4B365BDF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809" y="239223"/>
            <a:ext cx="1110443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0B4DC2E-12F1-4CB3-8FD4-E9F3ED387E7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667" y="211233"/>
            <a:ext cx="2249979" cy="4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6088" indent="-2952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0713" indent="-3333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9625" indent="-3841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03288" indent="-341313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18336"/>
            <a:ext cx="8977745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0145" h="457200">
                <a:moveTo>
                  <a:pt x="0" y="0"/>
                </a:moveTo>
                <a:lnTo>
                  <a:pt x="8629650" y="0"/>
                </a:lnTo>
                <a:lnTo>
                  <a:pt x="913014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801995"/>
            <a:ext cx="10058400" cy="83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62608"/>
            <a:ext cx="10058400" cy="4912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" y="23922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2021/6/9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086" y="23922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卒業研究</a:t>
            </a:r>
            <a:r>
              <a:rPr kumimoji="1" lang="en-US" altLang="zh-TW"/>
              <a:t>2021</a:t>
            </a:r>
            <a:endParaRPr kumimoji="1" lang="ja-JP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BA2E657-5795-4600-B8E5-58654947C70C}"/>
              </a:ext>
            </a:extLst>
          </p:cNvPr>
          <p:cNvSpPr/>
          <p:nvPr userDrawn="1"/>
        </p:nvSpPr>
        <p:spPr>
          <a:xfrm>
            <a:off x="15" y="151852"/>
            <a:ext cx="7949335" cy="64008"/>
          </a:xfrm>
          <a:custGeom>
            <a:avLst/>
            <a:gdLst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12188825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7949334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7949334"/>
              <a:gd name="connsiteY0" fmla="*/ 0 h 64008"/>
              <a:gd name="connsiteX1" fmla="*/ 73009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67241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7581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057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692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9334" h="64008">
                <a:moveTo>
                  <a:pt x="0" y="0"/>
                </a:moveTo>
                <a:lnTo>
                  <a:pt x="7869266" y="0"/>
                </a:lnTo>
                <a:lnTo>
                  <a:pt x="7949334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67003D8-090B-4AD5-8E85-710BD617F5A9}"/>
              </a:ext>
            </a:extLst>
          </p:cNvPr>
          <p:cNvSpPr/>
          <p:nvPr userDrawn="1"/>
        </p:nvSpPr>
        <p:spPr>
          <a:xfrm rot="10800000">
            <a:off x="11438082" y="218336"/>
            <a:ext cx="753919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7700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405581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616104"/>
              <a:gd name="connsiteY0" fmla="*/ 0 h 457200"/>
              <a:gd name="connsiteX1" fmla="*/ 3405581 w 9616104"/>
              <a:gd name="connsiteY1" fmla="*/ 0 h 457200"/>
              <a:gd name="connsiteX2" fmla="*/ 9616104 w 9616104"/>
              <a:gd name="connsiteY2" fmla="*/ 457200 h 457200"/>
              <a:gd name="connsiteX3" fmla="*/ 0 w 9616104"/>
              <a:gd name="connsiteY3" fmla="*/ 457200 h 457200"/>
              <a:gd name="connsiteX4" fmla="*/ 0 w 9616104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6104" h="457200">
                <a:moveTo>
                  <a:pt x="0" y="0"/>
                </a:moveTo>
                <a:lnTo>
                  <a:pt x="3405581" y="0"/>
                </a:lnTo>
                <a:lnTo>
                  <a:pt x="961610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B345BE-3C43-4706-860B-4B365BDF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809" y="239223"/>
            <a:ext cx="111044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0B4DC2E-12F1-4CB3-8FD4-E9F3ED387E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667" y="211233"/>
            <a:ext cx="2249979" cy="4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ghr.blog.fc2.com/blog-entry-109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7D8E2-ED79-4E93-87A0-5D2D34A46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FPGA</a:t>
            </a:r>
            <a:r>
              <a:rPr lang="ja-JP" altLang="en-US" sz="3600" dirty="0"/>
              <a:t>による単眼カメラ衝突防止システムの高速化に関する研究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6C7C65-BD35-4CFC-9752-14A6C37D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960" y="3491117"/>
            <a:ext cx="7543800" cy="2082336"/>
          </a:xfrm>
        </p:spPr>
        <p:txBody>
          <a:bodyPr/>
          <a:lstStyle/>
          <a:p>
            <a:r>
              <a:rPr kumimoji="1" lang="ja-JP" altLang="en-US" dirty="0"/>
              <a:t>８ｂｊｋ１１１２　田村　悠凪</a:t>
            </a:r>
          </a:p>
        </p:txBody>
      </p:sp>
    </p:spTree>
    <p:extLst>
      <p:ext uri="{BB962C8B-B14F-4D97-AF65-F5344CB8AC3E}">
        <p14:creationId xmlns:p14="http://schemas.microsoft.com/office/powerpoint/2010/main" val="13093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4BF5919-D7A3-46E9-8628-9A20F04C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8" y="1990125"/>
            <a:ext cx="2723794" cy="4384644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553145C-ABAF-44A8-946E-2E2230A2BA56}"/>
              </a:ext>
            </a:extLst>
          </p:cNvPr>
          <p:cNvSpPr/>
          <p:nvPr/>
        </p:nvSpPr>
        <p:spPr>
          <a:xfrm>
            <a:off x="1207282" y="2124888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7D482A-21A3-457C-A6BC-A23BD6777037}"/>
              </a:ext>
            </a:extLst>
          </p:cNvPr>
          <p:cNvSpPr/>
          <p:nvPr/>
        </p:nvSpPr>
        <p:spPr>
          <a:xfrm>
            <a:off x="1207282" y="2762211"/>
            <a:ext cx="2209316" cy="338523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FE7929F-9AEA-438B-9C74-7F816904C1D6}"/>
              </a:ext>
            </a:extLst>
          </p:cNvPr>
          <p:cNvSpPr/>
          <p:nvPr/>
        </p:nvSpPr>
        <p:spPr>
          <a:xfrm>
            <a:off x="1207282" y="3399534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DFAD4C-01CF-4821-BF5E-08D894114B8A}"/>
              </a:ext>
            </a:extLst>
          </p:cNvPr>
          <p:cNvSpPr/>
          <p:nvPr/>
        </p:nvSpPr>
        <p:spPr>
          <a:xfrm>
            <a:off x="1207282" y="4036857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1474D59-8A75-40F4-8A59-7F82B9FF92B0}"/>
              </a:ext>
            </a:extLst>
          </p:cNvPr>
          <p:cNvSpPr/>
          <p:nvPr/>
        </p:nvSpPr>
        <p:spPr>
          <a:xfrm>
            <a:off x="1207282" y="4674180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5882AD6-11F7-42A7-9E25-71BAF80E347D}"/>
              </a:ext>
            </a:extLst>
          </p:cNvPr>
          <p:cNvSpPr/>
          <p:nvPr/>
        </p:nvSpPr>
        <p:spPr>
          <a:xfrm>
            <a:off x="1207283" y="5311503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輪郭の内側を埋める</a:t>
            </a: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485A9B85-639A-4509-B68D-E910187D1DFE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CD47A7A-904A-4EAF-A736-6AE2AE93F768}"/>
              </a:ext>
            </a:extLst>
          </p:cNvPr>
          <p:cNvGrpSpPr/>
          <p:nvPr/>
        </p:nvGrpSpPr>
        <p:grpSpPr>
          <a:xfrm>
            <a:off x="2097557" y="6586152"/>
            <a:ext cx="428765" cy="271848"/>
            <a:chOff x="9065268" y="3582514"/>
            <a:chExt cx="438650" cy="360000"/>
          </a:xfrm>
        </p:grpSpPr>
        <p:sp>
          <p:nvSpPr>
            <p:cNvPr id="56" name="フローチャート: 結合子 55">
              <a:extLst>
                <a:ext uri="{FF2B5EF4-FFF2-40B4-BE49-F238E27FC236}">
                  <a16:creationId xmlns:a16="http://schemas.microsoft.com/office/drawing/2014/main" id="{6FDBCA70-CA02-4896-B6D1-981B164CACAE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7C83DBF-774B-4364-BBBE-7091DFD5D4AC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EF9FFB7-FB8B-458A-818A-99B3C43B0FC0}"/>
              </a:ext>
            </a:extLst>
          </p:cNvPr>
          <p:cNvCxnSpPr>
            <a:stCxn id="54" idx="4"/>
            <a:endCxn id="47" idx="0"/>
          </p:cNvCxnSpPr>
          <p:nvPr/>
        </p:nvCxnSpPr>
        <p:spPr>
          <a:xfrm>
            <a:off x="2311940" y="1826088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7D2FD01-1403-4ECF-9604-6B967BD3FAD6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2311940" y="2463411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D5AE8C-5114-49B0-B84B-A51E82363C2C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2311940" y="3100734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3FDDFCB-F28E-468B-8A67-06525CC53880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2311940" y="3738057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A6FB97D-F9A6-41FE-A121-64564F58E29E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2311940" y="4375380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C7B7045-80D7-4B6A-B4A0-BC0F3B2F0E18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2311940" y="5012703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8A02BC5-8464-489D-9884-A5B76F73E63D}"/>
              </a:ext>
            </a:extLst>
          </p:cNvPr>
          <p:cNvSpPr/>
          <p:nvPr/>
        </p:nvSpPr>
        <p:spPr>
          <a:xfrm>
            <a:off x="1207282" y="5948826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50118BAF-E18F-4645-8459-D6D9C262EC13}"/>
              </a:ext>
            </a:extLst>
          </p:cNvPr>
          <p:cNvCxnSpPr>
            <a:stCxn id="53" idx="2"/>
            <a:endCxn id="65" idx="0"/>
          </p:cNvCxnSpPr>
          <p:nvPr/>
        </p:nvCxnSpPr>
        <p:spPr>
          <a:xfrm flipH="1">
            <a:off x="2311940" y="5650026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F0854A9-3A27-4FDF-8B30-AEEB50742CBE}"/>
              </a:ext>
            </a:extLst>
          </p:cNvPr>
          <p:cNvCxnSpPr>
            <a:cxnSpLocks/>
            <a:stCxn id="65" idx="2"/>
            <a:endCxn id="57" idx="0"/>
          </p:cNvCxnSpPr>
          <p:nvPr/>
        </p:nvCxnSpPr>
        <p:spPr>
          <a:xfrm>
            <a:off x="2311940" y="6287349"/>
            <a:ext cx="0" cy="3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65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C9BCC6D-3160-4C22-8719-300A557D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9" y="1990125"/>
            <a:ext cx="2723794" cy="435409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29240D9-0E48-4619-9A76-126BDC688D1D}"/>
              </a:ext>
            </a:extLst>
          </p:cNvPr>
          <p:cNvSpPr/>
          <p:nvPr/>
        </p:nvSpPr>
        <p:spPr>
          <a:xfrm>
            <a:off x="1207282" y="2124888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4917140-DF2B-4D16-B3E5-62DB711D1447}"/>
              </a:ext>
            </a:extLst>
          </p:cNvPr>
          <p:cNvSpPr/>
          <p:nvPr/>
        </p:nvSpPr>
        <p:spPr>
          <a:xfrm>
            <a:off x="1207282" y="2762211"/>
            <a:ext cx="2209316" cy="338523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0194CD2-59A8-43CA-89B5-E8D840EBEB86}"/>
              </a:ext>
            </a:extLst>
          </p:cNvPr>
          <p:cNvSpPr/>
          <p:nvPr/>
        </p:nvSpPr>
        <p:spPr>
          <a:xfrm>
            <a:off x="1207282" y="3399534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B8A219-D520-4E8F-9F51-1AA82DF23EDC}"/>
              </a:ext>
            </a:extLst>
          </p:cNvPr>
          <p:cNvSpPr/>
          <p:nvPr/>
        </p:nvSpPr>
        <p:spPr>
          <a:xfrm>
            <a:off x="1207282" y="4036857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21ADC96-BF93-4F24-B3A7-FE6E458964B1}"/>
              </a:ext>
            </a:extLst>
          </p:cNvPr>
          <p:cNvSpPr/>
          <p:nvPr/>
        </p:nvSpPr>
        <p:spPr>
          <a:xfrm>
            <a:off x="1207282" y="4674180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873791C-6EC7-4B16-90FE-1718B7AC0B74}"/>
              </a:ext>
            </a:extLst>
          </p:cNvPr>
          <p:cNvSpPr/>
          <p:nvPr/>
        </p:nvSpPr>
        <p:spPr>
          <a:xfrm>
            <a:off x="1207283" y="5311503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輪郭の内側を埋める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EAD3435-33EF-4928-A4E8-83FE0EC12059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4407F44-890D-4096-82A4-B3EFE6BE490B}"/>
              </a:ext>
            </a:extLst>
          </p:cNvPr>
          <p:cNvGrpSpPr/>
          <p:nvPr/>
        </p:nvGrpSpPr>
        <p:grpSpPr>
          <a:xfrm>
            <a:off x="2097557" y="6586152"/>
            <a:ext cx="428765" cy="271848"/>
            <a:chOff x="9065268" y="3582514"/>
            <a:chExt cx="438650" cy="360000"/>
          </a:xfrm>
        </p:grpSpPr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2325E28F-1F71-4062-B9D3-C5E02EF17CEF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3131272C-B59D-4B21-BD94-EA407C8BD73D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D29DA1E-412A-46A2-A12C-D2B87FC9187D}"/>
              </a:ext>
            </a:extLst>
          </p:cNvPr>
          <p:cNvCxnSpPr>
            <a:stCxn id="30" idx="4"/>
            <a:endCxn id="23" idx="0"/>
          </p:cNvCxnSpPr>
          <p:nvPr/>
        </p:nvCxnSpPr>
        <p:spPr>
          <a:xfrm>
            <a:off x="2311940" y="1826088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8462594-DD04-4348-A955-B7F15F4BFD4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311940" y="2463411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DDBDDB4-89CE-4F1E-82FD-5274E581ABE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311940" y="3100734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42B60FE-B5A8-4B04-8EBA-30339A231AB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311940" y="3738057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797F2D5-F09A-40E4-AF12-DDD79614D6DC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311940" y="4375380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EDCAA8B-BFFE-4F9E-8512-26DEEAA6A926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311940" y="5012703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6EFFD3F-2A3D-43AC-8AE4-2795A95E89F2}"/>
              </a:ext>
            </a:extLst>
          </p:cNvPr>
          <p:cNvSpPr/>
          <p:nvPr/>
        </p:nvSpPr>
        <p:spPr>
          <a:xfrm>
            <a:off x="1207282" y="5948826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D09CE41-9F61-4A4B-B955-50F1485357E3}"/>
              </a:ext>
            </a:extLst>
          </p:cNvPr>
          <p:cNvCxnSpPr>
            <a:stCxn id="29" idx="2"/>
            <a:endCxn id="43" idx="0"/>
          </p:cNvCxnSpPr>
          <p:nvPr/>
        </p:nvCxnSpPr>
        <p:spPr>
          <a:xfrm flipH="1">
            <a:off x="2311940" y="5650026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4A5325-154A-42BA-B951-6FB79EF01FA2}"/>
              </a:ext>
            </a:extLst>
          </p:cNvPr>
          <p:cNvCxnSpPr>
            <a:cxnSpLocks/>
            <a:stCxn id="43" idx="2"/>
            <a:endCxn id="33" idx="0"/>
          </p:cNvCxnSpPr>
          <p:nvPr/>
        </p:nvCxnSpPr>
        <p:spPr>
          <a:xfrm>
            <a:off x="2311940" y="6287349"/>
            <a:ext cx="0" cy="3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4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4B1D153-31D7-46C2-A88E-BC236484C154}"/>
              </a:ext>
            </a:extLst>
          </p:cNvPr>
          <p:cNvSpPr/>
          <p:nvPr/>
        </p:nvSpPr>
        <p:spPr>
          <a:xfrm>
            <a:off x="1207282" y="2124888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437AE1-8CC3-4C3D-BA88-572F9FE6FBA9}"/>
              </a:ext>
            </a:extLst>
          </p:cNvPr>
          <p:cNvSpPr/>
          <p:nvPr/>
        </p:nvSpPr>
        <p:spPr>
          <a:xfrm>
            <a:off x="1207282" y="2762211"/>
            <a:ext cx="2209316" cy="338523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2407608-49CD-409E-99E4-591A4131D901}"/>
              </a:ext>
            </a:extLst>
          </p:cNvPr>
          <p:cNvSpPr/>
          <p:nvPr/>
        </p:nvSpPr>
        <p:spPr>
          <a:xfrm>
            <a:off x="1207282" y="3399534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D591AC2-EF2B-49D1-9BEA-CE05B306A60F}"/>
              </a:ext>
            </a:extLst>
          </p:cNvPr>
          <p:cNvSpPr/>
          <p:nvPr/>
        </p:nvSpPr>
        <p:spPr>
          <a:xfrm>
            <a:off x="1207282" y="4036857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A22B78C-C8C1-4910-B987-C9072DF9780C}"/>
              </a:ext>
            </a:extLst>
          </p:cNvPr>
          <p:cNvSpPr/>
          <p:nvPr/>
        </p:nvSpPr>
        <p:spPr>
          <a:xfrm>
            <a:off x="1207282" y="4674180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5A89E52-9F6E-4022-8EC9-C7E69ADCB5B6}"/>
              </a:ext>
            </a:extLst>
          </p:cNvPr>
          <p:cNvSpPr/>
          <p:nvPr/>
        </p:nvSpPr>
        <p:spPr>
          <a:xfrm>
            <a:off x="1207283" y="5311503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輪郭の内側を埋める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BCFB7C8-3919-4CC0-AB4F-4E5211DDAFE8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912F4B3-FD40-4DB9-863B-DEB2B2F3B444}"/>
              </a:ext>
            </a:extLst>
          </p:cNvPr>
          <p:cNvGrpSpPr/>
          <p:nvPr/>
        </p:nvGrpSpPr>
        <p:grpSpPr>
          <a:xfrm>
            <a:off x="2097557" y="6586152"/>
            <a:ext cx="428765" cy="271848"/>
            <a:chOff x="9065268" y="3582514"/>
            <a:chExt cx="438650" cy="360000"/>
          </a:xfrm>
        </p:grpSpPr>
        <p:sp>
          <p:nvSpPr>
            <p:cNvPr id="51" name="フローチャート: 結合子 50">
              <a:extLst>
                <a:ext uri="{FF2B5EF4-FFF2-40B4-BE49-F238E27FC236}">
                  <a16:creationId xmlns:a16="http://schemas.microsoft.com/office/drawing/2014/main" id="{7C9883FF-5B32-4B5F-BA14-D0FF186D3AD5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F16A040-AF31-4689-A988-795790B5914C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1ADFA7-060C-42BD-92F8-4EB037CAC6A6}"/>
              </a:ext>
            </a:extLst>
          </p:cNvPr>
          <p:cNvCxnSpPr>
            <a:stCxn id="49" idx="4"/>
            <a:endCxn id="34" idx="0"/>
          </p:cNvCxnSpPr>
          <p:nvPr/>
        </p:nvCxnSpPr>
        <p:spPr>
          <a:xfrm>
            <a:off x="2311940" y="1826088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74C6D0-E4B5-44A5-B926-5C4FDE45EA1A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2311940" y="2463411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875F1CA-0DFB-4395-ACF7-10295F911C55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2311940" y="3100734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56C36B-D1A5-4892-93A7-435FFFF82044}"/>
              </a:ext>
            </a:extLst>
          </p:cNvPr>
          <p:cNvCxnSpPr>
            <a:stCxn id="38" idx="2"/>
            <a:endCxn id="46" idx="0"/>
          </p:cNvCxnSpPr>
          <p:nvPr/>
        </p:nvCxnSpPr>
        <p:spPr>
          <a:xfrm>
            <a:off x="2311940" y="3738057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89F3C8-E1F7-42E1-9E20-2E3B6D870F83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2311940" y="4375380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BB80C5A-AC33-4B99-9F8D-554FF6C8A27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311940" y="5012703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DA688FC-FD82-4F01-BEB9-E8BCC13BB287}"/>
              </a:ext>
            </a:extLst>
          </p:cNvPr>
          <p:cNvSpPr/>
          <p:nvPr/>
        </p:nvSpPr>
        <p:spPr>
          <a:xfrm>
            <a:off x="1207282" y="5948826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A06E992-36A2-4176-8E0B-635A72969F5E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2311940" y="5650026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FB5851-E7A6-4105-89DB-8A2D9BA64184}"/>
              </a:ext>
            </a:extLst>
          </p:cNvPr>
          <p:cNvCxnSpPr>
            <a:cxnSpLocks/>
            <a:stCxn id="59" idx="2"/>
            <a:endCxn id="52" idx="0"/>
          </p:cNvCxnSpPr>
          <p:nvPr/>
        </p:nvCxnSpPr>
        <p:spPr>
          <a:xfrm>
            <a:off x="2311940" y="6287349"/>
            <a:ext cx="0" cy="3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A64BBF69-9305-459D-968A-39D770D8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54" y="1826088"/>
            <a:ext cx="2749031" cy="45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7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F69ED70-E6FC-47CE-8B8F-5AB5ACFC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9" y="1999506"/>
            <a:ext cx="2726228" cy="437526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C31F5B4-559B-40B9-B701-6F7F0E91A0A8}"/>
              </a:ext>
            </a:extLst>
          </p:cNvPr>
          <p:cNvSpPr/>
          <p:nvPr/>
        </p:nvSpPr>
        <p:spPr>
          <a:xfrm>
            <a:off x="1207282" y="2124888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D3F5AD-FE45-40F9-8DDF-D9DF128E91A8}"/>
              </a:ext>
            </a:extLst>
          </p:cNvPr>
          <p:cNvSpPr/>
          <p:nvPr/>
        </p:nvSpPr>
        <p:spPr>
          <a:xfrm>
            <a:off x="1207282" y="2762211"/>
            <a:ext cx="2209316" cy="338523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00C58A3-3065-490A-8A6F-B13B9BF080B3}"/>
              </a:ext>
            </a:extLst>
          </p:cNvPr>
          <p:cNvSpPr/>
          <p:nvPr/>
        </p:nvSpPr>
        <p:spPr>
          <a:xfrm>
            <a:off x="1207282" y="3399534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A35F488-2692-47AC-8E99-66BA2F1E5BA5}"/>
              </a:ext>
            </a:extLst>
          </p:cNvPr>
          <p:cNvSpPr/>
          <p:nvPr/>
        </p:nvSpPr>
        <p:spPr>
          <a:xfrm>
            <a:off x="1207282" y="4036857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CD2C46B-8CFC-4316-A6C1-C2B5D407D03A}"/>
              </a:ext>
            </a:extLst>
          </p:cNvPr>
          <p:cNvSpPr/>
          <p:nvPr/>
        </p:nvSpPr>
        <p:spPr>
          <a:xfrm>
            <a:off x="1207282" y="4674180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39518E4-AFDD-4139-B77D-74A00DB3670D}"/>
              </a:ext>
            </a:extLst>
          </p:cNvPr>
          <p:cNvSpPr/>
          <p:nvPr/>
        </p:nvSpPr>
        <p:spPr>
          <a:xfrm>
            <a:off x="1207283" y="5311503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輪郭の内側を埋める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9C2A4FC-02F3-45BE-B5EA-34FE700987E8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3F2613-3D03-407D-A9EB-1743ED8B87FD}"/>
              </a:ext>
            </a:extLst>
          </p:cNvPr>
          <p:cNvGrpSpPr/>
          <p:nvPr/>
        </p:nvGrpSpPr>
        <p:grpSpPr>
          <a:xfrm>
            <a:off x="2097557" y="6586152"/>
            <a:ext cx="428765" cy="271848"/>
            <a:chOff x="9065268" y="3582514"/>
            <a:chExt cx="438650" cy="360000"/>
          </a:xfrm>
        </p:grpSpPr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3389DFAB-F293-45DD-9C36-40893145FF8F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A6FF15E-43EA-40B0-8E37-1FDFC93759C6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C11CF76-C3AD-4A7D-8D6B-57A2D432ACAD}"/>
              </a:ext>
            </a:extLst>
          </p:cNvPr>
          <p:cNvCxnSpPr>
            <a:stCxn id="30" idx="4"/>
            <a:endCxn id="23" idx="0"/>
          </p:cNvCxnSpPr>
          <p:nvPr/>
        </p:nvCxnSpPr>
        <p:spPr>
          <a:xfrm>
            <a:off x="2311940" y="1826088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608A04-C59A-41D7-B05A-82925257D517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311940" y="2463411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F59F754-CACF-4C02-AB97-1B078A005C5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311940" y="3100734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9D7849-E117-4662-AAE4-686A1B90E0C6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311940" y="3738057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A58C69B-AE0E-4A53-86A2-DA2FBAB3923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311940" y="4375380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8F0CC74-B261-4FCE-8C49-20576053F7B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311940" y="5012703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7454883-5F05-4EBD-8F23-7288F3F52CBD}"/>
              </a:ext>
            </a:extLst>
          </p:cNvPr>
          <p:cNvSpPr/>
          <p:nvPr/>
        </p:nvSpPr>
        <p:spPr>
          <a:xfrm>
            <a:off x="1207282" y="5948826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BBF88C-2612-49D6-BD7E-5553BFE96AEE}"/>
              </a:ext>
            </a:extLst>
          </p:cNvPr>
          <p:cNvCxnSpPr>
            <a:stCxn id="29" idx="2"/>
            <a:endCxn id="43" idx="0"/>
          </p:cNvCxnSpPr>
          <p:nvPr/>
        </p:nvCxnSpPr>
        <p:spPr>
          <a:xfrm flipH="1">
            <a:off x="2311940" y="5650026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C4A370C-84C1-4202-900A-B550A88DE859}"/>
              </a:ext>
            </a:extLst>
          </p:cNvPr>
          <p:cNvCxnSpPr>
            <a:cxnSpLocks/>
            <a:stCxn id="43" idx="2"/>
            <a:endCxn id="33" idx="0"/>
          </p:cNvCxnSpPr>
          <p:nvPr/>
        </p:nvCxnSpPr>
        <p:spPr>
          <a:xfrm>
            <a:off x="2311940" y="6287349"/>
            <a:ext cx="0" cy="3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3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D6D18-20DE-4553-AF4B-6B9FE9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各処理時間の割合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29538-61D0-4C27-9F96-7BC02F02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>
                <a:latin typeface="Calibri"/>
                <a:ea typeface="ＭＳ Ｐゴシック"/>
              </a:rPr>
              <a:pPr/>
              <a:t>2021/10/20</a:t>
            </a:fld>
            <a:endParaRPr kumimoji="1" lang="ja-JP" altLang="en-US" dirty="0"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41BA7-E5BE-4439-81B3-24B7F20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latin typeface="Calibri"/>
                <a:ea typeface="ＭＳ Ｐゴシック"/>
              </a:rPr>
              <a:t>Ohkawalab, Tokai Univ.</a:t>
            </a:r>
            <a:endParaRPr kumimoji="1" lang="ja-JP" altLang="en-US" dirty="0">
              <a:latin typeface="Calibri"/>
              <a:ea typeface="ＭＳ Ｐゴシック"/>
            </a:endParaRP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73406E65-32C3-4859-B4A4-E6D75EEE8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229190"/>
              </p:ext>
            </p:extLst>
          </p:nvPr>
        </p:nvGraphicFramePr>
        <p:xfrm>
          <a:off x="1066800" y="1757436"/>
          <a:ext cx="4740613" cy="475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3067063" imgH="3343275" progId="Excel.Sheet.12">
                  <p:embed/>
                </p:oleObj>
              </mc:Choice>
              <mc:Fallback>
                <p:oleObj name="Worksheet" r:id="rId3" imgW="3067063" imgH="3343275" progId="Excel.Sheet.12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73406E65-32C3-4859-B4A4-E6D75EEE8C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757436"/>
                        <a:ext cx="4740613" cy="475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809F96-2A3C-4A56-8B44-5DF500A27BF1}"/>
              </a:ext>
            </a:extLst>
          </p:cNvPr>
          <p:cNvSpPr txBox="1"/>
          <p:nvPr/>
        </p:nvSpPr>
        <p:spPr>
          <a:xfrm>
            <a:off x="6096000" y="2174088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00"/>
                </a:solidFill>
                <a:latin typeface="Calibri"/>
                <a:ea typeface="ＭＳ Ｐゴシック"/>
              </a:rPr>
              <a:t>平滑化に時間がかかることがわかった</a:t>
            </a:r>
          </a:p>
        </p:txBody>
      </p:sp>
    </p:spTree>
    <p:extLst>
      <p:ext uri="{BB962C8B-B14F-4D97-AF65-F5344CB8AC3E}">
        <p14:creationId xmlns:p14="http://schemas.microsoft.com/office/powerpoint/2010/main" val="66828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875AD-2255-4639-88F5-7108786A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5743C-FC0D-47D4-923C-241EC4ED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１０月中：　ロボットアーム</a:t>
            </a: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の動作確認、カメラの取付　</a:t>
            </a:r>
            <a:endParaRPr lang="en-US" altLang="ja-JP" sz="18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１１月上旬：　</a:t>
            </a:r>
            <a:r>
              <a:rPr lang="en-US" altLang="ja-JP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FPGA</a:t>
            </a: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への実装</a:t>
            </a:r>
            <a:endParaRPr lang="en-US" altLang="ja-JP" sz="18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１１月下旬：　性能評価</a:t>
            </a:r>
            <a:endParaRPr lang="en-US" altLang="ja-JP" sz="18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１２月上旬～：　卒論執筆</a:t>
            </a:r>
            <a:endParaRPr lang="ja-JP" altLang="en-US" sz="1800" b="0" i="0" u="none" strike="noStrike" dirty="0">
              <a:solidFill>
                <a:srgbClr val="3F739B"/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9B818-C3B5-4B05-BA3B-13637E24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86EA8-5750-4ACF-818C-6ECB4327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50B0E-CF74-48C8-B80E-B06F415D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A9AB9-DFC7-41D1-B908-3066A9A2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研究背景・課題</a:t>
            </a:r>
            <a:endParaRPr lang="ja-JP" altLang="en-US" sz="1800" dirty="0">
              <a:solidFill>
                <a:srgbClr val="3F739B"/>
              </a:solidFill>
              <a:latin typeface="Noto Sans Symbols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研究目的</a:t>
            </a:r>
            <a:endParaRPr lang="ja-JP" altLang="en-US" sz="1800" dirty="0">
              <a:solidFill>
                <a:srgbClr val="3F739B"/>
              </a:solidFill>
              <a:latin typeface="Noto Sans Symbols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アプローチ</a:t>
            </a: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ja-JP" sz="1800" dirty="0">
                <a:solidFill>
                  <a:srgbClr val="3F3F3F"/>
                </a:solidFill>
                <a:latin typeface="Calibri" panose="020F0502020204030204" pitchFamily="34" charset="0"/>
              </a:rPr>
              <a:t>Open CV </a:t>
            </a: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による距離計測</a:t>
            </a: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距離推定処理フロー</a:t>
            </a: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rgbClr val="3F3F3F"/>
                </a:solidFill>
                <a:latin typeface="Calibri" panose="020F0502020204030204" pitchFamily="34" charset="0"/>
              </a:rPr>
              <a:t>処理時間</a:t>
            </a:r>
            <a:endParaRPr lang="ja-JP" altLang="en-US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今後の予定</a:t>
            </a:r>
            <a:endParaRPr lang="en-US" altLang="ja-JP" sz="1800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ja-JP" altLang="en-US" sz="1800" dirty="0">
                <a:solidFill>
                  <a:srgbClr val="3F3F3F"/>
                </a:solidFill>
                <a:latin typeface="Calibri" panose="020F0502020204030204" pitchFamily="34" charset="0"/>
              </a:rPr>
              <a:t>参考論文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E0EDC-53CB-4B81-BF12-350059EA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FB776-04D1-473D-B6BC-76D99EA9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51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7D5EC-79F4-4402-819A-F7F8BF8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EFACF-3F58-4EE7-B087-CF6D5709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近年のロボットは複数のセンサーなどを搭載し高価</a:t>
            </a:r>
            <a:endParaRPr lang="en-US" altLang="ja-JP" dirty="0"/>
          </a:p>
          <a:p>
            <a:r>
              <a:rPr kumimoji="1" lang="en-US" altLang="ja-JP" dirty="0"/>
              <a:t>LiDAR</a:t>
            </a:r>
            <a:r>
              <a:rPr kumimoji="1" lang="ja-JP" altLang="en-US" dirty="0"/>
              <a:t>などの高価なセンサではなく安価な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カメラ</a:t>
            </a:r>
            <a:r>
              <a:rPr lang="ja-JP" altLang="en-US" dirty="0"/>
              <a:t>で障害物を認識したい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0B840-C92A-4BA6-8E5F-BBD5EAD9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4EBA2-546D-49DC-BEC7-80C84E94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2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2C853-5D01-4185-83E9-91D7E62C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F3F5F3-5FFC-47C3-8F1F-4118C340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ロボットアームにカメラを取り付け障害物を検知し停止させる。これらの処理を</a:t>
            </a:r>
            <a:r>
              <a:rPr kumimoji="1" lang="en-US" altLang="ja-JP" dirty="0"/>
              <a:t>FPGA</a:t>
            </a:r>
            <a:r>
              <a:rPr kumimoji="1" lang="ja-JP" altLang="en-US" dirty="0"/>
              <a:t>を用いて高速化する。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A4042-1B8E-4355-80BC-6BFCF2E0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EE72B-476B-4FD7-A9C7-CAF91EB3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8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EB8E9-92C5-453B-B46E-3716F854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6B983-DAF5-4812-B576-83E3136A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OpenCV</a:t>
            </a:r>
            <a:r>
              <a:rPr lang="ja-JP" altLang="en-US" dirty="0"/>
              <a:t>を用いて距離計測</a:t>
            </a:r>
            <a:endParaRPr lang="en-US" altLang="ja-JP" dirty="0"/>
          </a:p>
          <a:p>
            <a:r>
              <a:rPr lang="ja-JP" altLang="en-US" dirty="0"/>
              <a:t>ロボットアームにカメラを取り付けて距離に応じて停止</a:t>
            </a:r>
            <a:endParaRPr lang="en-US" altLang="ja-JP" dirty="0"/>
          </a:p>
          <a:p>
            <a:r>
              <a:rPr lang="ja-JP" altLang="en-US" dirty="0"/>
              <a:t>システムを</a:t>
            </a:r>
            <a:r>
              <a:rPr lang="en-US" altLang="ja-JP" dirty="0"/>
              <a:t>FPGA</a:t>
            </a:r>
            <a:r>
              <a:rPr lang="ja-JP" altLang="en-US" dirty="0"/>
              <a:t>に組み込む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150813" lvl="1" indent="0">
              <a:buNone/>
            </a:pPr>
            <a:endParaRPr kumimoji="1" lang="en-US" altLang="ja-JP" dirty="0"/>
          </a:p>
          <a:p>
            <a:pPr marL="150813" lvl="1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717BF-63B5-4F7F-8A3C-A482B0DD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826D2-8196-4CFB-95D3-E45DC556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932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6090A-A5B4-4B01-8EC2-5CECB54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 CV</a:t>
            </a:r>
            <a:r>
              <a:rPr lang="ja-JP" altLang="en-US" dirty="0"/>
              <a:t>による距離計測</a:t>
            </a:r>
            <a:endParaRPr kumimoji="1" lang="ja-JP" altLang="en-US" dirty="0"/>
          </a:p>
        </p:txBody>
      </p:sp>
      <p:pic>
        <p:nvPicPr>
          <p:cNvPr id="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DDAB3179-7739-46E0-A6F7-368D3771C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51" y="2307662"/>
            <a:ext cx="2392087" cy="2815851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768A8-0F86-4E2B-96CE-998F8F6F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2B502-242A-4315-ABF4-231C70F8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pic>
        <p:nvPicPr>
          <p:cNvPr id="9" name="図 8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16E86C3D-0B7D-4DDE-94FE-E900BC6F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65" y="2307662"/>
            <a:ext cx="2392086" cy="2815850"/>
          </a:xfrm>
          <a:prstGeom prst="rect">
            <a:avLst/>
          </a:prstGeom>
        </p:spPr>
      </p:pic>
      <p:pic>
        <p:nvPicPr>
          <p:cNvPr id="11" name="図 1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5BB7379-D222-4C69-928E-7F65CB2D64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29"/>
          <a:stretch/>
        </p:blipFill>
        <p:spPr>
          <a:xfrm>
            <a:off x="6456564" y="2310284"/>
            <a:ext cx="2397992" cy="3248473"/>
          </a:xfrm>
          <a:prstGeom prst="rect">
            <a:avLst/>
          </a:prstGeom>
        </p:spPr>
      </p:pic>
      <p:pic>
        <p:nvPicPr>
          <p:cNvPr id="13" name="図 12" descr="パソコンの画面&#10;&#10;自動的に生成された説明">
            <a:extLst>
              <a:ext uri="{FF2B5EF4-FFF2-40B4-BE49-F238E27FC236}">
                <a16:creationId xmlns:a16="http://schemas.microsoft.com/office/drawing/2014/main" id="{31065B42-0A63-4C15-B681-34DE2613E7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6"/>
          <a:stretch/>
        </p:blipFill>
        <p:spPr>
          <a:xfrm>
            <a:off x="8759458" y="2278182"/>
            <a:ext cx="2365742" cy="327795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BCBD32-BF67-4562-A9F0-8BA32771575E}"/>
              </a:ext>
            </a:extLst>
          </p:cNvPr>
          <p:cNvSpPr txBox="1"/>
          <p:nvPr/>
        </p:nvSpPr>
        <p:spPr>
          <a:xfrm>
            <a:off x="984740" y="1835257"/>
            <a:ext cx="45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カメラからマーカまでの距離の計測を行った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082F3D-3913-4D24-A398-B65FEAB080D4}"/>
              </a:ext>
            </a:extLst>
          </p:cNvPr>
          <p:cNvSpPr txBox="1"/>
          <p:nvPr/>
        </p:nvSpPr>
        <p:spPr>
          <a:xfrm>
            <a:off x="2259447" y="5327007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距離３０ｃｍ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2E734C-A9E9-4EB2-ABFF-A1ADC98148EA}"/>
              </a:ext>
            </a:extLst>
          </p:cNvPr>
          <p:cNvSpPr txBox="1"/>
          <p:nvPr/>
        </p:nvSpPr>
        <p:spPr>
          <a:xfrm>
            <a:off x="8368030" y="5696339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距離４０ｃｍ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C5F78E-F058-4562-BB2C-29617F90F2E9}"/>
              </a:ext>
            </a:extLst>
          </p:cNvPr>
          <p:cNvSpPr txBox="1"/>
          <p:nvPr/>
        </p:nvSpPr>
        <p:spPr>
          <a:xfrm>
            <a:off x="885865" y="6065671"/>
            <a:ext cx="670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OpenCV</a:t>
            </a:r>
            <a:r>
              <a:rPr kumimoji="1" lang="ja-JP" altLang="en-US" dirty="0"/>
              <a:t>でカラーボールを使った簡易位置検出実験」</a:t>
            </a:r>
            <a:endParaRPr kumimoji="1" lang="en-US" altLang="ja-JP" dirty="0"/>
          </a:p>
          <a:p>
            <a:r>
              <a:rPr kumimoji="1" lang="en-US" altLang="ja-JP" dirty="0">
                <a:hlinkClick r:id="rId6"/>
              </a:rPr>
              <a:t>https://kghr.blog.fc2.com/blog-entry-109.html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12</a:t>
            </a:r>
            <a:r>
              <a:rPr kumimoji="1" lang="ja-JP" altLang="en-US" dirty="0"/>
              <a:t>日、</a:t>
            </a:r>
            <a:r>
              <a:rPr kumimoji="1" lang="en-US" altLang="ja-JP" dirty="0"/>
              <a:t>2021</a:t>
            </a:r>
            <a:r>
              <a:rPr kumimoji="1" lang="ja-JP" altLang="en-US" dirty="0"/>
              <a:t>年）</a:t>
            </a:r>
          </a:p>
        </p:txBody>
      </p:sp>
    </p:spTree>
    <p:extLst>
      <p:ext uri="{BB962C8B-B14F-4D97-AF65-F5344CB8AC3E}">
        <p14:creationId xmlns:p14="http://schemas.microsoft.com/office/powerpoint/2010/main" val="16840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32B66-4C84-4DB0-957A-D2869243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距離算出方法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E2C41-3290-4AE3-9433-D5317412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D6FED0-EBD3-49FC-80FB-7C8B425B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183F7D8-6245-4423-9C77-DA42241C7521}"/>
                  </a:ext>
                </a:extLst>
              </p:cNvPr>
              <p:cNvSpPr txBox="1"/>
              <p:nvPr/>
            </p:nvSpPr>
            <p:spPr>
              <a:xfrm>
                <a:off x="903496" y="2794591"/>
                <a:ext cx="1716038" cy="4578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ja-JP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kumimoji="1" lang="ja-JP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ja-JP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ja-JP" alt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br>
                  <a:rPr kumimoji="1" lang="en-US" altLang="ja-JP" b="0" dirty="0"/>
                </a:br>
                <a:br>
                  <a:rPr kumimoji="1" lang="en-US" altLang="ja-JP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ja-JP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ja-JP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ja-JP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ja-JP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ja-JP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ja-JP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ja-JP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ja-JP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ja-JP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ja-JP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kumimoji="1" lang="ja-JP" altLang="en-US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  <a:p>
                <a:endParaRPr lang="ja-JP" altLang="en-US" dirty="0"/>
              </a:p>
              <a:p>
                <a:br>
                  <a:rPr kumimoji="1" lang="en-US" altLang="ja-JP" b="0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183F7D8-6245-4423-9C77-DA42241C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96" y="2794591"/>
                <a:ext cx="1716038" cy="4578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6E35D0-6814-48D9-B624-9C9CD9765BA1}"/>
              </a:ext>
            </a:extLst>
          </p:cNvPr>
          <p:cNvSpPr txBox="1"/>
          <p:nvPr/>
        </p:nvSpPr>
        <p:spPr>
          <a:xfrm>
            <a:off x="750844" y="1930293"/>
            <a:ext cx="446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ピンホールカメラモデルを利用し、三角形の相似関係から物体の距離を算出する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592EA26-84E3-47A8-97BC-B99DEC583C39}"/>
              </a:ext>
            </a:extLst>
          </p:cNvPr>
          <p:cNvSpPr txBox="1"/>
          <p:nvPr/>
        </p:nvSpPr>
        <p:spPr>
          <a:xfrm>
            <a:off x="6691619" y="406963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推定点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1483BB4-B5CE-4FD1-898A-342BF858BDA9}"/>
              </a:ext>
            </a:extLst>
          </p:cNvPr>
          <p:cNvSpPr txBox="1"/>
          <p:nvPr/>
        </p:nvSpPr>
        <p:spPr>
          <a:xfrm>
            <a:off x="6691619" y="1757081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基準点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D315F9-89B3-4B1C-97A0-35B272892266}"/>
              </a:ext>
            </a:extLst>
          </p:cNvPr>
          <p:cNvSpPr txBox="1"/>
          <p:nvPr/>
        </p:nvSpPr>
        <p:spPr>
          <a:xfrm>
            <a:off x="750844" y="6090074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参考文献</a:t>
            </a:r>
            <a:endParaRPr kumimoji="1" lang="en-US" altLang="ja-JP" sz="1600" dirty="0"/>
          </a:p>
          <a:p>
            <a:r>
              <a:rPr kumimoji="1" lang="ja-JP" altLang="en-US" sz="1600" dirty="0"/>
              <a:t>出口 光一郎：画像の生成過程を記述する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　情報処理</a:t>
            </a:r>
            <a:r>
              <a:rPr kumimoji="1" lang="en-US" altLang="ja-JP" sz="1600" dirty="0"/>
              <a:t>, 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Vol37,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No6,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pp.549-556</a:t>
            </a:r>
            <a:r>
              <a:rPr kumimoji="1" lang="ja-JP" altLang="en-US" sz="1600" dirty="0"/>
              <a:t>　（</a:t>
            </a:r>
            <a:r>
              <a:rPr kumimoji="1" lang="en-US" altLang="ja-JP" sz="1600" dirty="0"/>
              <a:t>1996</a:t>
            </a:r>
            <a:r>
              <a:rPr kumimoji="1" lang="ja-JP" altLang="en-US" sz="1600" dirty="0"/>
              <a:t>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9845EB5-FE4A-4A9B-9D27-EF7624FAF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44" y="1136593"/>
            <a:ext cx="5968945" cy="49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779053-0D59-4E34-8EA6-841E4A01809A}"/>
              </a:ext>
            </a:extLst>
          </p:cNvPr>
          <p:cNvSpPr/>
          <p:nvPr/>
        </p:nvSpPr>
        <p:spPr>
          <a:xfrm>
            <a:off x="1207282" y="2124888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A0ACBD-6C9E-4354-A5EA-556289E9DB40}"/>
              </a:ext>
            </a:extLst>
          </p:cNvPr>
          <p:cNvSpPr/>
          <p:nvPr/>
        </p:nvSpPr>
        <p:spPr>
          <a:xfrm>
            <a:off x="1207282" y="2762211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6CCBF6-48B9-41E4-AD7F-2EA0B818E36B}"/>
              </a:ext>
            </a:extLst>
          </p:cNvPr>
          <p:cNvSpPr/>
          <p:nvPr/>
        </p:nvSpPr>
        <p:spPr>
          <a:xfrm>
            <a:off x="1207282" y="3399534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B3458F-8F1F-4321-A797-F25D50DF14ED}"/>
              </a:ext>
            </a:extLst>
          </p:cNvPr>
          <p:cNvSpPr/>
          <p:nvPr/>
        </p:nvSpPr>
        <p:spPr>
          <a:xfrm>
            <a:off x="1207282" y="4036857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E13BA5-F040-4BF2-B47F-CA9B5A59A2CB}"/>
              </a:ext>
            </a:extLst>
          </p:cNvPr>
          <p:cNvSpPr/>
          <p:nvPr/>
        </p:nvSpPr>
        <p:spPr>
          <a:xfrm>
            <a:off x="1207282" y="4674180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6950E8-BA38-4E2D-8EFF-0FF6334E35A8}"/>
              </a:ext>
            </a:extLst>
          </p:cNvPr>
          <p:cNvSpPr/>
          <p:nvPr/>
        </p:nvSpPr>
        <p:spPr>
          <a:xfrm>
            <a:off x="1207283" y="5311503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輪郭の内側を埋める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D3E1DCF-2144-4BF1-B158-8BAD949BA439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181709B-1375-4A7C-A352-7BA28AF8CDBF}"/>
              </a:ext>
            </a:extLst>
          </p:cNvPr>
          <p:cNvGrpSpPr/>
          <p:nvPr/>
        </p:nvGrpSpPr>
        <p:grpSpPr>
          <a:xfrm>
            <a:off x="2097557" y="6586152"/>
            <a:ext cx="428765" cy="271848"/>
            <a:chOff x="9065268" y="3582514"/>
            <a:chExt cx="438650" cy="360000"/>
          </a:xfrm>
        </p:grpSpPr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5E14D127-3950-4EEE-B904-69B4F77C58D2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13BF5B6-3B6D-4420-B878-6D48FD1394F5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6FA6EA-7ACD-4CCF-8CDA-BBB761CEB5D7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2311940" y="1826088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871CF3C-40A9-4CCF-BB85-A65C9A946A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11940" y="2463411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7C01343-0C2F-4F89-B076-3AA97B44F7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11940" y="3100734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EB2D0E5-86BE-4609-A1F6-61527D0977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11940" y="3738057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9B9830-22C0-4C3C-86A2-0F5139E9FF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11940" y="4375380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08D9C0-0FB3-4909-B36F-C60B7F5DE0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311940" y="5012703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67" name="図 66">
            <a:extLst>
              <a:ext uri="{FF2B5EF4-FFF2-40B4-BE49-F238E27FC236}">
                <a16:creationId xmlns:a16="http://schemas.microsoft.com/office/drawing/2014/main" id="{10C6D9D4-694C-48DD-BC68-5B78ADFB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28" y="1927133"/>
            <a:ext cx="2665655" cy="435478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BAC3EE-21B6-4479-8A7B-A59D023826E9}"/>
              </a:ext>
            </a:extLst>
          </p:cNvPr>
          <p:cNvSpPr/>
          <p:nvPr/>
        </p:nvSpPr>
        <p:spPr>
          <a:xfrm>
            <a:off x="1207282" y="5948826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F6EBC4-E4E5-4A1E-AD2B-CA05A0C5CEF6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2311940" y="5650026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4149CD8-0A8B-4CF7-B86D-4DFBF76D9335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2311940" y="6287349"/>
            <a:ext cx="0" cy="3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2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ED38-8977-4AFC-8687-3E942A0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距離推定処理フロー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AABF-8769-4B41-B55A-51C11AC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2021/10/20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A8162-8204-4A2B-A496-026D635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BE80465-35C0-466C-B283-C4D9BA08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31" y="1987146"/>
            <a:ext cx="2716806" cy="435478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72B0D84-B8AD-42FC-B823-3723BEC5CD88}"/>
              </a:ext>
            </a:extLst>
          </p:cNvPr>
          <p:cNvSpPr/>
          <p:nvPr/>
        </p:nvSpPr>
        <p:spPr>
          <a:xfrm>
            <a:off x="1207282" y="2124888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F319E14-ECAD-4B53-B589-271728196435}"/>
              </a:ext>
            </a:extLst>
          </p:cNvPr>
          <p:cNvSpPr/>
          <p:nvPr/>
        </p:nvSpPr>
        <p:spPr>
          <a:xfrm>
            <a:off x="1207282" y="2762211"/>
            <a:ext cx="2209316" cy="338523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HSV</a:t>
            </a:r>
            <a:r>
              <a:rPr kumimoji="1" lang="ja-JP" altLang="en-US" dirty="0"/>
              <a:t>色変換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505428-3E53-4A76-B7AB-F22B675C73BE}"/>
              </a:ext>
            </a:extLst>
          </p:cNvPr>
          <p:cNvSpPr/>
          <p:nvPr/>
        </p:nvSpPr>
        <p:spPr>
          <a:xfrm>
            <a:off x="1207282" y="3399534"/>
            <a:ext cx="2209316" cy="33852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マスク画像の生成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0B24E7F-B9BE-4BD5-B161-A229BA495247}"/>
              </a:ext>
            </a:extLst>
          </p:cNvPr>
          <p:cNvSpPr/>
          <p:nvPr/>
        </p:nvSpPr>
        <p:spPr>
          <a:xfrm>
            <a:off x="1207282" y="4036857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平滑化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DF055D-04F8-4902-ABDC-C1A8786D997B}"/>
              </a:ext>
            </a:extLst>
          </p:cNvPr>
          <p:cNvSpPr/>
          <p:nvPr/>
        </p:nvSpPr>
        <p:spPr>
          <a:xfrm>
            <a:off x="1207282" y="4674180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膨張化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FD31AA4-BA5D-4556-8C85-A2928DAFD25B}"/>
              </a:ext>
            </a:extLst>
          </p:cNvPr>
          <p:cNvSpPr/>
          <p:nvPr/>
        </p:nvSpPr>
        <p:spPr>
          <a:xfrm>
            <a:off x="1207283" y="5311503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輪郭の内側を埋める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8F737C1-4162-4D7F-A4E5-B60E737A1286}"/>
              </a:ext>
            </a:extLst>
          </p:cNvPr>
          <p:cNvSpPr/>
          <p:nvPr/>
        </p:nvSpPr>
        <p:spPr>
          <a:xfrm>
            <a:off x="2187568" y="1637610"/>
            <a:ext cx="248744" cy="1884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F663DAA-1D34-43B4-9A27-F17F9BA6BB6D}"/>
              </a:ext>
            </a:extLst>
          </p:cNvPr>
          <p:cNvGrpSpPr/>
          <p:nvPr/>
        </p:nvGrpSpPr>
        <p:grpSpPr>
          <a:xfrm>
            <a:off x="2097557" y="6586152"/>
            <a:ext cx="428765" cy="271848"/>
            <a:chOff x="9065268" y="3582514"/>
            <a:chExt cx="438650" cy="360000"/>
          </a:xfrm>
        </p:grpSpPr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16182FA9-59C8-4349-8D34-4367EB16B025}"/>
                </a:ext>
              </a:extLst>
            </p:cNvPr>
            <p:cNvSpPr/>
            <p:nvPr/>
          </p:nvSpPr>
          <p:spPr>
            <a:xfrm>
              <a:off x="9065268" y="3582514"/>
              <a:ext cx="438650" cy="360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257B946-C39B-4FB9-9E7D-E43A328372A4}"/>
                </a:ext>
              </a:extLst>
            </p:cNvPr>
            <p:cNvSpPr/>
            <p:nvPr/>
          </p:nvSpPr>
          <p:spPr>
            <a:xfrm flipH="1">
              <a:off x="9166478" y="3657794"/>
              <a:ext cx="236231" cy="209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7D7912-B734-409F-8319-0B0D3C6493E5}"/>
              </a:ext>
            </a:extLst>
          </p:cNvPr>
          <p:cNvCxnSpPr>
            <a:stCxn id="30" idx="4"/>
            <a:endCxn id="23" idx="0"/>
          </p:cNvCxnSpPr>
          <p:nvPr/>
        </p:nvCxnSpPr>
        <p:spPr>
          <a:xfrm>
            <a:off x="2311940" y="1826088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BA5671B-1ECF-4EE4-B415-4D47032FB3C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311940" y="2463411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C47EEA0-6670-40B7-A64B-BE8B6B53CD7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311940" y="3100734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939B47D-A247-4EAC-8528-635B53D261A5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311940" y="3738057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A9F1321-A2CB-481E-943E-CB4F329CB33C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311940" y="4375380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C0D266A-7A85-4589-9560-6B1D78FBE49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311940" y="5012703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E79AB7C-FDA1-4795-931B-17608EF5FB43}"/>
              </a:ext>
            </a:extLst>
          </p:cNvPr>
          <p:cNvSpPr/>
          <p:nvPr/>
        </p:nvSpPr>
        <p:spPr>
          <a:xfrm>
            <a:off x="1207282" y="5948826"/>
            <a:ext cx="2209316" cy="338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奥行き計算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0CF0777-F161-428B-B122-DDF39AF5AC39}"/>
              </a:ext>
            </a:extLst>
          </p:cNvPr>
          <p:cNvCxnSpPr>
            <a:stCxn id="29" idx="2"/>
            <a:endCxn id="43" idx="0"/>
          </p:cNvCxnSpPr>
          <p:nvPr/>
        </p:nvCxnSpPr>
        <p:spPr>
          <a:xfrm flipH="1">
            <a:off x="2311940" y="5650026"/>
            <a:ext cx="1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7CD873A-C4FA-4C25-AA40-3610F7123F89}"/>
              </a:ext>
            </a:extLst>
          </p:cNvPr>
          <p:cNvCxnSpPr>
            <a:cxnSpLocks/>
            <a:stCxn id="43" idx="2"/>
            <a:endCxn id="33" idx="0"/>
          </p:cNvCxnSpPr>
          <p:nvPr/>
        </p:nvCxnSpPr>
        <p:spPr>
          <a:xfrm>
            <a:off x="2311940" y="6287349"/>
            <a:ext cx="0" cy="3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3974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ユーザー定義 6">
      <a:dk1>
        <a:srgbClr val="000000"/>
      </a:dk1>
      <a:lt1>
        <a:srgbClr val="F7F7F7"/>
      </a:lt1>
      <a:dk2>
        <a:srgbClr val="192F40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ユーザー定義 1">
      <a:majorFont>
        <a:latin typeface="Calibri Light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4" id="{685DC322-BD60-4609-8695-C83A0944F9DA}" vid="{81B398E5-05E8-4529-B562-E1E07D661358}"/>
    </a:ext>
  </a:extLst>
</a:theme>
</file>

<file path=ppt/theme/theme2.xml><?xml version="1.0" encoding="utf-8"?>
<a:theme xmlns:a="http://schemas.openxmlformats.org/drawingml/2006/main" name="レトロスペクト">
  <a:themeElements>
    <a:clrScheme name="ユーザー定義 6">
      <a:dk1>
        <a:srgbClr val="000000"/>
      </a:dk1>
      <a:lt1>
        <a:srgbClr val="F7F7F7"/>
      </a:lt1>
      <a:dk2>
        <a:srgbClr val="192F40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ユーザー定義 1">
      <a:majorFont>
        <a:latin typeface="Calibri Light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888D2B8-4473-42BF-AD7B-EB8B762F2C21}" vid="{F7E45D86-14A8-49ED-8307-DB87D79FC103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大川研究室</Template>
  <TotalTime>612</TotalTime>
  <Words>499</Words>
  <Application>Microsoft Office PowerPoint</Application>
  <PresentationFormat>ワイド画面</PresentationFormat>
  <Paragraphs>127</Paragraphs>
  <Slides>15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Noto Sans Symbols</vt:lpstr>
      <vt:lpstr>游ゴシック</vt:lpstr>
      <vt:lpstr>Arial</vt:lpstr>
      <vt:lpstr>Calibri</vt:lpstr>
      <vt:lpstr>Calibri Light</vt:lpstr>
      <vt:lpstr>Cambria Math</vt:lpstr>
      <vt:lpstr>Wingdings</vt:lpstr>
      <vt:lpstr>レトロスペクト</vt:lpstr>
      <vt:lpstr>レトロスペクト</vt:lpstr>
      <vt:lpstr>Worksheet</vt:lpstr>
      <vt:lpstr>FPGAによる単眼カメラ衝突防止システムの高速化に関する研究</vt:lpstr>
      <vt:lpstr>アウトライン</vt:lpstr>
      <vt:lpstr>研究背景・課題</vt:lpstr>
      <vt:lpstr>研究目的</vt:lpstr>
      <vt:lpstr>アプローチ</vt:lpstr>
      <vt:lpstr>Open CVによる距離計測</vt:lpstr>
      <vt:lpstr>距離算出方法</vt:lpstr>
      <vt:lpstr>距離推定処理フロー</vt:lpstr>
      <vt:lpstr>距離推定処理フロー</vt:lpstr>
      <vt:lpstr>距離推定処理フロー</vt:lpstr>
      <vt:lpstr>距離推定処理フロー</vt:lpstr>
      <vt:lpstr>距離推定処理フロー</vt:lpstr>
      <vt:lpstr>距離推定処理フロー</vt:lpstr>
      <vt:lpstr>各処理時間の割合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単眼カメラによるロボットアームの衝突防止システムのFPGAによる高速化に関する研究</dc:title>
  <dc:creator>8BJK1112</dc:creator>
  <cp:lastModifiedBy>tamura yugi-</cp:lastModifiedBy>
  <cp:revision>8</cp:revision>
  <dcterms:created xsi:type="dcterms:W3CDTF">2021-10-04T03:56:46Z</dcterms:created>
  <dcterms:modified xsi:type="dcterms:W3CDTF">2021-10-20T04:03:47Z</dcterms:modified>
</cp:coreProperties>
</file>