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76197e2d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76197e2d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76197e2d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76197e2d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76197e2d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76197e2d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76197e2d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76197e2d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76197e2d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76197e2d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76197e2d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76197e2d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76197e2d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76197e2d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76197e2d9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76197e2d9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u="sng"/>
              <a:t>Concepts of Chemistry</a:t>
            </a:r>
            <a:endParaRPr b="1" u="sng"/>
          </a:p>
        </p:txBody>
      </p:sp>
      <p:pic>
        <p:nvPicPr>
          <p:cNvPr id="60" name="Google Shape;60;p13"/>
          <p:cNvPicPr preferRelativeResize="0"/>
          <p:nvPr/>
        </p:nvPicPr>
        <p:blipFill>
          <a:blip r:embed="rId3">
            <a:alphaModFix/>
          </a:blip>
          <a:stretch>
            <a:fillRect/>
          </a:stretch>
        </p:blipFill>
        <p:spPr>
          <a:xfrm>
            <a:off x="152400" y="2949575"/>
            <a:ext cx="2699538" cy="2041525"/>
          </a:xfrm>
          <a:prstGeom prst="rect">
            <a:avLst/>
          </a:prstGeom>
          <a:noFill/>
          <a:ln>
            <a:noFill/>
          </a:ln>
        </p:spPr>
      </p:pic>
      <p:pic>
        <p:nvPicPr>
          <p:cNvPr id="61" name="Google Shape;61;p13"/>
          <p:cNvPicPr preferRelativeResize="0"/>
          <p:nvPr/>
        </p:nvPicPr>
        <p:blipFill>
          <a:blip r:embed="rId4">
            <a:alphaModFix/>
          </a:blip>
          <a:stretch>
            <a:fillRect/>
          </a:stretch>
        </p:blipFill>
        <p:spPr>
          <a:xfrm>
            <a:off x="7102463" y="0"/>
            <a:ext cx="2041526" cy="20415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What is Chemistry?</a:t>
            </a:r>
            <a:endParaRPr b="1" i="1"/>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Chemistry is the branch of science that studies the composition, structure, properties, and changes of matter. It explores how different substances interact, combine, and transform through chemical reactions. Chemistry helps us understand the building blocks of the universe, such as atoms and molecules, and their roles in everything from biological processes to technological innovations.</a:t>
            </a:r>
            <a:endParaRPr/>
          </a:p>
          <a:p>
            <a:pPr indent="0" lvl="0" marL="0" rtl="0" algn="l">
              <a:spcBef>
                <a:spcPts val="1200"/>
              </a:spcBef>
              <a:spcAft>
                <a:spcPts val="0"/>
              </a:spcAft>
              <a:buNone/>
            </a:pPr>
            <a:r>
              <a:rPr lang="en"/>
              <a:t>Chemistry is often referred to as the "central science" because it connects physics with other natural sciences like biology and geology.</a:t>
            </a:r>
            <a:endParaRPr/>
          </a:p>
          <a:p>
            <a:pPr indent="0" lvl="0" marL="0" rtl="0" algn="l">
              <a:spcBef>
                <a:spcPts val="1200"/>
              </a:spcBef>
              <a:spcAft>
                <a:spcPts val="1200"/>
              </a:spcAft>
              <a:buNone/>
            </a:pPr>
            <a:r>
              <a:t/>
            </a:r>
            <a:endParaRPr/>
          </a:p>
        </p:txBody>
      </p:sp>
      <p:pic>
        <p:nvPicPr>
          <p:cNvPr id="68" name="Google Shape;68;p14"/>
          <p:cNvPicPr preferRelativeResize="0"/>
          <p:nvPr/>
        </p:nvPicPr>
        <p:blipFill>
          <a:blip r:embed="rId3">
            <a:alphaModFix/>
          </a:blip>
          <a:stretch>
            <a:fillRect/>
          </a:stretch>
        </p:blipFill>
        <p:spPr>
          <a:xfrm>
            <a:off x="0" y="3699975"/>
            <a:ext cx="1771825" cy="1443525"/>
          </a:xfrm>
          <a:prstGeom prst="rect">
            <a:avLst/>
          </a:prstGeom>
          <a:noFill/>
          <a:ln>
            <a:noFill/>
          </a:ln>
        </p:spPr>
      </p:pic>
      <p:pic>
        <p:nvPicPr>
          <p:cNvPr id="69" name="Google Shape;69;p14"/>
          <p:cNvPicPr preferRelativeResize="0"/>
          <p:nvPr/>
        </p:nvPicPr>
        <p:blipFill rotWithShape="1">
          <a:blip r:embed="rId4">
            <a:alphaModFix/>
          </a:blip>
          <a:srcRect b="22170" l="16112" r="11011" t="9903"/>
          <a:stretch/>
        </p:blipFill>
        <p:spPr>
          <a:xfrm>
            <a:off x="7242994" y="3371675"/>
            <a:ext cx="1901006" cy="1771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Organic Chemistry</a:t>
            </a:r>
            <a:endParaRPr b="1" i="1"/>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Organic Chemistry is that </a:t>
            </a:r>
            <a:r>
              <a:rPr lang="en"/>
              <a:t>branch</a:t>
            </a:r>
            <a:r>
              <a:rPr lang="en"/>
              <a:t> of Chemistry that deals with the </a:t>
            </a:r>
            <a:r>
              <a:rPr lang="en"/>
              <a:t>Carbon</a:t>
            </a:r>
            <a:r>
              <a:rPr lang="en"/>
              <a:t> and its </a:t>
            </a:r>
            <a:r>
              <a:rPr lang="en"/>
              <a:t>organic</a:t>
            </a:r>
            <a:r>
              <a:rPr lang="en"/>
              <a:t> compounds. </a:t>
            </a:r>
            <a:endParaRPr/>
          </a:p>
          <a:p>
            <a:pPr indent="0" lvl="0" marL="0" rtl="0" algn="l">
              <a:spcBef>
                <a:spcPts val="1200"/>
              </a:spcBef>
              <a:spcAft>
                <a:spcPts val="0"/>
              </a:spcAft>
              <a:buNone/>
            </a:pPr>
            <a:r>
              <a:rPr lang="en"/>
              <a:t>It includes various topics such as:</a:t>
            </a:r>
            <a:endParaRPr/>
          </a:p>
          <a:p>
            <a:pPr indent="-325755" lvl="0" marL="457200" rtl="0" algn="l">
              <a:spcBef>
                <a:spcPts val="1200"/>
              </a:spcBef>
              <a:spcAft>
                <a:spcPts val="0"/>
              </a:spcAft>
              <a:buSzPct val="100000"/>
              <a:buChar char="●"/>
            </a:pPr>
            <a:r>
              <a:rPr lang="en"/>
              <a:t>Carbohydrates, Proteins, and Lipids</a:t>
            </a:r>
            <a:endParaRPr/>
          </a:p>
          <a:p>
            <a:pPr indent="-325755" lvl="0" marL="457200" rtl="0" algn="l">
              <a:spcBef>
                <a:spcPts val="0"/>
              </a:spcBef>
              <a:spcAft>
                <a:spcPts val="0"/>
              </a:spcAft>
              <a:buSzPct val="100000"/>
              <a:buChar char="●"/>
            </a:pPr>
            <a:r>
              <a:rPr lang="en"/>
              <a:t>Amines and Nitrogen Compounds</a:t>
            </a:r>
            <a:endParaRPr/>
          </a:p>
          <a:p>
            <a:pPr indent="-325755" lvl="0" marL="457200" rtl="0" algn="l">
              <a:spcBef>
                <a:spcPts val="0"/>
              </a:spcBef>
              <a:spcAft>
                <a:spcPts val="0"/>
              </a:spcAft>
              <a:buSzPct val="100000"/>
              <a:buChar char="●"/>
            </a:pPr>
            <a:r>
              <a:rPr lang="en"/>
              <a:t>Carboxylic Acids and Derivatives</a:t>
            </a:r>
            <a:endParaRPr/>
          </a:p>
          <a:p>
            <a:pPr indent="-325755" lvl="0" marL="457200" rtl="0" algn="l">
              <a:spcBef>
                <a:spcPts val="0"/>
              </a:spcBef>
              <a:spcAft>
                <a:spcPts val="0"/>
              </a:spcAft>
              <a:buSzPct val="100000"/>
              <a:buChar char="●"/>
            </a:pPr>
            <a:r>
              <a:rPr lang="en"/>
              <a:t>Aldehydes and Ketones</a:t>
            </a:r>
            <a:endParaRPr/>
          </a:p>
          <a:p>
            <a:pPr indent="-325755" lvl="0" marL="457200" rtl="0" algn="l">
              <a:spcBef>
                <a:spcPts val="0"/>
              </a:spcBef>
              <a:spcAft>
                <a:spcPts val="0"/>
              </a:spcAft>
              <a:buSzPct val="100000"/>
              <a:buChar char="●"/>
            </a:pPr>
            <a:r>
              <a:rPr lang="en"/>
              <a:t>Alcohols, Phenols, and Ethers</a:t>
            </a:r>
            <a:endParaRPr/>
          </a:p>
          <a:p>
            <a:pPr indent="-325755" lvl="0" marL="457200" rtl="0" algn="l">
              <a:spcBef>
                <a:spcPts val="0"/>
              </a:spcBef>
              <a:spcAft>
                <a:spcPts val="0"/>
              </a:spcAft>
              <a:buSzPct val="100000"/>
              <a:buChar char="●"/>
            </a:pPr>
            <a:r>
              <a:rPr lang="en"/>
              <a:t>Aromatic Compounds</a:t>
            </a:r>
            <a:endParaRPr/>
          </a:p>
          <a:p>
            <a:pPr indent="-325755" lvl="0" marL="457200" rtl="0" algn="l">
              <a:spcBef>
                <a:spcPts val="0"/>
              </a:spcBef>
              <a:spcAft>
                <a:spcPts val="0"/>
              </a:spcAft>
              <a:buSzPct val="100000"/>
              <a:buChar char="●"/>
            </a:pPr>
            <a:r>
              <a:rPr lang="en"/>
              <a:t>Alkanes, Alkenes, and Alkynes</a:t>
            </a:r>
            <a:endParaRPr/>
          </a:p>
          <a:p>
            <a:pPr indent="-325755" lvl="0" marL="457200" rtl="0" algn="l">
              <a:spcBef>
                <a:spcPts val="0"/>
              </a:spcBef>
              <a:spcAft>
                <a:spcPts val="0"/>
              </a:spcAft>
              <a:buSzPct val="100000"/>
              <a:buChar char="●"/>
            </a:pPr>
            <a:r>
              <a:rPr lang="en"/>
              <a:t>Reaction Mechanisms</a:t>
            </a:r>
            <a:endParaRPr/>
          </a:p>
          <a:p>
            <a:pPr indent="0" lvl="0" marL="0" rtl="0" algn="l">
              <a:spcBef>
                <a:spcPts val="1200"/>
              </a:spcBef>
              <a:spcAft>
                <a:spcPts val="1200"/>
              </a:spcAft>
              <a:buNone/>
            </a:pPr>
            <a:r>
              <a:t/>
            </a:r>
            <a:endParaRPr/>
          </a:p>
        </p:txBody>
      </p:sp>
      <p:pic>
        <p:nvPicPr>
          <p:cNvPr id="76" name="Google Shape;76;p15"/>
          <p:cNvPicPr preferRelativeResize="0"/>
          <p:nvPr/>
        </p:nvPicPr>
        <p:blipFill rotWithShape="1">
          <a:blip r:embed="rId3">
            <a:alphaModFix/>
          </a:blip>
          <a:srcRect b="10530" l="0" r="0" t="0"/>
          <a:stretch/>
        </p:blipFill>
        <p:spPr>
          <a:xfrm rot="-1620709">
            <a:off x="3402562" y="164494"/>
            <a:ext cx="1234847" cy="793180"/>
          </a:xfrm>
          <a:prstGeom prst="rect">
            <a:avLst/>
          </a:prstGeom>
          <a:noFill/>
          <a:ln>
            <a:noFill/>
          </a:ln>
        </p:spPr>
      </p:pic>
      <p:pic>
        <p:nvPicPr>
          <p:cNvPr id="77" name="Google Shape;77;p15"/>
          <p:cNvPicPr preferRelativeResize="0"/>
          <p:nvPr/>
        </p:nvPicPr>
        <p:blipFill>
          <a:blip r:embed="rId4">
            <a:alphaModFix/>
          </a:blip>
          <a:stretch>
            <a:fillRect/>
          </a:stretch>
        </p:blipFill>
        <p:spPr>
          <a:xfrm flipH="1" rot="1910278">
            <a:off x="4886430" y="286001"/>
            <a:ext cx="1108214" cy="7383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140225"/>
            <a:ext cx="85206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1" lang="en" sz="2720">
                <a:solidFill>
                  <a:schemeClr val="dk2"/>
                </a:solidFill>
              </a:rPr>
              <a:t>Carbohydrates, Proteins, and Lipids</a:t>
            </a:r>
            <a:endParaRPr b="1" sz="3620"/>
          </a:p>
        </p:txBody>
      </p:sp>
      <p:sp>
        <p:nvSpPr>
          <p:cNvPr id="83" name="Google Shape;83;p16"/>
          <p:cNvSpPr txBox="1"/>
          <p:nvPr>
            <p:ph idx="1" type="body"/>
          </p:nvPr>
        </p:nvSpPr>
        <p:spPr>
          <a:xfrm>
            <a:off x="311700" y="712925"/>
            <a:ext cx="8520600" cy="37707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chemeClr val="dk1"/>
              </a:buClr>
              <a:buSzPts val="1300"/>
              <a:buChar char="●"/>
            </a:pPr>
            <a:r>
              <a:rPr b="1" lang="en" sz="1300">
                <a:solidFill>
                  <a:schemeClr val="dk1"/>
                </a:solidFill>
              </a:rPr>
              <a:t>Carbohydrates</a:t>
            </a:r>
            <a:r>
              <a:rPr lang="en" sz="1300">
                <a:solidFill>
                  <a:schemeClr val="dk1"/>
                </a:solidFill>
              </a:rPr>
              <a:t>: Classified into monosaccharides (e.g., glucose), disaccharides (e.g., sucrose), and polysaccharides (e.g., starch, cellulose).</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Monosaccharides</a:t>
            </a:r>
            <a:r>
              <a:rPr lang="en" sz="1300">
                <a:solidFill>
                  <a:schemeClr val="dk1"/>
                </a:solidFill>
              </a:rPr>
              <a:t>: Simple sugars with the formula (CH₂O)ₙ; glucose is the most common, an aldohexose.</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Disaccharides</a:t>
            </a:r>
            <a:r>
              <a:rPr lang="en" sz="1300">
                <a:solidFill>
                  <a:schemeClr val="dk1"/>
                </a:solidFill>
              </a:rPr>
              <a:t>: Formed by a glycosidic bond between two monosaccharides (e.g., glucose + fructose = sucrose).</a:t>
            </a:r>
            <a:endParaRPr sz="11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Polysaccharides</a:t>
            </a:r>
            <a:r>
              <a:rPr lang="en" sz="1300">
                <a:solidFill>
                  <a:schemeClr val="dk1"/>
                </a:solidFill>
              </a:rPr>
              <a:t>: Complex carbohydrates like starch (energy storage in plants) and glycogen (storage in animals).</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Proteins</a:t>
            </a:r>
            <a:r>
              <a:rPr lang="en" sz="1300">
                <a:solidFill>
                  <a:schemeClr val="dk1"/>
                </a:solidFill>
              </a:rPr>
              <a:t>: Polymers of amino acids linked by peptide bonds; they function as enzymes, hormones, and structural components.</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Amino Acids</a:t>
            </a:r>
            <a:r>
              <a:rPr lang="en" sz="1300">
                <a:solidFill>
                  <a:schemeClr val="dk1"/>
                </a:solidFill>
              </a:rPr>
              <a:t>: 20 standard amino acids, categorized into essential (cannot be synthesized by the body) and non-essential.</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Protein Structure</a:t>
            </a:r>
            <a:r>
              <a:rPr lang="en" sz="1300">
                <a:solidFill>
                  <a:schemeClr val="dk1"/>
                </a:solidFill>
              </a:rPr>
              <a:t>: Classified into primary (amino acid sequence), secondary (α-helix and β-sheet), tertiary (3D folding), and quaternary (multiple polypeptides).</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Lipids</a:t>
            </a:r>
            <a:r>
              <a:rPr lang="en" sz="1300">
                <a:solidFill>
                  <a:schemeClr val="dk1"/>
                </a:solidFill>
              </a:rPr>
              <a:t>: Fats and oils made of fatty acids and glycerol; they serve as energy storage and form cell membranes.</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Fatty Acids</a:t>
            </a:r>
            <a:r>
              <a:rPr lang="en" sz="1300">
                <a:solidFill>
                  <a:schemeClr val="dk1"/>
                </a:solidFill>
              </a:rPr>
              <a:t>: Saturated (no double bonds) and unsaturated (one or more double bonds); unsaturated fats are considered healthier.</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Phospholipids</a:t>
            </a:r>
            <a:r>
              <a:rPr lang="en" sz="1300">
                <a:solidFill>
                  <a:schemeClr val="dk1"/>
                </a:solidFill>
              </a:rPr>
              <a:t>: Key components of cell membranes, consisting of two fatty acids, glycerol, and a phosphate group.</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1159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1" lang="en" sz="2820">
                <a:solidFill>
                  <a:schemeClr val="dk2"/>
                </a:solidFill>
              </a:rPr>
              <a:t>Carboxylic Acids and Derivatives</a:t>
            </a:r>
            <a:endParaRPr b="1" sz="3720"/>
          </a:p>
        </p:txBody>
      </p:sp>
      <p:sp>
        <p:nvSpPr>
          <p:cNvPr id="89" name="Google Shape;89;p17"/>
          <p:cNvSpPr txBox="1"/>
          <p:nvPr>
            <p:ph idx="1" type="body"/>
          </p:nvPr>
        </p:nvSpPr>
        <p:spPr>
          <a:xfrm>
            <a:off x="311700" y="688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852"/>
              <a:buFont typeface="Arial"/>
              <a:buNone/>
            </a:pPr>
            <a:r>
              <a:rPr b="1" lang="en" sz="1152">
                <a:solidFill>
                  <a:schemeClr val="dk1"/>
                </a:solidFill>
              </a:rPr>
              <a:t>Carboxylic acids</a:t>
            </a:r>
            <a:r>
              <a:rPr lang="en" sz="1152">
                <a:solidFill>
                  <a:schemeClr val="dk1"/>
                </a:solidFill>
              </a:rPr>
              <a:t> contain a functional group –COOH (carboxyl group), where both the carbonyl (C=O) and hydroxyl (–OH) groups are attached to the same carbon atom.</a:t>
            </a:r>
            <a:endParaRPr sz="1152">
              <a:solidFill>
                <a:schemeClr val="dk1"/>
              </a:solidFill>
            </a:endParaRPr>
          </a:p>
          <a:p>
            <a:pPr indent="0" lvl="0" marL="0" rtl="0" algn="l">
              <a:spcBef>
                <a:spcPts val="1200"/>
              </a:spcBef>
              <a:spcAft>
                <a:spcPts val="0"/>
              </a:spcAft>
              <a:buClr>
                <a:schemeClr val="dk1"/>
              </a:buClr>
              <a:buSzPts val="852"/>
              <a:buFont typeface="Arial"/>
              <a:buNone/>
            </a:pPr>
            <a:r>
              <a:rPr b="1" lang="en" sz="1152">
                <a:solidFill>
                  <a:schemeClr val="dk1"/>
                </a:solidFill>
              </a:rPr>
              <a:t>Nomenclature</a:t>
            </a:r>
            <a:r>
              <a:rPr lang="en" sz="1152">
                <a:solidFill>
                  <a:schemeClr val="dk1"/>
                </a:solidFill>
              </a:rPr>
              <a:t>: Carboxylic acids are named by replacing the "e" in the parent alkane name with "oic acid" (e.g., ethanoic acid).</a:t>
            </a:r>
            <a:endParaRPr sz="1152">
              <a:solidFill>
                <a:schemeClr val="dk1"/>
              </a:solidFill>
            </a:endParaRPr>
          </a:p>
          <a:p>
            <a:pPr indent="0" lvl="0" marL="0" rtl="0" algn="l">
              <a:spcBef>
                <a:spcPts val="1200"/>
              </a:spcBef>
              <a:spcAft>
                <a:spcPts val="0"/>
              </a:spcAft>
              <a:buClr>
                <a:schemeClr val="dk1"/>
              </a:buClr>
              <a:buSzPts val="852"/>
              <a:buFont typeface="Arial"/>
              <a:buNone/>
            </a:pPr>
            <a:r>
              <a:rPr b="1" lang="en" sz="1152">
                <a:solidFill>
                  <a:schemeClr val="dk1"/>
                </a:solidFill>
              </a:rPr>
              <a:t>Acidity</a:t>
            </a:r>
            <a:r>
              <a:rPr lang="en" sz="1152">
                <a:solidFill>
                  <a:schemeClr val="dk1"/>
                </a:solidFill>
              </a:rPr>
              <a:t>: Carboxylic acids are more acidic than alcohols and phenols due to resonance stabilization of the carboxylate ion (RCOO–).</a:t>
            </a:r>
            <a:endParaRPr sz="1152">
              <a:solidFill>
                <a:schemeClr val="dk1"/>
              </a:solidFill>
            </a:endParaRPr>
          </a:p>
          <a:p>
            <a:pPr indent="0" lvl="0" marL="0" rtl="0" algn="l">
              <a:spcBef>
                <a:spcPts val="1200"/>
              </a:spcBef>
              <a:spcAft>
                <a:spcPts val="0"/>
              </a:spcAft>
              <a:buClr>
                <a:schemeClr val="dk1"/>
              </a:buClr>
              <a:buSzPts val="852"/>
              <a:buFont typeface="Arial"/>
              <a:buNone/>
            </a:pPr>
            <a:r>
              <a:rPr b="1" lang="en" sz="1152">
                <a:solidFill>
                  <a:schemeClr val="dk1"/>
                </a:solidFill>
              </a:rPr>
              <a:t>Preparation</a:t>
            </a:r>
            <a:r>
              <a:rPr lang="en" sz="1152">
                <a:solidFill>
                  <a:schemeClr val="dk1"/>
                </a:solidFill>
              </a:rPr>
              <a:t>: Carboxylic acids can be prepared by oxidation of primary alcohols and aldehydes or by hydrolysis of nitriles.</a:t>
            </a:r>
            <a:endParaRPr sz="1152">
              <a:solidFill>
                <a:schemeClr val="dk1"/>
              </a:solidFill>
            </a:endParaRPr>
          </a:p>
          <a:p>
            <a:pPr indent="0" lvl="0" marL="0" rtl="0" algn="l">
              <a:spcBef>
                <a:spcPts val="1200"/>
              </a:spcBef>
              <a:spcAft>
                <a:spcPts val="0"/>
              </a:spcAft>
              <a:buClr>
                <a:schemeClr val="dk1"/>
              </a:buClr>
              <a:buSzPts val="852"/>
              <a:buFont typeface="Arial"/>
              <a:buNone/>
            </a:pPr>
            <a:r>
              <a:rPr b="1" lang="en" sz="1152">
                <a:solidFill>
                  <a:schemeClr val="dk1"/>
                </a:solidFill>
              </a:rPr>
              <a:t>Reactions</a:t>
            </a:r>
            <a:r>
              <a:rPr lang="en" sz="1152">
                <a:solidFill>
                  <a:schemeClr val="dk1"/>
                </a:solidFill>
              </a:rPr>
              <a:t>: Carboxylic acids undergo nucleophilic acyl substitution, esterification, and decarboxylation.</a:t>
            </a:r>
            <a:endParaRPr sz="1152">
              <a:solidFill>
                <a:schemeClr val="dk1"/>
              </a:solidFill>
            </a:endParaRPr>
          </a:p>
          <a:p>
            <a:pPr indent="0" lvl="0" marL="0" rtl="0" algn="l">
              <a:spcBef>
                <a:spcPts val="1200"/>
              </a:spcBef>
              <a:spcAft>
                <a:spcPts val="0"/>
              </a:spcAft>
              <a:buClr>
                <a:schemeClr val="dk1"/>
              </a:buClr>
              <a:buSzPts val="852"/>
              <a:buFont typeface="Arial"/>
              <a:buNone/>
            </a:pPr>
            <a:r>
              <a:rPr b="1" lang="en" sz="1152">
                <a:solidFill>
                  <a:schemeClr val="dk1"/>
                </a:solidFill>
              </a:rPr>
              <a:t>Esterification</a:t>
            </a:r>
            <a:r>
              <a:rPr lang="en" sz="1152">
                <a:solidFill>
                  <a:schemeClr val="dk1"/>
                </a:solidFill>
              </a:rPr>
              <a:t>: Carboxylic acids react with alcohols in the presence of an acid catalyst to form esters.</a:t>
            </a:r>
            <a:endParaRPr sz="1152">
              <a:solidFill>
                <a:schemeClr val="dk1"/>
              </a:solidFill>
            </a:endParaRPr>
          </a:p>
          <a:p>
            <a:pPr indent="0" lvl="0" marL="0" rtl="0" algn="l">
              <a:spcBef>
                <a:spcPts val="1200"/>
              </a:spcBef>
              <a:spcAft>
                <a:spcPts val="0"/>
              </a:spcAft>
              <a:buClr>
                <a:schemeClr val="dk1"/>
              </a:buClr>
              <a:buSzPts val="852"/>
              <a:buFont typeface="Arial"/>
              <a:buNone/>
            </a:pPr>
            <a:r>
              <a:rPr b="1" lang="en" sz="1152">
                <a:solidFill>
                  <a:schemeClr val="dk1"/>
                </a:solidFill>
              </a:rPr>
              <a:t>Acid Derivatives</a:t>
            </a:r>
            <a:r>
              <a:rPr lang="en" sz="1152">
                <a:solidFill>
                  <a:schemeClr val="dk1"/>
                </a:solidFill>
              </a:rPr>
              <a:t>: Carboxylic acid derivatives include esters, acid chlorides, anhydrides, and amides.</a:t>
            </a:r>
            <a:endParaRPr sz="1152">
              <a:solidFill>
                <a:schemeClr val="dk1"/>
              </a:solidFill>
            </a:endParaRPr>
          </a:p>
          <a:p>
            <a:pPr indent="0" lvl="0" marL="0" rtl="0" algn="l">
              <a:spcBef>
                <a:spcPts val="1200"/>
              </a:spcBef>
              <a:spcAft>
                <a:spcPts val="0"/>
              </a:spcAft>
              <a:buClr>
                <a:schemeClr val="dk1"/>
              </a:buClr>
              <a:buSzPts val="852"/>
              <a:buFont typeface="Arial"/>
              <a:buNone/>
            </a:pPr>
            <a:r>
              <a:rPr b="1" lang="en" sz="1152">
                <a:solidFill>
                  <a:schemeClr val="dk1"/>
                </a:solidFill>
              </a:rPr>
              <a:t>Hydrolysis</a:t>
            </a:r>
            <a:r>
              <a:rPr lang="en" sz="1152">
                <a:solidFill>
                  <a:schemeClr val="dk1"/>
                </a:solidFill>
              </a:rPr>
              <a:t>: Acid derivatives can be hydrolyzed back into carboxylic acids under acidic or basic conditions.</a:t>
            </a:r>
            <a:endParaRPr sz="1152">
              <a:solidFill>
                <a:schemeClr val="dk1"/>
              </a:solidFill>
            </a:endParaRPr>
          </a:p>
          <a:p>
            <a:pPr indent="0" lvl="0" marL="0" rtl="0" algn="l">
              <a:spcBef>
                <a:spcPts val="1200"/>
              </a:spcBef>
              <a:spcAft>
                <a:spcPts val="0"/>
              </a:spcAft>
              <a:buClr>
                <a:schemeClr val="dk1"/>
              </a:buClr>
              <a:buSzPts val="852"/>
              <a:buFont typeface="Arial"/>
              <a:buNone/>
            </a:pPr>
            <a:r>
              <a:rPr b="1" lang="en" sz="1152">
                <a:solidFill>
                  <a:schemeClr val="dk1"/>
                </a:solidFill>
              </a:rPr>
              <a:t>Decarboxylation</a:t>
            </a:r>
            <a:r>
              <a:rPr lang="en" sz="1152">
                <a:solidFill>
                  <a:schemeClr val="dk1"/>
                </a:solidFill>
              </a:rPr>
              <a:t>: Carboxylic acids lose a CO₂ molecule when heated, forming alkanes in some cases.</a:t>
            </a:r>
            <a:endParaRPr sz="1152">
              <a:solidFill>
                <a:schemeClr val="dk1"/>
              </a:solidFill>
            </a:endParaRPr>
          </a:p>
          <a:p>
            <a:pPr indent="0" lvl="0" marL="0" rtl="0" algn="l">
              <a:spcBef>
                <a:spcPts val="1200"/>
              </a:spcBef>
              <a:spcAft>
                <a:spcPts val="0"/>
              </a:spcAft>
              <a:buClr>
                <a:schemeClr val="dk1"/>
              </a:buClr>
              <a:buSzPts val="852"/>
              <a:buFont typeface="Arial"/>
              <a:buNone/>
            </a:pPr>
            <a:r>
              <a:rPr b="1" lang="en" sz="1152">
                <a:solidFill>
                  <a:schemeClr val="dk1"/>
                </a:solidFill>
              </a:rPr>
              <a:t>Applications</a:t>
            </a:r>
            <a:r>
              <a:rPr lang="en" sz="1152">
                <a:solidFill>
                  <a:schemeClr val="dk1"/>
                </a:solidFill>
              </a:rPr>
              <a:t>: Carboxylic acids and their derivatives are widely used in industries for the production of polymers, pharmaceuticals, and flavoring agents.</a:t>
            </a:r>
            <a:endParaRPr sz="1152">
              <a:solidFill>
                <a:schemeClr val="dk1"/>
              </a:solidFill>
            </a:endParaRPr>
          </a:p>
          <a:p>
            <a:pPr indent="0" lvl="0" marL="0" rtl="0" algn="l">
              <a:spcBef>
                <a:spcPts val="1200"/>
              </a:spcBef>
              <a:spcAft>
                <a:spcPts val="1200"/>
              </a:spcAft>
              <a:buSzPts val="852"/>
              <a:buNone/>
            </a:pPr>
            <a:r>
              <a:t/>
            </a:r>
            <a:endParaRPr sz="169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98300" y="2199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sz="2800">
                <a:solidFill>
                  <a:schemeClr val="dk2"/>
                </a:solidFill>
              </a:rPr>
              <a:t>Aldehydes and Ketones</a:t>
            </a:r>
            <a:endParaRPr b="1" sz="3800"/>
          </a:p>
        </p:txBody>
      </p:sp>
      <p:sp>
        <p:nvSpPr>
          <p:cNvPr id="95" name="Google Shape;95;p18"/>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852"/>
              <a:buFont typeface="Arial"/>
              <a:buNone/>
            </a:pPr>
            <a:r>
              <a:rPr b="1" lang="en" sz="1252">
                <a:solidFill>
                  <a:schemeClr val="dk1"/>
                </a:solidFill>
              </a:rPr>
              <a:t>Structure</a:t>
            </a:r>
            <a:r>
              <a:rPr lang="en" sz="1252">
                <a:solidFill>
                  <a:schemeClr val="dk1"/>
                </a:solidFill>
              </a:rPr>
              <a:t>: Aldehydes have the general formula R-CHO, and ketones have the formula R-CO-R', where R and R' are alkyl or aryl groups.</a:t>
            </a:r>
            <a:endParaRPr sz="1252">
              <a:solidFill>
                <a:schemeClr val="dk1"/>
              </a:solidFill>
            </a:endParaRPr>
          </a:p>
          <a:p>
            <a:pPr indent="0" lvl="0" marL="0" rtl="0" algn="l">
              <a:lnSpc>
                <a:spcPct val="95000"/>
              </a:lnSpc>
              <a:spcBef>
                <a:spcPts val="1200"/>
              </a:spcBef>
              <a:spcAft>
                <a:spcPts val="0"/>
              </a:spcAft>
              <a:buClr>
                <a:schemeClr val="dk1"/>
              </a:buClr>
              <a:buSzPts val="852"/>
              <a:buFont typeface="Arial"/>
              <a:buNone/>
            </a:pPr>
            <a:r>
              <a:rPr b="1" lang="en" sz="1252">
                <a:solidFill>
                  <a:schemeClr val="dk1"/>
                </a:solidFill>
              </a:rPr>
              <a:t>Nomenclature</a:t>
            </a:r>
            <a:r>
              <a:rPr lang="en" sz="1252">
                <a:solidFill>
                  <a:schemeClr val="dk1"/>
                </a:solidFill>
              </a:rPr>
              <a:t>: Aldehydes are named by replacing the ‘-e’ of the parent alkane with ‘-al’, and ketones are named by replacing ‘-e’ with ‘-one’.</a:t>
            </a:r>
            <a:endParaRPr sz="1252">
              <a:solidFill>
                <a:schemeClr val="dk1"/>
              </a:solidFill>
            </a:endParaRPr>
          </a:p>
          <a:p>
            <a:pPr indent="0" lvl="0" marL="0" rtl="0" algn="l">
              <a:lnSpc>
                <a:spcPct val="95000"/>
              </a:lnSpc>
              <a:spcBef>
                <a:spcPts val="1200"/>
              </a:spcBef>
              <a:spcAft>
                <a:spcPts val="0"/>
              </a:spcAft>
              <a:buClr>
                <a:schemeClr val="dk1"/>
              </a:buClr>
              <a:buSzPts val="852"/>
              <a:buFont typeface="Arial"/>
              <a:buNone/>
            </a:pPr>
            <a:r>
              <a:rPr b="1" lang="en" sz="1252">
                <a:solidFill>
                  <a:schemeClr val="dk1"/>
                </a:solidFill>
              </a:rPr>
              <a:t>Preparation of Aldehydes</a:t>
            </a:r>
            <a:r>
              <a:rPr lang="en" sz="1252">
                <a:solidFill>
                  <a:schemeClr val="dk1"/>
                </a:solidFill>
              </a:rPr>
              <a:t>: Oxidation of primary alcohols using mild oxidizing agents like PCC.</a:t>
            </a:r>
            <a:endParaRPr sz="1252">
              <a:solidFill>
                <a:schemeClr val="dk1"/>
              </a:solidFill>
            </a:endParaRPr>
          </a:p>
          <a:p>
            <a:pPr indent="0" lvl="0" marL="0" rtl="0" algn="l">
              <a:lnSpc>
                <a:spcPct val="95000"/>
              </a:lnSpc>
              <a:spcBef>
                <a:spcPts val="1200"/>
              </a:spcBef>
              <a:spcAft>
                <a:spcPts val="0"/>
              </a:spcAft>
              <a:buClr>
                <a:schemeClr val="dk1"/>
              </a:buClr>
              <a:buSzPts val="852"/>
              <a:buFont typeface="Arial"/>
              <a:buNone/>
            </a:pPr>
            <a:r>
              <a:rPr b="1" lang="en" sz="1252">
                <a:solidFill>
                  <a:schemeClr val="dk1"/>
                </a:solidFill>
              </a:rPr>
              <a:t>Preparation of Ketones</a:t>
            </a:r>
            <a:r>
              <a:rPr lang="en" sz="1252">
                <a:solidFill>
                  <a:schemeClr val="dk1"/>
                </a:solidFill>
              </a:rPr>
              <a:t>: Oxidation of secondary alcohols or by the hydration of alkynes.</a:t>
            </a:r>
            <a:endParaRPr sz="1252">
              <a:solidFill>
                <a:schemeClr val="dk1"/>
              </a:solidFill>
            </a:endParaRPr>
          </a:p>
          <a:p>
            <a:pPr indent="0" lvl="0" marL="0" rtl="0" algn="l">
              <a:lnSpc>
                <a:spcPct val="95000"/>
              </a:lnSpc>
              <a:spcBef>
                <a:spcPts val="1200"/>
              </a:spcBef>
              <a:spcAft>
                <a:spcPts val="0"/>
              </a:spcAft>
              <a:buClr>
                <a:schemeClr val="dk1"/>
              </a:buClr>
              <a:buSzPts val="852"/>
              <a:buFont typeface="Arial"/>
              <a:buNone/>
            </a:pPr>
            <a:r>
              <a:rPr b="1" lang="en" sz="1252">
                <a:solidFill>
                  <a:schemeClr val="dk1"/>
                </a:solidFill>
              </a:rPr>
              <a:t>Physical Properties</a:t>
            </a:r>
            <a:r>
              <a:rPr lang="en" sz="1252">
                <a:solidFill>
                  <a:schemeClr val="dk1"/>
                </a:solidFill>
              </a:rPr>
              <a:t>: Lower aldehydes and ketones are polar and have higher boiling points than hydrocarbons but lower than alcohols due to the absence of hydrogen bonding.</a:t>
            </a:r>
            <a:endParaRPr sz="1252">
              <a:solidFill>
                <a:schemeClr val="dk1"/>
              </a:solidFill>
            </a:endParaRPr>
          </a:p>
          <a:p>
            <a:pPr indent="0" lvl="0" marL="0" rtl="0" algn="l">
              <a:lnSpc>
                <a:spcPct val="95000"/>
              </a:lnSpc>
              <a:spcBef>
                <a:spcPts val="1200"/>
              </a:spcBef>
              <a:spcAft>
                <a:spcPts val="0"/>
              </a:spcAft>
              <a:buClr>
                <a:schemeClr val="dk1"/>
              </a:buClr>
              <a:buSzPts val="852"/>
              <a:buFont typeface="Arial"/>
              <a:buNone/>
            </a:pPr>
            <a:r>
              <a:rPr b="1" lang="en" sz="1252">
                <a:solidFill>
                  <a:schemeClr val="dk1"/>
                </a:solidFill>
              </a:rPr>
              <a:t>Reactivity</a:t>
            </a:r>
            <a:r>
              <a:rPr lang="en" sz="1252">
                <a:solidFill>
                  <a:schemeClr val="dk1"/>
                </a:solidFill>
              </a:rPr>
              <a:t>: Aldehydes are generally more reactive than ketones due to steric and electronic effects.</a:t>
            </a:r>
            <a:endParaRPr sz="1252">
              <a:solidFill>
                <a:schemeClr val="dk1"/>
              </a:solidFill>
            </a:endParaRPr>
          </a:p>
          <a:p>
            <a:pPr indent="0" lvl="0" marL="0" rtl="0" algn="l">
              <a:lnSpc>
                <a:spcPct val="95000"/>
              </a:lnSpc>
              <a:spcBef>
                <a:spcPts val="1200"/>
              </a:spcBef>
              <a:spcAft>
                <a:spcPts val="0"/>
              </a:spcAft>
              <a:buClr>
                <a:schemeClr val="dk1"/>
              </a:buClr>
              <a:buSzPts val="852"/>
              <a:buFont typeface="Arial"/>
              <a:buNone/>
            </a:pPr>
            <a:r>
              <a:rPr b="1" lang="en" sz="1252">
                <a:solidFill>
                  <a:schemeClr val="dk1"/>
                </a:solidFill>
              </a:rPr>
              <a:t>Nucleophilic Addition Reactions</a:t>
            </a:r>
            <a:r>
              <a:rPr lang="en" sz="1252">
                <a:solidFill>
                  <a:schemeClr val="dk1"/>
                </a:solidFill>
              </a:rPr>
              <a:t>: A characteristic reaction of aldehydes and ketones, where a nucleophile attacks the electrophilic carbonyl carbon.</a:t>
            </a:r>
            <a:endParaRPr sz="1252">
              <a:solidFill>
                <a:schemeClr val="dk1"/>
              </a:solidFill>
            </a:endParaRPr>
          </a:p>
          <a:p>
            <a:pPr indent="0" lvl="0" marL="0" rtl="0" algn="l">
              <a:lnSpc>
                <a:spcPct val="95000"/>
              </a:lnSpc>
              <a:spcBef>
                <a:spcPts val="1200"/>
              </a:spcBef>
              <a:spcAft>
                <a:spcPts val="0"/>
              </a:spcAft>
              <a:buClr>
                <a:schemeClr val="dk1"/>
              </a:buClr>
              <a:buSzPts val="852"/>
              <a:buFont typeface="Arial"/>
              <a:buNone/>
            </a:pPr>
            <a:r>
              <a:rPr b="1" lang="en" sz="1252">
                <a:solidFill>
                  <a:schemeClr val="dk1"/>
                </a:solidFill>
              </a:rPr>
              <a:t>Reduction</a:t>
            </a:r>
            <a:r>
              <a:rPr lang="en" sz="1252">
                <a:solidFill>
                  <a:schemeClr val="dk1"/>
                </a:solidFill>
              </a:rPr>
              <a:t>: Aldehydes and ketones can be reduced to alcohols using reagents like LiAlH₄ or NaBH₄.</a:t>
            </a:r>
            <a:endParaRPr sz="1252">
              <a:solidFill>
                <a:schemeClr val="dk1"/>
              </a:solidFill>
            </a:endParaRPr>
          </a:p>
          <a:p>
            <a:pPr indent="0" lvl="0" marL="0" rtl="0" algn="l">
              <a:lnSpc>
                <a:spcPct val="95000"/>
              </a:lnSpc>
              <a:spcBef>
                <a:spcPts val="1200"/>
              </a:spcBef>
              <a:spcAft>
                <a:spcPts val="0"/>
              </a:spcAft>
              <a:buClr>
                <a:schemeClr val="dk1"/>
              </a:buClr>
              <a:buSzPts val="852"/>
              <a:buFont typeface="Arial"/>
              <a:buNone/>
            </a:pPr>
            <a:r>
              <a:rPr b="1" lang="en" sz="1252">
                <a:solidFill>
                  <a:schemeClr val="dk1"/>
                </a:solidFill>
              </a:rPr>
              <a:t>Oxidation</a:t>
            </a:r>
            <a:r>
              <a:rPr lang="en" sz="1252">
                <a:solidFill>
                  <a:schemeClr val="dk1"/>
                </a:solidFill>
              </a:rPr>
              <a:t>: Aldehydes can be easily oxidized to carboxylic acids, while ketones are more resistant to oxidation.</a:t>
            </a:r>
            <a:endParaRPr sz="1252">
              <a:solidFill>
                <a:schemeClr val="dk1"/>
              </a:solidFill>
            </a:endParaRPr>
          </a:p>
          <a:p>
            <a:pPr indent="0" lvl="0" marL="0" rtl="0" algn="l">
              <a:lnSpc>
                <a:spcPct val="95000"/>
              </a:lnSpc>
              <a:spcBef>
                <a:spcPts val="1200"/>
              </a:spcBef>
              <a:spcAft>
                <a:spcPts val="0"/>
              </a:spcAft>
              <a:buClr>
                <a:schemeClr val="dk1"/>
              </a:buClr>
              <a:buSzPts val="852"/>
              <a:buFont typeface="Arial"/>
              <a:buNone/>
            </a:pPr>
            <a:r>
              <a:rPr b="1" lang="en" sz="1252">
                <a:solidFill>
                  <a:schemeClr val="dk1"/>
                </a:solidFill>
              </a:rPr>
              <a:t>Aldol Condensation</a:t>
            </a:r>
            <a:r>
              <a:rPr lang="en" sz="1252">
                <a:solidFill>
                  <a:schemeClr val="dk1"/>
                </a:solidFill>
              </a:rPr>
              <a:t>: Aldehydes and ketones with α-hydrogens undergo aldol condensation to form β-hydroxy aldehydes or ketones, leading to further dehydration.</a:t>
            </a:r>
            <a:endParaRPr sz="1252">
              <a:solidFill>
                <a:schemeClr val="dk1"/>
              </a:solidFill>
            </a:endParaRPr>
          </a:p>
          <a:p>
            <a:pPr indent="0" lvl="0" marL="0" rtl="0" algn="l">
              <a:lnSpc>
                <a:spcPct val="95000"/>
              </a:lnSpc>
              <a:spcBef>
                <a:spcPts val="1200"/>
              </a:spcBef>
              <a:spcAft>
                <a:spcPts val="1200"/>
              </a:spcAft>
              <a:buSzPts val="852"/>
              <a:buNone/>
            </a:pPr>
            <a:r>
              <a:t/>
            </a:r>
            <a:endParaRPr sz="179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333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1" lang="en" sz="2620">
                <a:solidFill>
                  <a:schemeClr val="dk2"/>
                </a:solidFill>
              </a:rPr>
              <a:t>Alcohols, Phenols, and Ethers</a:t>
            </a:r>
            <a:endParaRPr b="1" sz="3520"/>
          </a:p>
        </p:txBody>
      </p:sp>
      <p:sp>
        <p:nvSpPr>
          <p:cNvPr id="101" name="Google Shape;101;p19"/>
          <p:cNvSpPr txBox="1"/>
          <p:nvPr>
            <p:ph idx="1" type="body"/>
          </p:nvPr>
        </p:nvSpPr>
        <p:spPr>
          <a:xfrm>
            <a:off x="311700" y="70600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b="1" lang="en" sz="1235">
                <a:solidFill>
                  <a:schemeClr val="dk1"/>
                </a:solidFill>
              </a:rPr>
              <a:t>Alcohols</a:t>
            </a:r>
            <a:r>
              <a:rPr lang="en" sz="1235">
                <a:solidFill>
                  <a:schemeClr val="dk1"/>
                </a:solidFill>
              </a:rPr>
              <a:t>: Organic compounds containing one or more hydroxyl groups (-OH) attached to a saturated carbon atom.</a:t>
            </a:r>
            <a:endParaRPr sz="1235">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235">
                <a:solidFill>
                  <a:schemeClr val="dk1"/>
                </a:solidFill>
              </a:rPr>
              <a:t>Phenols</a:t>
            </a:r>
            <a:r>
              <a:rPr lang="en" sz="1235">
                <a:solidFill>
                  <a:schemeClr val="dk1"/>
                </a:solidFill>
              </a:rPr>
              <a:t>: Compounds in which a hydroxyl group (-OH) is directly attached to a benzene ring.</a:t>
            </a:r>
            <a:endParaRPr sz="1235">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235">
                <a:solidFill>
                  <a:schemeClr val="dk1"/>
                </a:solidFill>
              </a:rPr>
              <a:t>Ethers</a:t>
            </a:r>
            <a:r>
              <a:rPr lang="en" sz="1235">
                <a:solidFill>
                  <a:schemeClr val="dk1"/>
                </a:solidFill>
              </a:rPr>
              <a:t>: Organic compounds with an oxygen atom connected to two alkyl or aryl groups (R-O-R’).</a:t>
            </a:r>
            <a:endParaRPr sz="1235">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235">
                <a:solidFill>
                  <a:schemeClr val="dk1"/>
                </a:solidFill>
              </a:rPr>
              <a:t>Nomenclature</a:t>
            </a:r>
            <a:r>
              <a:rPr lang="en" sz="1235">
                <a:solidFill>
                  <a:schemeClr val="dk1"/>
                </a:solidFill>
              </a:rPr>
              <a:t>: Alcohols are named by replacing the "-e" of the alkane with "-ol", while ethers are named by naming the alkyl groups followed by "ether."</a:t>
            </a:r>
            <a:endParaRPr sz="1235">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235">
                <a:solidFill>
                  <a:schemeClr val="dk1"/>
                </a:solidFill>
              </a:rPr>
              <a:t>Preparation of Alcohols</a:t>
            </a:r>
            <a:r>
              <a:rPr lang="en" sz="1235">
                <a:solidFill>
                  <a:schemeClr val="dk1"/>
                </a:solidFill>
              </a:rPr>
              <a:t>: Alcohols can be prepared by hydration of alkenes, reduction of aldehydes, ketones, and carboxylic acids.</a:t>
            </a:r>
            <a:endParaRPr sz="1235">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235">
                <a:solidFill>
                  <a:schemeClr val="dk1"/>
                </a:solidFill>
              </a:rPr>
              <a:t>Acidity of Phenols</a:t>
            </a:r>
            <a:r>
              <a:rPr lang="en" sz="1235">
                <a:solidFill>
                  <a:schemeClr val="dk1"/>
                </a:solidFill>
              </a:rPr>
              <a:t>: Phenols are more acidic than alcohols due to resonance stabilization of the phenoxide ion.</a:t>
            </a:r>
            <a:endParaRPr sz="1235">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235">
                <a:solidFill>
                  <a:schemeClr val="dk1"/>
                </a:solidFill>
              </a:rPr>
              <a:t>Dehydration of Alcohols</a:t>
            </a:r>
            <a:r>
              <a:rPr lang="en" sz="1235">
                <a:solidFill>
                  <a:schemeClr val="dk1"/>
                </a:solidFill>
              </a:rPr>
              <a:t>: Alcohols undergo elimination (E1 or E2) to form alkenes when heated with concentrated acids like H₂SO₄.</a:t>
            </a:r>
            <a:endParaRPr sz="1235">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235">
                <a:solidFill>
                  <a:schemeClr val="dk1"/>
                </a:solidFill>
              </a:rPr>
              <a:t>Williamson Ether Synthesis</a:t>
            </a:r>
            <a:r>
              <a:rPr lang="en" sz="1235">
                <a:solidFill>
                  <a:schemeClr val="dk1"/>
                </a:solidFill>
              </a:rPr>
              <a:t>: Ethers are synthesized by the reaction of an alkoxide ion with an alkyl halide (SN2 reaction).</a:t>
            </a:r>
            <a:endParaRPr sz="1235">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235">
                <a:solidFill>
                  <a:schemeClr val="dk1"/>
                </a:solidFill>
              </a:rPr>
              <a:t>Reactions of Alcohols</a:t>
            </a:r>
            <a:r>
              <a:rPr lang="en" sz="1235">
                <a:solidFill>
                  <a:schemeClr val="dk1"/>
                </a:solidFill>
              </a:rPr>
              <a:t>: Alcohols can undergo oxidation to form aldehydes, ketones, or carboxylic acids depending on the oxidation conditions.</a:t>
            </a:r>
            <a:endParaRPr sz="1235">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235">
                <a:solidFill>
                  <a:schemeClr val="dk1"/>
                </a:solidFill>
              </a:rPr>
              <a:t>Cleavage of Ethers</a:t>
            </a:r>
            <a:r>
              <a:rPr lang="en" sz="1235">
                <a:solidFill>
                  <a:schemeClr val="dk1"/>
                </a:solidFill>
              </a:rPr>
              <a:t>: Ethers are cleaved by concentrated acids like HBr or HI to form alkyl halides.</a:t>
            </a:r>
            <a:endParaRPr sz="1235">
              <a:solidFill>
                <a:schemeClr val="dk1"/>
              </a:solidFill>
            </a:endParaRPr>
          </a:p>
          <a:p>
            <a:pPr indent="0" lvl="0" marL="0" rtl="0" algn="l">
              <a:lnSpc>
                <a:spcPct val="95000"/>
              </a:lnSpc>
              <a:spcBef>
                <a:spcPts val="1200"/>
              </a:spcBef>
              <a:spcAft>
                <a:spcPts val="1200"/>
              </a:spcAft>
              <a:buSzPts val="935"/>
              <a:buNone/>
            </a:pPr>
            <a:r>
              <a:t/>
            </a:r>
            <a:endParaRPr sz="1829"/>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545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b="1" lang="en" sz="2720">
                <a:solidFill>
                  <a:schemeClr val="dk2"/>
                </a:solidFill>
              </a:rPr>
              <a:t>Alkanes, Alkenes, and Alkynes</a:t>
            </a:r>
            <a:endParaRPr b="1" sz="3620"/>
          </a:p>
        </p:txBody>
      </p:sp>
      <p:sp>
        <p:nvSpPr>
          <p:cNvPr id="107" name="Google Shape;107;p20"/>
          <p:cNvSpPr txBox="1"/>
          <p:nvPr>
            <p:ph idx="1" type="body"/>
          </p:nvPr>
        </p:nvSpPr>
        <p:spPr>
          <a:xfrm>
            <a:off x="311700" y="863550"/>
            <a:ext cx="8520600" cy="420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88"/>
              <a:buFont typeface="Arial"/>
              <a:buNone/>
            </a:pPr>
            <a:r>
              <a:rPr b="1" lang="en" sz="1537">
                <a:solidFill>
                  <a:schemeClr val="dk1"/>
                </a:solidFill>
              </a:rPr>
              <a:t>Alkanes</a:t>
            </a:r>
            <a:r>
              <a:rPr lang="en" sz="1537">
                <a:solidFill>
                  <a:schemeClr val="dk1"/>
                </a:solidFill>
              </a:rPr>
              <a:t>: Saturated hydrocarbons with single bonds (C–C) and general formula CₙH₂ₙ₊₂.</a:t>
            </a:r>
            <a:endParaRPr sz="1537">
              <a:solidFill>
                <a:schemeClr val="dk1"/>
              </a:solidFill>
            </a:endParaRPr>
          </a:p>
          <a:p>
            <a:pPr indent="0" lvl="0" marL="0" rtl="0" algn="l">
              <a:lnSpc>
                <a:spcPct val="95000"/>
              </a:lnSpc>
              <a:spcBef>
                <a:spcPts val="1200"/>
              </a:spcBef>
              <a:spcAft>
                <a:spcPts val="0"/>
              </a:spcAft>
              <a:buClr>
                <a:schemeClr val="dk1"/>
              </a:buClr>
              <a:buSzPts val="688"/>
              <a:buFont typeface="Arial"/>
              <a:buNone/>
            </a:pPr>
            <a:r>
              <a:rPr b="1" lang="en" sz="1537">
                <a:solidFill>
                  <a:schemeClr val="dk1"/>
                </a:solidFill>
              </a:rPr>
              <a:t>Alkenes</a:t>
            </a:r>
            <a:r>
              <a:rPr lang="en" sz="1537">
                <a:solidFill>
                  <a:schemeClr val="dk1"/>
                </a:solidFill>
              </a:rPr>
              <a:t>: Unsaturated hydrocarbons with at least one double bond (C=C) and formula CₙH₂ₙ.</a:t>
            </a:r>
            <a:endParaRPr sz="1537">
              <a:solidFill>
                <a:schemeClr val="dk1"/>
              </a:solidFill>
            </a:endParaRPr>
          </a:p>
          <a:p>
            <a:pPr indent="0" lvl="0" marL="0" rtl="0" algn="l">
              <a:lnSpc>
                <a:spcPct val="95000"/>
              </a:lnSpc>
              <a:spcBef>
                <a:spcPts val="1200"/>
              </a:spcBef>
              <a:spcAft>
                <a:spcPts val="0"/>
              </a:spcAft>
              <a:buClr>
                <a:schemeClr val="dk1"/>
              </a:buClr>
              <a:buSzPts val="688"/>
              <a:buFont typeface="Arial"/>
              <a:buNone/>
            </a:pPr>
            <a:r>
              <a:rPr b="1" lang="en" sz="1537">
                <a:solidFill>
                  <a:schemeClr val="dk1"/>
                </a:solidFill>
              </a:rPr>
              <a:t>Alkynes</a:t>
            </a:r>
            <a:r>
              <a:rPr lang="en" sz="1537">
                <a:solidFill>
                  <a:schemeClr val="dk1"/>
                </a:solidFill>
              </a:rPr>
              <a:t>: Unsaturated hydrocarbons with at least one triple bond (C≡C) and formula CₙH₂ₙ₋₂.</a:t>
            </a:r>
            <a:endParaRPr sz="1537">
              <a:solidFill>
                <a:schemeClr val="dk1"/>
              </a:solidFill>
            </a:endParaRPr>
          </a:p>
          <a:p>
            <a:pPr indent="0" lvl="0" marL="0" rtl="0" algn="l">
              <a:lnSpc>
                <a:spcPct val="95000"/>
              </a:lnSpc>
              <a:spcBef>
                <a:spcPts val="1200"/>
              </a:spcBef>
              <a:spcAft>
                <a:spcPts val="0"/>
              </a:spcAft>
              <a:buClr>
                <a:schemeClr val="dk1"/>
              </a:buClr>
              <a:buSzPts val="688"/>
              <a:buFont typeface="Arial"/>
              <a:buNone/>
            </a:pPr>
            <a:r>
              <a:rPr b="1" lang="en" sz="1537">
                <a:solidFill>
                  <a:schemeClr val="dk1"/>
                </a:solidFill>
              </a:rPr>
              <a:t>Nomenclature</a:t>
            </a:r>
            <a:r>
              <a:rPr lang="en" sz="1537">
                <a:solidFill>
                  <a:schemeClr val="dk1"/>
                </a:solidFill>
              </a:rPr>
              <a:t>: Follows IUPAC rules for naming hydrocarbons with appropriate prefixes and suffixes.</a:t>
            </a:r>
            <a:endParaRPr sz="1537">
              <a:solidFill>
                <a:schemeClr val="dk1"/>
              </a:solidFill>
            </a:endParaRPr>
          </a:p>
          <a:p>
            <a:pPr indent="0" lvl="0" marL="0" rtl="0" algn="l">
              <a:lnSpc>
                <a:spcPct val="95000"/>
              </a:lnSpc>
              <a:spcBef>
                <a:spcPts val="1200"/>
              </a:spcBef>
              <a:spcAft>
                <a:spcPts val="0"/>
              </a:spcAft>
              <a:buClr>
                <a:schemeClr val="dk1"/>
              </a:buClr>
              <a:buSzPts val="688"/>
              <a:buFont typeface="Arial"/>
              <a:buNone/>
            </a:pPr>
            <a:r>
              <a:rPr b="1" lang="en" sz="1537">
                <a:solidFill>
                  <a:schemeClr val="dk1"/>
                </a:solidFill>
              </a:rPr>
              <a:t>Preparation of Alkanes</a:t>
            </a:r>
            <a:r>
              <a:rPr lang="en" sz="1537">
                <a:solidFill>
                  <a:schemeClr val="dk1"/>
                </a:solidFill>
              </a:rPr>
              <a:t>: By Wurtz reaction, decarboxylation of carboxylic acids, and hydrogenation of alkenes/alkynes.</a:t>
            </a:r>
            <a:endParaRPr sz="1537">
              <a:solidFill>
                <a:schemeClr val="dk1"/>
              </a:solidFill>
            </a:endParaRPr>
          </a:p>
          <a:p>
            <a:pPr indent="0" lvl="0" marL="0" rtl="0" algn="l">
              <a:lnSpc>
                <a:spcPct val="95000"/>
              </a:lnSpc>
              <a:spcBef>
                <a:spcPts val="1200"/>
              </a:spcBef>
              <a:spcAft>
                <a:spcPts val="0"/>
              </a:spcAft>
              <a:buClr>
                <a:schemeClr val="dk1"/>
              </a:buClr>
              <a:buSzPts val="688"/>
              <a:buFont typeface="Arial"/>
              <a:buNone/>
            </a:pPr>
            <a:r>
              <a:rPr b="1" lang="en" sz="1537">
                <a:solidFill>
                  <a:schemeClr val="dk1"/>
                </a:solidFill>
              </a:rPr>
              <a:t>Preparation of Alkenes</a:t>
            </a:r>
            <a:r>
              <a:rPr lang="en" sz="1537">
                <a:solidFill>
                  <a:schemeClr val="dk1"/>
                </a:solidFill>
              </a:rPr>
              <a:t>: Through dehydrohalogenation of alkyl halides and dehydration of alcohols.</a:t>
            </a:r>
            <a:endParaRPr sz="1537">
              <a:solidFill>
                <a:schemeClr val="dk1"/>
              </a:solidFill>
            </a:endParaRPr>
          </a:p>
          <a:p>
            <a:pPr indent="0" lvl="0" marL="0" rtl="0" algn="l">
              <a:lnSpc>
                <a:spcPct val="95000"/>
              </a:lnSpc>
              <a:spcBef>
                <a:spcPts val="1200"/>
              </a:spcBef>
              <a:spcAft>
                <a:spcPts val="0"/>
              </a:spcAft>
              <a:buClr>
                <a:schemeClr val="dk1"/>
              </a:buClr>
              <a:buSzPts val="688"/>
              <a:buFont typeface="Arial"/>
              <a:buNone/>
            </a:pPr>
            <a:r>
              <a:rPr b="1" lang="en" sz="1537">
                <a:solidFill>
                  <a:schemeClr val="dk1"/>
                </a:solidFill>
              </a:rPr>
              <a:t>Preparation of Alkynes</a:t>
            </a:r>
            <a:r>
              <a:rPr lang="en" sz="1537">
                <a:solidFill>
                  <a:schemeClr val="dk1"/>
                </a:solidFill>
              </a:rPr>
              <a:t>: By dehalogenation of tetrahalides or dehydrohalogenation of dihalides.</a:t>
            </a:r>
            <a:endParaRPr sz="1537">
              <a:solidFill>
                <a:schemeClr val="dk1"/>
              </a:solidFill>
            </a:endParaRPr>
          </a:p>
          <a:p>
            <a:pPr indent="0" lvl="0" marL="0" rtl="0" algn="l">
              <a:lnSpc>
                <a:spcPct val="95000"/>
              </a:lnSpc>
              <a:spcBef>
                <a:spcPts val="1200"/>
              </a:spcBef>
              <a:spcAft>
                <a:spcPts val="0"/>
              </a:spcAft>
              <a:buClr>
                <a:schemeClr val="dk1"/>
              </a:buClr>
              <a:buSzPts val="688"/>
              <a:buFont typeface="Arial"/>
              <a:buNone/>
            </a:pPr>
            <a:r>
              <a:rPr b="1" lang="en" sz="1537">
                <a:solidFill>
                  <a:schemeClr val="dk1"/>
                </a:solidFill>
              </a:rPr>
              <a:t>Markovnikov’s Rule</a:t>
            </a:r>
            <a:r>
              <a:rPr lang="en" sz="1537">
                <a:solidFill>
                  <a:schemeClr val="dk1"/>
                </a:solidFill>
              </a:rPr>
              <a:t>: Governs the addition of hydrogen halides to unsymmetrical alkenes.</a:t>
            </a:r>
            <a:endParaRPr sz="1537">
              <a:solidFill>
                <a:schemeClr val="dk1"/>
              </a:solidFill>
            </a:endParaRPr>
          </a:p>
          <a:p>
            <a:pPr indent="0" lvl="0" marL="0" rtl="0" algn="l">
              <a:lnSpc>
                <a:spcPct val="95000"/>
              </a:lnSpc>
              <a:spcBef>
                <a:spcPts val="1200"/>
              </a:spcBef>
              <a:spcAft>
                <a:spcPts val="0"/>
              </a:spcAft>
              <a:buClr>
                <a:schemeClr val="dk1"/>
              </a:buClr>
              <a:buSzPts val="688"/>
              <a:buFont typeface="Arial"/>
              <a:buNone/>
            </a:pPr>
            <a:r>
              <a:rPr b="1" lang="en" sz="1537">
                <a:solidFill>
                  <a:schemeClr val="dk1"/>
                </a:solidFill>
              </a:rPr>
              <a:t>Anti-Markovnikov Addition</a:t>
            </a:r>
            <a:r>
              <a:rPr lang="en" sz="1537">
                <a:solidFill>
                  <a:schemeClr val="dk1"/>
                </a:solidFill>
              </a:rPr>
              <a:t>: Follows peroxide effect (Kharasch effect) in the addition of HBr to alkenes.</a:t>
            </a:r>
            <a:endParaRPr sz="1537">
              <a:solidFill>
                <a:schemeClr val="dk1"/>
              </a:solidFill>
            </a:endParaRPr>
          </a:p>
          <a:p>
            <a:pPr indent="0" lvl="0" marL="0" rtl="0" algn="l">
              <a:lnSpc>
                <a:spcPct val="95000"/>
              </a:lnSpc>
              <a:spcBef>
                <a:spcPts val="1200"/>
              </a:spcBef>
              <a:spcAft>
                <a:spcPts val="1200"/>
              </a:spcAft>
              <a:buSzPts val="688"/>
              <a:buNone/>
            </a:pPr>
            <a:r>
              <a:t/>
            </a:r>
            <a:endParaRPr sz="122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