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5" r:id="rId3"/>
    <p:sldId id="286" r:id="rId4"/>
    <p:sldId id="288" r:id="rId5"/>
    <p:sldId id="287" r:id="rId6"/>
    <p:sldId id="289" r:id="rId7"/>
    <p:sldId id="291" r:id="rId8"/>
    <p:sldId id="292" r:id="rId9"/>
    <p:sldId id="293" r:id="rId10"/>
    <p:sldId id="295" r:id="rId11"/>
    <p:sldId id="298" r:id="rId12"/>
    <p:sldId id="294"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CCFF"/>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2018/1/21</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2018/1/21</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4000" dirty="0">
                <a:solidFill>
                  <a:schemeClr val="tx1"/>
                </a:solidFill>
                <a:latin typeface="Meiryo UI" panose="020B0604030504040204" pitchFamily="50" charset="-128"/>
                <a:ea typeface="Meiryo UI" panose="020B0604030504040204" pitchFamily="50" charset="-128"/>
              </a:rPr>
              <a:t>ベイズの考え方と</a:t>
            </a:r>
            <a:endParaRPr lang="en-US" altLang="ja-JP" sz="4000" dirty="0">
              <a:solidFill>
                <a:schemeClr val="tx1"/>
              </a:solidFill>
              <a:latin typeface="Meiryo UI" panose="020B0604030504040204" pitchFamily="50" charset="-128"/>
              <a:ea typeface="Meiryo UI" panose="020B0604030504040204" pitchFamily="50" charset="-128"/>
            </a:endParaRPr>
          </a:p>
          <a:p>
            <a:pPr algn="ctr"/>
            <a:r>
              <a:rPr lang="ja-JP" altLang="en-US" sz="4000" dirty="0">
                <a:solidFill>
                  <a:schemeClr val="tx1"/>
                </a:solidFill>
                <a:latin typeface="Meiryo UI" panose="020B0604030504040204" pitchFamily="50" charset="-128"/>
                <a:ea typeface="Meiryo UI" panose="020B0604030504040204" pitchFamily="50" charset="-128"/>
              </a:rPr>
              <a:t>ベイズの定理</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999639" y="3700956"/>
            <a:ext cx="6344195"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ベイズ統計学の基本となる考え方が身に付く</a:t>
            </a:r>
            <a:endParaRPr lang="en-US" altLang="ja-JP" sz="2000" dirty="0">
              <a:solidFill>
                <a:schemeClr val="tx1"/>
              </a:solidFill>
              <a:latin typeface="Meiryo UI" panose="020B0604030504040204" pitchFamily="50" charset="-128"/>
              <a:ea typeface="Meiryo UI" panose="020B0604030504040204" pitchFamily="50" charset="-128"/>
            </a:endParaRP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ベイズの定理が理解できる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従来の統計学と異なる点</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17E8C08E-B48F-4DBB-85AB-47D70D58D7EC}"/>
              </a:ext>
            </a:extLst>
          </p:cNvPr>
          <p:cNvSpPr/>
          <p:nvPr/>
        </p:nvSpPr>
        <p:spPr>
          <a:xfrm>
            <a:off x="6027117" y="2500802"/>
            <a:ext cx="5799906" cy="268589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は推定すべき定数</a:t>
            </a:r>
            <a:endParaRPr lang="en-US" altLang="ja-JP" sz="3000" dirty="0">
              <a:solidFill>
                <a:schemeClr val="tx1"/>
              </a:solidFill>
              <a:latin typeface="Meiryo UI" panose="020B0604030504040204" pitchFamily="50" charset="-128"/>
              <a:ea typeface="Meiryo UI" panose="020B0604030504040204" pitchFamily="50" charset="-128"/>
            </a:endParaRPr>
          </a:p>
          <a:p>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b="1" dirty="0">
                <a:solidFill>
                  <a:schemeClr val="tx1"/>
                </a:solidFill>
                <a:latin typeface="Meiryo UI" panose="020B0604030504040204" pitchFamily="50" charset="-128"/>
                <a:ea typeface="Meiryo UI" panose="020B0604030504040204" pitchFamily="50" charset="-128"/>
              </a:rPr>
              <a:t>確率変数ではない</a:t>
            </a:r>
            <a:r>
              <a:rPr lang="en-US" altLang="ja-JP" sz="3000" dirty="0">
                <a:solidFill>
                  <a:schemeClr val="tx1"/>
                </a:solidFill>
                <a:latin typeface="Meiryo UI" panose="020B0604030504040204" pitchFamily="50" charset="-128"/>
                <a:ea typeface="Meiryo UI" panose="020B0604030504040204" pitchFamily="50" charset="-128"/>
              </a:rPr>
              <a:t>)</a:t>
            </a:r>
          </a:p>
          <a:p>
            <a:endParaRPr lang="en-US" altLang="ja-JP" sz="3000" dirty="0">
              <a:solidFill>
                <a:schemeClr val="tx1"/>
              </a:solidFill>
              <a:latin typeface="Meiryo UI" panose="020B0604030504040204" pitchFamily="50" charset="-128"/>
              <a:ea typeface="Meiryo UI" panose="020B0604030504040204" pitchFamily="50" charset="-128"/>
            </a:endParaRPr>
          </a:p>
          <a:p>
            <a:r>
              <a:rPr lang="ja-JP" altLang="en-US" sz="3000" dirty="0">
                <a:solidFill>
                  <a:schemeClr val="tx1"/>
                </a:solidFill>
                <a:latin typeface="Meiryo UI" panose="020B0604030504040204" pitchFamily="50" charset="-128"/>
                <a:ea typeface="Meiryo UI" panose="020B0604030504040204" pitchFamily="50" charset="-128"/>
              </a:rPr>
              <a:t>信頼区間は</a:t>
            </a:r>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が含まれるか</a:t>
            </a:r>
            <a:endParaRPr lang="en-US" altLang="ja-JP" sz="3000" dirty="0">
              <a:solidFill>
                <a:schemeClr val="tx1"/>
              </a:solidFill>
              <a:latin typeface="Meiryo UI" panose="020B0604030504040204" pitchFamily="50" charset="-128"/>
              <a:ea typeface="Meiryo UI" panose="020B0604030504040204" pitchFamily="50" charset="-128"/>
            </a:endParaRPr>
          </a:p>
          <a:p>
            <a:r>
              <a:rPr lang="ja-JP" altLang="en-US" sz="3000" dirty="0">
                <a:solidFill>
                  <a:schemeClr val="tx1"/>
                </a:solidFill>
                <a:latin typeface="Meiryo UI" panose="020B0604030504040204" pitchFamily="50" charset="-128"/>
                <a:ea typeface="Meiryo UI" panose="020B0604030504040204" pitchFamily="50" charset="-128"/>
              </a:rPr>
              <a:t>含まれないかの</a:t>
            </a:r>
            <a:r>
              <a:rPr lang="en-US" altLang="ja-JP" sz="3000" dirty="0">
                <a:solidFill>
                  <a:schemeClr val="tx1"/>
                </a:solidFill>
                <a:latin typeface="Meiryo UI" panose="020B0604030504040204" pitchFamily="50" charset="-128"/>
                <a:ea typeface="Meiryo UI" panose="020B0604030504040204" pitchFamily="50" charset="-128"/>
              </a:rPr>
              <a:t>2</a:t>
            </a:r>
            <a:r>
              <a:rPr lang="ja-JP" altLang="en-US" sz="3000" dirty="0">
                <a:solidFill>
                  <a:schemeClr val="tx1"/>
                </a:solidFill>
                <a:latin typeface="Meiryo UI" panose="020B0604030504040204" pitchFamily="50" charset="-128"/>
                <a:ea typeface="Meiryo UI" panose="020B0604030504040204" pitchFamily="50" charset="-128"/>
              </a:rPr>
              <a:t>択の区間</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601E5F6-1517-4714-87BF-D1E8428E4A75}"/>
              </a:ext>
            </a:extLst>
          </p:cNvPr>
          <p:cNvSpPr txBox="1"/>
          <p:nvPr/>
        </p:nvSpPr>
        <p:spPr>
          <a:xfrm>
            <a:off x="6754039" y="1602068"/>
            <a:ext cx="4346062"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頻度論（従来の統計学）</a:t>
            </a:r>
          </a:p>
        </p:txBody>
      </p:sp>
      <p:sp>
        <p:nvSpPr>
          <p:cNvPr id="4" name="楕円 3">
            <a:extLst>
              <a:ext uri="{FF2B5EF4-FFF2-40B4-BE49-F238E27FC236}">
                <a16:creationId xmlns:a16="http://schemas.microsoft.com/office/drawing/2014/main" id="{AAC37AA7-04E4-492C-B2BB-1F8118C8E9A7}"/>
              </a:ext>
            </a:extLst>
          </p:cNvPr>
          <p:cNvSpPr>
            <a:spLocks noChangeAspect="1"/>
          </p:cNvSpPr>
          <p:nvPr/>
        </p:nvSpPr>
        <p:spPr>
          <a:xfrm>
            <a:off x="2541580" y="3431576"/>
            <a:ext cx="288000" cy="288000"/>
          </a:xfrm>
          <a:prstGeom prst="ellipse">
            <a:avLst/>
          </a:prstGeom>
          <a:solidFill>
            <a:schemeClr val="dk1">
              <a:alpha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50870A95-FCD4-4077-95C8-52E13164510B}"/>
              </a:ext>
            </a:extLst>
          </p:cNvPr>
          <p:cNvCxnSpPr/>
          <p:nvPr/>
        </p:nvCxnSpPr>
        <p:spPr>
          <a:xfrm>
            <a:off x="352190" y="3575576"/>
            <a:ext cx="2962024"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0E2E92C4-EBC8-443D-8C86-FED0FF724B36}"/>
              </a:ext>
            </a:extLst>
          </p:cNvPr>
          <p:cNvCxnSpPr/>
          <p:nvPr/>
        </p:nvCxnSpPr>
        <p:spPr>
          <a:xfrm>
            <a:off x="2419390" y="3852575"/>
            <a:ext cx="2692749"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6A537FB2-AA2B-41F0-8AA7-0F4E90F7C9F0}"/>
              </a:ext>
            </a:extLst>
          </p:cNvPr>
          <p:cNvCxnSpPr/>
          <p:nvPr/>
        </p:nvCxnSpPr>
        <p:spPr>
          <a:xfrm>
            <a:off x="354884" y="4081736"/>
            <a:ext cx="2692749"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1A6DB429-5D80-48DB-AE7E-A5D3C02025C8}"/>
              </a:ext>
            </a:extLst>
          </p:cNvPr>
          <p:cNvCxnSpPr>
            <a:cxnSpLocks/>
          </p:cNvCxnSpPr>
          <p:nvPr/>
        </p:nvCxnSpPr>
        <p:spPr>
          <a:xfrm>
            <a:off x="2917518" y="4370324"/>
            <a:ext cx="2604811"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ADB0AE9E-0DCA-48A7-8BDD-3F33F9E90A15}"/>
              </a:ext>
            </a:extLst>
          </p:cNvPr>
          <p:cNvSpPr txBox="1"/>
          <p:nvPr/>
        </p:nvSpPr>
        <p:spPr>
          <a:xfrm>
            <a:off x="2105578" y="1615991"/>
            <a:ext cx="172354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信頼区間</a:t>
            </a:r>
          </a:p>
        </p:txBody>
      </p:sp>
      <p:sp>
        <p:nvSpPr>
          <p:cNvPr id="20" name="テキスト ボックス 19">
            <a:extLst>
              <a:ext uri="{FF2B5EF4-FFF2-40B4-BE49-F238E27FC236}">
                <a16:creationId xmlns:a16="http://schemas.microsoft.com/office/drawing/2014/main" id="{A00D0A5E-A82B-4530-BC42-793089DF0A95}"/>
              </a:ext>
            </a:extLst>
          </p:cNvPr>
          <p:cNvSpPr txBox="1"/>
          <p:nvPr/>
        </p:nvSpPr>
        <p:spPr>
          <a:xfrm>
            <a:off x="2685580" y="2515420"/>
            <a:ext cx="1268296"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真の値</a:t>
            </a:r>
            <a:endParaRPr kumimoji="1" lang="ja-JP" altLang="en-US" sz="3000" dirty="0">
              <a:latin typeface="Meiryo UI" panose="020B0604030504040204" pitchFamily="50" charset="-128"/>
              <a:ea typeface="Meiryo UI" panose="020B0604030504040204" pitchFamily="50" charset="-128"/>
            </a:endParaRPr>
          </a:p>
        </p:txBody>
      </p:sp>
      <p:cxnSp>
        <p:nvCxnSpPr>
          <p:cNvPr id="10" name="直線コネクタ 9">
            <a:extLst>
              <a:ext uri="{FF2B5EF4-FFF2-40B4-BE49-F238E27FC236}">
                <a16:creationId xmlns:a16="http://schemas.microsoft.com/office/drawing/2014/main" id="{4801BE0E-E75B-4B40-9A77-B7765AC6DEF2}"/>
              </a:ext>
            </a:extLst>
          </p:cNvPr>
          <p:cNvCxnSpPr>
            <a:endCxn id="4" idx="7"/>
          </p:cNvCxnSpPr>
          <p:nvPr/>
        </p:nvCxnSpPr>
        <p:spPr>
          <a:xfrm flipH="1">
            <a:off x="2787403" y="3069417"/>
            <a:ext cx="260230" cy="404336"/>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3F16C457-C654-4DA5-9A9C-DB6375CC2C12}"/>
              </a:ext>
            </a:extLst>
          </p:cNvPr>
          <p:cNvCxnSpPr/>
          <p:nvPr/>
        </p:nvCxnSpPr>
        <p:spPr>
          <a:xfrm flipH="1">
            <a:off x="4166834" y="3439413"/>
            <a:ext cx="260230" cy="404336"/>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FB4D9532-B3D3-41A2-AB30-0B8CEDE25EE0}"/>
              </a:ext>
            </a:extLst>
          </p:cNvPr>
          <p:cNvSpPr txBox="1"/>
          <p:nvPr/>
        </p:nvSpPr>
        <p:spPr>
          <a:xfrm>
            <a:off x="3953876" y="2893785"/>
            <a:ext cx="172354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信頼区間</a:t>
            </a:r>
          </a:p>
        </p:txBody>
      </p:sp>
      <p:sp>
        <p:nvSpPr>
          <p:cNvPr id="29" name="テキスト ボックス 28">
            <a:extLst>
              <a:ext uri="{FF2B5EF4-FFF2-40B4-BE49-F238E27FC236}">
                <a16:creationId xmlns:a16="http://schemas.microsoft.com/office/drawing/2014/main" id="{A27F7299-14B7-458B-94B4-1768960A86F0}"/>
              </a:ext>
            </a:extLst>
          </p:cNvPr>
          <p:cNvSpPr txBox="1"/>
          <p:nvPr/>
        </p:nvSpPr>
        <p:spPr>
          <a:xfrm>
            <a:off x="1194380" y="2994586"/>
            <a:ext cx="1112805"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入った</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C265EFCB-0F6C-47C3-92C5-12ED441585F0}"/>
              </a:ext>
            </a:extLst>
          </p:cNvPr>
          <p:cNvSpPr txBox="1"/>
          <p:nvPr/>
        </p:nvSpPr>
        <p:spPr>
          <a:xfrm>
            <a:off x="3161990" y="3351766"/>
            <a:ext cx="1112805"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入った</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B9F65B13-7D3B-4DD6-94A1-73AF3416CEC9}"/>
              </a:ext>
            </a:extLst>
          </p:cNvPr>
          <p:cNvSpPr txBox="1"/>
          <p:nvPr/>
        </p:nvSpPr>
        <p:spPr>
          <a:xfrm>
            <a:off x="1067287" y="3575576"/>
            <a:ext cx="1112805"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入った</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5F35E83E-F0D6-42F7-88C8-588D112E369E}"/>
              </a:ext>
            </a:extLst>
          </p:cNvPr>
          <p:cNvSpPr txBox="1"/>
          <p:nvPr/>
        </p:nvSpPr>
        <p:spPr>
          <a:xfrm>
            <a:off x="3511347" y="3835379"/>
            <a:ext cx="175560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入ってない</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40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従来の統計学と異なる点</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17E8C08E-B48F-4DBB-85AB-47D70D58D7EC}"/>
              </a:ext>
            </a:extLst>
          </p:cNvPr>
          <p:cNvSpPr/>
          <p:nvPr/>
        </p:nvSpPr>
        <p:spPr>
          <a:xfrm>
            <a:off x="6027117" y="2500802"/>
            <a:ext cx="5799906" cy="2685894"/>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は推定すべき定数</a:t>
            </a:r>
            <a:endParaRPr lang="en-US" altLang="ja-JP" sz="3000" dirty="0">
              <a:solidFill>
                <a:schemeClr val="tx1"/>
              </a:solidFill>
              <a:latin typeface="Meiryo UI" panose="020B0604030504040204" pitchFamily="50" charset="-128"/>
              <a:ea typeface="Meiryo UI" panose="020B0604030504040204" pitchFamily="50" charset="-128"/>
            </a:endParaRPr>
          </a:p>
          <a:p>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b="1" dirty="0">
                <a:solidFill>
                  <a:schemeClr val="tx1"/>
                </a:solidFill>
                <a:latin typeface="Meiryo UI" panose="020B0604030504040204" pitchFamily="50" charset="-128"/>
                <a:ea typeface="Meiryo UI" panose="020B0604030504040204" pitchFamily="50" charset="-128"/>
              </a:rPr>
              <a:t>確率変数ではない</a:t>
            </a:r>
            <a:r>
              <a:rPr lang="en-US" altLang="ja-JP" sz="3000" dirty="0">
                <a:solidFill>
                  <a:schemeClr val="tx1"/>
                </a:solidFill>
                <a:latin typeface="Meiryo UI" panose="020B0604030504040204" pitchFamily="50" charset="-128"/>
                <a:ea typeface="Meiryo UI" panose="020B0604030504040204" pitchFamily="50" charset="-128"/>
              </a:rPr>
              <a:t>)</a:t>
            </a:r>
          </a:p>
          <a:p>
            <a:endParaRPr lang="en-US" altLang="ja-JP" sz="3000" dirty="0">
              <a:solidFill>
                <a:schemeClr val="tx1"/>
              </a:solidFill>
              <a:latin typeface="Meiryo UI" panose="020B0604030504040204" pitchFamily="50" charset="-128"/>
              <a:ea typeface="Meiryo UI" panose="020B0604030504040204" pitchFamily="50" charset="-128"/>
            </a:endParaRPr>
          </a:p>
          <a:p>
            <a:r>
              <a:rPr lang="ja-JP" altLang="en-US" sz="3000" dirty="0">
                <a:solidFill>
                  <a:schemeClr val="tx1"/>
                </a:solidFill>
                <a:latin typeface="Meiryo UI" panose="020B0604030504040204" pitchFamily="50" charset="-128"/>
                <a:ea typeface="Meiryo UI" panose="020B0604030504040204" pitchFamily="50" charset="-128"/>
              </a:rPr>
              <a:t>信頼区間は</a:t>
            </a:r>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が含まれるか</a:t>
            </a:r>
            <a:endParaRPr lang="en-US" altLang="ja-JP" sz="3000" dirty="0">
              <a:solidFill>
                <a:schemeClr val="tx1"/>
              </a:solidFill>
              <a:latin typeface="Meiryo UI" panose="020B0604030504040204" pitchFamily="50" charset="-128"/>
              <a:ea typeface="Meiryo UI" panose="020B0604030504040204" pitchFamily="50" charset="-128"/>
            </a:endParaRPr>
          </a:p>
          <a:p>
            <a:r>
              <a:rPr lang="ja-JP" altLang="en-US" sz="3000" dirty="0">
                <a:solidFill>
                  <a:schemeClr val="tx1"/>
                </a:solidFill>
                <a:latin typeface="Meiryo UI" panose="020B0604030504040204" pitchFamily="50" charset="-128"/>
                <a:ea typeface="Meiryo UI" panose="020B0604030504040204" pitchFamily="50" charset="-128"/>
              </a:rPr>
              <a:t>含まれないかの</a:t>
            </a:r>
            <a:r>
              <a:rPr lang="en-US" altLang="ja-JP" sz="3000" dirty="0">
                <a:solidFill>
                  <a:schemeClr val="tx1"/>
                </a:solidFill>
                <a:latin typeface="Meiryo UI" panose="020B0604030504040204" pitchFamily="50" charset="-128"/>
                <a:ea typeface="Meiryo UI" panose="020B0604030504040204" pitchFamily="50" charset="-128"/>
              </a:rPr>
              <a:t>2</a:t>
            </a:r>
            <a:r>
              <a:rPr lang="ja-JP" altLang="en-US" sz="3000" dirty="0">
                <a:solidFill>
                  <a:schemeClr val="tx1"/>
                </a:solidFill>
                <a:latin typeface="Meiryo UI" panose="020B0604030504040204" pitchFamily="50" charset="-128"/>
                <a:ea typeface="Meiryo UI" panose="020B0604030504040204" pitchFamily="50" charset="-128"/>
              </a:rPr>
              <a:t>択の区間</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601E5F6-1517-4714-87BF-D1E8428E4A75}"/>
              </a:ext>
            </a:extLst>
          </p:cNvPr>
          <p:cNvSpPr txBox="1"/>
          <p:nvPr/>
        </p:nvSpPr>
        <p:spPr>
          <a:xfrm>
            <a:off x="6754039" y="1602068"/>
            <a:ext cx="4346062"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頻度論（従来の統計学）</a:t>
            </a:r>
          </a:p>
        </p:txBody>
      </p:sp>
      <p:sp>
        <p:nvSpPr>
          <p:cNvPr id="4" name="楕円 3">
            <a:extLst>
              <a:ext uri="{FF2B5EF4-FFF2-40B4-BE49-F238E27FC236}">
                <a16:creationId xmlns:a16="http://schemas.microsoft.com/office/drawing/2014/main" id="{AAC37AA7-04E4-492C-B2BB-1F8118C8E9A7}"/>
              </a:ext>
            </a:extLst>
          </p:cNvPr>
          <p:cNvSpPr>
            <a:spLocks noChangeAspect="1"/>
          </p:cNvSpPr>
          <p:nvPr/>
        </p:nvSpPr>
        <p:spPr>
          <a:xfrm>
            <a:off x="2541580" y="3431576"/>
            <a:ext cx="288000" cy="288000"/>
          </a:xfrm>
          <a:prstGeom prst="ellipse">
            <a:avLst/>
          </a:prstGeom>
          <a:solidFill>
            <a:schemeClr val="dk1">
              <a:alpha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50870A95-FCD4-4077-95C8-52E13164510B}"/>
              </a:ext>
            </a:extLst>
          </p:cNvPr>
          <p:cNvCxnSpPr/>
          <p:nvPr/>
        </p:nvCxnSpPr>
        <p:spPr>
          <a:xfrm>
            <a:off x="352190" y="3575576"/>
            <a:ext cx="2962024"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0E2E92C4-EBC8-443D-8C86-FED0FF724B36}"/>
              </a:ext>
            </a:extLst>
          </p:cNvPr>
          <p:cNvCxnSpPr/>
          <p:nvPr/>
        </p:nvCxnSpPr>
        <p:spPr>
          <a:xfrm>
            <a:off x="2419390" y="3852575"/>
            <a:ext cx="2692749"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6A537FB2-AA2B-41F0-8AA7-0F4E90F7C9F0}"/>
              </a:ext>
            </a:extLst>
          </p:cNvPr>
          <p:cNvCxnSpPr/>
          <p:nvPr/>
        </p:nvCxnSpPr>
        <p:spPr>
          <a:xfrm>
            <a:off x="354884" y="4081736"/>
            <a:ext cx="2692749"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1A6DB429-5D80-48DB-AE7E-A5D3C02025C8}"/>
              </a:ext>
            </a:extLst>
          </p:cNvPr>
          <p:cNvCxnSpPr>
            <a:cxnSpLocks/>
          </p:cNvCxnSpPr>
          <p:nvPr/>
        </p:nvCxnSpPr>
        <p:spPr>
          <a:xfrm>
            <a:off x="2917518" y="4370324"/>
            <a:ext cx="2604811"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ADB0AE9E-0DCA-48A7-8BDD-3F33F9E90A15}"/>
              </a:ext>
            </a:extLst>
          </p:cNvPr>
          <p:cNvSpPr txBox="1"/>
          <p:nvPr/>
        </p:nvSpPr>
        <p:spPr>
          <a:xfrm>
            <a:off x="2105578" y="1615991"/>
            <a:ext cx="172354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信頼区間</a:t>
            </a:r>
          </a:p>
        </p:txBody>
      </p:sp>
      <p:pic>
        <p:nvPicPr>
          <p:cNvPr id="5" name="図 4">
            <a:extLst>
              <a:ext uri="{FF2B5EF4-FFF2-40B4-BE49-F238E27FC236}">
                <a16:creationId xmlns:a16="http://schemas.microsoft.com/office/drawing/2014/main" id="{6BCE3654-78BF-45C2-B35F-E60898DA7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6539" y="5711322"/>
            <a:ext cx="1504762" cy="542857"/>
          </a:xfrm>
          <a:prstGeom prst="rect">
            <a:avLst/>
          </a:prstGeom>
        </p:spPr>
      </p:pic>
      <p:sp>
        <p:nvSpPr>
          <p:cNvPr id="6" name="乗算記号 5">
            <a:extLst>
              <a:ext uri="{FF2B5EF4-FFF2-40B4-BE49-F238E27FC236}">
                <a16:creationId xmlns:a16="http://schemas.microsoft.com/office/drawing/2014/main" id="{AC6C731F-62C7-46F8-8612-459B82F51276}"/>
              </a:ext>
            </a:extLst>
          </p:cNvPr>
          <p:cNvSpPr/>
          <p:nvPr/>
        </p:nvSpPr>
        <p:spPr>
          <a:xfrm>
            <a:off x="1692056" y="5312261"/>
            <a:ext cx="1987048" cy="1177047"/>
          </a:xfrm>
          <a:prstGeom prst="mathMultiply">
            <a:avLst>
              <a:gd name="adj1" fmla="val 2859"/>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D0A5E-A82B-4530-BC42-793089DF0A95}"/>
              </a:ext>
            </a:extLst>
          </p:cNvPr>
          <p:cNvSpPr txBox="1"/>
          <p:nvPr/>
        </p:nvSpPr>
        <p:spPr>
          <a:xfrm>
            <a:off x="2685580" y="2515420"/>
            <a:ext cx="1268296"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真の値</a:t>
            </a:r>
            <a:endParaRPr kumimoji="1" lang="ja-JP" altLang="en-US" sz="3000" dirty="0">
              <a:latin typeface="Meiryo UI" panose="020B0604030504040204" pitchFamily="50" charset="-128"/>
              <a:ea typeface="Meiryo UI" panose="020B0604030504040204" pitchFamily="50" charset="-128"/>
            </a:endParaRPr>
          </a:p>
        </p:txBody>
      </p:sp>
      <p:cxnSp>
        <p:nvCxnSpPr>
          <p:cNvPr id="10" name="直線コネクタ 9">
            <a:extLst>
              <a:ext uri="{FF2B5EF4-FFF2-40B4-BE49-F238E27FC236}">
                <a16:creationId xmlns:a16="http://schemas.microsoft.com/office/drawing/2014/main" id="{4801BE0E-E75B-4B40-9A77-B7765AC6DEF2}"/>
              </a:ext>
            </a:extLst>
          </p:cNvPr>
          <p:cNvCxnSpPr>
            <a:endCxn id="4" idx="7"/>
          </p:cNvCxnSpPr>
          <p:nvPr/>
        </p:nvCxnSpPr>
        <p:spPr>
          <a:xfrm flipH="1">
            <a:off x="2787403" y="3069417"/>
            <a:ext cx="260230" cy="404336"/>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3F16C457-C654-4DA5-9A9C-DB6375CC2C12}"/>
              </a:ext>
            </a:extLst>
          </p:cNvPr>
          <p:cNvCxnSpPr/>
          <p:nvPr/>
        </p:nvCxnSpPr>
        <p:spPr>
          <a:xfrm flipH="1">
            <a:off x="4166834" y="3439413"/>
            <a:ext cx="260230" cy="404336"/>
          </a:xfrm>
          <a:prstGeom prst="line">
            <a:avLst/>
          </a:prstGeom>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FB4D9532-B3D3-41A2-AB30-0B8CEDE25EE0}"/>
              </a:ext>
            </a:extLst>
          </p:cNvPr>
          <p:cNvSpPr txBox="1"/>
          <p:nvPr/>
        </p:nvSpPr>
        <p:spPr>
          <a:xfrm>
            <a:off x="3953876" y="2893785"/>
            <a:ext cx="1723549"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信頼区間</a:t>
            </a:r>
          </a:p>
        </p:txBody>
      </p:sp>
      <p:sp>
        <p:nvSpPr>
          <p:cNvPr id="28" name="テキスト ボックス 27">
            <a:extLst>
              <a:ext uri="{FF2B5EF4-FFF2-40B4-BE49-F238E27FC236}">
                <a16:creationId xmlns:a16="http://schemas.microsoft.com/office/drawing/2014/main" id="{E5B315DA-05DF-4CB8-A168-DC6A4549641A}"/>
              </a:ext>
            </a:extLst>
          </p:cNvPr>
          <p:cNvSpPr txBox="1"/>
          <p:nvPr/>
        </p:nvSpPr>
        <p:spPr>
          <a:xfrm>
            <a:off x="3680083" y="5644677"/>
            <a:ext cx="5745484" cy="615553"/>
          </a:xfrm>
          <a:prstGeom prst="rect">
            <a:avLst/>
          </a:prstGeom>
          <a:noFill/>
        </p:spPr>
        <p:txBody>
          <a:bodyPr wrap="none" rtlCol="0">
            <a:spAutoFit/>
          </a:bodyPr>
          <a:lstStyle/>
          <a:p>
            <a:r>
              <a:rPr lang="en-US" altLang="ja-JP" sz="3400" dirty="0">
                <a:solidFill>
                  <a:schemeClr val="accent2"/>
                </a:solidFill>
                <a:latin typeface="Meiryo UI" panose="020B0604030504040204" pitchFamily="50" charset="-128"/>
                <a:ea typeface="Meiryo UI" panose="020B0604030504040204" pitchFamily="50" charset="-128"/>
              </a:rPr>
              <a:t>θ</a:t>
            </a:r>
            <a:r>
              <a:rPr lang="ja-JP" altLang="en-US" sz="3400" dirty="0">
                <a:solidFill>
                  <a:schemeClr val="accent2"/>
                </a:solidFill>
                <a:latin typeface="Meiryo UI" panose="020B0604030504040204" pitchFamily="50" charset="-128"/>
                <a:ea typeface="Meiryo UI" panose="020B0604030504040204" pitchFamily="50" charset="-128"/>
              </a:rPr>
              <a:t>の確率分布はそもそも考えない</a:t>
            </a:r>
            <a:endParaRPr lang="en-US" altLang="ja-JP" sz="3400" dirty="0">
              <a:solidFill>
                <a:schemeClr val="accent2"/>
              </a:solidFill>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A27F7299-14B7-458B-94B4-1768960A86F0}"/>
              </a:ext>
            </a:extLst>
          </p:cNvPr>
          <p:cNvSpPr txBox="1"/>
          <p:nvPr/>
        </p:nvSpPr>
        <p:spPr>
          <a:xfrm>
            <a:off x="1194380" y="2994586"/>
            <a:ext cx="1112805"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入った</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C265EFCB-0F6C-47C3-92C5-12ED441585F0}"/>
              </a:ext>
            </a:extLst>
          </p:cNvPr>
          <p:cNvSpPr txBox="1"/>
          <p:nvPr/>
        </p:nvSpPr>
        <p:spPr>
          <a:xfrm>
            <a:off x="3161990" y="3351766"/>
            <a:ext cx="1112805"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入った</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B9F65B13-7D3B-4DD6-94A1-73AF3416CEC9}"/>
              </a:ext>
            </a:extLst>
          </p:cNvPr>
          <p:cNvSpPr txBox="1"/>
          <p:nvPr/>
        </p:nvSpPr>
        <p:spPr>
          <a:xfrm>
            <a:off x="1067287" y="3575576"/>
            <a:ext cx="1112805"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入った</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5F35E83E-F0D6-42F7-88C8-588D112E369E}"/>
              </a:ext>
            </a:extLst>
          </p:cNvPr>
          <p:cNvSpPr txBox="1"/>
          <p:nvPr/>
        </p:nvSpPr>
        <p:spPr>
          <a:xfrm>
            <a:off x="3511347" y="3835379"/>
            <a:ext cx="175560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入ってない</a:t>
            </a:r>
            <a:endParaRPr kumimoji="1" lang="ja-JP" altLang="en-US" sz="30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69737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図 39" descr="ラケットボール, 物体 が含まれている画像&#10;&#10;高い精度で生成された説明">
            <a:extLst>
              <a:ext uri="{FF2B5EF4-FFF2-40B4-BE49-F238E27FC236}">
                <a16:creationId xmlns:a16="http://schemas.microsoft.com/office/drawing/2014/main" id="{7321D85F-D3C2-48D8-9125-7C9C506BF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4" y="2382103"/>
            <a:ext cx="4987646" cy="3325097"/>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従来の統計学と異なる点</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1DD13828-959D-4B74-8802-79CB31966CC9}"/>
              </a:ext>
            </a:extLst>
          </p:cNvPr>
          <p:cNvSpPr/>
          <p:nvPr/>
        </p:nvSpPr>
        <p:spPr>
          <a:xfrm>
            <a:off x="5608373" y="2427035"/>
            <a:ext cx="6134065" cy="263506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は確率分布している</a:t>
            </a:r>
            <a:endParaRPr lang="en-US" altLang="ja-JP" sz="3000" dirty="0">
              <a:solidFill>
                <a:schemeClr val="tx1"/>
              </a:solidFill>
              <a:latin typeface="Meiryo UI" panose="020B0604030504040204" pitchFamily="50" charset="-128"/>
              <a:ea typeface="Meiryo UI" panose="020B0604030504040204" pitchFamily="50" charset="-128"/>
            </a:endParaRPr>
          </a:p>
          <a:p>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b="1" dirty="0">
                <a:solidFill>
                  <a:schemeClr val="tx1"/>
                </a:solidFill>
                <a:latin typeface="Meiryo UI" panose="020B0604030504040204" pitchFamily="50" charset="-128"/>
                <a:ea typeface="Meiryo UI" panose="020B0604030504040204" pitchFamily="50" charset="-128"/>
              </a:rPr>
              <a:t>確率変数</a:t>
            </a:r>
            <a:r>
              <a:rPr lang="en-US" altLang="ja-JP" sz="3000" dirty="0">
                <a:solidFill>
                  <a:schemeClr val="tx1"/>
                </a:solidFill>
                <a:latin typeface="Meiryo UI" panose="020B0604030504040204" pitchFamily="50" charset="-128"/>
                <a:ea typeface="Meiryo UI" panose="020B0604030504040204" pitchFamily="50" charset="-128"/>
              </a:rPr>
              <a:t>)</a:t>
            </a:r>
          </a:p>
          <a:p>
            <a:endParaRPr lang="en-US" altLang="ja-JP" sz="3000" dirty="0">
              <a:solidFill>
                <a:schemeClr val="tx1"/>
              </a:solidFill>
              <a:latin typeface="Meiryo UI" panose="020B0604030504040204" pitchFamily="50" charset="-128"/>
              <a:ea typeface="Meiryo UI" panose="020B0604030504040204" pitchFamily="50" charset="-128"/>
            </a:endParaRPr>
          </a:p>
          <a:p>
            <a:r>
              <a:rPr lang="ja-JP" altLang="en-US" sz="3000" dirty="0">
                <a:solidFill>
                  <a:schemeClr val="tx1"/>
                </a:solidFill>
                <a:latin typeface="Meiryo UI" panose="020B0604030504040204" pitchFamily="50" charset="-128"/>
                <a:ea typeface="Meiryo UI" panose="020B0604030504040204" pitchFamily="50" charset="-128"/>
              </a:rPr>
              <a:t>ベイズ信頼区間は</a:t>
            </a:r>
            <a:r>
              <a:rPr lang="en-US" altLang="ja-JP" sz="3000" dirty="0">
                <a:solidFill>
                  <a:schemeClr val="tx1"/>
                </a:solidFill>
                <a:latin typeface="Meiryo UI" panose="020B0604030504040204" pitchFamily="50" charset="-128"/>
                <a:ea typeface="Meiryo UI" panose="020B0604030504040204" pitchFamily="50" charset="-128"/>
              </a:rPr>
              <a:t>θ</a:t>
            </a:r>
            <a:r>
              <a:rPr lang="ja-JP" altLang="en-US" sz="3000" dirty="0">
                <a:solidFill>
                  <a:schemeClr val="tx1"/>
                </a:solidFill>
                <a:latin typeface="Meiryo UI" panose="020B0604030504040204" pitchFamily="50" charset="-128"/>
                <a:ea typeface="Meiryo UI" panose="020B0604030504040204" pitchFamily="50" charset="-128"/>
              </a:rPr>
              <a:t>がこの範囲に</a:t>
            </a:r>
            <a:endParaRPr lang="en-US" altLang="ja-JP" sz="3000" dirty="0">
              <a:solidFill>
                <a:schemeClr val="tx1"/>
              </a:solidFill>
              <a:latin typeface="Meiryo UI" panose="020B0604030504040204" pitchFamily="50" charset="-128"/>
              <a:ea typeface="Meiryo UI" panose="020B0604030504040204" pitchFamily="50" charset="-128"/>
            </a:endParaRPr>
          </a:p>
          <a:p>
            <a:r>
              <a:rPr lang="ja-JP" altLang="en-US" sz="3000" dirty="0">
                <a:solidFill>
                  <a:schemeClr val="tx1"/>
                </a:solidFill>
                <a:latin typeface="Meiryo UI" panose="020B0604030504040204" pitchFamily="50" charset="-128"/>
                <a:ea typeface="Meiryo UI" panose="020B0604030504040204" pitchFamily="50" charset="-128"/>
              </a:rPr>
              <a:t>収まる確率</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解釈しやすい</a:t>
            </a:r>
            <a:r>
              <a:rPr lang="en-US" altLang="ja-JP" sz="3000" dirty="0">
                <a:solidFill>
                  <a:schemeClr val="tx1"/>
                </a:solidFill>
                <a:latin typeface="Meiryo UI" panose="020B0604030504040204" pitchFamily="50" charset="-128"/>
                <a:ea typeface="Meiryo UI" panose="020B0604030504040204" pitchFamily="50" charset="-128"/>
              </a:rPr>
              <a:t>)</a:t>
            </a:r>
          </a:p>
        </p:txBody>
      </p:sp>
      <p:sp>
        <p:nvSpPr>
          <p:cNvPr id="19" name="テキスト ボックス 18">
            <a:extLst>
              <a:ext uri="{FF2B5EF4-FFF2-40B4-BE49-F238E27FC236}">
                <a16:creationId xmlns:a16="http://schemas.microsoft.com/office/drawing/2014/main" id="{EAFA6971-1DD7-4DCC-B5EE-E2E2E604C462}"/>
              </a:ext>
            </a:extLst>
          </p:cNvPr>
          <p:cNvSpPr txBox="1"/>
          <p:nvPr/>
        </p:nvSpPr>
        <p:spPr>
          <a:xfrm>
            <a:off x="7592465" y="1689645"/>
            <a:ext cx="2244525"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ベイズ</a:t>
            </a:r>
            <a:r>
              <a:rPr lang="ja-JP" altLang="en-US" sz="3000" dirty="0">
                <a:latin typeface="Meiryo UI" panose="020B0604030504040204" pitchFamily="50" charset="-128"/>
                <a:ea typeface="Meiryo UI" panose="020B0604030504040204" pitchFamily="50" charset="-128"/>
              </a:rPr>
              <a:t>統計学</a:t>
            </a:r>
            <a:endParaRPr kumimoji="1" lang="ja-JP" altLang="en-US" sz="3000" dirty="0">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C51B3375-2CC9-4787-BB93-C2E08DB83982}"/>
              </a:ext>
            </a:extLst>
          </p:cNvPr>
          <p:cNvCxnSpPr>
            <a:cxnSpLocks/>
          </p:cNvCxnSpPr>
          <p:nvPr/>
        </p:nvCxnSpPr>
        <p:spPr>
          <a:xfrm>
            <a:off x="1969495" y="4792332"/>
            <a:ext cx="2125849" cy="0"/>
          </a:xfrm>
          <a:prstGeom prst="line">
            <a:avLst/>
          </a:prstGeom>
          <a:ln w="158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62D86D96-6D64-477E-99BC-7AB52EE794B5}"/>
              </a:ext>
            </a:extLst>
          </p:cNvPr>
          <p:cNvCxnSpPr/>
          <p:nvPr/>
        </p:nvCxnSpPr>
        <p:spPr>
          <a:xfrm flipH="1">
            <a:off x="2807737" y="4387996"/>
            <a:ext cx="260230" cy="404336"/>
          </a:xfrm>
          <a:prstGeom prst="line">
            <a:avLst/>
          </a:prstGeom>
        </p:spPr>
        <p:style>
          <a:lnRef idx="1">
            <a:schemeClr val="dk1"/>
          </a:lnRef>
          <a:fillRef idx="0">
            <a:schemeClr val="dk1"/>
          </a:fillRef>
          <a:effectRef idx="0">
            <a:schemeClr val="dk1"/>
          </a:effectRef>
          <a:fontRef idx="minor">
            <a:schemeClr val="tx1"/>
          </a:fontRef>
        </p:style>
      </p:cxnSp>
      <p:sp>
        <p:nvSpPr>
          <p:cNvPr id="35" name="テキスト ボックス 34">
            <a:extLst>
              <a:ext uri="{FF2B5EF4-FFF2-40B4-BE49-F238E27FC236}">
                <a16:creationId xmlns:a16="http://schemas.microsoft.com/office/drawing/2014/main" id="{9E6B34A7-D7B9-4CE6-9397-9E07D61E16CA}"/>
              </a:ext>
            </a:extLst>
          </p:cNvPr>
          <p:cNvSpPr txBox="1"/>
          <p:nvPr/>
        </p:nvSpPr>
        <p:spPr>
          <a:xfrm>
            <a:off x="2666607" y="3730504"/>
            <a:ext cx="1210588" cy="707886"/>
          </a:xfrm>
          <a:prstGeom prst="rect">
            <a:avLst/>
          </a:prstGeom>
          <a:noFill/>
        </p:spPr>
        <p:txBody>
          <a:bodyPr wrap="none" rtlCol="0">
            <a:spAutoFit/>
          </a:bodyPr>
          <a:lstStyle/>
          <a:p>
            <a:r>
              <a:rPr lang="ja-JP" altLang="en-US" sz="2000" dirty="0">
                <a:latin typeface="Meiryo UI" panose="020B0604030504040204" pitchFamily="50" charset="-128"/>
                <a:ea typeface="Meiryo UI" panose="020B0604030504040204" pitchFamily="50" charset="-128"/>
              </a:rPr>
              <a:t>ベイズ</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信頼区間</a:t>
            </a:r>
          </a:p>
        </p:txBody>
      </p:sp>
      <p:pic>
        <p:nvPicPr>
          <p:cNvPr id="36" name="図 35">
            <a:extLst>
              <a:ext uri="{FF2B5EF4-FFF2-40B4-BE49-F238E27FC236}">
                <a16:creationId xmlns:a16="http://schemas.microsoft.com/office/drawing/2014/main" id="{76C5E92C-B3B0-4A27-8F1B-18CF0A197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5356" y="5707200"/>
            <a:ext cx="1504762" cy="542857"/>
          </a:xfrm>
          <a:prstGeom prst="rect">
            <a:avLst/>
          </a:prstGeom>
        </p:spPr>
      </p:pic>
      <p:sp>
        <p:nvSpPr>
          <p:cNvPr id="38" name="テキスト ボックス 37">
            <a:extLst>
              <a:ext uri="{FF2B5EF4-FFF2-40B4-BE49-F238E27FC236}">
                <a16:creationId xmlns:a16="http://schemas.microsoft.com/office/drawing/2014/main" id="{A04191F6-644E-4A7D-832F-964CD72FF0DC}"/>
              </a:ext>
            </a:extLst>
          </p:cNvPr>
          <p:cNvSpPr txBox="1"/>
          <p:nvPr/>
        </p:nvSpPr>
        <p:spPr>
          <a:xfrm>
            <a:off x="4008743" y="5634504"/>
            <a:ext cx="4666662" cy="615553"/>
          </a:xfrm>
          <a:prstGeom prst="rect">
            <a:avLst/>
          </a:prstGeom>
          <a:noFill/>
        </p:spPr>
        <p:txBody>
          <a:bodyPr wrap="none" rtlCol="0">
            <a:spAutoFit/>
          </a:bodyPr>
          <a:lstStyle/>
          <a:p>
            <a:r>
              <a:rPr lang="ja-JP" altLang="en-US" sz="3400" dirty="0">
                <a:solidFill>
                  <a:schemeClr val="accent2"/>
                </a:solidFill>
                <a:latin typeface="Meiryo UI" panose="020B0604030504040204" pitchFamily="50" charset="-128"/>
                <a:ea typeface="Meiryo UI" panose="020B0604030504040204" pitchFamily="50" charset="-128"/>
              </a:rPr>
              <a:t>事後分布は</a:t>
            </a:r>
            <a:r>
              <a:rPr lang="en-US" altLang="ja-JP" sz="3400" dirty="0">
                <a:solidFill>
                  <a:schemeClr val="accent2"/>
                </a:solidFill>
                <a:latin typeface="Meiryo UI" panose="020B0604030504040204" pitchFamily="50" charset="-128"/>
                <a:ea typeface="Meiryo UI" panose="020B0604030504040204" pitchFamily="50" charset="-128"/>
              </a:rPr>
              <a:t>θ</a:t>
            </a:r>
            <a:r>
              <a:rPr lang="ja-JP" altLang="en-US" sz="3400" dirty="0">
                <a:solidFill>
                  <a:schemeClr val="accent2"/>
                </a:solidFill>
                <a:latin typeface="Meiryo UI" panose="020B0604030504040204" pitchFamily="50" charset="-128"/>
                <a:ea typeface="Meiryo UI" panose="020B0604030504040204" pitchFamily="50" charset="-128"/>
              </a:rPr>
              <a:t>の確率分布</a:t>
            </a:r>
            <a:endParaRPr lang="en-US" altLang="ja-JP" sz="3400" dirty="0">
              <a:solidFill>
                <a:schemeClr val="accent2"/>
              </a:solidFill>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1B064A86-C2F3-444F-A1DE-EB09223D35A0}"/>
              </a:ext>
            </a:extLst>
          </p:cNvPr>
          <p:cNvSpPr txBox="1"/>
          <p:nvPr/>
        </p:nvSpPr>
        <p:spPr>
          <a:xfrm>
            <a:off x="1753344" y="1751162"/>
            <a:ext cx="2629246"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ベイズ信頼区間</a:t>
            </a:r>
          </a:p>
        </p:txBody>
      </p:sp>
    </p:spTree>
    <p:extLst>
      <p:ext uri="{BB962C8B-B14F-4D97-AF65-F5344CB8AC3E}">
        <p14:creationId xmlns:p14="http://schemas.microsoft.com/office/powerpoint/2010/main" val="218241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86C5780A-2D6C-4E01-8C12-F54BE594E76E}"/>
              </a:ext>
            </a:extLst>
          </p:cNvPr>
          <p:cNvSpPr/>
          <p:nvPr/>
        </p:nvSpPr>
        <p:spPr>
          <a:xfrm>
            <a:off x="409303" y="1431142"/>
            <a:ext cx="5991497" cy="504803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ベイズの考え方では出た結果</a:t>
            </a:r>
            <a:r>
              <a:rPr lang="en-US" altLang="ja-JP" sz="2000" dirty="0">
                <a:solidFill>
                  <a:schemeClr val="tx1"/>
                </a:solidFill>
                <a:latin typeface="Meiryo UI" panose="020B0604030504040204" pitchFamily="50" charset="-128"/>
                <a:ea typeface="Meiryo UI" panose="020B0604030504040204" pitchFamily="50" charset="-128"/>
              </a:rPr>
              <a:t>D</a:t>
            </a:r>
            <a:r>
              <a:rPr lang="ja-JP" altLang="en-US" sz="2000" dirty="0">
                <a:solidFill>
                  <a:schemeClr val="tx1"/>
                </a:solidFill>
                <a:latin typeface="Meiryo UI" panose="020B0604030504040204" pitchFamily="50" charset="-128"/>
                <a:ea typeface="Meiryo UI" panose="020B0604030504040204" pitchFamily="50" charset="-128"/>
              </a:rPr>
              <a:t>を元に、それを生起させる原因</a:t>
            </a:r>
            <a:r>
              <a:rPr lang="en-US" altLang="ja-JP" sz="2000" dirty="0">
                <a:solidFill>
                  <a:schemeClr val="tx1"/>
                </a:solidFill>
                <a:latin typeface="Meiryo UI" panose="020B0604030504040204" pitchFamily="50" charset="-128"/>
                <a:ea typeface="Meiryo UI" panose="020B0604030504040204" pitchFamily="50" charset="-128"/>
              </a:rPr>
              <a:t>θ</a:t>
            </a:r>
            <a:r>
              <a:rPr lang="ja-JP" altLang="en-US" sz="2000" dirty="0">
                <a:solidFill>
                  <a:schemeClr val="tx1"/>
                </a:solidFill>
                <a:latin typeface="Meiryo UI" panose="020B0604030504040204" pitchFamily="50" charset="-128"/>
                <a:ea typeface="Meiryo UI" panose="020B0604030504040204" pitchFamily="50" charset="-128"/>
              </a:rPr>
              <a:t>を逆に推定するという立場を取る事を学んだ。</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ベイズの定理により、尤度関数と事前分布、エビデンスから事後分布という逆確率を求めることが出来ることを学んだ。</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パラメーター</a:t>
            </a:r>
            <a:r>
              <a:rPr lang="en-US" altLang="ja-JP" sz="2000" dirty="0">
                <a:solidFill>
                  <a:schemeClr val="tx1"/>
                </a:solidFill>
                <a:latin typeface="Meiryo UI" panose="020B0604030504040204" pitchFamily="50" charset="-128"/>
                <a:ea typeface="Meiryo UI" panose="020B0604030504040204" pitchFamily="50" charset="-128"/>
              </a:rPr>
              <a:t>θ</a:t>
            </a:r>
            <a:r>
              <a:rPr lang="ja-JP" altLang="en-US" sz="2000" dirty="0">
                <a:solidFill>
                  <a:schemeClr val="tx1"/>
                </a:solidFill>
                <a:latin typeface="Meiryo UI" panose="020B0604030504040204" pitchFamily="50" charset="-128"/>
                <a:ea typeface="Meiryo UI" panose="020B0604030504040204" pitchFamily="50" charset="-128"/>
              </a:rPr>
              <a:t>の確率分布を考えるかそうでないかという点でベイズ統計と従来の統計学との違いについて学んだ</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46D321E7-EEBA-4BB9-A1AE-B1E8928E18FC}"/>
              </a:ext>
            </a:extLst>
          </p:cNvPr>
          <p:cNvPicPr>
            <a:picLocks noChangeAspect="1"/>
          </p:cNvPicPr>
          <p:nvPr/>
        </p:nvPicPr>
        <p:blipFill>
          <a:blip r:embed="rId4"/>
          <a:stretch>
            <a:fillRect/>
          </a:stretch>
        </p:blipFill>
        <p:spPr>
          <a:xfrm>
            <a:off x="6484953" y="1276858"/>
            <a:ext cx="5474846" cy="2155810"/>
          </a:xfrm>
          <a:prstGeom prst="rect">
            <a:avLst/>
          </a:prstGeom>
        </p:spPr>
      </p:pic>
      <p:pic>
        <p:nvPicPr>
          <p:cNvPr id="6" name="図 5">
            <a:extLst>
              <a:ext uri="{FF2B5EF4-FFF2-40B4-BE49-F238E27FC236}">
                <a16:creationId xmlns:a16="http://schemas.microsoft.com/office/drawing/2014/main" id="{5D55A996-050A-427B-B801-526EF62C8EFB}"/>
              </a:ext>
            </a:extLst>
          </p:cNvPr>
          <p:cNvPicPr>
            <a:picLocks noChangeAspect="1"/>
          </p:cNvPicPr>
          <p:nvPr/>
        </p:nvPicPr>
        <p:blipFill>
          <a:blip r:embed="rId5"/>
          <a:stretch>
            <a:fillRect/>
          </a:stretch>
        </p:blipFill>
        <p:spPr>
          <a:xfrm>
            <a:off x="6545913" y="3955159"/>
            <a:ext cx="5486222" cy="2292325"/>
          </a:xfrm>
          <a:prstGeom prst="rect">
            <a:avLst/>
          </a:prstGeom>
        </p:spPr>
      </p:pic>
    </p:spTree>
    <p:extLst>
      <p:ext uri="{BB962C8B-B14F-4D97-AF65-F5344CB8AC3E}">
        <p14:creationId xmlns:p14="http://schemas.microsoft.com/office/powerpoint/2010/main" val="3894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スクリーンショット が含まれている画像&#10;&#10;非常に高い精度で生成された説明">
            <a:extLst>
              <a:ext uri="{FF2B5EF4-FFF2-40B4-BE49-F238E27FC236}">
                <a16:creationId xmlns:a16="http://schemas.microsoft.com/office/drawing/2014/main" id="{DBB9F0AF-B33E-466E-99BF-4A5AF9F7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484" y="3527939"/>
            <a:ext cx="4851648" cy="3234432"/>
          </a:xfrm>
          <a:prstGeom prst="rect">
            <a:avLst/>
          </a:prstGeom>
        </p:spPr>
      </p:pic>
      <p:sp>
        <p:nvSpPr>
          <p:cNvPr id="34" name="正方形/長方形 33">
            <a:extLst>
              <a:ext uri="{FF2B5EF4-FFF2-40B4-BE49-F238E27FC236}">
                <a16:creationId xmlns:a16="http://schemas.microsoft.com/office/drawing/2014/main" id="{759AF07F-8CE0-43BE-A0AF-045C7C856A08}"/>
              </a:ext>
            </a:extLst>
          </p:cNvPr>
          <p:cNvSpPr/>
          <p:nvPr/>
        </p:nvSpPr>
        <p:spPr>
          <a:xfrm>
            <a:off x="4545874" y="1549450"/>
            <a:ext cx="7384868" cy="110177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条件付き確率</a:t>
            </a:r>
            <a:r>
              <a:rPr lang="en-US" altLang="ja-JP" sz="3000" dirty="0">
                <a:solidFill>
                  <a:schemeClr val="tx1"/>
                </a:solidFill>
                <a:latin typeface="Meiryo UI" panose="020B0604030504040204" pitchFamily="50" charset="-128"/>
                <a:ea typeface="Meiryo UI" panose="020B0604030504040204" pitchFamily="50" charset="-128"/>
              </a:rPr>
              <a:t>p(Y|X)</a:t>
            </a:r>
            <a:r>
              <a:rPr lang="ja-JP" altLang="en-US" sz="3000" dirty="0" err="1">
                <a:solidFill>
                  <a:schemeClr val="tx1"/>
                </a:solidFill>
                <a:latin typeface="Meiryo UI" panose="020B0604030504040204" pitchFamily="50" charset="-128"/>
                <a:ea typeface="Meiryo UI" panose="020B0604030504040204" pitchFamily="50" charset="-128"/>
              </a:rPr>
              <a:t>には</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袋と玉の相関情報が含まれている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袋の問題再訪</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6" name="楕円 25">
            <a:extLst>
              <a:ext uri="{FF2B5EF4-FFF2-40B4-BE49-F238E27FC236}">
                <a16:creationId xmlns:a16="http://schemas.microsoft.com/office/drawing/2014/main" id="{3E5A5975-7918-4F9A-982C-CD5027EDDE23}"/>
              </a:ext>
            </a:extLst>
          </p:cNvPr>
          <p:cNvSpPr/>
          <p:nvPr/>
        </p:nvSpPr>
        <p:spPr>
          <a:xfrm>
            <a:off x="1457494" y="1733005"/>
            <a:ext cx="2620120" cy="21130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348C4E7-327D-46AF-9790-DD9E0320D210}"/>
              </a:ext>
            </a:extLst>
          </p:cNvPr>
          <p:cNvSpPr>
            <a:spLocks noChangeAspect="1"/>
          </p:cNvSpPr>
          <p:nvPr/>
        </p:nvSpPr>
        <p:spPr>
          <a:xfrm>
            <a:off x="1826355" y="229274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EB03393-F628-4000-8F7A-A621EBB9DC6F}"/>
              </a:ext>
            </a:extLst>
          </p:cNvPr>
          <p:cNvSpPr>
            <a:spLocks noChangeAspect="1"/>
          </p:cNvSpPr>
          <p:nvPr/>
        </p:nvSpPr>
        <p:spPr>
          <a:xfrm>
            <a:off x="2392297" y="2248014"/>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F0181F1B-6E98-404B-8EFE-51119DA61603}"/>
              </a:ext>
            </a:extLst>
          </p:cNvPr>
          <p:cNvSpPr>
            <a:spLocks noChangeAspect="1"/>
          </p:cNvSpPr>
          <p:nvPr/>
        </p:nvSpPr>
        <p:spPr>
          <a:xfrm>
            <a:off x="2218167" y="274976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10BD5F55-C72E-463F-83DC-E2348A0484E9}"/>
              </a:ext>
            </a:extLst>
          </p:cNvPr>
          <p:cNvSpPr>
            <a:spLocks noChangeAspect="1"/>
          </p:cNvSpPr>
          <p:nvPr/>
        </p:nvSpPr>
        <p:spPr>
          <a:xfrm>
            <a:off x="1682173" y="2680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E33BACF-54C9-4F7D-8C62-277F59736649}"/>
              </a:ext>
            </a:extLst>
          </p:cNvPr>
          <p:cNvSpPr>
            <a:spLocks noChangeAspect="1"/>
          </p:cNvSpPr>
          <p:nvPr/>
        </p:nvSpPr>
        <p:spPr>
          <a:xfrm>
            <a:off x="3416878"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0925CB34-B420-4123-A45C-B391655269B6}"/>
              </a:ext>
            </a:extLst>
          </p:cNvPr>
          <p:cNvSpPr>
            <a:spLocks noChangeAspect="1"/>
          </p:cNvSpPr>
          <p:nvPr/>
        </p:nvSpPr>
        <p:spPr>
          <a:xfrm>
            <a:off x="2911231" y="32619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93C2369E-4DE3-4636-A51E-7BE530EDF8EA}"/>
              </a:ext>
            </a:extLst>
          </p:cNvPr>
          <p:cNvSpPr>
            <a:spLocks noChangeAspect="1"/>
          </p:cNvSpPr>
          <p:nvPr/>
        </p:nvSpPr>
        <p:spPr>
          <a:xfrm>
            <a:off x="2720721" y="2824308"/>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2DE2DDF-CE94-4EA9-96F1-168BB4730C52}"/>
              </a:ext>
            </a:extLst>
          </p:cNvPr>
          <p:cNvSpPr>
            <a:spLocks noChangeAspect="1"/>
          </p:cNvSpPr>
          <p:nvPr/>
        </p:nvSpPr>
        <p:spPr>
          <a:xfrm>
            <a:off x="2179765" y="3168752"/>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F45F218C-DB0B-4E0C-878D-558F45575C48}"/>
              </a:ext>
            </a:extLst>
          </p:cNvPr>
          <p:cNvSpPr>
            <a:spLocks noChangeAspect="1"/>
          </p:cNvSpPr>
          <p:nvPr/>
        </p:nvSpPr>
        <p:spPr>
          <a:xfrm>
            <a:off x="2789861" y="2363221"/>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00C0CAB9-06B5-4EF9-860D-6E3D7BD6662D}"/>
              </a:ext>
            </a:extLst>
          </p:cNvPr>
          <p:cNvSpPr>
            <a:spLocks noChangeAspect="1"/>
          </p:cNvSpPr>
          <p:nvPr/>
        </p:nvSpPr>
        <p:spPr>
          <a:xfrm>
            <a:off x="3223275" y="2789529"/>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C4093546-96BD-4A0C-A9CF-672BAB8FC4DA}"/>
              </a:ext>
            </a:extLst>
          </p:cNvPr>
          <p:cNvSpPr/>
          <p:nvPr/>
        </p:nvSpPr>
        <p:spPr>
          <a:xfrm>
            <a:off x="1457494" y="4203261"/>
            <a:ext cx="2620120" cy="2113048"/>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8825100B-5258-4FF8-8CB7-94623C86DBE5}"/>
              </a:ext>
            </a:extLst>
          </p:cNvPr>
          <p:cNvSpPr>
            <a:spLocks noChangeAspect="1"/>
          </p:cNvSpPr>
          <p:nvPr/>
        </p:nvSpPr>
        <p:spPr>
          <a:xfrm>
            <a:off x="1826355" y="4763000"/>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3027127B-3A50-479C-B573-9781DDD4A15F}"/>
              </a:ext>
            </a:extLst>
          </p:cNvPr>
          <p:cNvSpPr>
            <a:spLocks noChangeAspect="1"/>
          </p:cNvSpPr>
          <p:nvPr/>
        </p:nvSpPr>
        <p:spPr>
          <a:xfrm>
            <a:off x="3357940" y="4535486"/>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083654EC-8737-46CD-A866-4210B603AC8F}"/>
              </a:ext>
            </a:extLst>
          </p:cNvPr>
          <p:cNvSpPr>
            <a:spLocks noChangeAspect="1"/>
          </p:cNvSpPr>
          <p:nvPr/>
        </p:nvSpPr>
        <p:spPr>
          <a:xfrm>
            <a:off x="2218167" y="5220022"/>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005A970-D71C-4B0F-A3C7-0F83CB33412A}"/>
              </a:ext>
            </a:extLst>
          </p:cNvPr>
          <p:cNvSpPr>
            <a:spLocks noChangeAspect="1"/>
          </p:cNvSpPr>
          <p:nvPr/>
        </p:nvSpPr>
        <p:spPr>
          <a:xfrm>
            <a:off x="1682173" y="5150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190DC6DD-B3CD-4EA5-92B0-99715EF71864}"/>
              </a:ext>
            </a:extLst>
          </p:cNvPr>
          <p:cNvSpPr>
            <a:spLocks noChangeAspect="1"/>
          </p:cNvSpPr>
          <p:nvPr/>
        </p:nvSpPr>
        <p:spPr>
          <a:xfrm>
            <a:off x="2911231" y="57321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747ACD8-9DF1-45F5-B0A0-9793AD4575FC}"/>
              </a:ext>
            </a:extLst>
          </p:cNvPr>
          <p:cNvSpPr>
            <a:spLocks noChangeAspect="1"/>
          </p:cNvSpPr>
          <p:nvPr/>
        </p:nvSpPr>
        <p:spPr>
          <a:xfrm>
            <a:off x="2720721" y="5294564"/>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D54CA688-8E26-479E-8A46-9E428F79809B}"/>
              </a:ext>
            </a:extLst>
          </p:cNvPr>
          <p:cNvSpPr>
            <a:spLocks noChangeAspect="1"/>
          </p:cNvSpPr>
          <p:nvPr/>
        </p:nvSpPr>
        <p:spPr>
          <a:xfrm>
            <a:off x="3223275" y="5259785"/>
            <a:ext cx="288000" cy="288000"/>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5540938B-9632-4609-A8F3-BF5A5160AC3D}"/>
              </a:ext>
            </a:extLst>
          </p:cNvPr>
          <p:cNvSpPr>
            <a:spLocks noChangeAspect="1"/>
          </p:cNvSpPr>
          <p:nvPr/>
        </p:nvSpPr>
        <p:spPr>
          <a:xfrm>
            <a:off x="2797637" y="485715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33E0C526-2DBF-44A5-924A-B634379BA9FC}"/>
              </a:ext>
            </a:extLst>
          </p:cNvPr>
          <p:cNvSpPr>
            <a:spLocks noChangeAspect="1"/>
          </p:cNvSpPr>
          <p:nvPr/>
        </p:nvSpPr>
        <p:spPr>
          <a:xfrm>
            <a:off x="2177864" y="5768165"/>
            <a:ext cx="288000" cy="2880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EDCC84B1-E18E-4913-8B67-8494A114EF5A}"/>
              </a:ext>
            </a:extLst>
          </p:cNvPr>
          <p:cNvSpPr txBox="1"/>
          <p:nvPr/>
        </p:nvSpPr>
        <p:spPr>
          <a:xfrm>
            <a:off x="680776" y="1717618"/>
            <a:ext cx="79220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a</a:t>
            </a:r>
            <a:endParaRPr kumimoji="1" lang="ja-JP" altLang="en-US" sz="3000" dirty="0">
              <a:latin typeface="Meiryo UI" panose="020B0604030504040204" pitchFamily="50" charset="-128"/>
              <a:ea typeface="Meiryo UI" panose="020B0604030504040204" pitchFamily="50" charset="-128"/>
            </a:endParaRPr>
          </a:p>
        </p:txBody>
      </p:sp>
      <p:sp>
        <p:nvSpPr>
          <p:cNvPr id="58" name="テキスト ボックス 57">
            <a:extLst>
              <a:ext uri="{FF2B5EF4-FFF2-40B4-BE49-F238E27FC236}">
                <a16:creationId xmlns:a16="http://schemas.microsoft.com/office/drawing/2014/main" id="{7003C5F7-63A9-44C0-B6C6-FABB1C222738}"/>
              </a:ext>
            </a:extLst>
          </p:cNvPr>
          <p:cNvSpPr txBox="1"/>
          <p:nvPr/>
        </p:nvSpPr>
        <p:spPr>
          <a:xfrm>
            <a:off x="654069" y="3926262"/>
            <a:ext cx="803425"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袋</a:t>
            </a:r>
            <a:r>
              <a:rPr lang="en-US" altLang="ja-JP" sz="3000" dirty="0">
                <a:latin typeface="Meiryo UI" panose="020B0604030504040204" pitchFamily="50" charset="-128"/>
                <a:ea typeface="Meiryo UI" panose="020B0604030504040204" pitchFamily="50" charset="-128"/>
              </a:rPr>
              <a:t>b</a:t>
            </a:r>
            <a:endParaRPr kumimoji="1" lang="ja-JP" altLang="en-US" sz="3000" dirty="0">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4D5E1CF-1878-4F2A-88DB-036DD545F169}"/>
              </a:ext>
            </a:extLst>
          </p:cNvPr>
          <p:cNvSpPr txBox="1"/>
          <p:nvPr/>
        </p:nvSpPr>
        <p:spPr>
          <a:xfrm>
            <a:off x="6149434" y="3397862"/>
            <a:ext cx="4177747" cy="492443"/>
          </a:xfrm>
          <a:prstGeom prst="rect">
            <a:avLst/>
          </a:prstGeom>
          <a:noFill/>
        </p:spPr>
        <p:txBody>
          <a:bodyPr wrap="none" rtlCol="0">
            <a:spAutoFit/>
          </a:bodyPr>
          <a:lstStyle/>
          <a:p>
            <a:r>
              <a:rPr lang="ja-JP" altLang="en-US" sz="2600" dirty="0">
                <a:latin typeface="Meiryo UI" panose="020B0604030504040204" pitchFamily="50" charset="-128"/>
                <a:ea typeface="Meiryo UI" panose="020B0604030504040204" pitchFamily="50" charset="-128"/>
              </a:rPr>
              <a:t>袋ごとの赤玉・青玉を引く確率</a:t>
            </a:r>
            <a:endParaRPr kumimoji="1" lang="ja-JP" altLang="en-US" sz="26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8345F575-DB4D-4E33-A0D8-C91AE80B4631}"/>
              </a:ext>
            </a:extLst>
          </p:cNvPr>
          <p:cNvSpPr txBox="1"/>
          <p:nvPr/>
        </p:nvSpPr>
        <p:spPr>
          <a:xfrm>
            <a:off x="7395950" y="2651222"/>
            <a:ext cx="4396973" cy="553998"/>
          </a:xfrm>
          <a:prstGeom prst="rect">
            <a:avLst/>
          </a:prstGeom>
          <a:noFill/>
        </p:spPr>
        <p:txBody>
          <a:bodyPr wrap="none" rtlCol="0">
            <a:spAutoFit/>
          </a:bodyPr>
          <a:lstStyle/>
          <a:p>
            <a:r>
              <a:rPr lang="en-US" altLang="ja-JP" sz="3000" dirty="0">
                <a:latin typeface="Meiryo UI" panose="020B0604030504040204" pitchFamily="50" charset="-128"/>
                <a:ea typeface="Meiryo UI" panose="020B0604030504040204" pitchFamily="50" charset="-128"/>
              </a:rPr>
              <a:t>*Y:</a:t>
            </a:r>
            <a:r>
              <a:rPr lang="ja-JP" altLang="en-US" sz="3000" dirty="0">
                <a:latin typeface="Meiryo UI" panose="020B0604030504040204" pitchFamily="50" charset="-128"/>
                <a:ea typeface="Meiryo UI" panose="020B0604030504040204" pitchFamily="50" charset="-128"/>
              </a:rPr>
              <a:t>玉の選択、</a:t>
            </a:r>
            <a:r>
              <a:rPr lang="en-US" altLang="ja-JP" sz="3000" dirty="0">
                <a:latin typeface="Meiryo UI" panose="020B0604030504040204" pitchFamily="50" charset="-128"/>
                <a:ea typeface="Meiryo UI" panose="020B0604030504040204" pitchFamily="50" charset="-128"/>
              </a:rPr>
              <a:t>X:</a:t>
            </a:r>
            <a:r>
              <a:rPr lang="ja-JP" altLang="en-US" sz="3000" dirty="0">
                <a:latin typeface="Meiryo UI" panose="020B0604030504040204" pitchFamily="50" charset="-128"/>
                <a:ea typeface="Meiryo UI" panose="020B0604030504040204" pitchFamily="50" charset="-128"/>
              </a:rPr>
              <a:t>袋の選択</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023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スクリーンショット が含まれている画像&#10;&#10;非常に高い精度で生成された説明">
            <a:extLst>
              <a:ext uri="{FF2B5EF4-FFF2-40B4-BE49-F238E27FC236}">
                <a16:creationId xmlns:a16="http://schemas.microsoft.com/office/drawing/2014/main" id="{DBB9F0AF-B33E-466E-99BF-4A5AF9F7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2" y="2100336"/>
            <a:ext cx="4122022" cy="2748014"/>
          </a:xfrm>
          <a:prstGeom prst="rect">
            <a:avLst/>
          </a:prstGeom>
        </p:spPr>
      </p:pic>
      <p:sp>
        <p:nvSpPr>
          <p:cNvPr id="34" name="正方形/長方形 33">
            <a:extLst>
              <a:ext uri="{FF2B5EF4-FFF2-40B4-BE49-F238E27FC236}">
                <a16:creationId xmlns:a16="http://schemas.microsoft.com/office/drawing/2014/main" id="{759AF07F-8CE0-43BE-A0AF-045C7C856A08}"/>
              </a:ext>
            </a:extLst>
          </p:cNvPr>
          <p:cNvSpPr/>
          <p:nvPr/>
        </p:nvSpPr>
        <p:spPr>
          <a:xfrm>
            <a:off x="4537165" y="1840456"/>
            <a:ext cx="7384868" cy="81867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選んだ袋がどちらか分からなかったとする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袋の問題再訪</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4D5E1CF-1878-4F2A-88DB-036DD545F169}"/>
              </a:ext>
            </a:extLst>
          </p:cNvPr>
          <p:cNvSpPr txBox="1"/>
          <p:nvPr/>
        </p:nvSpPr>
        <p:spPr>
          <a:xfrm>
            <a:off x="7367824" y="1276858"/>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問題設定</a:t>
            </a:r>
            <a:endParaRPr kumimoji="1" lang="ja-JP" altLang="en-US" sz="3000"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6B11BB46-63C8-4ACD-8E51-942829AEFAC4}"/>
              </a:ext>
            </a:extLst>
          </p:cNvPr>
          <p:cNvSpPr/>
          <p:nvPr/>
        </p:nvSpPr>
        <p:spPr>
          <a:xfrm>
            <a:off x="4537165" y="2867314"/>
            <a:ext cx="7384868" cy="79899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袋から復元抽出で</a:t>
            </a:r>
            <a:r>
              <a:rPr lang="en-US" altLang="ja-JP" sz="3000" dirty="0">
                <a:solidFill>
                  <a:schemeClr val="tx1"/>
                </a:solidFill>
                <a:latin typeface="Meiryo UI" panose="020B0604030504040204" pitchFamily="50" charset="-128"/>
                <a:ea typeface="Meiryo UI" panose="020B0604030504040204" pitchFamily="50" charset="-128"/>
              </a:rPr>
              <a:t>10</a:t>
            </a:r>
            <a:r>
              <a:rPr lang="ja-JP" altLang="en-US" sz="3000" dirty="0">
                <a:solidFill>
                  <a:schemeClr val="tx1"/>
                </a:solidFill>
                <a:latin typeface="Meiryo UI" panose="020B0604030504040204" pitchFamily="50" charset="-128"/>
                <a:ea typeface="Meiryo UI" panose="020B0604030504040204" pitchFamily="50" charset="-128"/>
              </a:rPr>
              <a:t>回球を取り出す</a:t>
            </a:r>
            <a:endParaRPr lang="en-US" altLang="ja-JP" sz="3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03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スクリーンショット が含まれている画像&#10;&#10;非常に高い精度で生成された説明">
            <a:extLst>
              <a:ext uri="{FF2B5EF4-FFF2-40B4-BE49-F238E27FC236}">
                <a16:creationId xmlns:a16="http://schemas.microsoft.com/office/drawing/2014/main" id="{DBB9F0AF-B33E-466E-99BF-4A5AF9F7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2" y="2100336"/>
            <a:ext cx="4122022" cy="2748014"/>
          </a:xfrm>
          <a:prstGeom prst="rect">
            <a:avLst/>
          </a:prstGeom>
        </p:spPr>
      </p:pic>
      <p:sp>
        <p:nvSpPr>
          <p:cNvPr id="34" name="正方形/長方形 33">
            <a:extLst>
              <a:ext uri="{FF2B5EF4-FFF2-40B4-BE49-F238E27FC236}">
                <a16:creationId xmlns:a16="http://schemas.microsoft.com/office/drawing/2014/main" id="{759AF07F-8CE0-43BE-A0AF-045C7C856A08}"/>
              </a:ext>
            </a:extLst>
          </p:cNvPr>
          <p:cNvSpPr/>
          <p:nvPr/>
        </p:nvSpPr>
        <p:spPr>
          <a:xfrm>
            <a:off x="4537165" y="1840456"/>
            <a:ext cx="7384868" cy="81867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選んだ袋がどちらか分からなかったとする</a:t>
            </a:r>
            <a:endParaRPr lang="en-US" altLang="ja-JP" sz="3000" dirty="0">
              <a:solidFill>
                <a:schemeClr val="tx1"/>
              </a:solidFill>
              <a:latin typeface="Meiryo UI" panose="020B0604030504040204" pitchFamily="50" charset="-128"/>
              <a:ea typeface="Meiryo UI" panose="020B0604030504040204" pitchFamily="50" charset="-128"/>
            </a:endParaRPr>
          </a:p>
        </p:txBody>
      </p:sp>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袋の問題再訪</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4D5E1CF-1878-4F2A-88DB-036DD545F169}"/>
              </a:ext>
            </a:extLst>
          </p:cNvPr>
          <p:cNvSpPr txBox="1"/>
          <p:nvPr/>
        </p:nvSpPr>
        <p:spPr>
          <a:xfrm>
            <a:off x="7367824" y="1276858"/>
            <a:ext cx="172354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問題設定</a:t>
            </a:r>
            <a:endParaRPr kumimoji="1" lang="ja-JP" altLang="en-US" sz="3000"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6B11BB46-63C8-4ACD-8E51-942829AEFAC4}"/>
              </a:ext>
            </a:extLst>
          </p:cNvPr>
          <p:cNvSpPr/>
          <p:nvPr/>
        </p:nvSpPr>
        <p:spPr>
          <a:xfrm>
            <a:off x="4537165" y="2867314"/>
            <a:ext cx="7384868" cy="798995"/>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袋から復元抽出で</a:t>
            </a:r>
            <a:r>
              <a:rPr lang="en-US" altLang="ja-JP" sz="3000" dirty="0">
                <a:solidFill>
                  <a:schemeClr val="tx1"/>
                </a:solidFill>
                <a:latin typeface="Meiryo UI" panose="020B0604030504040204" pitchFamily="50" charset="-128"/>
                <a:ea typeface="Meiryo UI" panose="020B0604030504040204" pitchFamily="50" charset="-128"/>
              </a:rPr>
              <a:t>10</a:t>
            </a:r>
            <a:r>
              <a:rPr lang="ja-JP" altLang="en-US" sz="3000" dirty="0">
                <a:solidFill>
                  <a:schemeClr val="tx1"/>
                </a:solidFill>
                <a:latin typeface="Meiryo UI" panose="020B0604030504040204" pitchFamily="50" charset="-128"/>
                <a:ea typeface="Meiryo UI" panose="020B0604030504040204" pitchFamily="50" charset="-128"/>
              </a:rPr>
              <a:t>回球を取り出す</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1535FA22-2ABC-4CEB-8148-AC3022F98B79}"/>
              </a:ext>
            </a:extLst>
          </p:cNvPr>
          <p:cNvSpPr/>
          <p:nvPr/>
        </p:nvSpPr>
        <p:spPr>
          <a:xfrm>
            <a:off x="4537165" y="4485408"/>
            <a:ext cx="7384868" cy="110177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1"/>
                </a:solidFill>
                <a:latin typeface="Meiryo UI" panose="020B0604030504040204" pitchFamily="50" charset="-128"/>
                <a:ea typeface="Meiryo UI" panose="020B0604030504040204" pitchFamily="50" charset="-128"/>
              </a:rPr>
              <a:t>b</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1"/>
                </a:solidFill>
                <a:latin typeface="Meiryo UI" panose="020B0604030504040204" pitchFamily="50" charset="-128"/>
                <a:ea typeface="Meiryo UI" panose="020B0604030504040204" pitchFamily="50" charset="-128"/>
              </a:rPr>
              <a:t>b</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1"/>
                </a:solidFill>
                <a:latin typeface="Meiryo UI" panose="020B0604030504040204" pitchFamily="50" charset="-128"/>
                <a:ea typeface="Meiryo UI" panose="020B0604030504040204" pitchFamily="50" charset="-128"/>
              </a:rPr>
              <a:t>b</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p>
        </p:txBody>
      </p:sp>
      <p:sp>
        <p:nvSpPr>
          <p:cNvPr id="33" name="テキスト ボックス 32">
            <a:extLst>
              <a:ext uri="{FF2B5EF4-FFF2-40B4-BE49-F238E27FC236}">
                <a16:creationId xmlns:a16="http://schemas.microsoft.com/office/drawing/2014/main" id="{947F9EC4-2054-41B8-B3F7-24F9E703A6D2}"/>
              </a:ext>
            </a:extLst>
          </p:cNvPr>
          <p:cNvSpPr txBox="1"/>
          <p:nvPr/>
        </p:nvSpPr>
        <p:spPr>
          <a:xfrm>
            <a:off x="7711813" y="3798859"/>
            <a:ext cx="954107"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結果</a:t>
            </a:r>
            <a:endParaRPr kumimoji="1" lang="ja-JP" altLang="en-US" sz="30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6DEAF739-96E7-4535-B15F-795F301DB77B}"/>
              </a:ext>
            </a:extLst>
          </p:cNvPr>
          <p:cNvSpPr txBox="1"/>
          <p:nvPr/>
        </p:nvSpPr>
        <p:spPr>
          <a:xfrm>
            <a:off x="4890001" y="5852281"/>
            <a:ext cx="7301999" cy="553998"/>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となった。さて、選んだのはどちらの袋だったか？</a:t>
            </a:r>
            <a:endParaRPr kumimoji="1" lang="ja-JP" altLang="en-US" sz="3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7951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スクリーンショット が含まれている画像&#10;&#10;非常に高い精度で生成された説明">
            <a:extLst>
              <a:ext uri="{FF2B5EF4-FFF2-40B4-BE49-F238E27FC236}">
                <a16:creationId xmlns:a16="http://schemas.microsoft.com/office/drawing/2014/main" id="{DBB9F0AF-B33E-466E-99BF-4A5AF9F75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92" y="2100336"/>
            <a:ext cx="4122022" cy="2748014"/>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ベイズの考え方</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60" name="テキスト ボックス 59">
            <a:extLst>
              <a:ext uri="{FF2B5EF4-FFF2-40B4-BE49-F238E27FC236}">
                <a16:creationId xmlns:a16="http://schemas.microsoft.com/office/drawing/2014/main" id="{64D5E1CF-1878-4F2A-88DB-036DD545F169}"/>
              </a:ext>
            </a:extLst>
          </p:cNvPr>
          <p:cNvSpPr txBox="1"/>
          <p:nvPr/>
        </p:nvSpPr>
        <p:spPr>
          <a:xfrm>
            <a:off x="7054315" y="1276858"/>
            <a:ext cx="2861681" cy="553998"/>
          </a:xfrm>
          <a:prstGeom prst="rect">
            <a:avLst/>
          </a:prstGeom>
          <a:noFill/>
        </p:spPr>
        <p:txBody>
          <a:bodyPr wrap="none" rtlCol="0">
            <a:spAutoFit/>
          </a:bodyPr>
          <a:lstStyle/>
          <a:p>
            <a:r>
              <a:rPr kumimoji="1" lang="ja-JP" altLang="en-US" sz="3000" dirty="0">
                <a:latin typeface="Meiryo UI" panose="020B0604030504040204" pitchFamily="50" charset="-128"/>
                <a:ea typeface="Meiryo UI" panose="020B0604030504040204" pitchFamily="50" charset="-128"/>
              </a:rPr>
              <a:t>常識的に考えると</a:t>
            </a:r>
          </a:p>
        </p:txBody>
      </p:sp>
      <p:sp>
        <p:nvSpPr>
          <p:cNvPr id="32" name="正方形/長方形 31">
            <a:extLst>
              <a:ext uri="{FF2B5EF4-FFF2-40B4-BE49-F238E27FC236}">
                <a16:creationId xmlns:a16="http://schemas.microsoft.com/office/drawing/2014/main" id="{1535FA22-2ABC-4CEB-8148-AC3022F98B79}"/>
              </a:ext>
            </a:extLst>
          </p:cNvPr>
          <p:cNvSpPr/>
          <p:nvPr/>
        </p:nvSpPr>
        <p:spPr>
          <a:xfrm>
            <a:off x="4496432" y="1892006"/>
            <a:ext cx="7384868" cy="110177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1"/>
                </a:solidFill>
                <a:latin typeface="Meiryo UI" panose="020B0604030504040204" pitchFamily="50" charset="-128"/>
                <a:ea typeface="Meiryo UI" panose="020B0604030504040204" pitchFamily="50" charset="-128"/>
              </a:rPr>
              <a:t>b</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1"/>
                </a:solidFill>
                <a:latin typeface="Meiryo UI" panose="020B0604030504040204" pitchFamily="50" charset="-128"/>
                <a:ea typeface="Meiryo UI" panose="020B0604030504040204" pitchFamily="50" charset="-128"/>
              </a:rPr>
              <a:t>b</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1"/>
                </a:solidFill>
                <a:latin typeface="Meiryo UI" panose="020B0604030504040204" pitchFamily="50" charset="-128"/>
                <a:ea typeface="Meiryo UI" panose="020B0604030504040204" pitchFamily="50" charset="-128"/>
              </a:rPr>
              <a:t>b</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r>
              <a:rPr lang="en-US" altLang="ja-JP" sz="3400" dirty="0">
                <a:solidFill>
                  <a:schemeClr val="tx1"/>
                </a:solidFill>
                <a:latin typeface="Meiryo UI" panose="020B0604030504040204" pitchFamily="50" charset="-128"/>
                <a:ea typeface="Meiryo UI" panose="020B0604030504040204" pitchFamily="50" charset="-128"/>
              </a:rPr>
              <a:t>, </a:t>
            </a:r>
            <a:r>
              <a:rPr lang="en-US" altLang="ja-JP" sz="3400" dirty="0">
                <a:solidFill>
                  <a:schemeClr val="accent2"/>
                </a:solidFill>
                <a:latin typeface="Meiryo UI" panose="020B0604030504040204" pitchFamily="50" charset="-128"/>
                <a:ea typeface="Meiryo UI" panose="020B0604030504040204" pitchFamily="50" charset="-128"/>
              </a:rPr>
              <a:t>r</a:t>
            </a:r>
          </a:p>
        </p:txBody>
      </p:sp>
      <p:sp>
        <p:nvSpPr>
          <p:cNvPr id="33" name="テキスト ボックス 32">
            <a:extLst>
              <a:ext uri="{FF2B5EF4-FFF2-40B4-BE49-F238E27FC236}">
                <a16:creationId xmlns:a16="http://schemas.microsoft.com/office/drawing/2014/main" id="{947F9EC4-2054-41B8-B3F7-24F9E703A6D2}"/>
              </a:ext>
            </a:extLst>
          </p:cNvPr>
          <p:cNvSpPr txBox="1"/>
          <p:nvPr/>
        </p:nvSpPr>
        <p:spPr>
          <a:xfrm>
            <a:off x="5607982" y="3197344"/>
            <a:ext cx="6223178" cy="553998"/>
          </a:xfrm>
          <a:prstGeom prst="rect">
            <a:avLst/>
          </a:prstGeom>
          <a:noFill/>
        </p:spPr>
        <p:txBody>
          <a:bodyPr wrap="none" rtlCol="0">
            <a:spAutoFit/>
          </a:bodyPr>
          <a:lstStyle/>
          <a:p>
            <a:r>
              <a:rPr lang="ja-JP" altLang="en-US" sz="3000" dirty="0" err="1">
                <a:latin typeface="Meiryo UI" panose="020B0604030504040204" pitchFamily="50" charset="-128"/>
                <a:ea typeface="Meiryo UI" panose="020B0604030504040204" pitchFamily="50" charset="-128"/>
              </a:rPr>
              <a:t>なの</a:t>
            </a:r>
            <a:r>
              <a:rPr lang="ja-JP" altLang="en-US" sz="3000" dirty="0">
                <a:latin typeface="Meiryo UI" panose="020B0604030504040204" pitchFamily="50" charset="-128"/>
                <a:ea typeface="Meiryo UI" panose="020B0604030504040204" pitchFamily="50" charset="-128"/>
              </a:rPr>
              <a:t>だから、赤が出やすい</a:t>
            </a:r>
            <a:r>
              <a:rPr lang="en-US" altLang="ja-JP" sz="3000" dirty="0">
                <a:latin typeface="Meiryo UI" panose="020B0604030504040204" pitchFamily="50" charset="-128"/>
                <a:ea typeface="Meiryo UI" panose="020B0604030504040204" pitchFamily="50" charset="-128"/>
              </a:rPr>
              <a:t>b</a:t>
            </a:r>
            <a:r>
              <a:rPr lang="ja-JP" altLang="en-US" sz="3000" dirty="0">
                <a:latin typeface="Meiryo UI" panose="020B0604030504040204" pitchFamily="50" charset="-128"/>
                <a:ea typeface="Meiryo UI" panose="020B0604030504040204" pitchFamily="50" charset="-128"/>
              </a:rPr>
              <a:t>を選んだ筈だ</a:t>
            </a:r>
            <a:endParaRPr kumimoji="1" lang="ja-JP" altLang="en-US" sz="300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5CA25B14-F760-472A-AE62-4143831A16E1}"/>
              </a:ext>
            </a:extLst>
          </p:cNvPr>
          <p:cNvSpPr/>
          <p:nvPr/>
        </p:nvSpPr>
        <p:spPr>
          <a:xfrm>
            <a:off x="4496432" y="4448852"/>
            <a:ext cx="7384868" cy="135105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これがベイズの考え方（</a:t>
            </a:r>
            <a:r>
              <a:rPr lang="ja-JP" altLang="en-US" sz="3000" dirty="0">
                <a:solidFill>
                  <a:schemeClr val="accent2"/>
                </a:solidFill>
                <a:latin typeface="Meiryo UI" panose="020B0604030504040204" pitchFamily="50" charset="-128"/>
                <a:ea typeface="Meiryo UI" panose="020B0604030504040204" pitchFamily="50" charset="-128"/>
              </a:rPr>
              <a:t>ベイズ推定</a:t>
            </a:r>
            <a:r>
              <a:rPr lang="ja-JP" altLang="en-US" sz="3000" dirty="0">
                <a:solidFill>
                  <a:schemeClr val="tx1"/>
                </a:solidFill>
                <a:latin typeface="Meiryo UI" panose="020B0604030504040204" pitchFamily="50" charset="-128"/>
                <a:ea typeface="Meiryo UI" panose="020B0604030504040204" pitchFamily="50" charset="-128"/>
              </a:rPr>
              <a:t>）</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出たデータ</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b="1" dirty="0">
                <a:solidFill>
                  <a:schemeClr val="tx1"/>
                </a:solidFill>
                <a:latin typeface="Meiryo UI" panose="020B0604030504040204" pitchFamily="50" charset="-128"/>
                <a:ea typeface="Meiryo UI" panose="020B0604030504040204" pitchFamily="50" charset="-128"/>
              </a:rPr>
              <a:t>結果</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を元に袋</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b="1" dirty="0">
                <a:solidFill>
                  <a:schemeClr val="tx1"/>
                </a:solidFill>
                <a:latin typeface="Meiryo UI" panose="020B0604030504040204" pitchFamily="50" charset="-128"/>
                <a:ea typeface="Meiryo UI" panose="020B0604030504040204" pitchFamily="50" charset="-128"/>
              </a:rPr>
              <a:t>原因</a:t>
            </a:r>
            <a:r>
              <a:rPr lang="en-US" altLang="ja-JP" sz="3000" dirty="0">
                <a:solidFill>
                  <a:schemeClr val="tx1"/>
                </a:solidFill>
                <a:latin typeface="Meiryo UI" panose="020B0604030504040204" pitchFamily="50" charset="-128"/>
                <a:ea typeface="Meiryo UI" panose="020B0604030504040204" pitchFamily="50" charset="-128"/>
              </a:rPr>
              <a:t>)</a:t>
            </a:r>
            <a:r>
              <a:rPr lang="ja-JP" altLang="en-US" sz="3000" dirty="0">
                <a:solidFill>
                  <a:schemeClr val="tx1"/>
                </a:solidFill>
                <a:latin typeface="Meiryo UI" panose="020B0604030504040204" pitchFamily="50" charset="-128"/>
                <a:ea typeface="Meiryo UI" panose="020B0604030504040204" pitchFamily="50" charset="-128"/>
              </a:rPr>
              <a:t>を推定する</a:t>
            </a:r>
            <a:r>
              <a:rPr lang="en-US" altLang="ja-JP" sz="3000" dirty="0">
                <a:solidFill>
                  <a:schemeClr val="tx1"/>
                </a:solidFill>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172718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ベイズの定理</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E903668D-FCEA-44C8-9B7D-A74581B67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253" y="4109593"/>
            <a:ext cx="3533333" cy="390476"/>
          </a:xfrm>
          <a:prstGeom prst="rect">
            <a:avLst/>
          </a:prstGeom>
        </p:spPr>
      </p:pic>
      <p:pic>
        <p:nvPicPr>
          <p:cNvPr id="5" name="図 4">
            <a:extLst>
              <a:ext uri="{FF2B5EF4-FFF2-40B4-BE49-F238E27FC236}">
                <a16:creationId xmlns:a16="http://schemas.microsoft.com/office/drawing/2014/main" id="{A0248CD9-5454-463B-B062-510893CFE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0396" y="3156357"/>
            <a:ext cx="3419048" cy="390476"/>
          </a:xfrm>
          <a:prstGeom prst="rect">
            <a:avLst/>
          </a:prstGeom>
        </p:spPr>
      </p:pic>
      <p:sp>
        <p:nvSpPr>
          <p:cNvPr id="17" name="テキスト ボックス 16">
            <a:extLst>
              <a:ext uri="{FF2B5EF4-FFF2-40B4-BE49-F238E27FC236}">
                <a16:creationId xmlns:a16="http://schemas.microsoft.com/office/drawing/2014/main" id="{35A8CFF4-078F-42E4-96B7-FAF614AE35FC}"/>
              </a:ext>
            </a:extLst>
          </p:cNvPr>
          <p:cNvSpPr txBox="1"/>
          <p:nvPr/>
        </p:nvSpPr>
        <p:spPr>
          <a:xfrm>
            <a:off x="4247831" y="1361254"/>
            <a:ext cx="4035079" cy="553998"/>
          </a:xfrm>
          <a:prstGeom prst="rect">
            <a:avLst/>
          </a:prstGeom>
          <a:noFill/>
        </p:spPr>
        <p:txBody>
          <a:bodyPr wrap="none" rtlCol="0">
            <a:spAutoFit/>
          </a:bodyPr>
          <a:lstStyle/>
          <a:p>
            <a:r>
              <a:rPr kumimoji="1" lang="en-US" altLang="ja-JP" sz="3000" dirty="0">
                <a:latin typeface="Meiryo UI" panose="020B0604030504040204" pitchFamily="50" charset="-128"/>
                <a:ea typeface="Meiryo UI" panose="020B0604030504040204" pitchFamily="50" charset="-128"/>
              </a:rPr>
              <a:t>θ(</a:t>
            </a:r>
            <a:r>
              <a:rPr kumimoji="1" lang="ja-JP" altLang="en-US" sz="3000" dirty="0">
                <a:latin typeface="Meiryo UI" panose="020B0604030504040204" pitchFamily="50" charset="-128"/>
                <a:ea typeface="Meiryo UI" panose="020B0604030504040204" pitchFamily="50" charset="-128"/>
              </a:rPr>
              <a:t>原因</a:t>
            </a:r>
            <a:r>
              <a:rPr kumimoji="1" lang="en-US" altLang="ja-JP" sz="3000" dirty="0">
                <a:latin typeface="Meiryo UI" panose="020B0604030504040204" pitchFamily="50" charset="-128"/>
                <a:ea typeface="Meiryo UI" panose="020B0604030504040204" pitchFamily="50" charset="-128"/>
              </a:rPr>
              <a:t>)</a:t>
            </a:r>
            <a:r>
              <a:rPr kumimoji="1" lang="ja-JP" altLang="en-US" sz="3000" dirty="0" err="1">
                <a:latin typeface="Meiryo UI" panose="020B0604030504040204" pitchFamily="50" charset="-128"/>
                <a:ea typeface="Meiryo UI" panose="020B0604030504040204" pitchFamily="50" charset="-128"/>
              </a:rPr>
              <a:t>、</a:t>
            </a:r>
            <a:r>
              <a:rPr kumimoji="1" lang="en-US" altLang="ja-JP" sz="3000" i="1" dirty="0">
                <a:latin typeface="Meiryo UI" panose="020B0604030504040204" pitchFamily="50" charset="-128"/>
                <a:ea typeface="Meiryo UI" panose="020B0604030504040204" pitchFamily="50" charset="-128"/>
              </a:rPr>
              <a:t>D</a:t>
            </a:r>
            <a:r>
              <a:rPr lang="en-US" altLang="ja-JP" sz="3000" dirty="0">
                <a:latin typeface="Meiryo UI" panose="020B0604030504040204" pitchFamily="50" charset="-128"/>
                <a:ea typeface="Meiryo UI" panose="020B0604030504040204" pitchFamily="50" charset="-128"/>
              </a:rPr>
              <a:t>(</a:t>
            </a:r>
            <a:r>
              <a:rPr kumimoji="1" lang="ja-JP" altLang="en-US" sz="3000" dirty="0">
                <a:latin typeface="Meiryo UI" panose="020B0604030504040204" pitchFamily="50" charset="-128"/>
                <a:ea typeface="Meiryo UI" panose="020B0604030504040204" pitchFamily="50" charset="-128"/>
              </a:rPr>
              <a:t>結果</a:t>
            </a:r>
            <a:r>
              <a:rPr kumimoji="1" lang="en-US" altLang="ja-JP" sz="3000" dirty="0">
                <a:latin typeface="Meiryo UI" panose="020B0604030504040204" pitchFamily="50" charset="-128"/>
                <a:ea typeface="Meiryo UI" panose="020B0604030504040204" pitchFamily="50" charset="-128"/>
              </a:rPr>
              <a:t>)</a:t>
            </a:r>
            <a:r>
              <a:rPr kumimoji="1" lang="ja-JP" altLang="en-US" sz="3000" dirty="0">
                <a:latin typeface="Meiryo UI" panose="020B0604030504040204" pitchFamily="50" charset="-128"/>
                <a:ea typeface="Meiryo UI" panose="020B0604030504040204" pitchFamily="50" charset="-128"/>
              </a:rPr>
              <a:t>とする</a:t>
            </a:r>
          </a:p>
        </p:txBody>
      </p:sp>
      <p:sp>
        <p:nvSpPr>
          <p:cNvPr id="18" name="正方形/長方形 17">
            <a:extLst>
              <a:ext uri="{FF2B5EF4-FFF2-40B4-BE49-F238E27FC236}">
                <a16:creationId xmlns:a16="http://schemas.microsoft.com/office/drawing/2014/main" id="{16BBB207-ED61-4314-83F4-5FB84962608E}"/>
              </a:ext>
            </a:extLst>
          </p:cNvPr>
          <p:cNvSpPr/>
          <p:nvPr/>
        </p:nvSpPr>
        <p:spPr>
          <a:xfrm>
            <a:off x="1115476" y="2153932"/>
            <a:ext cx="9900865" cy="67189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同時分布は条件付き確率を使って、</a:t>
            </a:r>
            <a:r>
              <a:rPr lang="en-US" altLang="ja-JP" sz="2400" dirty="0">
                <a:solidFill>
                  <a:schemeClr val="tx1"/>
                </a:solidFill>
                <a:latin typeface="Meiryo UI" panose="020B0604030504040204" pitchFamily="50" charset="-128"/>
                <a:ea typeface="Meiryo UI" panose="020B0604030504040204" pitchFamily="50" charset="-128"/>
              </a:rPr>
              <a:t>2</a:t>
            </a:r>
            <a:r>
              <a:rPr lang="ja-JP" altLang="en-US" sz="2400" dirty="0">
                <a:solidFill>
                  <a:schemeClr val="tx1"/>
                </a:solidFill>
                <a:latin typeface="Meiryo UI" panose="020B0604030504040204" pitchFamily="50" charset="-128"/>
                <a:ea typeface="Meiryo UI" panose="020B0604030504040204" pitchFamily="50" charset="-128"/>
              </a:rPr>
              <a:t>通りに書ける</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A49A7751-465A-4B7B-8FAD-6E88551796E3}"/>
              </a:ext>
            </a:extLst>
          </p:cNvPr>
          <p:cNvSpPr/>
          <p:nvPr/>
        </p:nvSpPr>
        <p:spPr>
          <a:xfrm>
            <a:off x="1356734" y="4932145"/>
            <a:ext cx="3791423" cy="461665"/>
          </a:xfrm>
          <a:prstGeom prst="rect">
            <a:avLst/>
          </a:prstGeom>
        </p:spPr>
        <p:txBody>
          <a:bodyPr wrap="none">
            <a:spAutoFit/>
          </a:bodyPr>
          <a:lstStyle/>
          <a:p>
            <a:pPr algn="ctr"/>
            <a:r>
              <a:rPr lang="en-US" altLang="ja-JP" sz="2400" dirty="0">
                <a:latin typeface="Meiryo UI" panose="020B0604030504040204" pitchFamily="50" charset="-128"/>
                <a:ea typeface="Meiryo UI" panose="020B0604030504040204" pitchFamily="50" charset="-128"/>
              </a:rPr>
              <a:t>2</a:t>
            </a:r>
            <a:r>
              <a:rPr lang="ja-JP" altLang="en-US" sz="2400" dirty="0" err="1">
                <a:latin typeface="Meiryo UI" panose="020B0604030504040204" pitchFamily="50" charset="-128"/>
                <a:ea typeface="Meiryo UI" panose="020B0604030504040204" pitchFamily="50" charset="-128"/>
              </a:rPr>
              <a:t>つの</a:t>
            </a:r>
            <a:r>
              <a:rPr lang="ja-JP" altLang="en-US" sz="2400" dirty="0">
                <a:latin typeface="Meiryo UI" panose="020B0604030504040204" pitchFamily="50" charset="-128"/>
                <a:ea typeface="Meiryo UI" panose="020B0604030504040204" pitchFamily="50" charset="-128"/>
              </a:rPr>
              <a:t>式を結び、式変形すると</a:t>
            </a:r>
            <a:endParaRPr lang="en-US" altLang="ja-JP" sz="2400" dirty="0">
              <a:latin typeface="Meiryo UI" panose="020B0604030504040204" pitchFamily="50" charset="-128"/>
              <a:ea typeface="Meiryo UI" panose="020B0604030504040204" pitchFamily="50" charset="-128"/>
            </a:endParaRPr>
          </a:p>
        </p:txBody>
      </p:sp>
      <p:pic>
        <p:nvPicPr>
          <p:cNvPr id="4" name="図 3" descr="人, 男性, 古い が含まれている画像&#10;&#10;高い精度で生成された説明">
            <a:extLst>
              <a:ext uri="{FF2B5EF4-FFF2-40B4-BE49-F238E27FC236}">
                <a16:creationId xmlns:a16="http://schemas.microsoft.com/office/drawing/2014/main" id="{1AB3F9B3-8613-4C2A-BD8F-B29C48A83F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7773" y="206072"/>
            <a:ext cx="1411738" cy="1509323"/>
          </a:xfrm>
          <a:prstGeom prst="rect">
            <a:avLst/>
          </a:prstGeom>
        </p:spPr>
      </p:pic>
      <p:sp>
        <p:nvSpPr>
          <p:cNvPr id="12" name="テキスト ボックス 11">
            <a:extLst>
              <a:ext uri="{FF2B5EF4-FFF2-40B4-BE49-F238E27FC236}">
                <a16:creationId xmlns:a16="http://schemas.microsoft.com/office/drawing/2014/main" id="{E65F8C56-BF34-4E51-9582-D7F9024D5718}"/>
              </a:ext>
            </a:extLst>
          </p:cNvPr>
          <p:cNvSpPr txBox="1"/>
          <p:nvPr/>
        </p:nvSpPr>
        <p:spPr>
          <a:xfrm>
            <a:off x="10701272" y="1712035"/>
            <a:ext cx="924740" cy="400110"/>
          </a:xfrm>
          <a:prstGeom prst="rect">
            <a:avLst/>
          </a:prstGeom>
          <a:noFill/>
        </p:spPr>
        <p:txBody>
          <a:bodyPr wrap="none" rtlCol="0">
            <a:spAutoFit/>
          </a:bodyPr>
          <a:lstStyle/>
          <a:p>
            <a:r>
              <a:rPr kumimoji="1" lang="en-US" altLang="ja-JP" sz="2000" dirty="0">
                <a:latin typeface="Meiryo UI" panose="020B0604030504040204" pitchFamily="50" charset="-128"/>
                <a:ea typeface="Meiryo UI" panose="020B0604030504040204" pitchFamily="50" charset="-128"/>
              </a:rPr>
              <a:t>Bayes</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27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ベイズの定理</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E903668D-FCEA-44C8-9B7D-A74581B67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253" y="4109593"/>
            <a:ext cx="3533333" cy="390476"/>
          </a:xfrm>
          <a:prstGeom prst="rect">
            <a:avLst/>
          </a:prstGeom>
        </p:spPr>
      </p:pic>
      <p:pic>
        <p:nvPicPr>
          <p:cNvPr id="5" name="図 4">
            <a:extLst>
              <a:ext uri="{FF2B5EF4-FFF2-40B4-BE49-F238E27FC236}">
                <a16:creationId xmlns:a16="http://schemas.microsoft.com/office/drawing/2014/main" id="{A0248CD9-5454-463B-B062-510893CFEC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0396" y="3156357"/>
            <a:ext cx="3419048" cy="390476"/>
          </a:xfrm>
          <a:prstGeom prst="rect">
            <a:avLst/>
          </a:prstGeom>
        </p:spPr>
      </p:pic>
      <p:pic>
        <p:nvPicPr>
          <p:cNvPr id="13" name="図 12">
            <a:extLst>
              <a:ext uri="{FF2B5EF4-FFF2-40B4-BE49-F238E27FC236}">
                <a16:creationId xmlns:a16="http://schemas.microsoft.com/office/drawing/2014/main" id="{B184270F-50A8-4AC8-9DD5-136C422762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3290" y="3359451"/>
            <a:ext cx="4809524" cy="1295238"/>
          </a:xfrm>
          <a:prstGeom prst="rect">
            <a:avLst/>
          </a:prstGeom>
        </p:spPr>
      </p:pic>
      <p:sp>
        <p:nvSpPr>
          <p:cNvPr id="19" name="正方形/長方形 18">
            <a:extLst>
              <a:ext uri="{FF2B5EF4-FFF2-40B4-BE49-F238E27FC236}">
                <a16:creationId xmlns:a16="http://schemas.microsoft.com/office/drawing/2014/main" id="{A49A7751-465A-4B7B-8FAD-6E88551796E3}"/>
              </a:ext>
            </a:extLst>
          </p:cNvPr>
          <p:cNvSpPr/>
          <p:nvPr/>
        </p:nvSpPr>
        <p:spPr>
          <a:xfrm>
            <a:off x="1356734" y="4932145"/>
            <a:ext cx="3791423" cy="461665"/>
          </a:xfrm>
          <a:prstGeom prst="rect">
            <a:avLst/>
          </a:prstGeom>
        </p:spPr>
        <p:txBody>
          <a:bodyPr wrap="none">
            <a:spAutoFit/>
          </a:bodyPr>
          <a:lstStyle/>
          <a:p>
            <a:pPr algn="ctr"/>
            <a:r>
              <a:rPr lang="en-US" altLang="ja-JP" sz="2400" dirty="0">
                <a:latin typeface="Meiryo UI" panose="020B0604030504040204" pitchFamily="50" charset="-128"/>
                <a:ea typeface="Meiryo UI" panose="020B0604030504040204" pitchFamily="50" charset="-128"/>
              </a:rPr>
              <a:t>2</a:t>
            </a:r>
            <a:r>
              <a:rPr lang="ja-JP" altLang="en-US" sz="2400" dirty="0" err="1">
                <a:latin typeface="Meiryo UI" panose="020B0604030504040204" pitchFamily="50" charset="-128"/>
                <a:ea typeface="Meiryo UI" panose="020B0604030504040204" pitchFamily="50" charset="-128"/>
              </a:rPr>
              <a:t>つの</a:t>
            </a:r>
            <a:r>
              <a:rPr lang="ja-JP" altLang="en-US" sz="2400" dirty="0">
                <a:latin typeface="Meiryo UI" panose="020B0604030504040204" pitchFamily="50" charset="-128"/>
                <a:ea typeface="Meiryo UI" panose="020B0604030504040204" pitchFamily="50" charset="-128"/>
              </a:rPr>
              <a:t>式を結び、式変形すると</a:t>
            </a:r>
            <a:endParaRPr lang="en-US" altLang="ja-JP" sz="2400" dirty="0">
              <a:latin typeface="Meiryo UI" panose="020B0604030504040204" pitchFamily="50" charset="-128"/>
              <a:ea typeface="Meiryo UI" panose="020B0604030504040204" pitchFamily="50" charset="-128"/>
            </a:endParaRPr>
          </a:p>
        </p:txBody>
      </p:sp>
      <p:cxnSp>
        <p:nvCxnSpPr>
          <p:cNvPr id="26" name="直線コネクタ 25">
            <a:extLst>
              <a:ext uri="{FF2B5EF4-FFF2-40B4-BE49-F238E27FC236}">
                <a16:creationId xmlns:a16="http://schemas.microsoft.com/office/drawing/2014/main" id="{88301C37-922B-4BFB-B2F9-6DCE26D76BDD}"/>
              </a:ext>
            </a:extLst>
          </p:cNvPr>
          <p:cNvCxnSpPr>
            <a:cxnSpLocks/>
          </p:cNvCxnSpPr>
          <p:nvPr/>
        </p:nvCxnSpPr>
        <p:spPr>
          <a:xfrm>
            <a:off x="6666567" y="5041517"/>
            <a:ext cx="4193022" cy="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7" name="テキスト ボックス 26">
            <a:extLst>
              <a:ext uri="{FF2B5EF4-FFF2-40B4-BE49-F238E27FC236}">
                <a16:creationId xmlns:a16="http://schemas.microsoft.com/office/drawing/2014/main" id="{BCB98CC5-FD0E-4DF7-A86F-B6D0BA073675}"/>
              </a:ext>
            </a:extLst>
          </p:cNvPr>
          <p:cNvSpPr txBox="1"/>
          <p:nvPr/>
        </p:nvSpPr>
        <p:spPr>
          <a:xfrm>
            <a:off x="7684733" y="5272132"/>
            <a:ext cx="2173993"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ベイズの定理</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B97D88AF-9D69-46EB-AA6C-04673AE53607}"/>
              </a:ext>
            </a:extLst>
          </p:cNvPr>
          <p:cNvSpPr txBox="1"/>
          <p:nvPr/>
        </p:nvSpPr>
        <p:spPr>
          <a:xfrm>
            <a:off x="4247831" y="1361254"/>
            <a:ext cx="4035079" cy="553998"/>
          </a:xfrm>
          <a:prstGeom prst="rect">
            <a:avLst/>
          </a:prstGeom>
          <a:noFill/>
        </p:spPr>
        <p:txBody>
          <a:bodyPr wrap="none" rtlCol="0">
            <a:spAutoFit/>
          </a:bodyPr>
          <a:lstStyle/>
          <a:p>
            <a:r>
              <a:rPr kumimoji="1" lang="en-US" altLang="ja-JP" sz="3000" dirty="0">
                <a:latin typeface="Meiryo UI" panose="020B0604030504040204" pitchFamily="50" charset="-128"/>
                <a:ea typeface="Meiryo UI" panose="020B0604030504040204" pitchFamily="50" charset="-128"/>
              </a:rPr>
              <a:t>θ(</a:t>
            </a:r>
            <a:r>
              <a:rPr kumimoji="1" lang="ja-JP" altLang="en-US" sz="3000" dirty="0">
                <a:latin typeface="Meiryo UI" panose="020B0604030504040204" pitchFamily="50" charset="-128"/>
                <a:ea typeface="Meiryo UI" panose="020B0604030504040204" pitchFamily="50" charset="-128"/>
              </a:rPr>
              <a:t>原因</a:t>
            </a:r>
            <a:r>
              <a:rPr kumimoji="1" lang="en-US" altLang="ja-JP" sz="3000" dirty="0">
                <a:latin typeface="Meiryo UI" panose="020B0604030504040204" pitchFamily="50" charset="-128"/>
                <a:ea typeface="Meiryo UI" panose="020B0604030504040204" pitchFamily="50" charset="-128"/>
              </a:rPr>
              <a:t>)</a:t>
            </a:r>
            <a:r>
              <a:rPr kumimoji="1" lang="ja-JP" altLang="en-US" sz="3000" dirty="0" err="1">
                <a:latin typeface="Meiryo UI" panose="020B0604030504040204" pitchFamily="50" charset="-128"/>
                <a:ea typeface="Meiryo UI" panose="020B0604030504040204" pitchFamily="50" charset="-128"/>
              </a:rPr>
              <a:t>、</a:t>
            </a:r>
            <a:r>
              <a:rPr kumimoji="1" lang="en-US" altLang="ja-JP" sz="3000" i="1" dirty="0">
                <a:latin typeface="Meiryo UI" panose="020B0604030504040204" pitchFamily="50" charset="-128"/>
                <a:ea typeface="Meiryo UI" panose="020B0604030504040204" pitchFamily="50" charset="-128"/>
              </a:rPr>
              <a:t>D</a:t>
            </a:r>
            <a:r>
              <a:rPr lang="en-US" altLang="ja-JP" sz="3000" dirty="0">
                <a:latin typeface="Meiryo UI" panose="020B0604030504040204" pitchFamily="50" charset="-128"/>
                <a:ea typeface="Meiryo UI" panose="020B0604030504040204" pitchFamily="50" charset="-128"/>
              </a:rPr>
              <a:t>(</a:t>
            </a:r>
            <a:r>
              <a:rPr kumimoji="1" lang="ja-JP" altLang="en-US" sz="3000" dirty="0">
                <a:latin typeface="Meiryo UI" panose="020B0604030504040204" pitchFamily="50" charset="-128"/>
                <a:ea typeface="Meiryo UI" panose="020B0604030504040204" pitchFamily="50" charset="-128"/>
              </a:rPr>
              <a:t>結果</a:t>
            </a:r>
            <a:r>
              <a:rPr kumimoji="1" lang="en-US" altLang="ja-JP" sz="3000" dirty="0">
                <a:latin typeface="Meiryo UI" panose="020B0604030504040204" pitchFamily="50" charset="-128"/>
                <a:ea typeface="Meiryo UI" panose="020B0604030504040204" pitchFamily="50" charset="-128"/>
              </a:rPr>
              <a:t>)</a:t>
            </a:r>
            <a:r>
              <a:rPr kumimoji="1" lang="ja-JP" altLang="en-US" sz="3000" dirty="0">
                <a:latin typeface="Meiryo UI" panose="020B0604030504040204" pitchFamily="50" charset="-128"/>
                <a:ea typeface="Meiryo UI" panose="020B0604030504040204" pitchFamily="50" charset="-128"/>
              </a:rPr>
              <a:t>とする</a:t>
            </a:r>
          </a:p>
        </p:txBody>
      </p:sp>
      <p:sp>
        <p:nvSpPr>
          <p:cNvPr id="15" name="正方形/長方形 14">
            <a:extLst>
              <a:ext uri="{FF2B5EF4-FFF2-40B4-BE49-F238E27FC236}">
                <a16:creationId xmlns:a16="http://schemas.microsoft.com/office/drawing/2014/main" id="{0631F7C5-242B-4806-94AD-A97A3F9C353C}"/>
              </a:ext>
            </a:extLst>
          </p:cNvPr>
          <p:cNvSpPr/>
          <p:nvPr/>
        </p:nvSpPr>
        <p:spPr>
          <a:xfrm>
            <a:off x="1115476" y="2153932"/>
            <a:ext cx="9900865" cy="67189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同時分布は条件付き確率を使って、</a:t>
            </a:r>
            <a:r>
              <a:rPr lang="en-US" altLang="ja-JP" sz="2400" dirty="0">
                <a:solidFill>
                  <a:schemeClr val="tx1"/>
                </a:solidFill>
                <a:latin typeface="Meiryo UI" panose="020B0604030504040204" pitchFamily="50" charset="-128"/>
                <a:ea typeface="Meiryo UI" panose="020B0604030504040204" pitchFamily="50" charset="-128"/>
              </a:rPr>
              <a:t>2</a:t>
            </a:r>
            <a:r>
              <a:rPr lang="ja-JP" altLang="en-US" sz="2400" dirty="0">
                <a:solidFill>
                  <a:schemeClr val="tx1"/>
                </a:solidFill>
                <a:latin typeface="Meiryo UI" panose="020B0604030504040204" pitchFamily="50" charset="-128"/>
                <a:ea typeface="Meiryo UI" panose="020B0604030504040204" pitchFamily="50" charset="-128"/>
              </a:rPr>
              <a:t>通りに書ける</a:t>
            </a:r>
            <a:endParaRPr lang="en-US" altLang="ja-JP" sz="2400" dirty="0">
              <a:solidFill>
                <a:schemeClr val="tx1"/>
              </a:solidFill>
              <a:latin typeface="Meiryo UI" panose="020B0604030504040204" pitchFamily="50" charset="-128"/>
              <a:ea typeface="Meiryo UI" panose="020B0604030504040204" pitchFamily="50" charset="-128"/>
            </a:endParaRPr>
          </a:p>
        </p:txBody>
      </p:sp>
      <p:pic>
        <p:nvPicPr>
          <p:cNvPr id="17" name="図 16" descr="人, 男性, 古い が含まれている画像&#10;&#10;高い精度で生成された説明">
            <a:extLst>
              <a:ext uri="{FF2B5EF4-FFF2-40B4-BE49-F238E27FC236}">
                <a16:creationId xmlns:a16="http://schemas.microsoft.com/office/drawing/2014/main" id="{672BDF2D-7652-4EB8-BA89-15D9BB1A0F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7773" y="206072"/>
            <a:ext cx="1411738" cy="1509323"/>
          </a:xfrm>
          <a:prstGeom prst="rect">
            <a:avLst/>
          </a:prstGeom>
        </p:spPr>
      </p:pic>
      <p:sp>
        <p:nvSpPr>
          <p:cNvPr id="18" name="テキスト ボックス 17">
            <a:extLst>
              <a:ext uri="{FF2B5EF4-FFF2-40B4-BE49-F238E27FC236}">
                <a16:creationId xmlns:a16="http://schemas.microsoft.com/office/drawing/2014/main" id="{E7D620A3-DF3F-49CE-BD5B-905FD6AC214D}"/>
              </a:ext>
            </a:extLst>
          </p:cNvPr>
          <p:cNvSpPr txBox="1"/>
          <p:nvPr/>
        </p:nvSpPr>
        <p:spPr>
          <a:xfrm>
            <a:off x="10701272" y="1712035"/>
            <a:ext cx="924740" cy="400110"/>
          </a:xfrm>
          <a:prstGeom prst="rect">
            <a:avLst/>
          </a:prstGeom>
          <a:noFill/>
        </p:spPr>
        <p:txBody>
          <a:bodyPr wrap="none" rtlCol="0">
            <a:spAutoFit/>
          </a:bodyPr>
          <a:lstStyle/>
          <a:p>
            <a:r>
              <a:rPr kumimoji="1" lang="en-US" altLang="ja-JP" sz="2000" dirty="0">
                <a:latin typeface="Meiryo UI" panose="020B0604030504040204" pitchFamily="50" charset="-128"/>
                <a:ea typeface="Meiryo UI" panose="020B0604030504040204" pitchFamily="50" charset="-128"/>
              </a:rPr>
              <a:t>Bayes</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442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A1491C0-1F55-438C-A2ED-D69690D1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60" y="2768531"/>
            <a:ext cx="5304622" cy="1427044"/>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ベイズの定理</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58C26FB6-0DAB-4938-8665-EF6A3A338278}"/>
              </a:ext>
            </a:extLst>
          </p:cNvPr>
          <p:cNvSpPr txBox="1"/>
          <p:nvPr/>
        </p:nvSpPr>
        <p:spPr>
          <a:xfrm>
            <a:off x="3483069" y="4253274"/>
            <a:ext cx="164339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エビデンス</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8372B268-1CC2-40E4-B2B3-94B91ECC8483}"/>
              </a:ext>
            </a:extLst>
          </p:cNvPr>
          <p:cNvSpPr txBox="1"/>
          <p:nvPr/>
        </p:nvSpPr>
        <p:spPr>
          <a:xfrm>
            <a:off x="382029" y="2416027"/>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事後分布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FB2A215F-6F0D-4E11-ACBF-B232E917D4BB}"/>
              </a:ext>
            </a:extLst>
          </p:cNvPr>
          <p:cNvSpPr txBox="1"/>
          <p:nvPr/>
        </p:nvSpPr>
        <p:spPr>
          <a:xfrm>
            <a:off x="2443813" y="2005753"/>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尤度関数</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A62DC8C4-59CD-4D8E-8DA2-B742F0189502}"/>
              </a:ext>
            </a:extLst>
          </p:cNvPr>
          <p:cNvSpPr txBox="1"/>
          <p:nvPr/>
        </p:nvSpPr>
        <p:spPr>
          <a:xfrm>
            <a:off x="4219108" y="1997065"/>
            <a:ext cx="1723549"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事前分布</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97BA9353-7701-4636-9038-55B32AED3999}"/>
              </a:ext>
            </a:extLst>
          </p:cNvPr>
          <p:cNvSpPr/>
          <p:nvPr/>
        </p:nvSpPr>
        <p:spPr>
          <a:xfrm>
            <a:off x="5942658" y="1576252"/>
            <a:ext cx="6049046" cy="488550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b="1" dirty="0">
                <a:solidFill>
                  <a:schemeClr val="tx1"/>
                </a:solidFill>
                <a:latin typeface="Meiryo UI" panose="020B0604030504040204" pitchFamily="50" charset="-128"/>
                <a:ea typeface="Meiryo UI" panose="020B0604030504040204" pitchFamily="50" charset="-128"/>
              </a:rPr>
              <a:t>事後分布</a:t>
            </a:r>
            <a:r>
              <a:rPr lang="ja-JP" altLang="en-US" sz="2400" dirty="0">
                <a:solidFill>
                  <a:schemeClr val="tx1"/>
                </a:solidFill>
                <a:latin typeface="Meiryo UI" panose="020B0604030504040204" pitchFamily="50" charset="-128"/>
                <a:ea typeface="Meiryo UI" panose="020B0604030504040204" pitchFamily="50" charset="-128"/>
              </a:rPr>
              <a:t>：</a:t>
            </a: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ja-JP" altLang="en-US" sz="2400" dirty="0">
                <a:solidFill>
                  <a:schemeClr val="tx1"/>
                </a:solidFill>
                <a:latin typeface="Meiryo UI" panose="020B0604030504040204" pitchFamily="50" charset="-128"/>
                <a:ea typeface="Meiryo UI" panose="020B0604030504040204" pitchFamily="50" charset="-128"/>
              </a:rPr>
              <a:t>結果</a:t>
            </a:r>
            <a:r>
              <a:rPr lang="en-US" altLang="ja-JP" sz="2400" i="1" dirty="0">
                <a:solidFill>
                  <a:schemeClr val="tx1"/>
                </a:solidFill>
                <a:latin typeface="Meiryo UI" panose="020B0604030504040204" pitchFamily="50" charset="-128"/>
                <a:ea typeface="Meiryo UI" panose="020B0604030504040204" pitchFamily="50" charset="-128"/>
              </a:rPr>
              <a:t>D</a:t>
            </a:r>
            <a:r>
              <a:rPr lang="ja-JP" altLang="en-US" sz="2400" dirty="0">
                <a:solidFill>
                  <a:schemeClr val="tx1"/>
                </a:solidFill>
                <a:latin typeface="Meiryo UI" panose="020B0604030504040204" pitchFamily="50" charset="-128"/>
                <a:ea typeface="Meiryo UI" panose="020B0604030504040204" pitchFamily="50" charset="-128"/>
              </a:rPr>
              <a:t>が与えられた時の原因</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の条件付き確率</a:t>
            </a:r>
            <a:endParaRPr lang="en-US" altLang="ja-JP" sz="2400" dirty="0">
              <a:solidFill>
                <a:schemeClr val="tx1"/>
              </a:solidFill>
              <a:latin typeface="Meiryo UI" panose="020B0604030504040204" pitchFamily="50" charset="-128"/>
              <a:ea typeface="Meiryo UI" panose="020B0604030504040204" pitchFamily="50" charset="-128"/>
            </a:endParaRPr>
          </a:p>
          <a:p>
            <a:pPr algn="ct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尤度関数</a:t>
            </a:r>
            <a:r>
              <a:rPr lang="en-US" altLang="ja-JP" sz="2400" b="1" dirty="0">
                <a:solidFill>
                  <a:schemeClr val="tx1"/>
                </a:solidFill>
                <a:latin typeface="Meiryo UI" panose="020B0604030504040204" pitchFamily="50" charset="-128"/>
                <a:ea typeface="Meiryo UI" panose="020B0604030504040204" pitchFamily="50" charset="-128"/>
              </a:rPr>
              <a:t>(</a:t>
            </a:r>
            <a:r>
              <a:rPr lang="ja-JP" altLang="en-US" sz="2400" b="1" dirty="0">
                <a:solidFill>
                  <a:schemeClr val="tx1"/>
                </a:solidFill>
                <a:latin typeface="Meiryo UI" panose="020B0604030504040204" pitchFamily="50" charset="-128"/>
                <a:ea typeface="Meiryo UI" panose="020B0604030504040204" pitchFamily="50" charset="-128"/>
              </a:rPr>
              <a:t>カーネル</a:t>
            </a:r>
            <a:r>
              <a:rPr lang="en-US" altLang="ja-JP" sz="2400" b="1" dirty="0">
                <a:solidFill>
                  <a:schemeClr val="tx1"/>
                </a:solidFill>
                <a:latin typeface="Meiryo UI" panose="020B0604030504040204" pitchFamily="50" charset="-128"/>
                <a:ea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rPr>
              <a:t>:</a:t>
            </a:r>
          </a:p>
          <a:p>
            <a:pPr algn="ctr"/>
            <a:r>
              <a:rPr lang="ja-JP" altLang="en-US" sz="2400" dirty="0">
                <a:solidFill>
                  <a:schemeClr val="tx1"/>
                </a:solidFill>
                <a:latin typeface="Meiryo UI" panose="020B0604030504040204" pitchFamily="50" charset="-128"/>
                <a:ea typeface="Meiryo UI" panose="020B0604030504040204" pitchFamily="50" charset="-128"/>
              </a:rPr>
              <a:t>原因と結果を紐づけている部分</a:t>
            </a: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ベイズ統計のメインとなる箇所</a:t>
            </a:r>
            <a:r>
              <a:rPr lang="en-US" altLang="ja-JP" sz="2400" dirty="0">
                <a:solidFill>
                  <a:schemeClr val="tx1"/>
                </a:solidFill>
                <a:latin typeface="Meiryo UI" panose="020B0604030504040204" pitchFamily="50" charset="-128"/>
                <a:ea typeface="Meiryo UI" panose="020B0604030504040204" pitchFamily="50" charset="-128"/>
              </a:rPr>
              <a:t>)</a:t>
            </a:r>
          </a:p>
          <a:p>
            <a:pPr algn="ct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事前分布</a:t>
            </a:r>
            <a:r>
              <a:rPr lang="ja-JP" altLang="en-US" sz="2400" dirty="0">
                <a:solidFill>
                  <a:schemeClr val="tx1"/>
                </a:solidFill>
                <a:latin typeface="Meiryo UI" panose="020B0604030504040204" pitchFamily="50" charset="-128"/>
                <a:ea typeface="Meiryo UI" panose="020B0604030504040204" pitchFamily="50" charset="-128"/>
              </a:rPr>
              <a:t>：</a:t>
            </a: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ja-JP" altLang="en-US" sz="2400" dirty="0">
                <a:solidFill>
                  <a:schemeClr val="tx1"/>
                </a:solidFill>
                <a:latin typeface="Meiryo UI" panose="020B0604030504040204" pitchFamily="50" charset="-128"/>
                <a:ea typeface="Meiryo UI" panose="020B0604030504040204" pitchFamily="50" charset="-128"/>
              </a:rPr>
              <a:t>原因についての事前知識の確率分布</a:t>
            </a:r>
            <a:endParaRPr lang="en-US" altLang="ja-JP" sz="2400" dirty="0">
              <a:solidFill>
                <a:schemeClr val="tx1"/>
              </a:solidFill>
              <a:latin typeface="Meiryo UI" panose="020B0604030504040204" pitchFamily="50" charset="-128"/>
              <a:ea typeface="Meiryo UI" panose="020B0604030504040204" pitchFamily="50" charset="-128"/>
            </a:endParaRPr>
          </a:p>
          <a:p>
            <a:pPr algn="ct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エビデンス</a:t>
            </a:r>
            <a:r>
              <a:rPr lang="ja-JP" altLang="en-US" sz="2400" dirty="0">
                <a:solidFill>
                  <a:schemeClr val="tx1"/>
                </a:solidFill>
                <a:latin typeface="Meiryo UI" panose="020B0604030504040204" pitchFamily="50" charset="-128"/>
                <a:ea typeface="Meiryo UI" panose="020B0604030504040204" pitchFamily="50" charset="-128"/>
              </a:rPr>
              <a:t>：</a:t>
            </a:r>
            <a:endParaRPr lang="en-US" altLang="ja-JP" sz="2400" dirty="0">
              <a:solidFill>
                <a:schemeClr val="tx1"/>
              </a:solidFill>
              <a:latin typeface="Meiryo UI" panose="020B0604030504040204" pitchFamily="50" charset="-128"/>
              <a:ea typeface="Meiryo UI" panose="020B0604030504040204" pitchFamily="50" charset="-128"/>
            </a:endParaRPr>
          </a:p>
          <a:p>
            <a:pPr algn="ctr"/>
            <a:r>
              <a:rPr lang="ja-JP" altLang="en-US" sz="2400" dirty="0">
                <a:solidFill>
                  <a:schemeClr val="tx1"/>
                </a:solidFill>
                <a:latin typeface="Meiryo UI" panose="020B0604030504040204" pitchFamily="50" charset="-128"/>
                <a:ea typeface="Meiryo UI" panose="020B0604030504040204" pitchFamily="50" charset="-128"/>
              </a:rPr>
              <a:t>事後分布の規格化定数</a:t>
            </a:r>
            <a:endParaRPr lang="en-US" altLang="ja-JP" sz="2400" dirty="0">
              <a:solidFill>
                <a:schemeClr val="tx1"/>
              </a:solidFill>
              <a:latin typeface="Meiryo UI" panose="020B0604030504040204" pitchFamily="50" charset="-128"/>
              <a:ea typeface="Meiryo UI" panose="020B0604030504040204" pitchFamily="50" charset="-128"/>
            </a:endParaRPr>
          </a:p>
          <a:p>
            <a:pPr algn="ctr"/>
            <a:endParaRPr lang="en-US" altLang="ja-JP"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854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A1491C0-1F55-438C-A2ED-D69690D1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9" y="3436790"/>
            <a:ext cx="5304622" cy="1427044"/>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逆確率・原因の確率</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17E8C08E-B48F-4DBB-85AB-47D70D58D7EC}"/>
              </a:ext>
            </a:extLst>
          </p:cNvPr>
          <p:cNvSpPr/>
          <p:nvPr/>
        </p:nvSpPr>
        <p:spPr>
          <a:xfrm>
            <a:off x="6374672" y="2421127"/>
            <a:ext cx="5355771" cy="101566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原因</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a:t>
            </a:r>
            <a:r>
              <a:rPr lang="en-US" altLang="ja-JP" sz="2400" i="1" dirty="0">
                <a:solidFill>
                  <a:schemeClr val="tx1"/>
                </a:solidFill>
                <a:latin typeface="Meiryo UI" panose="020B0604030504040204" pitchFamily="50" charset="-128"/>
                <a:ea typeface="Meiryo UI" panose="020B0604030504040204" pitchFamily="50" charset="-128"/>
              </a:rPr>
              <a:t> D</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結果</a:t>
            </a:r>
            <a:r>
              <a:rPr lang="en-US" altLang="ja-JP" sz="2400" dirty="0">
                <a:solidFill>
                  <a:schemeClr val="tx1"/>
                </a:solidFill>
                <a:latin typeface="Meiryo UI" panose="020B0604030504040204" pitchFamily="50" charset="-128"/>
                <a:ea typeface="Meiryo UI" panose="020B0604030504040204" pitchFamily="50" charset="-128"/>
              </a:rPr>
              <a:t>)</a:t>
            </a:r>
          </a:p>
          <a:p>
            <a:r>
              <a:rPr lang="en-US" altLang="ja-JP" sz="2400" dirty="0">
                <a:solidFill>
                  <a:schemeClr val="tx1"/>
                </a:solidFill>
                <a:latin typeface="Meiryo UI" panose="020B0604030504040204" pitchFamily="50" charset="-128"/>
                <a:ea typeface="Meiryo UI" panose="020B0604030504040204" pitchFamily="50" charset="-128"/>
              </a:rPr>
              <a:t>ex. </a:t>
            </a:r>
            <a:r>
              <a:rPr lang="ja-JP" altLang="en-US" sz="2400" dirty="0">
                <a:solidFill>
                  <a:schemeClr val="tx1"/>
                </a:solidFill>
                <a:latin typeface="Meiryo UI" panose="020B0604030504040204" pitchFamily="50" charset="-128"/>
                <a:ea typeface="Meiryo UI" panose="020B0604030504040204" pitchFamily="50" charset="-128"/>
              </a:rPr>
              <a:t>袋</a:t>
            </a:r>
            <a:r>
              <a:rPr lang="en-US" altLang="ja-JP" sz="2400" dirty="0">
                <a:solidFill>
                  <a:schemeClr val="tx1"/>
                </a:solidFill>
                <a:latin typeface="Meiryo UI" panose="020B0604030504040204" pitchFamily="50" charset="-128"/>
                <a:ea typeface="Meiryo UI" panose="020B0604030504040204" pitchFamily="50" charset="-128"/>
              </a:rPr>
              <a:t>b</a:t>
            </a:r>
            <a:r>
              <a:rPr lang="ja-JP" altLang="en-US" sz="2400" dirty="0">
                <a:solidFill>
                  <a:schemeClr val="tx1"/>
                </a:solidFill>
                <a:latin typeface="Meiryo UI" panose="020B0604030504040204" pitchFamily="50" charset="-128"/>
                <a:ea typeface="Meiryo UI" panose="020B0604030504040204" pitchFamily="50" charset="-128"/>
              </a:rPr>
              <a:t>を選んでいる ⇒　赤が出やすい</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601E5F6-1517-4714-87BF-D1E8428E4A75}"/>
              </a:ext>
            </a:extLst>
          </p:cNvPr>
          <p:cNvSpPr txBox="1"/>
          <p:nvPr/>
        </p:nvSpPr>
        <p:spPr>
          <a:xfrm>
            <a:off x="7561112" y="1405464"/>
            <a:ext cx="3191899" cy="1015663"/>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演繹的な考え方</a:t>
            </a:r>
            <a:endParaRPr lang="en-US" altLang="ja-JP" sz="3000" dirty="0">
              <a:latin typeface="Meiryo UI" panose="020B0604030504040204" pitchFamily="50" charset="-128"/>
              <a:ea typeface="Meiryo UI" panose="020B0604030504040204" pitchFamily="50" charset="-128"/>
            </a:endParaRPr>
          </a:p>
          <a:p>
            <a:r>
              <a:rPr kumimoji="1" lang="ja-JP" altLang="en-US" sz="3000" dirty="0">
                <a:latin typeface="Meiryo UI" panose="020B0604030504040204" pitchFamily="50" charset="-128"/>
                <a:ea typeface="Meiryo UI" panose="020B0604030504040204" pitchFamily="50" charset="-128"/>
              </a:rPr>
              <a:t>（頻度論の立場）</a:t>
            </a:r>
          </a:p>
        </p:txBody>
      </p:sp>
      <p:sp>
        <p:nvSpPr>
          <p:cNvPr id="18" name="正方形/長方形 17">
            <a:extLst>
              <a:ext uri="{FF2B5EF4-FFF2-40B4-BE49-F238E27FC236}">
                <a16:creationId xmlns:a16="http://schemas.microsoft.com/office/drawing/2014/main" id="{1DD13828-959D-4B74-8802-79CB31966CC9}"/>
              </a:ext>
            </a:extLst>
          </p:cNvPr>
          <p:cNvSpPr/>
          <p:nvPr/>
        </p:nvSpPr>
        <p:spPr>
          <a:xfrm>
            <a:off x="6374672" y="5075185"/>
            <a:ext cx="5355771" cy="96856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en-US" altLang="ja-JP" sz="2400" i="1" dirty="0">
                <a:solidFill>
                  <a:schemeClr val="tx1"/>
                </a:solidFill>
                <a:latin typeface="Meiryo UI" panose="020B0604030504040204" pitchFamily="50" charset="-128"/>
                <a:ea typeface="Meiryo UI" panose="020B0604030504040204" pitchFamily="50" charset="-128"/>
              </a:rPr>
              <a:t>D</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結果</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a:t>
            </a:r>
            <a:r>
              <a:rPr lang="en-US" altLang="ja-JP" sz="2400" dirty="0">
                <a:solidFill>
                  <a:schemeClr val="tx1"/>
                </a:solidFill>
                <a:latin typeface="Meiryo UI" panose="020B0604030504040204" pitchFamily="50" charset="-128"/>
                <a:ea typeface="Meiryo UI" panose="020B0604030504040204" pitchFamily="50" charset="-128"/>
              </a:rPr>
              <a:t>θ(</a:t>
            </a:r>
            <a:r>
              <a:rPr lang="ja-JP" altLang="en-US" sz="2400" dirty="0">
                <a:solidFill>
                  <a:schemeClr val="tx1"/>
                </a:solidFill>
                <a:latin typeface="Meiryo UI" panose="020B0604030504040204" pitchFamily="50" charset="-128"/>
                <a:ea typeface="Meiryo UI" panose="020B0604030504040204" pitchFamily="50" charset="-128"/>
              </a:rPr>
              <a:t>原因</a:t>
            </a:r>
            <a:r>
              <a:rPr lang="en-US" altLang="ja-JP" sz="2400" dirty="0">
                <a:solidFill>
                  <a:schemeClr val="tx1"/>
                </a:solidFill>
                <a:latin typeface="Meiryo UI" panose="020B0604030504040204" pitchFamily="50" charset="-128"/>
                <a:ea typeface="Meiryo UI" panose="020B0604030504040204" pitchFamily="50" charset="-128"/>
              </a:rPr>
              <a:t>)</a:t>
            </a:r>
          </a:p>
          <a:p>
            <a:r>
              <a:rPr lang="en-US" altLang="ja-JP" sz="2400" dirty="0">
                <a:solidFill>
                  <a:schemeClr val="tx1"/>
                </a:solidFill>
                <a:latin typeface="Meiryo UI" panose="020B0604030504040204" pitchFamily="50" charset="-128"/>
                <a:ea typeface="Meiryo UI" panose="020B0604030504040204" pitchFamily="50" charset="-128"/>
              </a:rPr>
              <a:t>ex. </a:t>
            </a:r>
            <a:r>
              <a:rPr lang="ja-JP" altLang="en-US" sz="2400" dirty="0">
                <a:solidFill>
                  <a:schemeClr val="tx1"/>
                </a:solidFill>
                <a:latin typeface="Meiryo UI" panose="020B0604030504040204" pitchFamily="50" charset="-128"/>
                <a:ea typeface="Meiryo UI" panose="020B0604030504040204" pitchFamily="50" charset="-128"/>
              </a:rPr>
              <a:t>赤が出やすい ⇒ 袋は</a:t>
            </a:r>
            <a:r>
              <a:rPr lang="en-US" altLang="ja-JP" sz="2400" dirty="0">
                <a:solidFill>
                  <a:schemeClr val="tx1"/>
                </a:solidFill>
                <a:latin typeface="Meiryo UI" panose="020B0604030504040204" pitchFamily="50" charset="-128"/>
                <a:ea typeface="Meiryo UI" panose="020B0604030504040204" pitchFamily="50" charset="-128"/>
              </a:rPr>
              <a:t>b</a:t>
            </a:r>
            <a:r>
              <a:rPr lang="ja-JP" altLang="en-US" sz="2400" dirty="0">
                <a:solidFill>
                  <a:schemeClr val="tx1"/>
                </a:solidFill>
                <a:latin typeface="Meiryo UI" panose="020B0604030504040204" pitchFamily="50" charset="-128"/>
                <a:ea typeface="Meiryo UI" panose="020B0604030504040204" pitchFamily="50" charset="-128"/>
              </a:rPr>
              <a:t>では？</a:t>
            </a:r>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EAFA6971-1DD7-4DCC-B5EE-E2E2E604C462}"/>
              </a:ext>
            </a:extLst>
          </p:cNvPr>
          <p:cNvSpPr txBox="1"/>
          <p:nvPr/>
        </p:nvSpPr>
        <p:spPr>
          <a:xfrm>
            <a:off x="7631643" y="3824344"/>
            <a:ext cx="3050835" cy="1015663"/>
          </a:xfrm>
          <a:prstGeom prst="rect">
            <a:avLst/>
          </a:prstGeom>
          <a:noFill/>
        </p:spPr>
        <p:txBody>
          <a:bodyPr wrap="none" rtlCol="0">
            <a:spAutoFit/>
          </a:bodyPr>
          <a:lstStyle/>
          <a:p>
            <a:r>
              <a:rPr lang="ja-JP" altLang="en-US" sz="3000" dirty="0">
                <a:latin typeface="Meiryo UI" panose="020B0604030504040204" pitchFamily="50" charset="-128"/>
                <a:ea typeface="Meiryo UI" panose="020B0604030504040204" pitchFamily="50" charset="-128"/>
              </a:rPr>
              <a:t>帰納的な考え方</a:t>
            </a:r>
            <a:endParaRPr lang="en-US" altLang="ja-JP" sz="3000" dirty="0">
              <a:latin typeface="Meiryo UI" panose="020B0604030504040204" pitchFamily="50" charset="-128"/>
              <a:ea typeface="Meiryo UI" panose="020B0604030504040204" pitchFamily="50" charset="-128"/>
            </a:endParaRPr>
          </a:p>
          <a:p>
            <a:r>
              <a:rPr kumimoji="1" lang="ja-JP" altLang="en-US" sz="3000" dirty="0">
                <a:latin typeface="Meiryo UI" panose="020B0604030504040204" pitchFamily="50" charset="-128"/>
                <a:ea typeface="Meiryo UI" panose="020B0604030504040204" pitchFamily="50" charset="-128"/>
              </a:rPr>
              <a:t>（ベイズの立場）</a:t>
            </a:r>
          </a:p>
        </p:txBody>
      </p:sp>
      <p:sp>
        <p:nvSpPr>
          <p:cNvPr id="28" name="正方形/長方形 27">
            <a:extLst>
              <a:ext uri="{FF2B5EF4-FFF2-40B4-BE49-F238E27FC236}">
                <a16:creationId xmlns:a16="http://schemas.microsoft.com/office/drawing/2014/main" id="{D40AEE59-95BB-4590-819D-76CA0C32CF61}"/>
              </a:ext>
            </a:extLst>
          </p:cNvPr>
          <p:cNvSpPr/>
          <p:nvPr/>
        </p:nvSpPr>
        <p:spPr>
          <a:xfrm>
            <a:off x="930669" y="3559942"/>
            <a:ext cx="1883512" cy="170640"/>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12B165D9-9161-4E53-A735-48DA8BBBBDE0}"/>
              </a:ext>
            </a:extLst>
          </p:cNvPr>
          <p:cNvSpPr/>
          <p:nvPr/>
        </p:nvSpPr>
        <p:spPr>
          <a:xfrm>
            <a:off x="3373422" y="3170962"/>
            <a:ext cx="1883512" cy="170640"/>
          </a:xfrm>
          <a:prstGeom prst="rect">
            <a:avLst/>
          </a:prstGeom>
          <a:noFill/>
          <a:ln>
            <a:noFill/>
          </a:ln>
          <a:effectLst/>
        </p:spPr>
        <p:style>
          <a:lnRef idx="0">
            <a:scrgbClr r="0" g="0" b="0"/>
          </a:lnRef>
          <a:fillRef idx="1002">
            <a:schemeClr val="dk1"/>
          </a:fillRef>
          <a:effectRef idx="0">
            <a:scrgbClr r="0" g="0" b="0"/>
          </a:effectRef>
          <a:fontRef idx="minor">
            <a:schemeClr val="lt1"/>
          </a:fontRef>
        </p:style>
        <p:txBody>
          <a:bodyPr rtlCol="0" anchor="ctr"/>
          <a:lstStyle/>
          <a:p>
            <a:endParaRPr lang="en-US" altLang="ja-JP" sz="2400" dirty="0">
              <a:solidFill>
                <a:schemeClr val="tx1"/>
              </a:solidFill>
              <a:latin typeface="Meiryo UI" panose="020B0604030504040204" pitchFamily="50" charset="-128"/>
              <a:ea typeface="Meiryo UI" panose="020B0604030504040204" pitchFamily="50" charset="-128"/>
            </a:endParaRPr>
          </a:p>
        </p:txBody>
      </p:sp>
      <p:cxnSp>
        <p:nvCxnSpPr>
          <p:cNvPr id="8" name="コネクタ: カギ線 7">
            <a:extLst>
              <a:ext uri="{FF2B5EF4-FFF2-40B4-BE49-F238E27FC236}">
                <a16:creationId xmlns:a16="http://schemas.microsoft.com/office/drawing/2014/main" id="{906E116C-0027-4788-BD74-F71EFE46A259}"/>
              </a:ext>
            </a:extLst>
          </p:cNvPr>
          <p:cNvCxnSpPr>
            <a:stCxn id="28" idx="0"/>
            <a:endCxn id="29" idx="0"/>
          </p:cNvCxnSpPr>
          <p:nvPr/>
        </p:nvCxnSpPr>
        <p:spPr>
          <a:xfrm rot="5400000" flipH="1" flipV="1">
            <a:off x="2899311" y="2144076"/>
            <a:ext cx="388980" cy="2442753"/>
          </a:xfrm>
          <a:prstGeom prst="bentConnector3">
            <a:avLst>
              <a:gd name="adj1" fmla="val 228173"/>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31" name="テキスト ボックス 30">
            <a:extLst>
              <a:ext uri="{FF2B5EF4-FFF2-40B4-BE49-F238E27FC236}">
                <a16:creationId xmlns:a16="http://schemas.microsoft.com/office/drawing/2014/main" id="{B1377C91-D3FA-46D0-A90B-EA56B0DF8414}"/>
              </a:ext>
            </a:extLst>
          </p:cNvPr>
          <p:cNvSpPr txBox="1"/>
          <p:nvPr/>
        </p:nvSpPr>
        <p:spPr>
          <a:xfrm>
            <a:off x="233636" y="4658521"/>
            <a:ext cx="3384260" cy="553998"/>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逆確率・原因の確率</a:t>
            </a:r>
            <a:endParaRPr lang="en-US" altLang="ja-JP" sz="3000" dirty="0">
              <a:solidFill>
                <a:schemeClr val="accent2"/>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B2986F6E-0129-4603-A13A-FB1AF1988FEE}"/>
              </a:ext>
            </a:extLst>
          </p:cNvPr>
          <p:cNvSpPr txBox="1"/>
          <p:nvPr/>
        </p:nvSpPr>
        <p:spPr>
          <a:xfrm>
            <a:off x="1872424" y="1649370"/>
            <a:ext cx="2771913" cy="1015663"/>
          </a:xfrm>
          <a:prstGeom prst="rect">
            <a:avLst/>
          </a:prstGeom>
          <a:noFill/>
        </p:spPr>
        <p:txBody>
          <a:bodyPr wrap="none" rtlCol="0">
            <a:spAutoFit/>
          </a:bodyPr>
          <a:lstStyle/>
          <a:p>
            <a:r>
              <a:rPr lang="ja-JP" altLang="en-US" sz="3000" dirty="0">
                <a:solidFill>
                  <a:schemeClr val="accent2"/>
                </a:solidFill>
                <a:latin typeface="Meiryo UI" panose="020B0604030504040204" pitchFamily="50" charset="-128"/>
                <a:ea typeface="Meiryo UI" panose="020B0604030504040204" pitchFamily="50" charset="-128"/>
              </a:rPr>
              <a:t>原因と結果が</a:t>
            </a:r>
            <a:endParaRPr lang="en-US" altLang="ja-JP" sz="3000" dirty="0">
              <a:solidFill>
                <a:schemeClr val="accent2"/>
              </a:solidFill>
              <a:latin typeface="Meiryo UI" panose="020B0604030504040204" pitchFamily="50" charset="-128"/>
              <a:ea typeface="Meiryo UI" panose="020B0604030504040204" pitchFamily="50" charset="-128"/>
            </a:endParaRPr>
          </a:p>
          <a:p>
            <a:r>
              <a:rPr lang="ja-JP" altLang="en-US" sz="3000" dirty="0">
                <a:solidFill>
                  <a:schemeClr val="accent2"/>
                </a:solidFill>
                <a:latin typeface="Meiryo UI" panose="020B0604030504040204" pitchFamily="50" charset="-128"/>
                <a:ea typeface="Meiryo UI" panose="020B0604030504040204" pitchFamily="50" charset="-128"/>
              </a:rPr>
              <a:t>入れ替わっている</a:t>
            </a:r>
            <a:endParaRPr lang="en-US" altLang="ja-JP" sz="3000" dirty="0">
              <a:solidFill>
                <a:schemeClr val="accent2"/>
              </a:solidFill>
              <a:latin typeface="Meiryo UI" panose="020B0604030504040204" pitchFamily="50" charset="-128"/>
              <a:ea typeface="Meiryo UI" panose="020B0604030504040204" pitchFamily="50" charset="-128"/>
            </a:endParaRPr>
          </a:p>
        </p:txBody>
      </p:sp>
      <p:cxnSp>
        <p:nvCxnSpPr>
          <p:cNvPr id="33" name="直線コネクタ 32">
            <a:extLst>
              <a:ext uri="{FF2B5EF4-FFF2-40B4-BE49-F238E27FC236}">
                <a16:creationId xmlns:a16="http://schemas.microsoft.com/office/drawing/2014/main" id="{06ADB087-3B6E-4897-8A72-0410B92B3EAC}"/>
              </a:ext>
            </a:extLst>
          </p:cNvPr>
          <p:cNvCxnSpPr>
            <a:cxnSpLocks/>
          </p:cNvCxnSpPr>
          <p:nvPr/>
        </p:nvCxnSpPr>
        <p:spPr>
          <a:xfrm>
            <a:off x="930669" y="4566878"/>
            <a:ext cx="1616591"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104954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5048</TotalTime>
  <Words>679</Words>
  <Application>Microsoft Office PowerPoint</Application>
  <PresentationFormat>ワイド画面</PresentationFormat>
  <Paragraphs>115</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69</cp:revision>
  <dcterms:created xsi:type="dcterms:W3CDTF">2017-12-20T12:04:47Z</dcterms:created>
  <dcterms:modified xsi:type="dcterms:W3CDTF">2018-01-21T08:31:03Z</dcterms:modified>
</cp:coreProperties>
</file>