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2" r:id="rId3"/>
    <p:sldId id="294" r:id="rId4"/>
    <p:sldId id="285" r:id="rId5"/>
    <p:sldId id="297" r:id="rId6"/>
    <p:sldId id="295" r:id="rId7"/>
    <p:sldId id="298" r:id="rId8"/>
    <p:sldId id="299" r:id="rId9"/>
    <p:sldId id="300" r:id="rId10"/>
    <p:sldId id="305" r:id="rId11"/>
    <p:sldId id="302" r:id="rId12"/>
    <p:sldId id="303" r:id="rId13"/>
    <p:sldId id="307" r:id="rId14"/>
    <p:sldId id="304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999639" y="3700956"/>
            <a:ext cx="6344195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ベイズ統計学の流れを理解できる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事後分布を計算できるようになる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1B88CA2-8401-4990-89B2-C691859BF0AA}"/>
              </a:ext>
            </a:extLst>
          </p:cNvPr>
          <p:cNvSpPr/>
          <p:nvPr/>
        </p:nvSpPr>
        <p:spPr>
          <a:xfrm>
            <a:off x="5244792" y="2646198"/>
            <a:ext cx="6049046" cy="390264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04B19A3-C81A-4852-8D0D-99FFF5C1D27F}"/>
              </a:ext>
            </a:extLst>
          </p:cNvPr>
          <p:cNvSpPr/>
          <p:nvPr/>
        </p:nvSpPr>
        <p:spPr>
          <a:xfrm>
            <a:off x="5228049" y="1227254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F68F5ED8-2D68-4552-88B6-D212C61F8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56" y="3743174"/>
            <a:ext cx="5304622" cy="1427044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14E5511-E964-41BF-90F3-10A1251292AD}"/>
              </a:ext>
            </a:extLst>
          </p:cNvPr>
          <p:cNvSpPr txBox="1"/>
          <p:nvPr/>
        </p:nvSpPr>
        <p:spPr>
          <a:xfrm>
            <a:off x="7433471" y="2749766"/>
            <a:ext cx="20377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計算の方針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DC26145-4F6B-4868-95B1-A33EE6D064D2}"/>
              </a:ext>
            </a:extLst>
          </p:cNvPr>
          <p:cNvSpPr/>
          <p:nvPr/>
        </p:nvSpPr>
        <p:spPr>
          <a:xfrm>
            <a:off x="8090263" y="3646086"/>
            <a:ext cx="3039292" cy="7502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CD2F2CD-B6C0-41F7-8AEB-B923EB20C779}"/>
              </a:ext>
            </a:extLst>
          </p:cNvPr>
          <p:cNvSpPr txBox="1"/>
          <p:nvPr/>
        </p:nvSpPr>
        <p:spPr>
          <a:xfrm>
            <a:off x="6221151" y="5396214"/>
            <a:ext cx="4883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赤枠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で囲った部分だけ計算し、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後で辻褄を合わせる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60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317F92D-36F3-4506-BBD8-21341AEB4AB7}"/>
              </a:ext>
            </a:extLst>
          </p:cNvPr>
          <p:cNvSpPr/>
          <p:nvPr/>
        </p:nvSpPr>
        <p:spPr>
          <a:xfrm>
            <a:off x="5158381" y="2351202"/>
            <a:ext cx="6049046" cy="63077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選ばれた袋から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回復元抽出し、結果は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2000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000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2000" dirty="0" err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ja-JP" altLang="en-US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だった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ECA34A-D5EE-417C-93CF-7140AAD1A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32" y="3363781"/>
            <a:ext cx="6207792" cy="372295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B8B13F-E774-465E-863C-560132C25F72}"/>
              </a:ext>
            </a:extLst>
          </p:cNvPr>
          <p:cNvSpPr txBox="1"/>
          <p:nvPr/>
        </p:nvSpPr>
        <p:spPr>
          <a:xfrm>
            <a:off x="7309811" y="2947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比例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A0A94E-AF0A-41F0-A66D-CE192A90B203}"/>
              </a:ext>
            </a:extLst>
          </p:cNvPr>
          <p:cNvSpPr txBox="1"/>
          <p:nvPr/>
        </p:nvSpPr>
        <p:spPr>
          <a:xfrm>
            <a:off x="5629421" y="3802208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分子だけ計算して、後で調整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A6C31AB-F7D6-4B32-AB2F-71EBBB128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39" y="5009993"/>
            <a:ext cx="6428571" cy="428571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9893408-B9A6-4B27-B49B-3B5FD94C068E}"/>
              </a:ext>
            </a:extLst>
          </p:cNvPr>
          <p:cNvSpPr txBox="1"/>
          <p:nvPr/>
        </p:nvSpPr>
        <p:spPr>
          <a:xfrm>
            <a:off x="8424418" y="5459184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掛け算の意味</a:t>
            </a:r>
            <a:endParaRPr kumimoji="1" lang="ja-JP" altLang="en-US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6157C60-6F13-45AC-A3A4-3ED896A28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11" y="6061961"/>
            <a:ext cx="4493577" cy="321992"/>
          </a:xfrm>
          <a:prstGeom prst="rect">
            <a:avLst/>
          </a:prstGeom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AC20FA5-802B-41BC-825D-C1D6805C37EF}"/>
              </a:ext>
            </a:extLst>
          </p:cNvPr>
          <p:cNvSpPr/>
          <p:nvPr/>
        </p:nvSpPr>
        <p:spPr>
          <a:xfrm>
            <a:off x="5158381" y="4347104"/>
            <a:ext cx="6049046" cy="49204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復元抽出は独立事象なので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3BE2802-523A-48D5-9D47-A9FF1C457335}"/>
              </a:ext>
            </a:extLst>
          </p:cNvPr>
          <p:cNvSpPr/>
          <p:nvPr/>
        </p:nvSpPr>
        <p:spPr>
          <a:xfrm>
            <a:off x="5158381" y="1292097"/>
            <a:ext cx="6049046" cy="93487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525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D84CF7D-3D53-4E99-A916-1CD3965AA8D5}"/>
              </a:ext>
            </a:extLst>
          </p:cNvPr>
          <p:cNvSpPr/>
          <p:nvPr/>
        </p:nvSpPr>
        <p:spPr>
          <a:xfrm>
            <a:off x="4352591" y="4858730"/>
            <a:ext cx="7479330" cy="13530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C3F8674-3BD4-42D9-BE85-CDE5E21077E3}"/>
              </a:ext>
            </a:extLst>
          </p:cNvPr>
          <p:cNvSpPr/>
          <p:nvPr/>
        </p:nvSpPr>
        <p:spPr>
          <a:xfrm>
            <a:off x="4367059" y="3172172"/>
            <a:ext cx="7479330" cy="123367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A6C31AB-F7D6-4B32-AB2F-71EBBB128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78" y="3582411"/>
            <a:ext cx="6428571" cy="428571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6F66A6B-B10C-4476-94D4-FC30EA6A2819}"/>
              </a:ext>
            </a:extLst>
          </p:cNvPr>
          <p:cNvSpPr/>
          <p:nvPr/>
        </p:nvSpPr>
        <p:spPr>
          <a:xfrm>
            <a:off x="4355556" y="1696344"/>
            <a:ext cx="7479331" cy="125156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0.3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b|X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0.7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p(x=a) = 0.6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4DDEA8-DD37-46C6-BCFA-DCB14C153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42" y="5810150"/>
            <a:ext cx="1466667" cy="28571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87BF4C3-6E44-41CF-9788-F4880598F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10" y="4937759"/>
            <a:ext cx="7088638" cy="53780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728551-8D19-45EB-99A3-16F1E42847AE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739B27F-BA14-432F-8AD3-F927924BC1BE}"/>
              </a:ext>
            </a:extLst>
          </p:cNvPr>
          <p:cNvSpPr txBox="1"/>
          <p:nvPr/>
        </p:nvSpPr>
        <p:spPr>
          <a:xfrm>
            <a:off x="6526786" y="1180157"/>
            <a:ext cx="26132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(x = a)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9074470-A1A0-4C36-B216-12E41FB18E6D}"/>
              </a:ext>
            </a:extLst>
          </p:cNvPr>
          <p:cNvSpPr txBox="1"/>
          <p:nvPr/>
        </p:nvSpPr>
        <p:spPr>
          <a:xfrm>
            <a:off x="10992074" y="3508337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C00574A-BDC3-4A20-9E64-8DF03F99B7FB}"/>
              </a:ext>
            </a:extLst>
          </p:cNvPr>
          <p:cNvSpPr txBox="1"/>
          <p:nvPr/>
        </p:nvSpPr>
        <p:spPr>
          <a:xfrm>
            <a:off x="9752546" y="6211829"/>
            <a:ext cx="20938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と計算できる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401B9F3-A12E-4542-99D0-5B96F1858E50}"/>
              </a:ext>
            </a:extLst>
          </p:cNvPr>
          <p:cNvSpPr txBox="1"/>
          <p:nvPr/>
        </p:nvSpPr>
        <p:spPr>
          <a:xfrm>
            <a:off x="8364166" y="2045129"/>
            <a:ext cx="1141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なので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733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C696AA1-6517-4431-BE9A-B7C8151E2963}"/>
              </a:ext>
            </a:extLst>
          </p:cNvPr>
          <p:cNvSpPr/>
          <p:nvPr/>
        </p:nvSpPr>
        <p:spPr>
          <a:xfrm>
            <a:off x="4442816" y="3316918"/>
            <a:ext cx="7445829" cy="1329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9CB45B2-400A-43FE-8AF8-A803BA2BBCB1}"/>
              </a:ext>
            </a:extLst>
          </p:cNvPr>
          <p:cNvSpPr/>
          <p:nvPr/>
        </p:nvSpPr>
        <p:spPr>
          <a:xfrm>
            <a:off x="4457981" y="1839468"/>
            <a:ext cx="7445829" cy="1329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=b) = 0.56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b|X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=b) = 0.44</a:t>
            </a: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p(x=b) = 0.4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D84CF7D-3D53-4E99-A916-1CD3965AA8D5}"/>
              </a:ext>
            </a:extLst>
          </p:cNvPr>
          <p:cNvSpPr/>
          <p:nvPr/>
        </p:nvSpPr>
        <p:spPr>
          <a:xfrm>
            <a:off x="4449374" y="4798140"/>
            <a:ext cx="7479330" cy="13530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728551-8D19-45EB-99A3-16F1E42847AE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739B27F-BA14-432F-8AD3-F927924BC1BE}"/>
              </a:ext>
            </a:extLst>
          </p:cNvPr>
          <p:cNvSpPr txBox="1"/>
          <p:nvPr/>
        </p:nvSpPr>
        <p:spPr>
          <a:xfrm>
            <a:off x="6526786" y="1180157"/>
            <a:ext cx="2624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(x = b)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9074470-A1A0-4C36-B216-12E41FB18E6D}"/>
              </a:ext>
            </a:extLst>
          </p:cNvPr>
          <p:cNvSpPr txBox="1"/>
          <p:nvPr/>
        </p:nvSpPr>
        <p:spPr>
          <a:xfrm>
            <a:off x="10946775" y="3687461"/>
            <a:ext cx="513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C00574A-BDC3-4A20-9E64-8DF03F99B7FB}"/>
              </a:ext>
            </a:extLst>
          </p:cNvPr>
          <p:cNvSpPr txBox="1"/>
          <p:nvPr/>
        </p:nvSpPr>
        <p:spPr>
          <a:xfrm>
            <a:off x="9752546" y="6211829"/>
            <a:ext cx="20938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と計算できる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8752F5A2-A629-4241-B18E-49EC72C87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10" y="3767273"/>
            <a:ext cx="6428571" cy="428571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8374EAB6-79AF-47B6-9B35-4716109E6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73" y="5624303"/>
            <a:ext cx="1447619" cy="28571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FCC81DDC-5493-4000-AAEA-F8267B1458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89" y="4846410"/>
            <a:ext cx="6884928" cy="56331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F7FD2E0-FC7B-48EC-A0D3-311264A5D5CA}"/>
              </a:ext>
            </a:extLst>
          </p:cNvPr>
          <p:cNvSpPr txBox="1"/>
          <p:nvPr/>
        </p:nvSpPr>
        <p:spPr>
          <a:xfrm>
            <a:off x="8694704" y="2255042"/>
            <a:ext cx="1141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なので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949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38184D3-1A05-4A67-8407-DB8FB2765C91}"/>
              </a:ext>
            </a:extLst>
          </p:cNvPr>
          <p:cNvSpPr/>
          <p:nvPr/>
        </p:nvSpPr>
        <p:spPr>
          <a:xfrm>
            <a:off x="4652968" y="2032438"/>
            <a:ext cx="7028522" cy="318758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90D35D-6E0D-4ACA-957B-F0D0A8E23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18" y="2241697"/>
            <a:ext cx="4704762" cy="409524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B90B52-8BB5-40C7-91CD-40993566A246}"/>
              </a:ext>
            </a:extLst>
          </p:cNvPr>
          <p:cNvSpPr txBox="1"/>
          <p:nvPr/>
        </p:nvSpPr>
        <p:spPr>
          <a:xfrm>
            <a:off x="9673635" y="2136212"/>
            <a:ext cx="18437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を用いれば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882324D-1858-4B28-B559-52B00C5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88" y="3331816"/>
            <a:ext cx="5900000" cy="43703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D7C0745-92E5-437C-A41F-67AF70E9A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74" y="4354261"/>
            <a:ext cx="5885714" cy="438095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48B53F2-D2FB-4DB3-B14D-DFBB77A4DFC1}"/>
              </a:ext>
            </a:extLst>
          </p:cNvPr>
          <p:cNvSpPr/>
          <p:nvPr/>
        </p:nvSpPr>
        <p:spPr>
          <a:xfrm>
            <a:off x="4594346" y="5451592"/>
            <a:ext cx="7087144" cy="104609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事後分布から</a:t>
            </a:r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kumimoji="1"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選ばれた確率は</a:t>
            </a:r>
            <a:r>
              <a:rPr kumimoji="1"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0.76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877C280-2ADF-4CD7-B10A-13A6D1FCE994}"/>
              </a:ext>
            </a:extLst>
          </p:cNvPr>
          <p:cNvSpPr txBox="1"/>
          <p:nvPr/>
        </p:nvSpPr>
        <p:spPr>
          <a:xfrm>
            <a:off x="6044276" y="1302506"/>
            <a:ext cx="45512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最後に辻褄合わせ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規格化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409303" y="1431142"/>
            <a:ext cx="5991497" cy="504803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ベイズ統計の流れを学んだ。まず問題の背景や仮説を置き、統計モデルを作成した後に、データから事後分布を推定する。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ベイズ統計の流れに沿って、袋問題で実際に計算を行い、事後分布を算出した。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32F0D2E-F2FE-4710-BE91-640F56B35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464" y="4081622"/>
            <a:ext cx="5355394" cy="239755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28DA478-4BBB-4EDE-A7DF-81D7AC195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212" y="1389955"/>
            <a:ext cx="5289898" cy="24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A1491C0-1F55-438C-A2ED-D69690D13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0" y="2768531"/>
            <a:ext cx="5304622" cy="1427044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ベイズの定理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前回の復習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C26FB6-0DAB-4938-8665-EF6A3A338278}"/>
              </a:ext>
            </a:extLst>
          </p:cNvPr>
          <p:cNvSpPr txBox="1"/>
          <p:nvPr/>
        </p:nvSpPr>
        <p:spPr>
          <a:xfrm>
            <a:off x="3483069" y="4253274"/>
            <a:ext cx="1643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エビデンス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372B268-1CC2-40E4-B2B3-94B91ECC8483}"/>
              </a:ext>
            </a:extLst>
          </p:cNvPr>
          <p:cNvSpPr txBox="1"/>
          <p:nvPr/>
        </p:nvSpPr>
        <p:spPr>
          <a:xfrm>
            <a:off x="382029" y="241602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2A215F-6F0D-4E11-ACBF-B232E917D4BB}"/>
              </a:ext>
            </a:extLst>
          </p:cNvPr>
          <p:cNvSpPr txBox="1"/>
          <p:nvPr/>
        </p:nvSpPr>
        <p:spPr>
          <a:xfrm>
            <a:off x="2443813" y="200575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62DC8C4-59CD-4D8E-8DA2-B742F0189502}"/>
              </a:ext>
            </a:extLst>
          </p:cNvPr>
          <p:cNvSpPr txBox="1"/>
          <p:nvPr/>
        </p:nvSpPr>
        <p:spPr>
          <a:xfrm>
            <a:off x="4219108" y="1997065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7BA9353-7701-4636-9038-55B32AED3999}"/>
              </a:ext>
            </a:extLst>
          </p:cNvPr>
          <p:cNvSpPr/>
          <p:nvPr/>
        </p:nvSpPr>
        <p:spPr>
          <a:xfrm>
            <a:off x="5994403" y="1509561"/>
            <a:ext cx="6049046" cy="39449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r>
              <a:rPr lang="en-US" altLang="ja-JP" sz="2000" i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が与えられた時の原因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の条件付き確率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原因と結果を紐づけている部分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ベイズ統計のメインとなる箇所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原因についての事前知識の確率分布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エビデンス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事後分布の規格化定数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54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A1491C0-1F55-438C-A2ED-D69690D13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0" y="2768531"/>
            <a:ext cx="5304622" cy="1427044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ベイズの定理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前回の復習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C26FB6-0DAB-4938-8665-EF6A3A338278}"/>
              </a:ext>
            </a:extLst>
          </p:cNvPr>
          <p:cNvSpPr txBox="1"/>
          <p:nvPr/>
        </p:nvSpPr>
        <p:spPr>
          <a:xfrm>
            <a:off x="3483069" y="4253274"/>
            <a:ext cx="1643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エビデンス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372B268-1CC2-40E4-B2B3-94B91ECC8483}"/>
              </a:ext>
            </a:extLst>
          </p:cNvPr>
          <p:cNvSpPr txBox="1"/>
          <p:nvPr/>
        </p:nvSpPr>
        <p:spPr>
          <a:xfrm>
            <a:off x="382029" y="241602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2A215F-6F0D-4E11-ACBF-B232E917D4BB}"/>
              </a:ext>
            </a:extLst>
          </p:cNvPr>
          <p:cNvSpPr txBox="1"/>
          <p:nvPr/>
        </p:nvSpPr>
        <p:spPr>
          <a:xfrm>
            <a:off x="2443813" y="200575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62DC8C4-59CD-4D8E-8DA2-B742F0189502}"/>
              </a:ext>
            </a:extLst>
          </p:cNvPr>
          <p:cNvSpPr txBox="1"/>
          <p:nvPr/>
        </p:nvSpPr>
        <p:spPr>
          <a:xfrm>
            <a:off x="4219108" y="1997065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7BA9353-7701-4636-9038-55B32AED3999}"/>
              </a:ext>
            </a:extLst>
          </p:cNvPr>
          <p:cNvSpPr/>
          <p:nvPr/>
        </p:nvSpPr>
        <p:spPr>
          <a:xfrm>
            <a:off x="5994403" y="1509561"/>
            <a:ext cx="6049046" cy="39449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r>
              <a:rPr lang="en-US" altLang="ja-JP" sz="2000" i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が与えられた時の原因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θ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の条件付き確率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原因と結果を紐づけている部分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ベイズ統計のメインとなる箇所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原因についての事前知識の確率分布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エビデンス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事後分布の規格化定数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139935-26EA-46FF-843E-8C9E65642BD8}"/>
              </a:ext>
            </a:extLst>
          </p:cNvPr>
          <p:cNvSpPr txBox="1"/>
          <p:nvPr/>
        </p:nvSpPr>
        <p:spPr>
          <a:xfrm>
            <a:off x="1965301" y="5759542"/>
            <a:ext cx="88328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ではどうやって、事後分布を求めるのか？（今回）</a:t>
            </a:r>
            <a:endParaRPr lang="en-US" altLang="ja-JP" sz="3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64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5132255" y="3021365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5132255" y="1431986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5B9905E-A987-46E5-97E0-E4BB3E89ADC5}"/>
              </a:ext>
            </a:extLst>
          </p:cNvPr>
          <p:cNvSpPr/>
          <p:nvPr/>
        </p:nvSpPr>
        <p:spPr>
          <a:xfrm>
            <a:off x="5132255" y="4632198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023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4634752-9007-4EB5-BAAA-6760C6A79E5E}"/>
              </a:ext>
            </a:extLst>
          </p:cNvPr>
          <p:cNvSpPr/>
          <p:nvPr/>
        </p:nvSpPr>
        <p:spPr>
          <a:xfrm>
            <a:off x="5132255" y="3021365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20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75653D8-D6B6-4FB1-9BE0-2E874A2AE866}"/>
              </a:ext>
            </a:extLst>
          </p:cNvPr>
          <p:cNvSpPr/>
          <p:nvPr/>
        </p:nvSpPr>
        <p:spPr>
          <a:xfrm>
            <a:off x="5132255" y="1431986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44F071E-0034-4679-8D46-91E6113207C0}"/>
              </a:ext>
            </a:extLst>
          </p:cNvPr>
          <p:cNvSpPr/>
          <p:nvPr/>
        </p:nvSpPr>
        <p:spPr>
          <a:xfrm>
            <a:off x="5132255" y="4632198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endParaRPr lang="en-US" altLang="ja-JP" sz="20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26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5132255" y="1601973"/>
            <a:ext cx="6049046" cy="93123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E2A750E-1C31-444A-AFC7-E5C2CADD7BBA}"/>
              </a:ext>
            </a:extLst>
          </p:cNvPr>
          <p:cNvSpPr/>
          <p:nvPr/>
        </p:nvSpPr>
        <p:spPr>
          <a:xfrm>
            <a:off x="5169996" y="2749766"/>
            <a:ext cx="6049046" cy="36906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背景：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経験によると、袋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の方が大きく、掴みやすい。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この為か、袋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より多く選ばれている。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またそれぞれの袋に赤玉・青玉が何個入っているかは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知っている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51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1A9D7E8-9A1D-40FA-9988-DC21031E0508}"/>
              </a:ext>
            </a:extLst>
          </p:cNvPr>
          <p:cNvSpPr/>
          <p:nvPr/>
        </p:nvSpPr>
        <p:spPr>
          <a:xfrm>
            <a:off x="5132255" y="3021365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25C9305-7D31-4A21-AFDE-1B3E62950971}"/>
              </a:ext>
            </a:extLst>
          </p:cNvPr>
          <p:cNvSpPr/>
          <p:nvPr/>
        </p:nvSpPr>
        <p:spPr>
          <a:xfrm>
            <a:off x="5132255" y="1431986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2088490-F03D-45BE-98CE-92A7E27F9E2E}"/>
              </a:ext>
            </a:extLst>
          </p:cNvPr>
          <p:cNvSpPr/>
          <p:nvPr/>
        </p:nvSpPr>
        <p:spPr>
          <a:xfrm>
            <a:off x="5132255" y="4632198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endParaRPr lang="en-US" altLang="ja-JP" sz="20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29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E1FE57E-D594-4747-B3A2-705BB3E6FB9E}"/>
              </a:ext>
            </a:extLst>
          </p:cNvPr>
          <p:cNvSpPr/>
          <p:nvPr/>
        </p:nvSpPr>
        <p:spPr>
          <a:xfrm>
            <a:off x="5285801" y="4943814"/>
            <a:ext cx="6049046" cy="14209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背景から事前確率として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p(X=a) = 0.6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p(X=b) = 0.4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と設定。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1028119-072E-4273-A6AC-306EBF7FFBEA}"/>
              </a:ext>
            </a:extLst>
          </p:cNvPr>
          <p:cNvSpPr/>
          <p:nvPr/>
        </p:nvSpPr>
        <p:spPr>
          <a:xfrm>
            <a:off x="5285801" y="2789529"/>
            <a:ext cx="6049046" cy="206762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尤度関数は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0.3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0.7</a:t>
            </a: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=b) = 0.56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b|X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=b) = 0.44</a:t>
            </a: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F33BCEA3-D1F1-4A76-AF5E-AE5AE778FDE7}"/>
              </a:ext>
            </a:extLst>
          </p:cNvPr>
          <p:cNvSpPr/>
          <p:nvPr/>
        </p:nvSpPr>
        <p:spPr>
          <a:xfrm>
            <a:off x="8107680" y="3168752"/>
            <a:ext cx="200297" cy="159424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0CF2224-1F9B-4126-91A7-85DFB936A012}"/>
              </a:ext>
            </a:extLst>
          </p:cNvPr>
          <p:cNvSpPr txBox="1"/>
          <p:nvPr/>
        </p:nvSpPr>
        <p:spPr>
          <a:xfrm>
            <a:off x="8437189" y="3281032"/>
            <a:ext cx="2619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通常は未知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〇〇分布に従うなど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統計モデルを立てる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278B8AE-AD94-47FD-8A68-C0591924E243}"/>
              </a:ext>
            </a:extLst>
          </p:cNvPr>
          <p:cNvSpPr/>
          <p:nvPr/>
        </p:nvSpPr>
        <p:spPr>
          <a:xfrm>
            <a:off x="5283454" y="1305834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947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ベイズ統計の流れ（袋の問題の場合）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E5A5975-7918-4F9A-982C-CD5027EDDE23}"/>
              </a:ext>
            </a:extLst>
          </p:cNvPr>
          <p:cNvSpPr/>
          <p:nvPr/>
        </p:nvSpPr>
        <p:spPr>
          <a:xfrm>
            <a:off x="1457494" y="1733005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348C4E7-327D-46AF-9790-DD9E0320D210}"/>
              </a:ext>
            </a:extLst>
          </p:cNvPr>
          <p:cNvSpPr>
            <a:spLocks noChangeAspect="1"/>
          </p:cNvSpPr>
          <p:nvPr/>
        </p:nvSpPr>
        <p:spPr>
          <a:xfrm>
            <a:off x="1826355" y="229274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B03393-F628-4000-8F7A-A621EBB9DC6F}"/>
              </a:ext>
            </a:extLst>
          </p:cNvPr>
          <p:cNvSpPr>
            <a:spLocks noChangeAspect="1"/>
          </p:cNvSpPr>
          <p:nvPr/>
        </p:nvSpPr>
        <p:spPr>
          <a:xfrm>
            <a:off x="2392297" y="224801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0181F1B-6E98-404B-8EFE-51119DA61603}"/>
              </a:ext>
            </a:extLst>
          </p:cNvPr>
          <p:cNvSpPr>
            <a:spLocks noChangeAspect="1"/>
          </p:cNvSpPr>
          <p:nvPr/>
        </p:nvSpPr>
        <p:spPr>
          <a:xfrm>
            <a:off x="2218167" y="274976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0BD5F55-C72E-463F-83DC-E2348A0484E9}"/>
              </a:ext>
            </a:extLst>
          </p:cNvPr>
          <p:cNvSpPr>
            <a:spLocks noChangeAspect="1"/>
          </p:cNvSpPr>
          <p:nvPr/>
        </p:nvSpPr>
        <p:spPr>
          <a:xfrm>
            <a:off x="1682173" y="2680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33BACF-54C9-4F7D-8C62-277F59736649}"/>
              </a:ext>
            </a:extLst>
          </p:cNvPr>
          <p:cNvSpPr>
            <a:spLocks noChangeAspect="1"/>
          </p:cNvSpPr>
          <p:nvPr/>
        </p:nvSpPr>
        <p:spPr>
          <a:xfrm>
            <a:off x="3416878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925CB34-B420-4123-A45C-B391655269B6}"/>
              </a:ext>
            </a:extLst>
          </p:cNvPr>
          <p:cNvSpPr>
            <a:spLocks noChangeAspect="1"/>
          </p:cNvSpPr>
          <p:nvPr/>
        </p:nvSpPr>
        <p:spPr>
          <a:xfrm>
            <a:off x="2911231" y="32619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93C2369E-4DE3-4636-A51E-7BE530EDF8EA}"/>
              </a:ext>
            </a:extLst>
          </p:cNvPr>
          <p:cNvSpPr>
            <a:spLocks noChangeAspect="1"/>
          </p:cNvSpPr>
          <p:nvPr/>
        </p:nvSpPr>
        <p:spPr>
          <a:xfrm>
            <a:off x="2720721" y="282430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2DE2DDF-CE94-4EA9-96F1-168BB4730C52}"/>
              </a:ext>
            </a:extLst>
          </p:cNvPr>
          <p:cNvSpPr>
            <a:spLocks noChangeAspect="1"/>
          </p:cNvSpPr>
          <p:nvPr/>
        </p:nvSpPr>
        <p:spPr>
          <a:xfrm>
            <a:off x="2179765" y="3168752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45F218C-DB0B-4E0C-878D-558F45575C48}"/>
              </a:ext>
            </a:extLst>
          </p:cNvPr>
          <p:cNvSpPr>
            <a:spLocks noChangeAspect="1"/>
          </p:cNvSpPr>
          <p:nvPr/>
        </p:nvSpPr>
        <p:spPr>
          <a:xfrm>
            <a:off x="2789861" y="236322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C0CAB9-06B5-4EF9-860D-6E3D7BD6662D}"/>
              </a:ext>
            </a:extLst>
          </p:cNvPr>
          <p:cNvSpPr>
            <a:spLocks noChangeAspect="1"/>
          </p:cNvSpPr>
          <p:nvPr/>
        </p:nvSpPr>
        <p:spPr>
          <a:xfrm>
            <a:off x="3223275" y="278952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4093546-96BD-4A0C-A9CF-672BAB8FC4DA}"/>
              </a:ext>
            </a:extLst>
          </p:cNvPr>
          <p:cNvSpPr/>
          <p:nvPr/>
        </p:nvSpPr>
        <p:spPr>
          <a:xfrm>
            <a:off x="1457494" y="4203261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825100B-5258-4FF8-8CB7-94623C86DBE5}"/>
              </a:ext>
            </a:extLst>
          </p:cNvPr>
          <p:cNvSpPr>
            <a:spLocks noChangeAspect="1"/>
          </p:cNvSpPr>
          <p:nvPr/>
        </p:nvSpPr>
        <p:spPr>
          <a:xfrm>
            <a:off x="1826355" y="476300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027127B-3A50-479C-B573-9781DDD4A15F}"/>
              </a:ext>
            </a:extLst>
          </p:cNvPr>
          <p:cNvSpPr>
            <a:spLocks noChangeAspect="1"/>
          </p:cNvSpPr>
          <p:nvPr/>
        </p:nvSpPr>
        <p:spPr>
          <a:xfrm>
            <a:off x="3357940" y="4535486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83654EC-8737-46CD-A866-4210B603AC8F}"/>
              </a:ext>
            </a:extLst>
          </p:cNvPr>
          <p:cNvSpPr>
            <a:spLocks noChangeAspect="1"/>
          </p:cNvSpPr>
          <p:nvPr/>
        </p:nvSpPr>
        <p:spPr>
          <a:xfrm>
            <a:off x="2218167" y="5220022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8005A970-D71C-4B0F-A3C7-0F83CB33412A}"/>
              </a:ext>
            </a:extLst>
          </p:cNvPr>
          <p:cNvSpPr>
            <a:spLocks noChangeAspect="1"/>
          </p:cNvSpPr>
          <p:nvPr/>
        </p:nvSpPr>
        <p:spPr>
          <a:xfrm>
            <a:off x="1682173" y="5150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190DC6DD-B3CD-4EA5-92B0-99715EF71864}"/>
              </a:ext>
            </a:extLst>
          </p:cNvPr>
          <p:cNvSpPr>
            <a:spLocks noChangeAspect="1"/>
          </p:cNvSpPr>
          <p:nvPr/>
        </p:nvSpPr>
        <p:spPr>
          <a:xfrm>
            <a:off x="2911231" y="57321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747ACD8-9DF1-45F5-B0A0-9793AD4575FC}"/>
              </a:ext>
            </a:extLst>
          </p:cNvPr>
          <p:cNvSpPr>
            <a:spLocks noChangeAspect="1"/>
          </p:cNvSpPr>
          <p:nvPr/>
        </p:nvSpPr>
        <p:spPr>
          <a:xfrm>
            <a:off x="2720721" y="529456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54CA688-8E26-479E-8A46-9E428F79809B}"/>
              </a:ext>
            </a:extLst>
          </p:cNvPr>
          <p:cNvSpPr>
            <a:spLocks noChangeAspect="1"/>
          </p:cNvSpPr>
          <p:nvPr/>
        </p:nvSpPr>
        <p:spPr>
          <a:xfrm>
            <a:off x="3223275" y="525978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540938B-9632-4609-A8F3-BF5A5160AC3D}"/>
              </a:ext>
            </a:extLst>
          </p:cNvPr>
          <p:cNvSpPr>
            <a:spLocks noChangeAspect="1"/>
          </p:cNvSpPr>
          <p:nvPr/>
        </p:nvSpPr>
        <p:spPr>
          <a:xfrm>
            <a:off x="2797637" y="485715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E0C526-2DBF-44A5-924A-B634379BA9FC}"/>
              </a:ext>
            </a:extLst>
          </p:cNvPr>
          <p:cNvSpPr>
            <a:spLocks noChangeAspect="1"/>
          </p:cNvSpPr>
          <p:nvPr/>
        </p:nvSpPr>
        <p:spPr>
          <a:xfrm>
            <a:off x="2177864" y="576816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CC84B1-E18E-4913-8B67-8494A114EF5A}"/>
              </a:ext>
            </a:extLst>
          </p:cNvPr>
          <p:cNvSpPr txBox="1"/>
          <p:nvPr/>
        </p:nvSpPr>
        <p:spPr>
          <a:xfrm>
            <a:off x="680776" y="1717618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003C5F7-63A9-44C0-B6C6-FABB1C222738}"/>
              </a:ext>
            </a:extLst>
          </p:cNvPr>
          <p:cNvSpPr txBox="1"/>
          <p:nvPr/>
        </p:nvSpPr>
        <p:spPr>
          <a:xfrm>
            <a:off x="654069" y="3926262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4AD61B8-3512-4662-9A5F-CCA28E091A49}"/>
              </a:ext>
            </a:extLst>
          </p:cNvPr>
          <p:cNvSpPr/>
          <p:nvPr/>
        </p:nvSpPr>
        <p:spPr>
          <a:xfrm>
            <a:off x="5132255" y="3021365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endParaRPr lang="en-US" altLang="ja-JP" sz="2000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4C9EFC-1AEC-4051-9652-3124E2B1322B}"/>
              </a:ext>
            </a:extLst>
          </p:cNvPr>
          <p:cNvSpPr/>
          <p:nvPr/>
        </p:nvSpPr>
        <p:spPr>
          <a:xfrm>
            <a:off x="5132255" y="1431986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bg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04B19A3-C81A-4852-8D0D-99FFF5C1D27F}"/>
              </a:ext>
            </a:extLst>
          </p:cNvPr>
          <p:cNvSpPr/>
          <p:nvPr/>
        </p:nvSpPr>
        <p:spPr>
          <a:xfrm>
            <a:off x="5132255" y="4632198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4CF0D14-35D3-40D1-8634-98B75033F131}"/>
              </a:ext>
            </a:extLst>
          </p:cNvPr>
          <p:cNvCxnSpPr>
            <a:cxnSpLocks/>
          </p:cNvCxnSpPr>
          <p:nvPr/>
        </p:nvCxnSpPr>
        <p:spPr>
          <a:xfrm>
            <a:off x="5437055" y="5628052"/>
            <a:ext cx="461474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76E144-B7C1-4C67-A870-688D22749248}"/>
              </a:ext>
            </a:extLst>
          </p:cNvPr>
          <p:cNvSpPr txBox="1"/>
          <p:nvPr/>
        </p:nvSpPr>
        <p:spPr>
          <a:xfrm>
            <a:off x="4985402" y="6020185"/>
            <a:ext cx="671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今回は手計算をしますが、通常は</a:t>
            </a:r>
            <a:r>
              <a:rPr kumimoji="1"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MCMC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を使います</a:t>
            </a:r>
          </a:p>
        </p:txBody>
      </p:sp>
    </p:spTree>
    <p:extLst>
      <p:ext uri="{BB962C8B-B14F-4D97-AF65-F5344CB8AC3E}">
        <p14:creationId xmlns:p14="http://schemas.microsoft.com/office/powerpoint/2010/main" val="333481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979</Words>
  <Application>Microsoft Office PowerPoint</Application>
  <PresentationFormat>ワイド画面</PresentationFormat>
  <Paragraphs>152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75</cp:revision>
  <dcterms:created xsi:type="dcterms:W3CDTF">2017-12-20T12:04:47Z</dcterms:created>
  <dcterms:modified xsi:type="dcterms:W3CDTF">2018-01-21T09:07:23Z</dcterms:modified>
</cp:coreProperties>
</file>