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5" r:id="rId3"/>
    <p:sldId id="286" r:id="rId4"/>
    <p:sldId id="287" r:id="rId5"/>
    <p:sldId id="288" r:id="rId6"/>
    <p:sldId id="289" r:id="rId7"/>
    <p:sldId id="291" r:id="rId8"/>
    <p:sldId id="292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CCFF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31B6A-92DD-48D5-B859-2DB4893EE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38FE91E-5BB8-4E9A-910B-AF42898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8A4DC-23D7-4F41-AEC8-33C4A1C6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AC873-13D6-46BB-8D8B-30DD049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31491-F0F2-4C48-81DB-D74B26BF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3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DFE1A-DEB6-4E50-9BF9-48958662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39F5AB-C188-4664-8EC2-EE390D0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31FD2-4F7B-4F3C-8C8C-6D09E23F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D2F8D-08A7-4BE6-91AA-2874D8D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6D947A-CD3A-401B-8788-3228FEF2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1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A23922-06E9-4355-9FDC-85B88560E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39D56F-E7F9-4F7A-AB75-BC3C32D3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214983-6D90-4C1D-A8DD-E30F5F05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400AD-958D-4188-A604-FCB26714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57CC2-F188-493D-B0D0-52B58A2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07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EC60-0E46-423F-94D9-E247E384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3D67E3-C385-4B81-AF6E-D144A47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AD5F-CA5E-4595-9908-516E648C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29551-5D82-4686-A0D2-6F20464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386F68-F3A7-4F2B-A96A-70691A7D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90853-64EA-4DD2-80C7-E55C20BD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964B8-23C3-4596-9B60-B5208117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83EFF4-76F4-40B0-9C9B-538C127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17F6E-127E-42BE-B240-2555A3A9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F002E-2F22-4822-9362-F10E5F0B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7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2B8409-8E40-414A-AFFF-DDB564EB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0DDA1-201A-4E95-B1ED-6FBF9C231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6E8C88-83BD-40CD-BFE4-80F0CD57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36E1C2-E713-478F-B52C-F3A1AECF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F358F0-E89E-4AD7-85CA-E2D37E3D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56F50-59B3-4F36-9968-BB88F326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4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81067-1FF5-4371-A6F8-19013C8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B3B800-30C6-43A2-A635-62E34C1E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5788-252C-42AD-80FA-28532CE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809E12-AA39-461F-BAFE-F946C48E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F08E07-9A56-4B8C-A481-46EC92FC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7C635F-6C45-4C1F-A501-804307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E7F0B0-33EA-44D5-95EB-789B589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F52FBF-BBFE-417E-9998-9E482D55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A8B93-8753-495A-AFA6-9D243B0D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95C710-70E1-43FB-941D-E219CB06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AC0BE2-38C2-4B9E-B6FF-AEB285F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CA4796-E2EB-4E71-BB03-555D67B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21B895-A1DF-40F1-8BA7-DD29F083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5D0D5-A395-4E86-A022-E1EC92AF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826A7-0B14-4B0E-B4E5-B33F7597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82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30B79-84B9-456A-8B98-EDD4C3EA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85B831-233A-4BE3-A081-D7B7F1BA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CB22A-0BCA-4054-8512-F1D09C811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CBD0B-8213-4F93-A710-72A8C867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5A86B8-9E05-4B67-A93D-DE8A8FB5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DE324-DCA8-4AC9-81F2-811C605F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8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9EDB76-9E7E-4B26-8C2D-58A5013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72B0E-42A9-4882-8F40-F03D84532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6DC5AB-672B-4977-A368-1CF640465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B351B-88C2-4661-8CCB-1DDE34A5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A60F26-3B9B-4CA0-BE5D-0175F39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B9FC7-C66A-4765-BDE3-915AA614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E29723-876A-4916-BF1A-78039BFA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CF10D0-54D6-4E13-B72B-C765E09E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2D8A4-28E4-42C0-9E9B-3135F083C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9537-CC24-4F06-9D3E-2D3FC8049D88}" type="datetimeFigureOut">
              <a:rPr kumimoji="1" lang="ja-JP" altLang="en-US" smtClean="0"/>
              <a:t>2018/1/13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48A5B-53F3-484E-A68E-3F8505C11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FF2EB-CA09-463B-B817-BBA7F79CC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3B92E-C39F-4032-9841-318888BDD5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5D5B68-5AC7-45F7-8C5A-40C461F6D3D7}"/>
              </a:ext>
            </a:extLst>
          </p:cNvPr>
          <p:cNvSpPr/>
          <p:nvPr/>
        </p:nvSpPr>
        <p:spPr>
          <a:xfrm>
            <a:off x="3946697" y="1276858"/>
            <a:ext cx="4450081" cy="1672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2442060" y="3735791"/>
            <a:ext cx="7276706" cy="16067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この講義で身に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付く事</a:t>
            </a:r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ベイズ統計で用いられる基本的な確率分布を理解する事ができる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11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電子機器 が含まれている画像&#10;&#10;高い精度で生成された説明">
            <a:extLst>
              <a:ext uri="{FF2B5EF4-FFF2-40B4-BE49-F238E27FC236}">
                <a16:creationId xmlns:a16="http://schemas.microsoft.com/office/drawing/2014/main" id="{D3076F66-0985-4B42-8F00-3E9E3982F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77" y="1992273"/>
            <a:ext cx="4987646" cy="332509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endParaRPr kumimoji="1"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𝐺𝑎𝑚𝑚𝑎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a:rPr lang="ja-JP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ja-JP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⁡</m:t>
                      </m:r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𝑘</m:t>
                      </m:r>
                      <m:r>
                        <a:rPr lang="ja-JP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𝑘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63304" y="10531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870943" y="300573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504037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A401D9-A9DA-4342-AC39-FFCAC191FE75}"/>
              </a:ext>
            </a:extLst>
          </p:cNvPr>
          <p:cNvSpPr/>
          <p:nvPr/>
        </p:nvSpPr>
        <p:spPr>
          <a:xfrm>
            <a:off x="4667795" y="5594369"/>
            <a:ext cx="7045234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感染症の潜伏期間など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(k=1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の場合、指数分布になる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406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7119463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C5780A-2D6C-4E01-8C12-F54BE594E76E}"/>
              </a:ext>
            </a:extLst>
          </p:cNvPr>
          <p:cNvSpPr/>
          <p:nvPr/>
        </p:nvSpPr>
        <p:spPr>
          <a:xfrm>
            <a:off x="508946" y="1431142"/>
            <a:ext cx="8604068" cy="580538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ベイズ統計で用いる様々な確率分布を紹介した。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B357E1A-37A5-4125-8A35-A67001D35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18" y="2078878"/>
            <a:ext cx="4679796" cy="217183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E25788-E22B-4D5C-BD5D-E4A02B338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49" y="4420788"/>
            <a:ext cx="4455325" cy="2304395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3EAF76D-41AB-47DA-B623-118E3E6FD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4497" y="4311374"/>
            <a:ext cx="4816830" cy="2407123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15A83C6-D04F-47A3-9906-EB44A2A3D649}"/>
              </a:ext>
            </a:extLst>
          </p:cNvPr>
          <p:cNvSpPr txBox="1"/>
          <p:nvPr/>
        </p:nvSpPr>
        <p:spPr>
          <a:xfrm>
            <a:off x="58920" y="20420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二項分布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DED1818-45B0-4D08-B079-B9C46E7F5DD6}"/>
              </a:ext>
            </a:extLst>
          </p:cNvPr>
          <p:cNvSpPr txBox="1"/>
          <p:nvPr/>
        </p:nvSpPr>
        <p:spPr>
          <a:xfrm>
            <a:off x="90780" y="4317915"/>
            <a:ext cx="1736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Poisson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A0B0549-198E-46B2-8C65-D31E76610697}"/>
              </a:ext>
            </a:extLst>
          </p:cNvPr>
          <p:cNvSpPr txBox="1"/>
          <p:nvPr/>
        </p:nvSpPr>
        <p:spPr>
          <a:xfrm>
            <a:off x="5688997" y="2060220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A4E47F5-CD91-409A-BEC7-B142770A2037}"/>
              </a:ext>
            </a:extLst>
          </p:cNvPr>
          <p:cNvSpPr txBox="1"/>
          <p:nvPr/>
        </p:nvSpPr>
        <p:spPr>
          <a:xfrm>
            <a:off x="5623490" y="4336266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Gamma</a:t>
            </a: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endParaRPr kumimoji="1" lang="ja-JP" alt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DF484B-B879-460F-A904-3B8863AF8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1772" y="2349182"/>
            <a:ext cx="4362484" cy="19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ベルヌーイ分布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314731" y="1932956"/>
                <a:ext cx="6137039" cy="94958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𝐵𝑒𝑟𝑛𝑜𝑢𝑙𝑙𝑖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θ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θ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θ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31" y="1932956"/>
                <a:ext cx="6137039" cy="949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>
            <a:extLst>
              <a:ext uri="{FF2B5EF4-FFF2-40B4-BE49-F238E27FC236}">
                <a16:creationId xmlns:a16="http://schemas.microsoft.com/office/drawing/2014/main" id="{13132DD3-146A-489A-BD60-624E7B399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8" y="2087240"/>
            <a:ext cx="4534224" cy="3022817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314730" y="3561930"/>
                <a:ext cx="6137039" cy="10061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θ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θ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θ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30" y="3561930"/>
                <a:ext cx="6137039" cy="1006186"/>
              </a:xfrm>
              <a:prstGeom prst="rect">
                <a:avLst/>
              </a:prstGeom>
              <a:blipFill>
                <a:blip r:embed="rId6"/>
                <a:stretch>
                  <a:fillRect b="-6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F05B0E4-5B43-43E3-883E-4BD26876A95E}"/>
              </a:ext>
            </a:extLst>
          </p:cNvPr>
          <p:cNvSpPr/>
          <p:nvPr/>
        </p:nvSpPr>
        <p:spPr>
          <a:xfrm>
            <a:off x="5314730" y="5321893"/>
            <a:ext cx="6137039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コイン投げなど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者択一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98555" y="128489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906194" y="294523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4668005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97023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FBCD3BF-7522-4D44-91EC-40F265B90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8" y="1992273"/>
            <a:ext cx="4987646" cy="332509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二項分布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314731" y="1932956"/>
                <a:ext cx="6137039" cy="94958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𝐵𝑖𝑛𝑜𝑚𝑖𝑎𝑙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𝑁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θ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𝑁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!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𝑁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θ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𝑁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31" y="1932956"/>
                <a:ext cx="6137039" cy="949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314730" y="3561930"/>
                <a:ext cx="6137039" cy="10061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θ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θ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θ</m:t>
                      </m:r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730" y="3561930"/>
                <a:ext cx="6137039" cy="1006186"/>
              </a:xfrm>
              <a:prstGeom prst="rect">
                <a:avLst/>
              </a:prstGeom>
              <a:blipFill>
                <a:blip r:embed="rId6"/>
                <a:stretch>
                  <a:fillRect b="-6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F05B0E4-5B43-43E3-883E-4BD26876A95E}"/>
              </a:ext>
            </a:extLst>
          </p:cNvPr>
          <p:cNvSpPr/>
          <p:nvPr/>
        </p:nvSpPr>
        <p:spPr>
          <a:xfrm>
            <a:off x="5314730" y="5321893"/>
            <a:ext cx="6137039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回コイン投げをした時の表の数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98555" y="1284893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906194" y="294523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4668005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296226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7C7719A-6958-4C87-A0CE-4655E4257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992273"/>
            <a:ext cx="4987646" cy="332509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一様分布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279480" y="1701170"/>
                <a:ext cx="6137039" cy="94958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𝑈𝑛𝑖𝑓𝑜𝑟𝑚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80" y="1701170"/>
                <a:ext cx="6137039" cy="949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279479" y="3330143"/>
                <a:ext cx="6137039" cy="166007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𝑏</m:t>
                                  </m:r>
                                  <m: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3330143"/>
                <a:ext cx="6137039" cy="16600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F05B0E4-5B43-43E3-883E-4BD26876A95E}"/>
              </a:ext>
            </a:extLst>
          </p:cNvPr>
          <p:cNvSpPr/>
          <p:nvPr/>
        </p:nvSpPr>
        <p:spPr>
          <a:xfrm>
            <a:off x="5279479" y="5557024"/>
            <a:ext cx="6137039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事前分布や確率変数に特徴がない場合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63304" y="10531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870943" y="2713448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504037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19981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物体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CC8CB6B-CF48-449D-87B3-BDF555112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4" y="1843666"/>
            <a:ext cx="5486411" cy="365760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Beta</a:t>
            </a:r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279480" y="1701170"/>
                <a:ext cx="6137039" cy="94958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𝐵𝑒𝑡𝑎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α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β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𝐵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α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β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α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1−</m:t>
                              </m:r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β</m:t>
                          </m:r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80" y="1701170"/>
                <a:ext cx="6137039" cy="949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279479" y="3330143"/>
                <a:ext cx="6137039" cy="166007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α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α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β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αβ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α</m:t>
                                  </m:r>
                                  <m: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α</m:t>
                          </m:r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β</m:t>
                          </m:r>
                          <m:r>
                            <a:rPr lang="en-US" altLang="ja-JP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3330143"/>
                <a:ext cx="6137039" cy="16600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F05B0E4-5B43-43E3-883E-4BD26876A95E}"/>
              </a:ext>
            </a:extLst>
          </p:cNvPr>
          <p:cNvSpPr/>
          <p:nvPr/>
        </p:nvSpPr>
        <p:spPr>
          <a:xfrm>
            <a:off x="5279479" y="5557024"/>
            <a:ext cx="6137039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[0,1]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で定義される確率変数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63304" y="10531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870943" y="2713448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504037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47525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94E569-F22D-4C3C-853C-1A24263E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7" y="1992273"/>
            <a:ext cx="4987646" cy="332509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𝑁𝑜𝑟𝑚𝑎𝑙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𝜇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,</m:t>
                          </m:r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𝜎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  <m:r>
                                <a:rPr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𝑥</m:t>
                                      </m:r>
                                      <m:r>
                                        <a:rPr lang="en-US" altLang="ja-JP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−</m:t>
                                      </m:r>
                                      <m:r>
                                        <a:rPr lang="ja-JP" alt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eiryo UI" panose="020B0604030504040204" pitchFamily="50" charset="-128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ja-JP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⁡</m:t>
                      </m:r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ja-JP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𝜇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F05B0E4-5B43-43E3-883E-4BD26876A95E}"/>
              </a:ext>
            </a:extLst>
          </p:cNvPr>
          <p:cNvSpPr/>
          <p:nvPr/>
        </p:nvSpPr>
        <p:spPr>
          <a:xfrm>
            <a:off x="5279479" y="5557024"/>
            <a:ext cx="6137039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測定誤差や身長の分布など様々な場所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63304" y="10531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870943" y="300573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504037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</p:spTree>
    <p:extLst>
      <p:ext uri="{BB962C8B-B14F-4D97-AF65-F5344CB8AC3E}">
        <p14:creationId xmlns:p14="http://schemas.microsoft.com/office/powerpoint/2010/main" val="32486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CC557BA-0F6B-4428-90A6-3B48F275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9" y="1968925"/>
            <a:ext cx="4987646" cy="3325097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指数分布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𝐸𝑥𝑝𝑜𝑛𝑒𝑛𝑡𝑖𝑎𝑙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lang="ja-JP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ja-JP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⁡</m:t>
                      </m:r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ja-JP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𝜃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𝜃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63304" y="10531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870943" y="300573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504037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A401D9-A9DA-4342-AC39-FFCAC191FE75}"/>
              </a:ext>
            </a:extLst>
          </p:cNvPr>
          <p:cNvSpPr/>
          <p:nvPr/>
        </p:nvSpPr>
        <p:spPr>
          <a:xfrm>
            <a:off x="5279479" y="5557024"/>
            <a:ext cx="6137039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機械の耐用年数・地震の起こる間隔など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正規分布より裾が長い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16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指数分布の無記憶性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2929257" y="1294944"/>
                <a:ext cx="6712224" cy="131236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𝐸𝑥𝑝𝑜𝑛𝑒𝑛𝑡𝑖𝑎𝑙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𝑥</m:t>
                        </m:r>
                      </m:e>
                      <m:e>
                        <m: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e>
                    </m:d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=</m:t>
                    </m:r>
                    <m:f>
                      <m:f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1</m:t>
                        </m:r>
                      </m:num>
                      <m:den>
                        <m:r>
                          <a:rPr lang="ja-JP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𝜃</m:t>
                        </m:r>
                      </m:den>
                    </m:f>
                    <m:r>
                      <m:rPr>
                        <m:sty m:val="p"/>
                      </m:rPr>
                      <a:rPr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exp</m:t>
                    </m:r>
                    <m:d>
                      <m:dPr>
                        <m:ctrlP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</m:ctrlPr>
                          </m:fPr>
                          <m:num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𝑥</m:t>
                            </m:r>
                          </m:num>
                          <m:den>
                            <m:r>
                              <a:rPr lang="ja-JP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Meiryo UI" panose="020B0604030504040204" pitchFamily="50" charset="-128"/>
                              </a:rPr>
                              <m:t>𝜃</m:t>
                            </m:r>
                          </m:den>
                        </m:f>
                      </m:e>
                    </m:d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⁡</m:t>
                    </m:r>
                  </m:oMath>
                </a14:m>
                <a:r>
                  <a:rPr lang="ja-JP" altLang="en-US" sz="2400" dirty="0" err="1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なの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で</a:t>
                </a:r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x’ = x + a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とすると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(a</a:t>
                </a:r>
                <a:r>
                  <a:rPr lang="ja-JP" altLang="en-US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は定数</a:t>
                </a:r>
                <a:r>
                  <a:rPr lang="en-US" altLang="ja-JP" sz="24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57" y="1294944"/>
                <a:ext cx="6712224" cy="1312363"/>
              </a:xfrm>
              <a:prstGeom prst="rect">
                <a:avLst/>
              </a:prstGeom>
              <a:blipFill>
                <a:blip r:embed="rId4"/>
                <a:stretch>
                  <a:fillRect l="-14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31EBB7-2322-4A37-94F9-437E96B35425}"/>
              </a:ext>
            </a:extLst>
          </p:cNvPr>
          <p:cNvSpPr/>
          <p:nvPr/>
        </p:nvSpPr>
        <p:spPr>
          <a:xfrm>
            <a:off x="2929257" y="2760641"/>
            <a:ext cx="6712224" cy="222161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E507054-D041-431F-980F-467C592A1DF9}"/>
              </a:ext>
            </a:extLst>
          </p:cNvPr>
          <p:cNvSpPr/>
          <p:nvPr/>
        </p:nvSpPr>
        <p:spPr>
          <a:xfrm>
            <a:off x="1407415" y="5084106"/>
            <a:ext cx="9616206" cy="1595845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時間の原点をずらしても、分布は同じになる</a:t>
            </a:r>
            <a:endParaRPr lang="en-US" altLang="ja-JP" sz="2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ex.”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昨日、事故が起きたから、当分事故は起きないだろう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とはならない</a:t>
            </a:r>
            <a:endParaRPr lang="en-US" altLang="ja-JP" sz="24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無記憶性</a:t>
            </a:r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3006F3FA-0E43-467A-B324-5E9A9EA5D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98" y="2812145"/>
            <a:ext cx="4664005" cy="49437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323B7AF-ABA2-4711-9ADF-461669B31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255" y="3346938"/>
            <a:ext cx="1944963" cy="43582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4B84F79-E81C-43DD-A7F5-D497CFEA1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18" y="3884611"/>
            <a:ext cx="3031278" cy="40330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87C878C-66C7-4185-9AA6-450EA852C5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18" y="4441248"/>
            <a:ext cx="3122348" cy="3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5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911C7D2-38F9-4A6C-944C-69836AD1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48" y="2120066"/>
            <a:ext cx="4534224" cy="3022815"/>
          </a:xfrm>
          <a:prstGeom prst="rect">
            <a:avLst/>
          </a:prstGeom>
        </p:spPr>
      </p:pic>
      <p:pic>
        <p:nvPicPr>
          <p:cNvPr id="7" name="図 6" descr="ベクトル グラフィックス が含まれている画像&#10;&#10;高い精度で生成された説明">
            <a:extLst>
              <a:ext uri="{FF2B5EF4-FFF2-40B4-BE49-F238E27FC236}">
                <a16:creationId xmlns:a16="http://schemas.microsoft.com/office/drawing/2014/main" id="{19BC2234-0A9B-4D0D-AEBD-595E71A10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08" y="284274"/>
            <a:ext cx="836070" cy="8383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3F98919E-A6BC-4AD4-BC13-861CC4009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" y="129990"/>
            <a:ext cx="1146868" cy="114686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AD2783-CE69-49F5-8497-0EE70AA2B9B1}"/>
              </a:ext>
            </a:extLst>
          </p:cNvPr>
          <p:cNvSpPr/>
          <p:nvPr/>
        </p:nvSpPr>
        <p:spPr>
          <a:xfrm>
            <a:off x="3252446" y="284274"/>
            <a:ext cx="6494557" cy="83830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Poisson</a:t>
            </a:r>
            <a:r>
              <a:rPr lang="ja-JP" altLang="en-US" sz="2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分布</a:t>
            </a:r>
            <a:endParaRPr kumimoji="1"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/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e>
                        <m:e>
                          <m:r>
                            <a:rPr lang="ja-JP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</m:t>
                          </m:r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ja-JP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exp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𝜆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⁡</m:t>
                      </m:r>
                    </m:oMath>
                  </m:oMathPara>
                </a14:m>
                <a:endParaRPr lang="en-US" altLang="ja-JP" sz="24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FD017B0-6E6A-490A-A666-55EC6EC42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1657260"/>
                <a:ext cx="6137039" cy="13420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AA8EBC1-C6A4-4B66-8C06-367CB3D44D0E}"/>
              </a:ext>
            </a:extLst>
          </p:cNvPr>
          <p:cNvSpPr txBox="1"/>
          <p:nvPr/>
        </p:nvSpPr>
        <p:spPr>
          <a:xfrm>
            <a:off x="1985926" y="1715274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確率分布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/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/>
            </p:spPr>
            <p:style>
              <a:lnRef idx="0">
                <a:scrgbClr r="0" g="0" b="0"/>
              </a:lnRef>
              <a:fillRef idx="1002">
                <a:schemeClr val="dk1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ja-JP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𝜆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𝑋</m:t>
                          </m:r>
                        </m:e>
                      </m:d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ja-JP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𝜆</m:t>
                      </m:r>
                    </m:oMath>
                  </m:oMathPara>
                </a14:m>
                <a:endParaRPr lang="en-US" altLang="ja-JP" sz="240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421BF5B-8773-451B-B364-0A013748A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79" y="3631474"/>
                <a:ext cx="6137039" cy="135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CB8395-AAAE-43D5-B990-8B29F7D49708}"/>
              </a:ext>
            </a:extLst>
          </p:cNvPr>
          <p:cNvSpPr txBox="1"/>
          <p:nvPr/>
        </p:nvSpPr>
        <p:spPr>
          <a:xfrm>
            <a:off x="8063304" y="1053107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kumimoji="1" lang="ja-JP" altLang="en-US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605523-F1ED-4A8F-AC0A-F860AB444429}"/>
              </a:ext>
            </a:extLst>
          </p:cNvPr>
          <p:cNvSpPr txBox="1"/>
          <p:nvPr/>
        </p:nvSpPr>
        <p:spPr>
          <a:xfrm>
            <a:off x="7870943" y="300573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性質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EAAFC9E-53CC-494F-BE77-180FA8723C06}"/>
              </a:ext>
            </a:extLst>
          </p:cNvPr>
          <p:cNvSpPr txBox="1"/>
          <p:nvPr/>
        </p:nvSpPr>
        <p:spPr>
          <a:xfrm>
            <a:off x="7713833" y="504037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A401D9-A9DA-4342-AC39-FFCAC191FE75}"/>
              </a:ext>
            </a:extLst>
          </p:cNvPr>
          <p:cNvSpPr/>
          <p:nvPr/>
        </p:nvSpPr>
        <p:spPr>
          <a:xfrm>
            <a:off x="4667795" y="5594369"/>
            <a:ext cx="7045234" cy="1006186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交通事故の数など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algn="ctr"/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同じ指数分布に従う独立な確率変数のイベント数</a:t>
            </a:r>
            <a:r>
              <a:rPr lang="en-US" altLang="ja-JP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51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393</Words>
  <Application>Microsoft Office PowerPoint</Application>
  <PresentationFormat>ワイド画面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t</dc:creator>
  <cp:lastModifiedBy>tetsuya t</cp:lastModifiedBy>
  <cp:revision>97</cp:revision>
  <dcterms:created xsi:type="dcterms:W3CDTF">2017-12-20T12:04:47Z</dcterms:created>
  <dcterms:modified xsi:type="dcterms:W3CDTF">2018-01-13T05:30:30Z</dcterms:modified>
</cp:coreProperties>
</file>