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7" r:id="rId3"/>
    <p:sldId id="300" r:id="rId4"/>
    <p:sldId id="299" r:id="rId5"/>
    <p:sldId id="298" r:id="rId6"/>
    <p:sldId id="301" r:id="rId7"/>
    <p:sldId id="303" r:id="rId8"/>
    <p:sldId id="302" r:id="rId9"/>
    <p:sldId id="304" r:id="rId10"/>
    <p:sldId id="305" r:id="rId11"/>
    <p:sldId id="306" r:id="rId12"/>
    <p:sldId id="307" r:id="rId13"/>
    <p:sldId id="308" r:id="rId14"/>
    <p:sldId id="309" r:id="rId15"/>
    <p:sldId id="310" r:id="rId16"/>
    <p:sldId id="31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CCFF"/>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2018/1/23</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2018/1/23</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0.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0.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000" dirty="0">
                <a:solidFill>
                  <a:schemeClr val="tx1"/>
                </a:solidFill>
                <a:latin typeface="Meiryo UI" panose="020B0604030504040204" pitchFamily="50" charset="-128"/>
                <a:ea typeface="Meiryo UI" panose="020B0604030504040204" pitchFamily="50" charset="-128"/>
              </a:rPr>
              <a:t>自然共役事前分布</a:t>
            </a: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442060" y="3735791"/>
            <a:ext cx="7276706"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尤度関数ごとに相性の良い事前分布があることが分かる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11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例：尤度関数が</a:t>
            </a:r>
            <a:r>
              <a:rPr lang="en-US" altLang="ja-JP" sz="2400" dirty="0">
                <a:solidFill>
                  <a:schemeClr val="tx1"/>
                </a:solidFill>
                <a:latin typeface="Meiryo UI" panose="020B0604030504040204" pitchFamily="50" charset="-128"/>
                <a:ea typeface="Meiryo UI" panose="020B0604030504040204" pitchFamily="50" charset="-128"/>
              </a:rPr>
              <a:t>Bernoulli</a:t>
            </a:r>
            <a:r>
              <a:rPr lang="ja-JP" altLang="en-US" sz="2400" dirty="0">
                <a:solidFill>
                  <a:schemeClr val="tx1"/>
                </a:solidFill>
                <a:latin typeface="Meiryo UI" panose="020B0604030504040204" pitchFamily="50" charset="-128"/>
                <a:ea typeface="Meiryo UI" panose="020B0604030504040204" pitchFamily="50" charset="-128"/>
              </a:rPr>
              <a:t>分布</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AAC38C12-00C6-4603-93DB-712362195E98}"/>
                  </a:ext>
                </a:extLst>
              </p:cNvPr>
              <p:cNvSpPr/>
              <p:nvPr/>
            </p:nvSpPr>
            <p:spPr>
              <a:xfrm>
                <a:off x="407360" y="2186461"/>
                <a:ext cx="5055001" cy="94958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𝐵𝑒𝑟𝑛𝑜𝑢𝑙𝑙𝑖</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e>
                          <m:r>
                            <m:rPr>
                              <m:sty m:val="p"/>
                            </m:rPr>
                            <a:rPr lang="en-US" altLang="ja-JP" sz="2400" i="1">
                              <a:solidFill>
                                <a:schemeClr val="tx1"/>
                              </a:solidFill>
                              <a:latin typeface="Cambria Math" panose="02040503050406030204" pitchFamily="18" charset="0"/>
                              <a:ea typeface="Meiryo UI" panose="020B0604030504040204" pitchFamily="50" charset="-128"/>
                            </a:rPr>
                            <m:t>θ</m:t>
                          </m:r>
                        </m:e>
                      </m:d>
                      <m:r>
                        <a:rPr lang="en-US" altLang="ja-JP" sz="2400" b="0" i="1" smtClean="0">
                          <a:solidFill>
                            <a:schemeClr val="tx1"/>
                          </a:solidFill>
                          <a:latin typeface="Cambria Math" panose="02040503050406030204" pitchFamily="18" charset="0"/>
                          <a:ea typeface="Meiryo UI" panose="020B0604030504040204" pitchFamily="50" charset="-128"/>
                        </a:rPr>
                        <m:t>=</m:t>
                      </m:r>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r>
                            <m:rPr>
                              <m:sty m:val="p"/>
                            </m:rPr>
                            <a:rPr lang="en-US" altLang="ja-JP" sz="2400" i="1">
                              <a:solidFill>
                                <a:schemeClr val="tx1"/>
                              </a:solidFill>
                              <a:latin typeface="Cambria Math" panose="02040503050406030204" pitchFamily="18" charset="0"/>
                              <a:ea typeface="Meiryo UI" panose="020B0604030504040204" pitchFamily="50" charset="-128"/>
                            </a:rPr>
                            <m:t>θ</m:t>
                          </m:r>
                        </m:e>
                        <m:sup>
                          <m:r>
                            <a:rPr lang="en-US" altLang="ja-JP" sz="2400" b="0" i="1" smtClean="0">
                              <a:solidFill>
                                <a:schemeClr val="tx1"/>
                              </a:solidFill>
                              <a:latin typeface="Cambria Math" panose="02040503050406030204" pitchFamily="18" charset="0"/>
                              <a:ea typeface="Meiryo UI" panose="020B0604030504040204" pitchFamily="50" charset="-128"/>
                            </a:rPr>
                            <m:t>𝑥</m:t>
                          </m:r>
                        </m:sup>
                      </m:sSup>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1−</m:t>
                              </m:r>
                              <m:r>
                                <m:rPr>
                                  <m:sty m:val="p"/>
                                </m:rPr>
                                <a:rPr lang="en-US" altLang="ja-JP" sz="2400" i="1">
                                  <a:solidFill>
                                    <a:schemeClr val="tx1"/>
                                  </a:solidFill>
                                  <a:latin typeface="Cambria Math" panose="02040503050406030204" pitchFamily="18" charset="0"/>
                                  <a:ea typeface="Meiryo UI" panose="020B0604030504040204" pitchFamily="50" charset="-128"/>
                                </a:rPr>
                                <m:t>θ</m:t>
                              </m:r>
                            </m:e>
                          </m:d>
                        </m:e>
                        <m:sup>
                          <m:r>
                            <a:rPr lang="en-US" altLang="ja-JP" sz="2400" b="0" i="1" smtClean="0">
                              <a:solidFill>
                                <a:schemeClr val="tx1"/>
                              </a:solidFill>
                              <a:latin typeface="Cambria Math" panose="02040503050406030204" pitchFamily="18" charset="0"/>
                              <a:ea typeface="Meiryo UI" panose="020B0604030504040204" pitchFamily="50" charset="-128"/>
                            </a:rPr>
                            <m:t>1−</m:t>
                          </m:r>
                          <m:r>
                            <a:rPr lang="en-US" altLang="ja-JP" sz="2400" b="0" i="1" smtClean="0">
                              <a:solidFill>
                                <a:schemeClr val="tx1"/>
                              </a:solidFill>
                              <a:latin typeface="Cambria Math" panose="02040503050406030204" pitchFamily="18" charset="0"/>
                              <a:ea typeface="Meiryo UI" panose="020B0604030504040204" pitchFamily="50" charset="-128"/>
                            </a:rPr>
                            <m:t>𝑥</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19" name="正方形/長方形 18">
                <a:extLst>
                  <a:ext uri="{FF2B5EF4-FFF2-40B4-BE49-F238E27FC236}">
                    <a16:creationId xmlns:a16="http://schemas.microsoft.com/office/drawing/2014/main" id="{AAC38C12-00C6-4603-93DB-712362195E98}"/>
                  </a:ext>
                </a:extLst>
              </p:cNvPr>
              <p:cNvSpPr>
                <a:spLocks noRot="1" noChangeAspect="1" noMove="1" noResize="1" noEditPoints="1" noAdjustHandles="1" noChangeArrowheads="1" noChangeShapeType="1" noTextEdit="1"/>
              </p:cNvSpPr>
              <p:nvPr/>
            </p:nvSpPr>
            <p:spPr>
              <a:xfrm>
                <a:off x="407360" y="2186461"/>
                <a:ext cx="5055001" cy="949581"/>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9550B0ED-E1E9-4D0D-A736-F7744E55C263}"/>
              </a:ext>
            </a:extLst>
          </p:cNvPr>
          <p:cNvSpPr txBox="1"/>
          <p:nvPr/>
        </p:nvSpPr>
        <p:spPr>
          <a:xfrm>
            <a:off x="2300734" y="1495118"/>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尤度関数</a:t>
            </a:r>
            <a:endParaRPr kumimoji="1" lang="ja-JP" altLang="en-US" sz="30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BF138346-AB30-4FD4-A1AC-FC1C4FD91FAB}"/>
              </a:ext>
            </a:extLst>
          </p:cNvPr>
          <p:cNvSpPr txBox="1"/>
          <p:nvPr/>
        </p:nvSpPr>
        <p:spPr>
          <a:xfrm>
            <a:off x="7066589" y="1478178"/>
            <a:ext cx="326243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自然共役事前分布</a:t>
            </a:r>
            <a:endParaRPr kumimoji="1" lang="ja-JP" altLang="en-US" sz="3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EEB0C0BC-9889-4672-97D6-87311058C54C}"/>
                  </a:ext>
                </a:extLst>
              </p:cNvPr>
              <p:cNvSpPr/>
              <p:nvPr/>
            </p:nvSpPr>
            <p:spPr>
              <a:xfrm>
                <a:off x="5801995" y="2186460"/>
                <a:ext cx="6137039" cy="94958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𝐵𝑒𝑡𝑎</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e>
                          <m:r>
                            <m:rPr>
                              <m:sty m:val="p"/>
                            </m:rPr>
                            <a:rPr lang="en-US" altLang="ja-JP" sz="2400" i="1" smtClean="0">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e>
                      </m:d>
                      <m:r>
                        <a:rPr lang="en-US" altLang="ja-JP" sz="2400" b="0" i="1" smtClean="0">
                          <a:solidFill>
                            <a:schemeClr val="tx1"/>
                          </a:solidFill>
                          <a:latin typeface="Cambria Math" panose="02040503050406030204" pitchFamily="18" charset="0"/>
                          <a:ea typeface="Meiryo UI" panose="020B0604030504040204" pitchFamily="50" charset="-128"/>
                        </a:rPr>
                        <m:t>=</m:t>
                      </m:r>
                      <m:f>
                        <m:fPr>
                          <m:ctrlPr>
                            <a:rPr lang="en-US" altLang="ja-JP" sz="2400" b="0" i="1" smtClean="0">
                              <a:solidFill>
                                <a:schemeClr val="tx1"/>
                              </a:solidFill>
                              <a:latin typeface="Cambria Math" panose="02040503050406030204" pitchFamily="18" charset="0"/>
                              <a:ea typeface="Meiryo UI" panose="020B0604030504040204" pitchFamily="50" charset="-128"/>
                            </a:rPr>
                          </m:ctrlPr>
                        </m:fPr>
                        <m:num>
                          <m:r>
                            <a:rPr lang="en-US" altLang="ja-JP" sz="2400" b="0" i="1" smtClean="0">
                              <a:solidFill>
                                <a:schemeClr val="tx1"/>
                              </a:solidFill>
                              <a:latin typeface="Cambria Math" panose="02040503050406030204" pitchFamily="18" charset="0"/>
                              <a:ea typeface="Meiryo UI" panose="020B0604030504040204" pitchFamily="50" charset="-128"/>
                            </a:rPr>
                            <m:t>1</m:t>
                          </m:r>
                        </m:num>
                        <m:den>
                          <m:r>
                            <a:rPr lang="en-US" altLang="ja-JP" sz="2400" b="0" i="1" smtClean="0">
                              <a:solidFill>
                                <a:schemeClr val="tx1"/>
                              </a:solidFill>
                              <a:latin typeface="Cambria Math" panose="02040503050406030204" pitchFamily="18" charset="0"/>
                              <a:ea typeface="Meiryo UI" panose="020B0604030504040204" pitchFamily="50" charset="-128"/>
                            </a:rPr>
                            <m:t>𝐵</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b="0" i="1" smtClean="0">
                              <a:solidFill>
                                <a:schemeClr val="tx1"/>
                              </a:solidFill>
                              <a:latin typeface="Cambria Math" panose="02040503050406030204" pitchFamily="18" charset="0"/>
                              <a:ea typeface="Meiryo UI" panose="020B0604030504040204" pitchFamily="50" charset="-128"/>
                            </a:rPr>
                            <m:t>)</m:t>
                          </m:r>
                        </m:den>
                      </m:f>
                      <m:sSup>
                        <m:sSupPr>
                          <m:ctrlPr>
                            <a:rPr lang="en-US" altLang="ja-JP" sz="2400" i="1">
                              <a:solidFill>
                                <a:schemeClr val="tx1"/>
                              </a:solidFill>
                              <a:latin typeface="Cambria Math" panose="02040503050406030204" pitchFamily="18" charset="0"/>
                              <a:ea typeface="Meiryo UI" panose="020B0604030504040204" pitchFamily="50" charset="-128"/>
                            </a:rPr>
                          </m:ctrlPr>
                        </m:sSupPr>
                        <m:e>
                          <m:sSup>
                            <m:sSupPr>
                              <m:ctrlPr>
                                <a:rPr lang="en-US" altLang="ja-JP" sz="2400" i="1">
                                  <a:solidFill>
                                    <a:schemeClr val="tx1"/>
                                  </a:solidFill>
                                  <a:latin typeface="Cambria Math" panose="02040503050406030204" pitchFamily="18" charset="0"/>
                                  <a:ea typeface="Meiryo UI" panose="020B0604030504040204" pitchFamily="50" charset="-128"/>
                                </a:rPr>
                              </m:ctrlPr>
                            </m:sSupPr>
                            <m:e>
                              <m:r>
                                <m:rPr>
                                  <m:sty m:val="p"/>
                                </m:rPr>
                                <a:rPr lang="en-US" altLang="ja-JP" sz="2400" i="1">
                                  <a:solidFill>
                                    <a:schemeClr val="tx1"/>
                                  </a:solidFill>
                                  <a:latin typeface="Cambria Math" panose="02040503050406030204" pitchFamily="18" charset="0"/>
                                  <a:ea typeface="Meiryo UI" panose="020B0604030504040204" pitchFamily="50" charset="-128"/>
                                </a:rPr>
                                <m:t>θ</m:t>
                              </m:r>
                            </m:e>
                            <m:sup>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−1</m:t>
                              </m:r>
                            </m:sup>
                          </m:sSup>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1−</m:t>
                              </m:r>
                              <m:r>
                                <m:rPr>
                                  <m:sty m:val="p"/>
                                </m:rPr>
                                <a:rPr lang="en-US" altLang="ja-JP" sz="2400" i="1">
                                  <a:solidFill>
                                    <a:schemeClr val="tx1"/>
                                  </a:solidFill>
                                  <a:latin typeface="Cambria Math" panose="02040503050406030204" pitchFamily="18" charset="0"/>
                                  <a:ea typeface="Meiryo UI" panose="020B0604030504040204" pitchFamily="50" charset="-128"/>
                                </a:rPr>
                                <m:t>θ</m:t>
                              </m:r>
                            </m:e>
                          </m:d>
                        </m:e>
                        <m:sup>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i="1">
                              <a:solidFill>
                                <a:schemeClr val="tx1"/>
                              </a:solidFill>
                              <a:latin typeface="Cambria Math" panose="02040503050406030204" pitchFamily="18" charset="0"/>
                              <a:ea typeface="Meiryo UI" panose="020B0604030504040204" pitchFamily="50" charset="-128"/>
                            </a:rPr>
                            <m:t>−1</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34" name="正方形/長方形 33">
                <a:extLst>
                  <a:ext uri="{FF2B5EF4-FFF2-40B4-BE49-F238E27FC236}">
                    <a16:creationId xmlns:a16="http://schemas.microsoft.com/office/drawing/2014/main" id="{EEB0C0BC-9889-4672-97D6-87311058C54C}"/>
                  </a:ext>
                </a:extLst>
              </p:cNvPr>
              <p:cNvSpPr>
                <a:spLocks noRot="1" noChangeAspect="1" noMove="1" noResize="1" noEditPoints="1" noAdjustHandles="1" noChangeArrowheads="1" noChangeShapeType="1" noTextEdit="1"/>
              </p:cNvSpPr>
              <p:nvPr/>
            </p:nvSpPr>
            <p:spPr>
              <a:xfrm>
                <a:off x="5801995" y="2186460"/>
                <a:ext cx="6137039" cy="949581"/>
              </a:xfrm>
              <a:prstGeom prst="rect">
                <a:avLst/>
              </a:prstGeom>
              <a:blipFill>
                <a:blip r:embed="rId5"/>
                <a:stretch>
                  <a:fillRect/>
                </a:stretch>
              </a:blipFill>
              <a:ln>
                <a:noFill/>
              </a:ln>
              <a:effectLst/>
            </p:spPr>
            <p:txBody>
              <a:bodyPr/>
              <a:lstStyle/>
              <a:p>
                <a:r>
                  <a:rPr lang="ja-JP" altLang="en-US">
                    <a:noFill/>
                  </a:rPr>
                  <a:t> </a:t>
                </a:r>
              </a:p>
            </p:txBody>
          </p:sp>
        </mc:Fallback>
      </mc:AlternateContent>
    </p:spTree>
    <p:extLst>
      <p:ext uri="{BB962C8B-B14F-4D97-AF65-F5344CB8AC3E}">
        <p14:creationId xmlns:p14="http://schemas.microsoft.com/office/powerpoint/2010/main" val="119339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a:extLst>
              <a:ext uri="{FF2B5EF4-FFF2-40B4-BE49-F238E27FC236}">
                <a16:creationId xmlns:a16="http://schemas.microsoft.com/office/drawing/2014/main" id="{2D2BA8C3-BD12-4234-AE78-D294CB5EEEA0}"/>
              </a:ext>
            </a:extLst>
          </p:cNvPr>
          <p:cNvSpPr/>
          <p:nvPr/>
        </p:nvSpPr>
        <p:spPr>
          <a:xfrm>
            <a:off x="407360" y="3805647"/>
            <a:ext cx="11531674" cy="209005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例：尤度関数が</a:t>
            </a:r>
            <a:r>
              <a:rPr lang="en-US" altLang="ja-JP" sz="2400" dirty="0">
                <a:solidFill>
                  <a:schemeClr val="tx1"/>
                </a:solidFill>
                <a:latin typeface="Meiryo UI" panose="020B0604030504040204" pitchFamily="50" charset="-128"/>
                <a:ea typeface="Meiryo UI" panose="020B0604030504040204" pitchFamily="50" charset="-128"/>
              </a:rPr>
              <a:t>Bernoulli</a:t>
            </a:r>
            <a:r>
              <a:rPr lang="ja-JP" altLang="en-US" sz="2400" dirty="0">
                <a:solidFill>
                  <a:schemeClr val="tx1"/>
                </a:solidFill>
                <a:latin typeface="Meiryo UI" panose="020B0604030504040204" pitchFamily="50" charset="-128"/>
                <a:ea typeface="Meiryo UI" panose="020B0604030504040204" pitchFamily="50" charset="-128"/>
              </a:rPr>
              <a:t>分布</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AAC38C12-00C6-4603-93DB-712362195E98}"/>
                  </a:ext>
                </a:extLst>
              </p:cNvPr>
              <p:cNvSpPr/>
              <p:nvPr/>
            </p:nvSpPr>
            <p:spPr>
              <a:xfrm>
                <a:off x="407360" y="2186461"/>
                <a:ext cx="5055001" cy="94958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𝐵𝑒𝑟𝑛𝑜𝑢𝑙𝑙𝑖</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e>
                          <m:r>
                            <m:rPr>
                              <m:sty m:val="p"/>
                            </m:rPr>
                            <a:rPr lang="en-US" altLang="ja-JP" sz="2400" i="1">
                              <a:solidFill>
                                <a:schemeClr val="tx1"/>
                              </a:solidFill>
                              <a:latin typeface="Cambria Math" panose="02040503050406030204" pitchFamily="18" charset="0"/>
                              <a:ea typeface="Meiryo UI" panose="020B0604030504040204" pitchFamily="50" charset="-128"/>
                            </a:rPr>
                            <m:t>θ</m:t>
                          </m:r>
                        </m:e>
                      </m:d>
                      <m:r>
                        <a:rPr lang="en-US" altLang="ja-JP" sz="2400" b="0" i="1" smtClean="0">
                          <a:solidFill>
                            <a:schemeClr val="tx1"/>
                          </a:solidFill>
                          <a:latin typeface="Cambria Math" panose="02040503050406030204" pitchFamily="18" charset="0"/>
                          <a:ea typeface="Meiryo UI" panose="020B0604030504040204" pitchFamily="50" charset="-128"/>
                        </a:rPr>
                        <m:t>=</m:t>
                      </m:r>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r>
                            <m:rPr>
                              <m:sty m:val="p"/>
                            </m:rPr>
                            <a:rPr lang="en-US" altLang="ja-JP" sz="2400" i="1">
                              <a:solidFill>
                                <a:schemeClr val="tx1"/>
                              </a:solidFill>
                              <a:latin typeface="Cambria Math" panose="02040503050406030204" pitchFamily="18" charset="0"/>
                              <a:ea typeface="Meiryo UI" panose="020B0604030504040204" pitchFamily="50" charset="-128"/>
                            </a:rPr>
                            <m:t>θ</m:t>
                          </m:r>
                        </m:e>
                        <m:sup>
                          <m:r>
                            <a:rPr lang="en-US" altLang="ja-JP" sz="2400" b="0" i="1" smtClean="0">
                              <a:solidFill>
                                <a:schemeClr val="tx1"/>
                              </a:solidFill>
                              <a:latin typeface="Cambria Math" panose="02040503050406030204" pitchFamily="18" charset="0"/>
                              <a:ea typeface="Meiryo UI" panose="020B0604030504040204" pitchFamily="50" charset="-128"/>
                            </a:rPr>
                            <m:t>𝑥</m:t>
                          </m:r>
                        </m:sup>
                      </m:sSup>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1−</m:t>
                              </m:r>
                              <m:r>
                                <m:rPr>
                                  <m:sty m:val="p"/>
                                </m:rPr>
                                <a:rPr lang="en-US" altLang="ja-JP" sz="2400" i="1">
                                  <a:solidFill>
                                    <a:schemeClr val="tx1"/>
                                  </a:solidFill>
                                  <a:latin typeface="Cambria Math" panose="02040503050406030204" pitchFamily="18" charset="0"/>
                                  <a:ea typeface="Meiryo UI" panose="020B0604030504040204" pitchFamily="50" charset="-128"/>
                                </a:rPr>
                                <m:t>θ</m:t>
                              </m:r>
                            </m:e>
                          </m:d>
                        </m:e>
                        <m:sup>
                          <m:r>
                            <a:rPr lang="en-US" altLang="ja-JP" sz="2400" b="0" i="1" smtClean="0">
                              <a:solidFill>
                                <a:schemeClr val="tx1"/>
                              </a:solidFill>
                              <a:latin typeface="Cambria Math" panose="02040503050406030204" pitchFamily="18" charset="0"/>
                              <a:ea typeface="Meiryo UI" panose="020B0604030504040204" pitchFamily="50" charset="-128"/>
                            </a:rPr>
                            <m:t>1−</m:t>
                          </m:r>
                          <m:r>
                            <a:rPr lang="en-US" altLang="ja-JP" sz="2400" b="0" i="1" smtClean="0">
                              <a:solidFill>
                                <a:schemeClr val="tx1"/>
                              </a:solidFill>
                              <a:latin typeface="Cambria Math" panose="02040503050406030204" pitchFamily="18" charset="0"/>
                              <a:ea typeface="Meiryo UI" panose="020B0604030504040204" pitchFamily="50" charset="-128"/>
                            </a:rPr>
                            <m:t>𝑥</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19" name="正方形/長方形 18">
                <a:extLst>
                  <a:ext uri="{FF2B5EF4-FFF2-40B4-BE49-F238E27FC236}">
                    <a16:creationId xmlns:a16="http://schemas.microsoft.com/office/drawing/2014/main" id="{AAC38C12-00C6-4603-93DB-712362195E98}"/>
                  </a:ext>
                </a:extLst>
              </p:cNvPr>
              <p:cNvSpPr>
                <a:spLocks noRot="1" noChangeAspect="1" noMove="1" noResize="1" noEditPoints="1" noAdjustHandles="1" noChangeArrowheads="1" noChangeShapeType="1" noTextEdit="1"/>
              </p:cNvSpPr>
              <p:nvPr/>
            </p:nvSpPr>
            <p:spPr>
              <a:xfrm>
                <a:off x="407360" y="2186461"/>
                <a:ext cx="5055001" cy="949581"/>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9550B0ED-E1E9-4D0D-A736-F7744E55C263}"/>
              </a:ext>
            </a:extLst>
          </p:cNvPr>
          <p:cNvSpPr txBox="1"/>
          <p:nvPr/>
        </p:nvSpPr>
        <p:spPr>
          <a:xfrm>
            <a:off x="2300734" y="1495118"/>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尤度関数</a:t>
            </a:r>
            <a:endParaRPr kumimoji="1" lang="ja-JP" altLang="en-US" sz="30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BF138346-AB30-4FD4-A1AC-FC1C4FD91FAB}"/>
              </a:ext>
            </a:extLst>
          </p:cNvPr>
          <p:cNvSpPr txBox="1"/>
          <p:nvPr/>
        </p:nvSpPr>
        <p:spPr>
          <a:xfrm>
            <a:off x="7066589" y="1478178"/>
            <a:ext cx="326243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自然共役事前分布</a:t>
            </a:r>
            <a:endParaRPr kumimoji="1" lang="ja-JP" altLang="en-US" sz="3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EEB0C0BC-9889-4672-97D6-87311058C54C}"/>
                  </a:ext>
                </a:extLst>
              </p:cNvPr>
              <p:cNvSpPr/>
              <p:nvPr/>
            </p:nvSpPr>
            <p:spPr>
              <a:xfrm>
                <a:off x="5801995" y="2186460"/>
                <a:ext cx="6137039" cy="94958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𝐵𝑒𝑡𝑎</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e>
                          <m:r>
                            <m:rPr>
                              <m:sty m:val="p"/>
                            </m:rPr>
                            <a:rPr lang="en-US" altLang="ja-JP" sz="2400" i="1" smtClean="0">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e>
                      </m:d>
                      <m:r>
                        <a:rPr lang="en-US" altLang="ja-JP" sz="2400" b="0" i="1" smtClean="0">
                          <a:solidFill>
                            <a:schemeClr val="tx1"/>
                          </a:solidFill>
                          <a:latin typeface="Cambria Math" panose="02040503050406030204" pitchFamily="18" charset="0"/>
                          <a:ea typeface="Meiryo UI" panose="020B0604030504040204" pitchFamily="50" charset="-128"/>
                        </a:rPr>
                        <m:t>=</m:t>
                      </m:r>
                      <m:f>
                        <m:fPr>
                          <m:ctrlPr>
                            <a:rPr lang="en-US" altLang="ja-JP" sz="2400" b="0" i="1" smtClean="0">
                              <a:solidFill>
                                <a:schemeClr val="tx1"/>
                              </a:solidFill>
                              <a:latin typeface="Cambria Math" panose="02040503050406030204" pitchFamily="18" charset="0"/>
                              <a:ea typeface="Meiryo UI" panose="020B0604030504040204" pitchFamily="50" charset="-128"/>
                            </a:rPr>
                          </m:ctrlPr>
                        </m:fPr>
                        <m:num>
                          <m:r>
                            <a:rPr lang="en-US" altLang="ja-JP" sz="2400" b="0" i="1" smtClean="0">
                              <a:solidFill>
                                <a:schemeClr val="tx1"/>
                              </a:solidFill>
                              <a:latin typeface="Cambria Math" panose="02040503050406030204" pitchFamily="18" charset="0"/>
                              <a:ea typeface="Meiryo UI" panose="020B0604030504040204" pitchFamily="50" charset="-128"/>
                            </a:rPr>
                            <m:t>1</m:t>
                          </m:r>
                        </m:num>
                        <m:den>
                          <m:r>
                            <a:rPr lang="en-US" altLang="ja-JP" sz="2400" b="0" i="1" smtClean="0">
                              <a:solidFill>
                                <a:schemeClr val="tx1"/>
                              </a:solidFill>
                              <a:latin typeface="Cambria Math" panose="02040503050406030204" pitchFamily="18" charset="0"/>
                              <a:ea typeface="Meiryo UI" panose="020B0604030504040204" pitchFamily="50" charset="-128"/>
                            </a:rPr>
                            <m:t>𝐵</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b="0" i="1" smtClean="0">
                              <a:solidFill>
                                <a:schemeClr val="tx1"/>
                              </a:solidFill>
                              <a:latin typeface="Cambria Math" panose="02040503050406030204" pitchFamily="18" charset="0"/>
                              <a:ea typeface="Meiryo UI" panose="020B0604030504040204" pitchFamily="50" charset="-128"/>
                            </a:rPr>
                            <m:t>)</m:t>
                          </m:r>
                        </m:den>
                      </m:f>
                      <m:sSup>
                        <m:sSupPr>
                          <m:ctrlPr>
                            <a:rPr lang="en-US" altLang="ja-JP" sz="2400" i="1">
                              <a:solidFill>
                                <a:schemeClr val="tx1"/>
                              </a:solidFill>
                              <a:latin typeface="Cambria Math" panose="02040503050406030204" pitchFamily="18" charset="0"/>
                              <a:ea typeface="Meiryo UI" panose="020B0604030504040204" pitchFamily="50" charset="-128"/>
                            </a:rPr>
                          </m:ctrlPr>
                        </m:sSupPr>
                        <m:e>
                          <m:sSup>
                            <m:sSupPr>
                              <m:ctrlPr>
                                <a:rPr lang="en-US" altLang="ja-JP" sz="2400" i="1">
                                  <a:solidFill>
                                    <a:schemeClr val="tx1"/>
                                  </a:solidFill>
                                  <a:latin typeface="Cambria Math" panose="02040503050406030204" pitchFamily="18" charset="0"/>
                                  <a:ea typeface="Meiryo UI" panose="020B0604030504040204" pitchFamily="50" charset="-128"/>
                                </a:rPr>
                              </m:ctrlPr>
                            </m:sSupPr>
                            <m:e>
                              <m:r>
                                <m:rPr>
                                  <m:sty m:val="p"/>
                                </m:rPr>
                                <a:rPr lang="en-US" altLang="ja-JP" sz="2400" i="1">
                                  <a:solidFill>
                                    <a:schemeClr val="tx1"/>
                                  </a:solidFill>
                                  <a:latin typeface="Cambria Math" panose="02040503050406030204" pitchFamily="18" charset="0"/>
                                  <a:ea typeface="Meiryo UI" panose="020B0604030504040204" pitchFamily="50" charset="-128"/>
                                </a:rPr>
                                <m:t>θ</m:t>
                              </m:r>
                            </m:e>
                            <m:sup>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−1</m:t>
                              </m:r>
                            </m:sup>
                          </m:sSup>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1−</m:t>
                              </m:r>
                              <m:r>
                                <m:rPr>
                                  <m:sty m:val="p"/>
                                </m:rPr>
                                <a:rPr lang="en-US" altLang="ja-JP" sz="2400" i="1">
                                  <a:solidFill>
                                    <a:schemeClr val="tx1"/>
                                  </a:solidFill>
                                  <a:latin typeface="Cambria Math" panose="02040503050406030204" pitchFamily="18" charset="0"/>
                                  <a:ea typeface="Meiryo UI" panose="020B0604030504040204" pitchFamily="50" charset="-128"/>
                                </a:rPr>
                                <m:t>θ</m:t>
                              </m:r>
                            </m:e>
                          </m:d>
                        </m:e>
                        <m:sup>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i="1">
                              <a:solidFill>
                                <a:schemeClr val="tx1"/>
                              </a:solidFill>
                              <a:latin typeface="Cambria Math" panose="02040503050406030204" pitchFamily="18" charset="0"/>
                              <a:ea typeface="Meiryo UI" panose="020B0604030504040204" pitchFamily="50" charset="-128"/>
                            </a:rPr>
                            <m:t>−1</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34" name="正方形/長方形 33">
                <a:extLst>
                  <a:ext uri="{FF2B5EF4-FFF2-40B4-BE49-F238E27FC236}">
                    <a16:creationId xmlns:a16="http://schemas.microsoft.com/office/drawing/2014/main" id="{EEB0C0BC-9889-4672-97D6-87311058C54C}"/>
                  </a:ext>
                </a:extLst>
              </p:cNvPr>
              <p:cNvSpPr>
                <a:spLocks noRot="1" noChangeAspect="1" noMove="1" noResize="1" noEditPoints="1" noAdjustHandles="1" noChangeArrowheads="1" noChangeShapeType="1" noTextEdit="1"/>
              </p:cNvSpPr>
              <p:nvPr/>
            </p:nvSpPr>
            <p:spPr>
              <a:xfrm>
                <a:off x="5801995" y="2186460"/>
                <a:ext cx="6137039" cy="949581"/>
              </a:xfrm>
              <a:prstGeom prst="rect">
                <a:avLst/>
              </a:prstGeom>
              <a:blipFill>
                <a:blip r:embed="rId5"/>
                <a:stretch>
                  <a:fillRect/>
                </a:stretch>
              </a:blipFill>
              <a:ln>
                <a:noFill/>
              </a:ln>
              <a:effectLst/>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B3332B9-011A-4EE7-A08E-635A90DE5A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8634" y="3877630"/>
            <a:ext cx="6754677" cy="457945"/>
          </a:xfrm>
          <a:prstGeom prst="rect">
            <a:avLst/>
          </a:prstGeom>
        </p:spPr>
      </p:pic>
      <p:pic>
        <p:nvPicPr>
          <p:cNvPr id="5" name="図 4">
            <a:extLst>
              <a:ext uri="{FF2B5EF4-FFF2-40B4-BE49-F238E27FC236}">
                <a16:creationId xmlns:a16="http://schemas.microsoft.com/office/drawing/2014/main" id="{BB48BB82-C9C3-45B0-A2DB-8DFFD5ADB2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3058" y="4688777"/>
            <a:ext cx="3606311" cy="457945"/>
          </a:xfrm>
          <a:prstGeom prst="rect">
            <a:avLst/>
          </a:prstGeom>
        </p:spPr>
      </p:pic>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01FA31E-2864-401C-86EC-C8BB519BC0AA}"/>
                  </a:ext>
                </a:extLst>
              </p:cNvPr>
              <p:cNvSpPr/>
              <p:nvPr/>
            </p:nvSpPr>
            <p:spPr>
              <a:xfrm>
                <a:off x="2361095" y="4780437"/>
                <a:ext cx="16980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ja-JP" altLang="en-US" sz="2400" i="1" smtClean="0">
                              <a:latin typeface="Cambria Math" panose="02040503050406030204" pitchFamily="18" charset="0"/>
                            </a:rPr>
                            <m:t>𝛼</m:t>
                          </m:r>
                        </m:e>
                        <m:sup>
                          <m:r>
                            <a:rPr lang="en-US" altLang="ja-JP" sz="2400" b="0" i="1" smtClean="0">
                              <a:latin typeface="Cambria Math" panose="02040503050406030204" pitchFamily="18" charset="0"/>
                            </a:rPr>
                            <m:t>′</m:t>
                          </m:r>
                        </m:sup>
                      </m:sSup>
                      <m:r>
                        <a:rPr lang="en-US" altLang="ja-JP" sz="2400" b="0" i="1" smtClean="0">
                          <a:latin typeface="Cambria Math" panose="02040503050406030204" pitchFamily="18" charset="0"/>
                        </a:rPr>
                        <m:t>=</m:t>
                      </m:r>
                      <m:r>
                        <a:rPr lang="ja-JP" altLang="en-US" sz="2400" i="1">
                          <a:latin typeface="Cambria Math" panose="02040503050406030204" pitchFamily="18" charset="0"/>
                        </a:rPr>
                        <m:t>𝛼</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oMath>
                  </m:oMathPara>
                </a14:m>
                <a:endParaRPr lang="ja-JP" altLang="en-US" sz="2400" dirty="0"/>
              </a:p>
            </p:txBody>
          </p:sp>
        </mc:Choice>
        <mc:Fallback xmlns="">
          <p:sp>
            <p:nvSpPr>
              <p:cNvPr id="6" name="正方形/長方形 5">
                <a:extLst>
                  <a:ext uri="{FF2B5EF4-FFF2-40B4-BE49-F238E27FC236}">
                    <a16:creationId xmlns:a16="http://schemas.microsoft.com/office/drawing/2014/main" id="{901FA31E-2864-401C-86EC-C8BB519BC0AA}"/>
                  </a:ext>
                </a:extLst>
              </p:cNvPr>
              <p:cNvSpPr>
                <a:spLocks noRot="1" noChangeAspect="1" noMove="1" noResize="1" noEditPoints="1" noAdjustHandles="1" noChangeArrowheads="1" noChangeShapeType="1" noTextEdit="1"/>
              </p:cNvSpPr>
              <p:nvPr/>
            </p:nvSpPr>
            <p:spPr>
              <a:xfrm>
                <a:off x="2361095" y="4780437"/>
                <a:ext cx="1698094" cy="461665"/>
              </a:xfrm>
              <a:prstGeom prst="rect">
                <a:avLst/>
              </a:prstGeom>
              <a:blipFill>
                <a:blip r:embed="rId8"/>
                <a:stretch>
                  <a:fillRect/>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170AC79C-3FF4-4E26-9E03-1E4876313E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03058" y="5309640"/>
            <a:ext cx="3012415" cy="486566"/>
          </a:xfrm>
          <a:prstGeom prst="rect">
            <a:avLst/>
          </a:prstGeom>
        </p:spPr>
      </p:pic>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3CCBD96-4AA0-426B-AF02-2941E68C5630}"/>
                  </a:ext>
                </a:extLst>
              </p:cNvPr>
              <p:cNvSpPr/>
              <p:nvPr/>
            </p:nvSpPr>
            <p:spPr>
              <a:xfrm>
                <a:off x="2360116" y="5353717"/>
                <a:ext cx="16952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𝛽</m:t>
                          </m:r>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r>
                        <a:rPr lang="ja-JP" altLang="en-US" sz="2400" i="1">
                          <a:latin typeface="Cambria Math" panose="02040503050406030204" pitchFamily="18" charset="0"/>
                        </a:rPr>
                        <m:t>𝛽</m:t>
                      </m:r>
                      <m:r>
                        <a:rPr lang="en-US" altLang="ja-JP" sz="2400" i="1">
                          <a:latin typeface="Cambria Math" panose="02040503050406030204" pitchFamily="18" charset="0"/>
                        </a:rPr>
                        <m:t>+</m:t>
                      </m:r>
                      <m:r>
                        <a:rPr lang="en-US" altLang="ja-JP" sz="2400" i="1">
                          <a:latin typeface="Cambria Math" panose="02040503050406030204" pitchFamily="18" charset="0"/>
                        </a:rPr>
                        <m:t>𝑥</m:t>
                      </m:r>
                    </m:oMath>
                  </m:oMathPara>
                </a14:m>
                <a:endParaRPr lang="ja-JP" altLang="en-US" sz="2400" dirty="0"/>
              </a:p>
            </p:txBody>
          </p:sp>
        </mc:Choice>
        <mc:Fallback xmlns="">
          <p:sp>
            <p:nvSpPr>
              <p:cNvPr id="10" name="正方形/長方形 9">
                <a:extLst>
                  <a:ext uri="{FF2B5EF4-FFF2-40B4-BE49-F238E27FC236}">
                    <a16:creationId xmlns:a16="http://schemas.microsoft.com/office/drawing/2014/main" id="{E3CCBD96-4AA0-426B-AF02-2941E68C5630}"/>
                  </a:ext>
                </a:extLst>
              </p:cNvPr>
              <p:cNvSpPr>
                <a:spLocks noRot="1" noChangeAspect="1" noMove="1" noResize="1" noEditPoints="1" noAdjustHandles="1" noChangeArrowheads="1" noChangeShapeType="1" noTextEdit="1"/>
              </p:cNvSpPr>
              <p:nvPr/>
            </p:nvSpPr>
            <p:spPr>
              <a:xfrm>
                <a:off x="2360116" y="5353717"/>
                <a:ext cx="1695271" cy="461665"/>
              </a:xfrm>
              <a:prstGeom prst="rect">
                <a:avLst/>
              </a:prstGeom>
              <a:blipFill>
                <a:blip r:embed="rId10"/>
                <a:stretch>
                  <a:fillRect b="-15789"/>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A16E1F0C-2781-455D-8341-9BC1ACA97436}"/>
              </a:ext>
            </a:extLst>
          </p:cNvPr>
          <p:cNvSpPr/>
          <p:nvPr/>
        </p:nvSpPr>
        <p:spPr>
          <a:xfrm>
            <a:off x="3926649" y="5353717"/>
            <a:ext cx="1200970" cy="461665"/>
          </a:xfrm>
          <a:prstGeom prst="rect">
            <a:avLst/>
          </a:prstGeom>
        </p:spPr>
        <p:txBody>
          <a:bodyPr wrap="none">
            <a:spAutoFit/>
          </a:bodyPr>
          <a:lstStyle/>
          <a:p>
            <a:r>
              <a:rPr lang="ja-JP" altLang="en-US" sz="2400" dirty="0">
                <a:latin typeface="Meiryo UI" panose="020B0604030504040204" pitchFamily="50" charset="-128"/>
                <a:ea typeface="Meiryo UI" panose="020B0604030504040204" pitchFamily="50" charset="-128"/>
              </a:rPr>
              <a:t>と置けば</a:t>
            </a:r>
          </a:p>
        </p:txBody>
      </p:sp>
      <p:sp>
        <p:nvSpPr>
          <p:cNvPr id="18" name="テキスト ボックス 17">
            <a:extLst>
              <a:ext uri="{FF2B5EF4-FFF2-40B4-BE49-F238E27FC236}">
                <a16:creationId xmlns:a16="http://schemas.microsoft.com/office/drawing/2014/main" id="{D0AB5928-77F9-4F1A-90C7-E4012DFBA6D0}"/>
              </a:ext>
            </a:extLst>
          </p:cNvPr>
          <p:cNvSpPr txBox="1"/>
          <p:nvPr/>
        </p:nvSpPr>
        <p:spPr>
          <a:xfrm>
            <a:off x="4776175" y="3232956"/>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事後分布</a:t>
            </a:r>
            <a:endParaRPr kumimoji="1"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2232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例：尤度関数が</a:t>
            </a:r>
            <a:r>
              <a:rPr lang="en-US" altLang="ja-JP" sz="2400" dirty="0">
                <a:solidFill>
                  <a:schemeClr val="tx1"/>
                </a:solidFill>
                <a:latin typeface="Meiryo UI" panose="020B0604030504040204" pitchFamily="50" charset="-128"/>
                <a:ea typeface="Meiryo UI" panose="020B0604030504040204" pitchFamily="50" charset="-128"/>
              </a:rPr>
              <a:t>Bernoulli</a:t>
            </a:r>
            <a:r>
              <a:rPr lang="ja-JP" altLang="en-US" sz="2400" dirty="0">
                <a:solidFill>
                  <a:schemeClr val="tx1"/>
                </a:solidFill>
                <a:latin typeface="Meiryo UI" panose="020B0604030504040204" pitchFamily="50" charset="-128"/>
                <a:ea typeface="Meiryo UI" panose="020B0604030504040204" pitchFamily="50" charset="-128"/>
              </a:rPr>
              <a:t>分布</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AAC38C12-00C6-4603-93DB-712362195E98}"/>
                  </a:ext>
                </a:extLst>
              </p:cNvPr>
              <p:cNvSpPr/>
              <p:nvPr/>
            </p:nvSpPr>
            <p:spPr>
              <a:xfrm>
                <a:off x="407360" y="2186461"/>
                <a:ext cx="5055001" cy="94958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𝐵𝑒𝑟𝑛𝑜𝑢𝑙𝑙𝑖</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e>
                          <m:r>
                            <m:rPr>
                              <m:sty m:val="p"/>
                            </m:rPr>
                            <a:rPr lang="en-US" altLang="ja-JP" sz="2400" i="1">
                              <a:solidFill>
                                <a:schemeClr val="tx1"/>
                              </a:solidFill>
                              <a:latin typeface="Cambria Math" panose="02040503050406030204" pitchFamily="18" charset="0"/>
                              <a:ea typeface="Meiryo UI" panose="020B0604030504040204" pitchFamily="50" charset="-128"/>
                            </a:rPr>
                            <m:t>θ</m:t>
                          </m:r>
                        </m:e>
                      </m:d>
                      <m:r>
                        <a:rPr lang="en-US" altLang="ja-JP" sz="2400" b="0" i="1" smtClean="0">
                          <a:solidFill>
                            <a:schemeClr val="tx1"/>
                          </a:solidFill>
                          <a:latin typeface="Cambria Math" panose="02040503050406030204" pitchFamily="18" charset="0"/>
                          <a:ea typeface="Meiryo UI" panose="020B0604030504040204" pitchFamily="50" charset="-128"/>
                        </a:rPr>
                        <m:t>=</m:t>
                      </m:r>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r>
                            <m:rPr>
                              <m:sty m:val="p"/>
                            </m:rPr>
                            <a:rPr lang="en-US" altLang="ja-JP" sz="2400" i="1">
                              <a:solidFill>
                                <a:schemeClr val="tx1"/>
                              </a:solidFill>
                              <a:latin typeface="Cambria Math" panose="02040503050406030204" pitchFamily="18" charset="0"/>
                              <a:ea typeface="Meiryo UI" panose="020B0604030504040204" pitchFamily="50" charset="-128"/>
                            </a:rPr>
                            <m:t>θ</m:t>
                          </m:r>
                        </m:e>
                        <m:sup>
                          <m:r>
                            <a:rPr lang="en-US" altLang="ja-JP" sz="2400" b="0" i="1" smtClean="0">
                              <a:solidFill>
                                <a:schemeClr val="tx1"/>
                              </a:solidFill>
                              <a:latin typeface="Cambria Math" panose="02040503050406030204" pitchFamily="18" charset="0"/>
                              <a:ea typeface="Meiryo UI" panose="020B0604030504040204" pitchFamily="50" charset="-128"/>
                            </a:rPr>
                            <m:t>𝑥</m:t>
                          </m:r>
                        </m:sup>
                      </m:sSup>
                      <m:sSup>
                        <m:sSupPr>
                          <m:ctrlPr>
                            <a:rPr lang="en-US" altLang="ja-JP" sz="2400" b="0" i="1" smtClean="0">
                              <a:solidFill>
                                <a:schemeClr val="tx1"/>
                              </a:solidFill>
                              <a:latin typeface="Cambria Math" panose="02040503050406030204" pitchFamily="18" charset="0"/>
                              <a:ea typeface="Meiryo UI" panose="020B0604030504040204" pitchFamily="50" charset="-128"/>
                            </a:rPr>
                          </m:ctrlPr>
                        </m:sSupPr>
                        <m:e>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1−</m:t>
                              </m:r>
                              <m:r>
                                <m:rPr>
                                  <m:sty m:val="p"/>
                                </m:rPr>
                                <a:rPr lang="en-US" altLang="ja-JP" sz="2400" i="1">
                                  <a:solidFill>
                                    <a:schemeClr val="tx1"/>
                                  </a:solidFill>
                                  <a:latin typeface="Cambria Math" panose="02040503050406030204" pitchFamily="18" charset="0"/>
                                  <a:ea typeface="Meiryo UI" panose="020B0604030504040204" pitchFamily="50" charset="-128"/>
                                </a:rPr>
                                <m:t>θ</m:t>
                              </m:r>
                            </m:e>
                          </m:d>
                        </m:e>
                        <m:sup>
                          <m:r>
                            <a:rPr lang="en-US" altLang="ja-JP" sz="2400" b="0" i="1" smtClean="0">
                              <a:solidFill>
                                <a:schemeClr val="tx1"/>
                              </a:solidFill>
                              <a:latin typeface="Cambria Math" panose="02040503050406030204" pitchFamily="18" charset="0"/>
                              <a:ea typeface="Meiryo UI" panose="020B0604030504040204" pitchFamily="50" charset="-128"/>
                            </a:rPr>
                            <m:t>1−</m:t>
                          </m:r>
                          <m:r>
                            <a:rPr lang="en-US" altLang="ja-JP" sz="2400" b="0" i="1" smtClean="0">
                              <a:solidFill>
                                <a:schemeClr val="tx1"/>
                              </a:solidFill>
                              <a:latin typeface="Cambria Math" panose="02040503050406030204" pitchFamily="18" charset="0"/>
                              <a:ea typeface="Meiryo UI" panose="020B0604030504040204" pitchFamily="50" charset="-128"/>
                            </a:rPr>
                            <m:t>𝑥</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19" name="正方形/長方形 18">
                <a:extLst>
                  <a:ext uri="{FF2B5EF4-FFF2-40B4-BE49-F238E27FC236}">
                    <a16:creationId xmlns:a16="http://schemas.microsoft.com/office/drawing/2014/main" id="{AAC38C12-00C6-4603-93DB-712362195E98}"/>
                  </a:ext>
                </a:extLst>
              </p:cNvPr>
              <p:cNvSpPr>
                <a:spLocks noRot="1" noChangeAspect="1" noMove="1" noResize="1" noEditPoints="1" noAdjustHandles="1" noChangeArrowheads="1" noChangeShapeType="1" noTextEdit="1"/>
              </p:cNvSpPr>
              <p:nvPr/>
            </p:nvSpPr>
            <p:spPr>
              <a:xfrm>
                <a:off x="407360" y="2186461"/>
                <a:ext cx="5055001" cy="949581"/>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9550B0ED-E1E9-4D0D-A736-F7744E55C263}"/>
              </a:ext>
            </a:extLst>
          </p:cNvPr>
          <p:cNvSpPr txBox="1"/>
          <p:nvPr/>
        </p:nvSpPr>
        <p:spPr>
          <a:xfrm>
            <a:off x="2300734" y="1495118"/>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尤度関数</a:t>
            </a:r>
            <a:endParaRPr kumimoji="1" lang="ja-JP" altLang="en-US" sz="30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BF138346-AB30-4FD4-A1AC-FC1C4FD91FAB}"/>
              </a:ext>
            </a:extLst>
          </p:cNvPr>
          <p:cNvSpPr txBox="1"/>
          <p:nvPr/>
        </p:nvSpPr>
        <p:spPr>
          <a:xfrm>
            <a:off x="7066589" y="1478178"/>
            <a:ext cx="3262432"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自然共役事前分布</a:t>
            </a:r>
            <a:endParaRPr kumimoji="1" lang="ja-JP" altLang="en-US" sz="3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EEB0C0BC-9889-4672-97D6-87311058C54C}"/>
                  </a:ext>
                </a:extLst>
              </p:cNvPr>
              <p:cNvSpPr/>
              <p:nvPr/>
            </p:nvSpPr>
            <p:spPr>
              <a:xfrm>
                <a:off x="5801995" y="2186460"/>
                <a:ext cx="6137039" cy="949581"/>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𝐵𝑒𝑡𝑎</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e>
                          <m:r>
                            <m:rPr>
                              <m:sty m:val="p"/>
                            </m:rPr>
                            <a:rPr lang="en-US" altLang="ja-JP" sz="2400" i="1" smtClean="0">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e>
                      </m:d>
                      <m:r>
                        <a:rPr lang="en-US" altLang="ja-JP" sz="2400" b="0" i="1" smtClean="0">
                          <a:solidFill>
                            <a:schemeClr val="tx1"/>
                          </a:solidFill>
                          <a:latin typeface="Cambria Math" panose="02040503050406030204" pitchFamily="18" charset="0"/>
                          <a:ea typeface="Meiryo UI" panose="020B0604030504040204" pitchFamily="50" charset="-128"/>
                        </a:rPr>
                        <m:t>=</m:t>
                      </m:r>
                      <m:f>
                        <m:fPr>
                          <m:ctrlPr>
                            <a:rPr lang="en-US" altLang="ja-JP" sz="2400" b="0" i="1" smtClean="0">
                              <a:solidFill>
                                <a:schemeClr val="tx1"/>
                              </a:solidFill>
                              <a:latin typeface="Cambria Math" panose="02040503050406030204" pitchFamily="18" charset="0"/>
                              <a:ea typeface="Meiryo UI" panose="020B0604030504040204" pitchFamily="50" charset="-128"/>
                            </a:rPr>
                          </m:ctrlPr>
                        </m:fPr>
                        <m:num>
                          <m:r>
                            <a:rPr lang="en-US" altLang="ja-JP" sz="2400" b="0" i="1" smtClean="0">
                              <a:solidFill>
                                <a:schemeClr val="tx1"/>
                              </a:solidFill>
                              <a:latin typeface="Cambria Math" panose="02040503050406030204" pitchFamily="18" charset="0"/>
                              <a:ea typeface="Meiryo UI" panose="020B0604030504040204" pitchFamily="50" charset="-128"/>
                            </a:rPr>
                            <m:t>1</m:t>
                          </m:r>
                        </m:num>
                        <m:den>
                          <m:r>
                            <a:rPr lang="en-US" altLang="ja-JP" sz="2400" b="0" i="1" smtClean="0">
                              <a:solidFill>
                                <a:schemeClr val="tx1"/>
                              </a:solidFill>
                              <a:latin typeface="Cambria Math" panose="02040503050406030204" pitchFamily="18" charset="0"/>
                              <a:ea typeface="Meiryo UI" panose="020B0604030504040204" pitchFamily="50" charset="-128"/>
                            </a:rPr>
                            <m:t>𝐵</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b="0" i="1" smtClean="0">
                              <a:solidFill>
                                <a:schemeClr val="tx1"/>
                              </a:solidFill>
                              <a:latin typeface="Cambria Math" panose="02040503050406030204" pitchFamily="18" charset="0"/>
                              <a:ea typeface="Meiryo UI" panose="020B0604030504040204" pitchFamily="50" charset="-128"/>
                            </a:rPr>
                            <m:t>)</m:t>
                          </m:r>
                        </m:den>
                      </m:f>
                      <m:sSup>
                        <m:sSupPr>
                          <m:ctrlPr>
                            <a:rPr lang="en-US" altLang="ja-JP" sz="2400" i="1">
                              <a:solidFill>
                                <a:schemeClr val="tx1"/>
                              </a:solidFill>
                              <a:latin typeface="Cambria Math" panose="02040503050406030204" pitchFamily="18" charset="0"/>
                              <a:ea typeface="Meiryo UI" panose="020B0604030504040204" pitchFamily="50" charset="-128"/>
                            </a:rPr>
                          </m:ctrlPr>
                        </m:sSupPr>
                        <m:e>
                          <m:sSup>
                            <m:sSupPr>
                              <m:ctrlPr>
                                <a:rPr lang="en-US" altLang="ja-JP" sz="2400" i="1">
                                  <a:solidFill>
                                    <a:schemeClr val="tx1"/>
                                  </a:solidFill>
                                  <a:latin typeface="Cambria Math" panose="02040503050406030204" pitchFamily="18" charset="0"/>
                                  <a:ea typeface="Meiryo UI" panose="020B0604030504040204" pitchFamily="50" charset="-128"/>
                                </a:rPr>
                              </m:ctrlPr>
                            </m:sSupPr>
                            <m:e>
                              <m:r>
                                <m:rPr>
                                  <m:sty m:val="p"/>
                                </m:rPr>
                                <a:rPr lang="en-US" altLang="ja-JP" sz="2400" i="1">
                                  <a:solidFill>
                                    <a:schemeClr val="tx1"/>
                                  </a:solidFill>
                                  <a:latin typeface="Cambria Math" panose="02040503050406030204" pitchFamily="18" charset="0"/>
                                  <a:ea typeface="Meiryo UI" panose="020B0604030504040204" pitchFamily="50" charset="-128"/>
                                </a:rPr>
                                <m:t>θ</m:t>
                              </m:r>
                            </m:e>
                            <m:sup>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b="0" i="1" smtClean="0">
                                  <a:solidFill>
                                    <a:schemeClr val="tx1"/>
                                  </a:solidFill>
                                  <a:latin typeface="Cambria Math" panose="02040503050406030204" pitchFamily="18" charset="0"/>
                                  <a:ea typeface="Meiryo UI" panose="020B0604030504040204" pitchFamily="50" charset="-128"/>
                                </a:rPr>
                                <m:t>−1</m:t>
                              </m:r>
                            </m:sup>
                          </m:sSup>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1−</m:t>
                              </m:r>
                              <m:r>
                                <m:rPr>
                                  <m:sty m:val="p"/>
                                </m:rPr>
                                <a:rPr lang="en-US" altLang="ja-JP" sz="2400" i="1">
                                  <a:solidFill>
                                    <a:schemeClr val="tx1"/>
                                  </a:solidFill>
                                  <a:latin typeface="Cambria Math" panose="02040503050406030204" pitchFamily="18" charset="0"/>
                                  <a:ea typeface="Meiryo UI" panose="020B0604030504040204" pitchFamily="50" charset="-128"/>
                                </a:rPr>
                                <m:t>θ</m:t>
                              </m:r>
                            </m:e>
                          </m:d>
                        </m:e>
                        <m:sup>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i="1">
                              <a:solidFill>
                                <a:schemeClr val="tx1"/>
                              </a:solidFill>
                              <a:latin typeface="Cambria Math" panose="02040503050406030204" pitchFamily="18" charset="0"/>
                              <a:ea typeface="Meiryo UI" panose="020B0604030504040204" pitchFamily="50" charset="-128"/>
                            </a:rPr>
                            <m:t>−1</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34" name="正方形/長方形 33">
                <a:extLst>
                  <a:ext uri="{FF2B5EF4-FFF2-40B4-BE49-F238E27FC236}">
                    <a16:creationId xmlns:a16="http://schemas.microsoft.com/office/drawing/2014/main" id="{EEB0C0BC-9889-4672-97D6-87311058C54C}"/>
                  </a:ext>
                </a:extLst>
              </p:cNvPr>
              <p:cNvSpPr>
                <a:spLocks noRot="1" noChangeAspect="1" noMove="1" noResize="1" noEditPoints="1" noAdjustHandles="1" noChangeArrowheads="1" noChangeShapeType="1" noTextEdit="1"/>
              </p:cNvSpPr>
              <p:nvPr/>
            </p:nvSpPr>
            <p:spPr>
              <a:xfrm>
                <a:off x="5801995" y="2186460"/>
                <a:ext cx="6137039" cy="949581"/>
              </a:xfrm>
              <a:prstGeom prst="rect">
                <a:avLst/>
              </a:prstGeom>
              <a:blipFill>
                <a:blip r:embed="rId5"/>
                <a:stretch>
                  <a:fillRect/>
                </a:stretch>
              </a:blipFill>
              <a:ln>
                <a:noFill/>
              </a:ln>
              <a:effectLst/>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35E2A75F-4408-4D7F-867F-9D0E40D69567}"/>
              </a:ext>
            </a:extLst>
          </p:cNvPr>
          <p:cNvCxnSpPr>
            <a:cxnSpLocks/>
          </p:cNvCxnSpPr>
          <p:nvPr/>
        </p:nvCxnSpPr>
        <p:spPr>
          <a:xfrm>
            <a:off x="5462361" y="5983503"/>
            <a:ext cx="3362827"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41" name="正方形/長方形 40">
            <a:extLst>
              <a:ext uri="{FF2B5EF4-FFF2-40B4-BE49-F238E27FC236}">
                <a16:creationId xmlns:a16="http://schemas.microsoft.com/office/drawing/2014/main" id="{5CBB0DFC-2EA1-4265-B0F2-4A3C87CB1E08}"/>
              </a:ext>
            </a:extLst>
          </p:cNvPr>
          <p:cNvSpPr/>
          <p:nvPr/>
        </p:nvSpPr>
        <p:spPr>
          <a:xfrm>
            <a:off x="4941805" y="5861868"/>
            <a:ext cx="440393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accent2"/>
                </a:solidFill>
                <a:latin typeface="Meiryo UI" panose="020B0604030504040204" pitchFamily="50" charset="-128"/>
                <a:ea typeface="Meiryo UI" panose="020B0604030504040204" pitchFamily="50" charset="-128"/>
              </a:rPr>
              <a:t>事後分布も</a:t>
            </a:r>
            <a:r>
              <a:rPr lang="en-US" altLang="ja-JP" sz="3600" dirty="0">
                <a:solidFill>
                  <a:schemeClr val="accent2"/>
                </a:solidFill>
                <a:latin typeface="Meiryo UI" panose="020B0604030504040204" pitchFamily="50" charset="-128"/>
                <a:ea typeface="Meiryo UI" panose="020B0604030504040204" pitchFamily="50" charset="-128"/>
              </a:rPr>
              <a:t>Beta</a:t>
            </a:r>
            <a:r>
              <a:rPr lang="ja-JP" altLang="en-US" sz="3600" dirty="0">
                <a:solidFill>
                  <a:schemeClr val="accent2"/>
                </a:solidFill>
                <a:latin typeface="Meiryo UI" panose="020B0604030504040204" pitchFamily="50" charset="-128"/>
                <a:ea typeface="Meiryo UI" panose="020B0604030504040204" pitchFamily="50" charset="-128"/>
              </a:rPr>
              <a:t>分布</a:t>
            </a:r>
            <a:endParaRPr lang="en-US" altLang="ja-JP" sz="3600" dirty="0">
              <a:solidFill>
                <a:schemeClr val="accent2"/>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F0C6919E-7A54-427D-9F62-1BE8CF479802}"/>
              </a:ext>
            </a:extLst>
          </p:cNvPr>
          <p:cNvSpPr/>
          <p:nvPr/>
        </p:nvSpPr>
        <p:spPr>
          <a:xfrm>
            <a:off x="407360" y="3805647"/>
            <a:ext cx="11531674" cy="209005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20" name="図 19">
            <a:extLst>
              <a:ext uri="{FF2B5EF4-FFF2-40B4-BE49-F238E27FC236}">
                <a16:creationId xmlns:a16="http://schemas.microsoft.com/office/drawing/2014/main" id="{F9BA5C25-4CC8-4D12-AC71-44888EB48D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8634" y="3877630"/>
            <a:ext cx="6754677" cy="457945"/>
          </a:xfrm>
          <a:prstGeom prst="rect">
            <a:avLst/>
          </a:prstGeom>
        </p:spPr>
      </p:pic>
      <p:pic>
        <p:nvPicPr>
          <p:cNvPr id="22" name="図 21">
            <a:extLst>
              <a:ext uri="{FF2B5EF4-FFF2-40B4-BE49-F238E27FC236}">
                <a16:creationId xmlns:a16="http://schemas.microsoft.com/office/drawing/2014/main" id="{6AB709E8-3F13-49BE-ADFB-FC52FBA8DD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3058" y="4688777"/>
            <a:ext cx="3606311" cy="457945"/>
          </a:xfrm>
          <a:prstGeom prst="rect">
            <a:avLst/>
          </a:prstGeom>
        </p:spPr>
      </p:pic>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9EB66BB0-CB30-40AB-AD51-CB3828243ADE}"/>
                  </a:ext>
                </a:extLst>
              </p:cNvPr>
              <p:cNvSpPr/>
              <p:nvPr/>
            </p:nvSpPr>
            <p:spPr>
              <a:xfrm>
                <a:off x="2361095" y="4780437"/>
                <a:ext cx="16980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ja-JP" altLang="en-US" sz="2400" i="1" smtClean="0">
                              <a:latin typeface="Cambria Math" panose="02040503050406030204" pitchFamily="18" charset="0"/>
                            </a:rPr>
                            <m:t>𝛼</m:t>
                          </m:r>
                        </m:e>
                        <m:sup>
                          <m:r>
                            <a:rPr lang="en-US" altLang="ja-JP" sz="2400" b="0" i="1" smtClean="0">
                              <a:latin typeface="Cambria Math" panose="02040503050406030204" pitchFamily="18" charset="0"/>
                            </a:rPr>
                            <m:t>′</m:t>
                          </m:r>
                        </m:sup>
                      </m:sSup>
                      <m:r>
                        <a:rPr lang="en-US" altLang="ja-JP" sz="2400" b="0" i="1" smtClean="0">
                          <a:latin typeface="Cambria Math" panose="02040503050406030204" pitchFamily="18" charset="0"/>
                        </a:rPr>
                        <m:t>=</m:t>
                      </m:r>
                      <m:r>
                        <a:rPr lang="ja-JP" altLang="en-US" sz="2400" i="1">
                          <a:latin typeface="Cambria Math" panose="02040503050406030204" pitchFamily="18" charset="0"/>
                        </a:rPr>
                        <m:t>𝛼</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oMath>
                  </m:oMathPara>
                </a14:m>
                <a:endParaRPr lang="ja-JP" altLang="en-US" sz="2400" dirty="0"/>
              </a:p>
            </p:txBody>
          </p:sp>
        </mc:Choice>
        <mc:Fallback xmlns="">
          <p:sp>
            <p:nvSpPr>
              <p:cNvPr id="23" name="正方形/長方形 22">
                <a:extLst>
                  <a:ext uri="{FF2B5EF4-FFF2-40B4-BE49-F238E27FC236}">
                    <a16:creationId xmlns:a16="http://schemas.microsoft.com/office/drawing/2014/main" id="{9EB66BB0-CB30-40AB-AD51-CB3828243ADE}"/>
                  </a:ext>
                </a:extLst>
              </p:cNvPr>
              <p:cNvSpPr>
                <a:spLocks noRot="1" noChangeAspect="1" noMove="1" noResize="1" noEditPoints="1" noAdjustHandles="1" noChangeArrowheads="1" noChangeShapeType="1" noTextEdit="1"/>
              </p:cNvSpPr>
              <p:nvPr/>
            </p:nvSpPr>
            <p:spPr>
              <a:xfrm>
                <a:off x="2361095" y="4780437"/>
                <a:ext cx="1698094" cy="461665"/>
              </a:xfrm>
              <a:prstGeom prst="rect">
                <a:avLst/>
              </a:prstGeom>
              <a:blipFill>
                <a:blip r:embed="rId8"/>
                <a:stretch>
                  <a:fillRect/>
                </a:stretch>
              </a:blipFill>
            </p:spPr>
            <p:txBody>
              <a:bodyPr/>
              <a:lstStyle/>
              <a:p>
                <a:r>
                  <a:rPr lang="ja-JP" altLang="en-US">
                    <a:noFill/>
                  </a:rPr>
                  <a:t> </a:t>
                </a:r>
              </a:p>
            </p:txBody>
          </p:sp>
        </mc:Fallback>
      </mc:AlternateContent>
      <p:pic>
        <p:nvPicPr>
          <p:cNvPr id="24" name="図 23">
            <a:extLst>
              <a:ext uri="{FF2B5EF4-FFF2-40B4-BE49-F238E27FC236}">
                <a16:creationId xmlns:a16="http://schemas.microsoft.com/office/drawing/2014/main" id="{D6567BE5-F2EA-4FB4-9E48-20E5450985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03058" y="5309640"/>
            <a:ext cx="3012415" cy="486566"/>
          </a:xfrm>
          <a:prstGeom prst="rect">
            <a:avLst/>
          </a:prstGeom>
        </p:spPr>
      </p:pic>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B2160E87-B58E-47AB-B28C-D503E737DA23}"/>
                  </a:ext>
                </a:extLst>
              </p:cNvPr>
              <p:cNvSpPr/>
              <p:nvPr/>
            </p:nvSpPr>
            <p:spPr>
              <a:xfrm>
                <a:off x="2360116" y="5353717"/>
                <a:ext cx="16952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𝛽</m:t>
                          </m:r>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r>
                        <a:rPr lang="ja-JP" altLang="en-US" sz="2400" i="1">
                          <a:latin typeface="Cambria Math" panose="02040503050406030204" pitchFamily="18" charset="0"/>
                        </a:rPr>
                        <m:t>𝛽</m:t>
                      </m:r>
                      <m:r>
                        <a:rPr lang="en-US" altLang="ja-JP" sz="2400" i="1">
                          <a:latin typeface="Cambria Math" panose="02040503050406030204" pitchFamily="18" charset="0"/>
                        </a:rPr>
                        <m:t>+</m:t>
                      </m:r>
                      <m:r>
                        <a:rPr lang="en-US" altLang="ja-JP" sz="2400" i="1">
                          <a:latin typeface="Cambria Math" panose="02040503050406030204" pitchFamily="18" charset="0"/>
                        </a:rPr>
                        <m:t>𝑥</m:t>
                      </m:r>
                    </m:oMath>
                  </m:oMathPara>
                </a14:m>
                <a:endParaRPr lang="ja-JP" altLang="en-US" sz="2400" dirty="0"/>
              </a:p>
            </p:txBody>
          </p:sp>
        </mc:Choice>
        <mc:Fallback xmlns="">
          <p:sp>
            <p:nvSpPr>
              <p:cNvPr id="25" name="正方形/長方形 24">
                <a:extLst>
                  <a:ext uri="{FF2B5EF4-FFF2-40B4-BE49-F238E27FC236}">
                    <a16:creationId xmlns:a16="http://schemas.microsoft.com/office/drawing/2014/main" id="{B2160E87-B58E-47AB-B28C-D503E737DA23}"/>
                  </a:ext>
                </a:extLst>
              </p:cNvPr>
              <p:cNvSpPr>
                <a:spLocks noRot="1" noChangeAspect="1" noMove="1" noResize="1" noEditPoints="1" noAdjustHandles="1" noChangeArrowheads="1" noChangeShapeType="1" noTextEdit="1"/>
              </p:cNvSpPr>
              <p:nvPr/>
            </p:nvSpPr>
            <p:spPr>
              <a:xfrm>
                <a:off x="2360116" y="5353717"/>
                <a:ext cx="1695271" cy="461665"/>
              </a:xfrm>
              <a:prstGeom prst="rect">
                <a:avLst/>
              </a:prstGeom>
              <a:blipFill>
                <a:blip r:embed="rId10"/>
                <a:stretch>
                  <a:fillRect b="-15789"/>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C8012FFC-0699-46E7-8F85-9E5ED663E48E}"/>
              </a:ext>
            </a:extLst>
          </p:cNvPr>
          <p:cNvSpPr/>
          <p:nvPr/>
        </p:nvSpPr>
        <p:spPr>
          <a:xfrm>
            <a:off x="3926649" y="5353717"/>
            <a:ext cx="1200970" cy="461665"/>
          </a:xfrm>
          <a:prstGeom prst="rect">
            <a:avLst/>
          </a:prstGeom>
        </p:spPr>
        <p:txBody>
          <a:bodyPr wrap="none">
            <a:spAutoFit/>
          </a:bodyPr>
          <a:lstStyle/>
          <a:p>
            <a:r>
              <a:rPr lang="ja-JP" altLang="en-US" sz="2400" dirty="0">
                <a:latin typeface="Meiryo UI" panose="020B0604030504040204" pitchFamily="50" charset="-128"/>
                <a:ea typeface="Meiryo UI" panose="020B0604030504040204" pitchFamily="50" charset="-128"/>
              </a:rPr>
              <a:t>と置けば</a:t>
            </a:r>
          </a:p>
        </p:txBody>
      </p:sp>
      <p:sp>
        <p:nvSpPr>
          <p:cNvPr id="28" name="テキスト ボックス 27">
            <a:extLst>
              <a:ext uri="{FF2B5EF4-FFF2-40B4-BE49-F238E27FC236}">
                <a16:creationId xmlns:a16="http://schemas.microsoft.com/office/drawing/2014/main" id="{9D1B3442-54EB-4AF3-B5E3-EB774FEC7E8E}"/>
              </a:ext>
            </a:extLst>
          </p:cNvPr>
          <p:cNvSpPr txBox="1"/>
          <p:nvPr/>
        </p:nvSpPr>
        <p:spPr>
          <a:xfrm>
            <a:off x="4776175" y="3232956"/>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事後分布</a:t>
            </a:r>
            <a:endParaRPr kumimoji="1"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4957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a:extLst>
              <a:ext uri="{FF2B5EF4-FFF2-40B4-BE49-F238E27FC236}">
                <a16:creationId xmlns:a16="http://schemas.microsoft.com/office/drawing/2014/main" id="{2D2BA8C3-BD12-4234-AE78-D294CB5EEEA0}"/>
              </a:ext>
            </a:extLst>
          </p:cNvPr>
          <p:cNvSpPr/>
          <p:nvPr/>
        </p:nvSpPr>
        <p:spPr>
          <a:xfrm>
            <a:off x="398651" y="4937760"/>
            <a:ext cx="11531674" cy="108143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統計モデルが決まる⇒尤度関数が決まる⇒自然共役事前分布も決まる</a:t>
            </a:r>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自然共役事前分布と尤度関数</a:t>
            </a:r>
            <a:endParaRPr lang="en-US" altLang="ja-JP" sz="2000" dirty="0">
              <a:solidFill>
                <a:schemeClr val="tx1"/>
              </a:solidFill>
              <a:latin typeface="Meiryo UI" panose="020B0604030504040204" pitchFamily="50" charset="-128"/>
              <a:ea typeface="Meiryo UI" panose="020B0604030504040204" pitchFamily="50" charset="-128"/>
            </a:endParaRPr>
          </a:p>
        </p:txBody>
      </p:sp>
      <p:graphicFrame>
        <p:nvGraphicFramePr>
          <p:cNvPr id="2" name="表 1">
            <a:extLst>
              <a:ext uri="{FF2B5EF4-FFF2-40B4-BE49-F238E27FC236}">
                <a16:creationId xmlns:a16="http://schemas.microsoft.com/office/drawing/2014/main" id="{7271C6C5-FBE3-40C3-9719-EFF48D966122}"/>
              </a:ext>
            </a:extLst>
          </p:cNvPr>
          <p:cNvGraphicFramePr>
            <a:graphicFrameLocks noGrp="1"/>
          </p:cNvGraphicFramePr>
          <p:nvPr>
            <p:extLst>
              <p:ext uri="{D42A27DB-BD31-4B8C-83A1-F6EECF244321}">
                <p14:modId xmlns:p14="http://schemas.microsoft.com/office/powerpoint/2010/main" val="3248032548"/>
              </p:ext>
            </p:extLst>
          </p:nvPr>
        </p:nvGraphicFramePr>
        <p:xfrm>
          <a:off x="2188755" y="1782112"/>
          <a:ext cx="8127999" cy="274320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2377760275"/>
                    </a:ext>
                  </a:extLst>
                </a:gridCol>
                <a:gridCol w="2709333">
                  <a:extLst>
                    <a:ext uri="{9D8B030D-6E8A-4147-A177-3AD203B41FA5}">
                      <a16:colId xmlns:a16="http://schemas.microsoft.com/office/drawing/2014/main" val="2161494159"/>
                    </a:ext>
                  </a:extLst>
                </a:gridCol>
                <a:gridCol w="2709333">
                  <a:extLst>
                    <a:ext uri="{9D8B030D-6E8A-4147-A177-3AD203B41FA5}">
                      <a16:colId xmlns:a16="http://schemas.microsoft.com/office/drawing/2014/main" val="649332647"/>
                    </a:ext>
                  </a:extLst>
                </a:gridCol>
              </a:tblGrid>
              <a:tr h="370840">
                <a:tc>
                  <a:txBody>
                    <a:bodyPr/>
                    <a:lstStyle/>
                    <a:p>
                      <a:pPr algn="ctr"/>
                      <a:r>
                        <a:rPr kumimoji="1" lang="ja-JP" altLang="en-US" sz="2400" dirty="0">
                          <a:latin typeface="Meiryo UI" panose="020B0604030504040204" pitchFamily="50" charset="-128"/>
                          <a:ea typeface="Meiryo UI" panose="020B0604030504040204" pitchFamily="50" charset="-128"/>
                        </a:rPr>
                        <a:t>自然共役事前分布</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尤度</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事後分布</a:t>
                      </a:r>
                    </a:p>
                  </a:txBody>
                  <a:tcPr/>
                </a:tc>
                <a:extLst>
                  <a:ext uri="{0D108BD9-81ED-4DB2-BD59-A6C34878D82A}">
                    <a16:rowId xmlns:a16="http://schemas.microsoft.com/office/drawing/2014/main" val="644863752"/>
                  </a:ext>
                </a:extLst>
              </a:tr>
              <a:tr h="370840">
                <a:tc>
                  <a:txBody>
                    <a:bodyPr/>
                    <a:lstStyle/>
                    <a:p>
                      <a:pPr algn="ct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p>
                  </a:txBody>
                  <a:tcPr/>
                </a:tc>
                <a:tc>
                  <a:txBody>
                    <a:bodyPr/>
                    <a:lstStyle/>
                    <a:p>
                      <a:pPr algn="ctr"/>
                      <a:r>
                        <a:rPr kumimoji="1" lang="en-US" altLang="ja-JP" sz="2400" dirty="0">
                          <a:latin typeface="Meiryo UI" panose="020B0604030504040204" pitchFamily="50" charset="-128"/>
                          <a:ea typeface="Meiryo UI" panose="020B0604030504040204" pitchFamily="50" charset="-128"/>
                        </a:rPr>
                        <a:t>Bernoulli</a:t>
                      </a:r>
                      <a:r>
                        <a:rPr kumimoji="1" lang="ja-JP" altLang="en-US" sz="2400" dirty="0">
                          <a:latin typeface="Meiryo UI" panose="020B0604030504040204" pitchFamily="50" charset="-128"/>
                          <a:ea typeface="Meiryo UI" panose="020B0604030504040204" pitchFamily="50" charset="-128"/>
                        </a:rPr>
                        <a:t>分布</a:t>
                      </a:r>
                    </a:p>
                  </a:txBody>
                  <a:tcPr/>
                </a:tc>
                <a:tc>
                  <a:txBody>
                    <a:bodyPr/>
                    <a:lstStyle/>
                    <a:p>
                      <a:pPr algn="ct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p>
                  </a:txBody>
                  <a:tcPr/>
                </a:tc>
                <a:extLst>
                  <a:ext uri="{0D108BD9-81ED-4DB2-BD59-A6C34878D82A}">
                    <a16:rowId xmlns:a16="http://schemas.microsoft.com/office/drawing/2014/main" val="1924463249"/>
                  </a:ext>
                </a:extLst>
              </a:tr>
              <a:tr h="370840">
                <a:tc>
                  <a:txBody>
                    <a:bodyPr/>
                    <a:lstStyle/>
                    <a:p>
                      <a:pPr algn="ct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p>
                  </a:txBody>
                  <a:tcPr/>
                </a:tc>
                <a:tc>
                  <a:txBody>
                    <a:bodyPr/>
                    <a:lstStyle/>
                    <a:p>
                      <a:pPr algn="ctr"/>
                      <a:r>
                        <a:rPr kumimoji="1" lang="en-US" altLang="ja-JP" sz="2400" dirty="0">
                          <a:latin typeface="Meiryo UI" panose="020B0604030504040204" pitchFamily="50" charset="-128"/>
                          <a:ea typeface="Meiryo UI" panose="020B0604030504040204" pitchFamily="50" charset="-128"/>
                        </a:rPr>
                        <a:t>2</a:t>
                      </a:r>
                      <a:r>
                        <a:rPr kumimoji="1" lang="ja-JP" altLang="en-US" sz="2400" dirty="0">
                          <a:latin typeface="Meiryo UI" panose="020B0604030504040204" pitchFamily="50" charset="-128"/>
                          <a:ea typeface="Meiryo UI" panose="020B0604030504040204" pitchFamily="50" charset="-128"/>
                        </a:rPr>
                        <a:t>項分布</a:t>
                      </a:r>
                    </a:p>
                  </a:txBody>
                  <a:tcPr/>
                </a:tc>
                <a:tc>
                  <a:txBody>
                    <a:bodyPr/>
                    <a:lstStyle/>
                    <a:p>
                      <a:pPr algn="ct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p>
                  </a:txBody>
                  <a:tcPr/>
                </a:tc>
                <a:extLst>
                  <a:ext uri="{0D108BD9-81ED-4DB2-BD59-A6C34878D82A}">
                    <a16:rowId xmlns:a16="http://schemas.microsoft.com/office/drawing/2014/main" val="1329084245"/>
                  </a:ext>
                </a:extLst>
              </a:tr>
              <a:tr h="370840">
                <a:tc>
                  <a:txBody>
                    <a:bodyPr/>
                    <a:lstStyle/>
                    <a:p>
                      <a:pPr algn="ctr"/>
                      <a:r>
                        <a:rPr kumimoji="1" lang="en-US" altLang="ja-JP" sz="2400" dirty="0">
                          <a:latin typeface="Meiryo UI" panose="020B0604030504040204" pitchFamily="50" charset="-128"/>
                          <a:ea typeface="Meiryo UI" panose="020B0604030504040204" pitchFamily="50" charset="-128"/>
                        </a:rPr>
                        <a:t>Gamma</a:t>
                      </a:r>
                      <a:r>
                        <a:rPr kumimoji="1" lang="ja-JP" altLang="en-US" sz="2400" dirty="0">
                          <a:latin typeface="Meiryo UI" panose="020B0604030504040204" pitchFamily="50" charset="-128"/>
                          <a:ea typeface="Meiryo UI" panose="020B0604030504040204" pitchFamily="50" charset="-128"/>
                        </a:rPr>
                        <a:t>分布</a:t>
                      </a:r>
                    </a:p>
                  </a:txBody>
                  <a:tcPr/>
                </a:tc>
                <a:tc>
                  <a:txBody>
                    <a:bodyPr/>
                    <a:lstStyle/>
                    <a:p>
                      <a:pPr algn="ctr"/>
                      <a:r>
                        <a:rPr kumimoji="1" lang="en-US" altLang="ja-JP" sz="2400" dirty="0">
                          <a:latin typeface="Meiryo UI" panose="020B0604030504040204" pitchFamily="50" charset="-128"/>
                          <a:ea typeface="Meiryo UI" panose="020B0604030504040204" pitchFamily="50" charset="-128"/>
                        </a:rPr>
                        <a:t>Poisson</a:t>
                      </a:r>
                      <a:r>
                        <a:rPr kumimoji="1" lang="ja-JP" altLang="en-US" sz="2400" dirty="0">
                          <a:latin typeface="Meiryo UI" panose="020B0604030504040204" pitchFamily="50" charset="-128"/>
                          <a:ea typeface="Meiryo UI" panose="020B0604030504040204" pitchFamily="50" charset="-128"/>
                        </a:rPr>
                        <a:t>分布</a:t>
                      </a:r>
                    </a:p>
                  </a:txBody>
                  <a:tcPr/>
                </a:tc>
                <a:tc>
                  <a:txBody>
                    <a:bodyPr/>
                    <a:lstStyle/>
                    <a:p>
                      <a:pPr algn="ctr"/>
                      <a:r>
                        <a:rPr kumimoji="1" lang="en-US" altLang="ja-JP" sz="2400" dirty="0">
                          <a:latin typeface="Meiryo UI" panose="020B0604030504040204" pitchFamily="50" charset="-128"/>
                          <a:ea typeface="Meiryo UI" panose="020B0604030504040204" pitchFamily="50" charset="-128"/>
                        </a:rPr>
                        <a:t>Gamma</a:t>
                      </a:r>
                      <a:r>
                        <a:rPr kumimoji="1" lang="ja-JP" altLang="en-US" sz="2400" dirty="0">
                          <a:latin typeface="Meiryo UI" panose="020B0604030504040204" pitchFamily="50" charset="-128"/>
                          <a:ea typeface="Meiryo UI" panose="020B0604030504040204" pitchFamily="50" charset="-128"/>
                        </a:rPr>
                        <a:t>分布</a:t>
                      </a:r>
                    </a:p>
                  </a:txBody>
                  <a:tcPr/>
                </a:tc>
                <a:extLst>
                  <a:ext uri="{0D108BD9-81ED-4DB2-BD59-A6C34878D82A}">
                    <a16:rowId xmlns:a16="http://schemas.microsoft.com/office/drawing/2014/main" val="3867667703"/>
                  </a:ext>
                </a:extLst>
              </a:tr>
              <a:tr h="370840">
                <a:tc>
                  <a:txBody>
                    <a:bodyPr/>
                    <a:lstStyle/>
                    <a:p>
                      <a:pPr algn="ctr"/>
                      <a:r>
                        <a:rPr kumimoji="1" lang="ja-JP" altLang="en-US" sz="2400" dirty="0">
                          <a:latin typeface="Meiryo UI" panose="020B0604030504040204" pitchFamily="50" charset="-128"/>
                          <a:ea typeface="Meiryo UI" panose="020B0604030504040204" pitchFamily="50" charset="-128"/>
                        </a:rPr>
                        <a:t>正規分布</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正規分布の平均</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正規分布</a:t>
                      </a:r>
                    </a:p>
                  </a:txBody>
                  <a:tcPr/>
                </a:tc>
                <a:extLst>
                  <a:ext uri="{0D108BD9-81ED-4DB2-BD59-A6C34878D82A}">
                    <a16:rowId xmlns:a16="http://schemas.microsoft.com/office/drawing/2014/main" val="1216703591"/>
                  </a:ext>
                </a:extLst>
              </a:tr>
              <a:tr h="370840">
                <a:tc>
                  <a:txBody>
                    <a:bodyPr/>
                    <a:lstStyle/>
                    <a:p>
                      <a:pPr algn="ctr"/>
                      <a:r>
                        <a:rPr kumimoji="1" lang="ja-JP" altLang="en-US" sz="2400" dirty="0">
                          <a:latin typeface="Meiryo UI" panose="020B0604030504040204" pitchFamily="50" charset="-128"/>
                          <a:ea typeface="Meiryo UI" panose="020B0604030504040204" pitchFamily="50" charset="-128"/>
                        </a:rPr>
                        <a:t>逆</a:t>
                      </a:r>
                      <a:r>
                        <a:rPr kumimoji="1" lang="en-US" altLang="ja-JP" sz="2400" dirty="0">
                          <a:latin typeface="Meiryo UI" panose="020B0604030504040204" pitchFamily="50" charset="-128"/>
                          <a:ea typeface="Meiryo UI" panose="020B0604030504040204" pitchFamily="50" charset="-128"/>
                        </a:rPr>
                        <a:t>Gamma</a:t>
                      </a:r>
                      <a:r>
                        <a:rPr kumimoji="1" lang="ja-JP" altLang="en-US" sz="2400" dirty="0">
                          <a:latin typeface="Meiryo UI" panose="020B0604030504040204" pitchFamily="50" charset="-128"/>
                          <a:ea typeface="Meiryo UI" panose="020B0604030504040204" pitchFamily="50" charset="-128"/>
                        </a:rPr>
                        <a:t>分布</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正規分布の分散</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逆</a:t>
                      </a:r>
                      <a:r>
                        <a:rPr kumimoji="1" lang="en-US" altLang="ja-JP" sz="2400" dirty="0">
                          <a:latin typeface="Meiryo UI" panose="020B0604030504040204" pitchFamily="50" charset="-128"/>
                          <a:ea typeface="Meiryo UI" panose="020B0604030504040204" pitchFamily="50" charset="-128"/>
                        </a:rPr>
                        <a:t>Gamma</a:t>
                      </a:r>
                      <a:r>
                        <a:rPr kumimoji="1" lang="ja-JP" altLang="en-US" sz="2400" dirty="0">
                          <a:latin typeface="Meiryo UI" panose="020B0604030504040204" pitchFamily="50" charset="-128"/>
                          <a:ea typeface="Meiryo UI" panose="020B0604030504040204" pitchFamily="50" charset="-128"/>
                        </a:rPr>
                        <a:t>分布</a:t>
                      </a:r>
                    </a:p>
                  </a:txBody>
                  <a:tcPr/>
                </a:tc>
                <a:extLst>
                  <a:ext uri="{0D108BD9-81ED-4DB2-BD59-A6C34878D82A}">
                    <a16:rowId xmlns:a16="http://schemas.microsoft.com/office/drawing/2014/main" val="425973189"/>
                  </a:ext>
                </a:extLst>
              </a:tr>
            </a:tbl>
          </a:graphicData>
        </a:graphic>
      </p:graphicFrame>
    </p:spTree>
    <p:extLst>
      <p:ext uri="{BB962C8B-B14F-4D97-AF65-F5344CB8AC3E}">
        <p14:creationId xmlns:p14="http://schemas.microsoft.com/office/powerpoint/2010/main" val="340813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何が便利なのか？</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29" name="図 28">
            <a:extLst>
              <a:ext uri="{FF2B5EF4-FFF2-40B4-BE49-F238E27FC236}">
                <a16:creationId xmlns:a16="http://schemas.microsoft.com/office/drawing/2014/main" id="{09FBB1BA-9A07-4E5E-8507-AA2280C66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60" y="2768531"/>
            <a:ext cx="5304622" cy="1427044"/>
          </a:xfrm>
          <a:prstGeom prst="rect">
            <a:avLst/>
          </a:prstGeom>
        </p:spPr>
      </p:pic>
      <p:sp>
        <p:nvSpPr>
          <p:cNvPr id="30" name="テキスト ボックス 29">
            <a:extLst>
              <a:ext uri="{FF2B5EF4-FFF2-40B4-BE49-F238E27FC236}">
                <a16:creationId xmlns:a16="http://schemas.microsoft.com/office/drawing/2014/main" id="{0590BAEA-C115-4E12-AD6A-30AEC0F6D0FC}"/>
              </a:ext>
            </a:extLst>
          </p:cNvPr>
          <p:cNvSpPr txBox="1"/>
          <p:nvPr/>
        </p:nvSpPr>
        <p:spPr>
          <a:xfrm>
            <a:off x="3483069" y="4253274"/>
            <a:ext cx="164339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エビデンス</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F1893EA4-7DE9-4631-900B-B8BA7CC797AB}"/>
              </a:ext>
            </a:extLst>
          </p:cNvPr>
          <p:cNvSpPr txBox="1"/>
          <p:nvPr/>
        </p:nvSpPr>
        <p:spPr>
          <a:xfrm>
            <a:off x="382029" y="2416027"/>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事後分布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6315FE95-3D1A-4CEE-B8AF-21DDB7CFB7F4}"/>
              </a:ext>
            </a:extLst>
          </p:cNvPr>
          <p:cNvSpPr txBox="1"/>
          <p:nvPr/>
        </p:nvSpPr>
        <p:spPr>
          <a:xfrm>
            <a:off x="2443813" y="2005753"/>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尤度関数</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04A11565-5C48-4047-B33C-F03BEE6976C2}"/>
              </a:ext>
            </a:extLst>
          </p:cNvPr>
          <p:cNvSpPr txBox="1"/>
          <p:nvPr/>
        </p:nvSpPr>
        <p:spPr>
          <a:xfrm>
            <a:off x="4219108" y="1997065"/>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事前分布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408B206D-3BB4-4015-8942-AE82D8F9D231}"/>
              </a:ext>
            </a:extLst>
          </p:cNvPr>
          <p:cNvSpPr/>
          <p:nvPr/>
        </p:nvSpPr>
        <p:spPr>
          <a:xfrm>
            <a:off x="6435636" y="2005753"/>
            <a:ext cx="5294394" cy="11317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事後分布が事前分布と同じ形</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2C2E7636-3999-4103-A373-F93970B5BCE0}"/>
              </a:ext>
            </a:extLst>
          </p:cNvPr>
          <p:cNvSpPr/>
          <p:nvPr/>
        </p:nvSpPr>
        <p:spPr>
          <a:xfrm>
            <a:off x="6840275" y="3342450"/>
            <a:ext cx="440393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dirty="0">
                <a:solidFill>
                  <a:schemeClr val="accent2"/>
                </a:solidFill>
                <a:latin typeface="Meiryo UI" panose="020B0604030504040204" pitchFamily="50" charset="-128"/>
                <a:ea typeface="Meiryo UI" panose="020B0604030504040204" pitchFamily="50" charset="-128"/>
              </a:rPr>
              <a:t>=</a:t>
            </a:r>
            <a:r>
              <a:rPr lang="ja-JP" altLang="en-US" sz="3600" dirty="0">
                <a:solidFill>
                  <a:schemeClr val="accent2"/>
                </a:solidFill>
                <a:latin typeface="Meiryo UI" panose="020B0604030504040204" pitchFamily="50" charset="-128"/>
                <a:ea typeface="Meiryo UI" panose="020B0604030504040204" pitchFamily="50" charset="-128"/>
              </a:rPr>
              <a:t>事後分布が</a:t>
            </a:r>
            <a:endParaRPr lang="en-US" altLang="ja-JP" sz="3600" dirty="0">
              <a:solidFill>
                <a:schemeClr val="accent2"/>
              </a:solidFill>
              <a:latin typeface="Meiryo UI" panose="020B0604030504040204" pitchFamily="50" charset="-128"/>
              <a:ea typeface="Meiryo UI" panose="020B0604030504040204" pitchFamily="50" charset="-128"/>
            </a:endParaRPr>
          </a:p>
          <a:p>
            <a:pPr lvl="0" algn="ctr"/>
            <a:r>
              <a:rPr lang="ja-JP" altLang="en-US" sz="3600" dirty="0">
                <a:solidFill>
                  <a:schemeClr val="accent2"/>
                </a:solidFill>
                <a:latin typeface="Meiryo UI" panose="020B0604030504040204" pitchFamily="50" charset="-128"/>
                <a:ea typeface="Meiryo UI" panose="020B0604030504040204" pitchFamily="50" charset="-128"/>
              </a:rPr>
              <a:t>解析的に求まる</a:t>
            </a:r>
            <a:endParaRPr lang="en-US" altLang="ja-JP" sz="36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26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何が便利なのか？</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29" name="図 28">
            <a:extLst>
              <a:ext uri="{FF2B5EF4-FFF2-40B4-BE49-F238E27FC236}">
                <a16:creationId xmlns:a16="http://schemas.microsoft.com/office/drawing/2014/main" id="{09FBB1BA-9A07-4E5E-8507-AA2280C66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60" y="2768531"/>
            <a:ext cx="5304622" cy="1427044"/>
          </a:xfrm>
          <a:prstGeom prst="rect">
            <a:avLst/>
          </a:prstGeom>
        </p:spPr>
      </p:pic>
      <p:sp>
        <p:nvSpPr>
          <p:cNvPr id="30" name="テキスト ボックス 29">
            <a:extLst>
              <a:ext uri="{FF2B5EF4-FFF2-40B4-BE49-F238E27FC236}">
                <a16:creationId xmlns:a16="http://schemas.microsoft.com/office/drawing/2014/main" id="{0590BAEA-C115-4E12-AD6A-30AEC0F6D0FC}"/>
              </a:ext>
            </a:extLst>
          </p:cNvPr>
          <p:cNvSpPr txBox="1"/>
          <p:nvPr/>
        </p:nvSpPr>
        <p:spPr>
          <a:xfrm>
            <a:off x="3483069" y="4253274"/>
            <a:ext cx="164339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エビデンス</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F1893EA4-7DE9-4631-900B-B8BA7CC797AB}"/>
              </a:ext>
            </a:extLst>
          </p:cNvPr>
          <p:cNvSpPr txBox="1"/>
          <p:nvPr/>
        </p:nvSpPr>
        <p:spPr>
          <a:xfrm>
            <a:off x="382029" y="2416027"/>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事後分布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6315FE95-3D1A-4CEE-B8AF-21DDB7CFB7F4}"/>
              </a:ext>
            </a:extLst>
          </p:cNvPr>
          <p:cNvSpPr txBox="1"/>
          <p:nvPr/>
        </p:nvSpPr>
        <p:spPr>
          <a:xfrm>
            <a:off x="2443813" y="2005753"/>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尤度関数</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04A11565-5C48-4047-B33C-F03BEE6976C2}"/>
              </a:ext>
            </a:extLst>
          </p:cNvPr>
          <p:cNvSpPr txBox="1"/>
          <p:nvPr/>
        </p:nvSpPr>
        <p:spPr>
          <a:xfrm>
            <a:off x="4219108" y="1997065"/>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事前分布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408B206D-3BB4-4015-8942-AE82D8F9D231}"/>
              </a:ext>
            </a:extLst>
          </p:cNvPr>
          <p:cNvSpPr/>
          <p:nvPr/>
        </p:nvSpPr>
        <p:spPr>
          <a:xfrm>
            <a:off x="6435636" y="2005753"/>
            <a:ext cx="5294394" cy="11317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事後分布が事前分布と同じ形</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2C2E7636-3999-4103-A373-F93970B5BCE0}"/>
              </a:ext>
            </a:extLst>
          </p:cNvPr>
          <p:cNvSpPr/>
          <p:nvPr/>
        </p:nvSpPr>
        <p:spPr>
          <a:xfrm>
            <a:off x="6840275" y="3342450"/>
            <a:ext cx="440393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dirty="0">
                <a:solidFill>
                  <a:schemeClr val="accent2"/>
                </a:solidFill>
                <a:latin typeface="Meiryo UI" panose="020B0604030504040204" pitchFamily="50" charset="-128"/>
                <a:ea typeface="Meiryo UI" panose="020B0604030504040204" pitchFamily="50" charset="-128"/>
              </a:rPr>
              <a:t>=</a:t>
            </a:r>
            <a:r>
              <a:rPr lang="ja-JP" altLang="en-US" sz="3600" dirty="0">
                <a:solidFill>
                  <a:schemeClr val="accent2"/>
                </a:solidFill>
                <a:latin typeface="Meiryo UI" panose="020B0604030504040204" pitchFamily="50" charset="-128"/>
                <a:ea typeface="Meiryo UI" panose="020B0604030504040204" pitchFamily="50" charset="-128"/>
              </a:rPr>
              <a:t>事後分布が</a:t>
            </a:r>
            <a:endParaRPr lang="en-US" altLang="ja-JP" sz="3600" dirty="0">
              <a:solidFill>
                <a:schemeClr val="accent2"/>
              </a:solidFill>
              <a:latin typeface="Meiryo UI" panose="020B0604030504040204" pitchFamily="50" charset="-128"/>
              <a:ea typeface="Meiryo UI" panose="020B0604030504040204" pitchFamily="50" charset="-128"/>
            </a:endParaRPr>
          </a:p>
          <a:p>
            <a:pPr lvl="0" algn="ctr"/>
            <a:r>
              <a:rPr lang="ja-JP" altLang="en-US" sz="3600" dirty="0">
                <a:solidFill>
                  <a:schemeClr val="accent2"/>
                </a:solidFill>
                <a:latin typeface="Meiryo UI" panose="020B0604030504040204" pitchFamily="50" charset="-128"/>
                <a:ea typeface="Meiryo UI" panose="020B0604030504040204" pitchFamily="50" charset="-128"/>
              </a:rPr>
              <a:t>解析的に求まる</a:t>
            </a:r>
            <a:endParaRPr lang="en-US" altLang="ja-JP" sz="3600" dirty="0">
              <a:solidFill>
                <a:schemeClr val="accent2"/>
              </a:solidFill>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C54EE22A-865C-4ED2-859A-96B2D9FF1AEF}"/>
              </a:ext>
            </a:extLst>
          </p:cNvPr>
          <p:cNvSpPr/>
          <p:nvPr/>
        </p:nvSpPr>
        <p:spPr>
          <a:xfrm>
            <a:off x="6395047" y="4530273"/>
            <a:ext cx="5294394" cy="187923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ベイズ更新している間に</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事後分布の形がどんどん複雑に</a:t>
            </a:r>
            <a:r>
              <a:rPr lang="en-US" altLang="ja-JP" sz="3000" dirty="0">
                <a:solidFill>
                  <a:schemeClr val="tx1"/>
                </a:solidFill>
                <a:latin typeface="Meiryo UI" panose="020B0604030504040204" pitchFamily="50" charset="-128"/>
                <a:ea typeface="Meiryo UI" panose="020B0604030504040204" pitchFamily="50" charset="-128"/>
              </a:rPr>
              <a:t>…</a:t>
            </a:r>
          </a:p>
          <a:p>
            <a:pPr algn="ctr"/>
            <a:r>
              <a:rPr lang="ja-JP" altLang="en-US" sz="3000" dirty="0">
                <a:solidFill>
                  <a:schemeClr val="tx1"/>
                </a:solidFill>
                <a:latin typeface="Meiryo UI" panose="020B0604030504040204" pitchFamily="50" charset="-128"/>
                <a:ea typeface="Meiryo UI" panose="020B0604030504040204" pitchFamily="50" charset="-128"/>
              </a:rPr>
              <a:t>などの心配がない</a:t>
            </a:r>
            <a:endParaRPr lang="en-US" altLang="ja-JP" sz="3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340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119463"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まとめ</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86C5780A-2D6C-4E01-8C12-F54BE594E76E}"/>
              </a:ext>
            </a:extLst>
          </p:cNvPr>
          <p:cNvSpPr/>
          <p:nvPr/>
        </p:nvSpPr>
        <p:spPr>
          <a:xfrm>
            <a:off x="409303" y="1431142"/>
            <a:ext cx="5686697" cy="504803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べき乗の積の計算を通して、自然共役事前分布のコンセプトと定義について学んだ。</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それぞれの尤度関数に対する自然共役事前分布の組み合わせがあることを学び、使うと何が便利なのかについて学習した。</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DBDDB462-B677-4BFE-B09C-60125A16C1C7}"/>
              </a:ext>
            </a:extLst>
          </p:cNvPr>
          <p:cNvPicPr>
            <a:picLocks noChangeAspect="1"/>
          </p:cNvPicPr>
          <p:nvPr/>
        </p:nvPicPr>
        <p:blipFill>
          <a:blip r:embed="rId4"/>
          <a:stretch>
            <a:fillRect/>
          </a:stretch>
        </p:blipFill>
        <p:spPr>
          <a:xfrm>
            <a:off x="6376083" y="1431142"/>
            <a:ext cx="5667872" cy="2137066"/>
          </a:xfrm>
          <a:prstGeom prst="rect">
            <a:avLst/>
          </a:prstGeom>
        </p:spPr>
      </p:pic>
      <p:pic>
        <p:nvPicPr>
          <p:cNvPr id="5" name="図 4">
            <a:extLst>
              <a:ext uri="{FF2B5EF4-FFF2-40B4-BE49-F238E27FC236}">
                <a16:creationId xmlns:a16="http://schemas.microsoft.com/office/drawing/2014/main" id="{147F2A07-E9C6-47C9-91B6-9F7679532B65}"/>
              </a:ext>
            </a:extLst>
          </p:cNvPr>
          <p:cNvPicPr>
            <a:picLocks noChangeAspect="1"/>
          </p:cNvPicPr>
          <p:nvPr/>
        </p:nvPicPr>
        <p:blipFill>
          <a:blip r:embed="rId5"/>
          <a:stretch>
            <a:fillRect/>
          </a:stretch>
        </p:blipFill>
        <p:spPr>
          <a:xfrm>
            <a:off x="6271995" y="4110445"/>
            <a:ext cx="5637770" cy="2094795"/>
          </a:xfrm>
          <a:prstGeom prst="rect">
            <a:avLst/>
          </a:prstGeom>
        </p:spPr>
      </p:pic>
    </p:spTree>
    <p:extLst>
      <p:ext uri="{BB962C8B-B14F-4D97-AF65-F5344CB8AC3E}">
        <p14:creationId xmlns:p14="http://schemas.microsoft.com/office/powerpoint/2010/main" val="104591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まず初めに</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0F05B0E4-5B43-43E3-883E-4BD26876A95E}"/>
                  </a:ext>
                </a:extLst>
              </p:cNvPr>
              <p:cNvSpPr/>
              <p:nvPr/>
            </p:nvSpPr>
            <p:spPr>
              <a:xfrm>
                <a:off x="2105578" y="2561190"/>
                <a:ext cx="8265046"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14:m>
                  <m:oMathPara xmlns:m="http://schemas.openxmlformats.org/officeDocument/2006/math">
                    <m:oMathParaPr>
                      <m:jc m:val="centerGroup"/>
                    </m:oMathParaPr>
                    <m:oMath xmlns:m="http://schemas.openxmlformats.org/officeDocument/2006/math">
                      <m:sSup>
                        <m:sSupPr>
                          <m:ctrlPr>
                            <a:rPr lang="en-US" altLang="ja-JP" sz="4200" b="0" i="1" smtClean="0">
                              <a:solidFill>
                                <a:prstClr val="black"/>
                              </a:solidFill>
                              <a:latin typeface="Cambria Math" panose="02040503050406030204" pitchFamily="18" charset="0"/>
                              <a:ea typeface="Meiryo UI" panose="020B0604030504040204" pitchFamily="50" charset="-128"/>
                            </a:rPr>
                          </m:ctrlPr>
                        </m:sSupPr>
                        <m:e>
                          <m:r>
                            <a:rPr lang="en-US" altLang="ja-JP" sz="4200" b="0" i="1" smtClean="0">
                              <a:solidFill>
                                <a:prstClr val="black"/>
                              </a:solidFill>
                              <a:latin typeface="Cambria Math" panose="02040503050406030204" pitchFamily="18" charset="0"/>
                              <a:ea typeface="Meiryo UI" panose="020B0604030504040204" pitchFamily="50" charset="-128"/>
                            </a:rPr>
                            <m:t>𝑎</m:t>
                          </m:r>
                        </m:e>
                        <m:sup>
                          <m:r>
                            <a:rPr lang="en-US" altLang="ja-JP" sz="4200" b="0" i="1" smtClean="0">
                              <a:solidFill>
                                <a:prstClr val="black"/>
                              </a:solidFill>
                              <a:latin typeface="Cambria Math" panose="02040503050406030204" pitchFamily="18" charset="0"/>
                              <a:ea typeface="Meiryo UI" panose="020B0604030504040204" pitchFamily="50" charset="-128"/>
                            </a:rPr>
                            <m:t>3</m:t>
                          </m:r>
                        </m:sup>
                      </m:sSup>
                      <m:r>
                        <a:rPr lang="en-US" altLang="ja-JP" sz="4200" b="0" i="1" smtClean="0">
                          <a:solidFill>
                            <a:prstClr val="black"/>
                          </a:solidFill>
                          <a:latin typeface="Cambria Math" panose="02040503050406030204" pitchFamily="18" charset="0"/>
                          <a:ea typeface="Cambria Math" panose="02040503050406030204" pitchFamily="18" charset="0"/>
                        </a:rPr>
                        <m:t>×</m:t>
                      </m:r>
                      <m:sSup>
                        <m:sSupPr>
                          <m:ctrlPr>
                            <a:rPr lang="en-US" altLang="ja-JP" sz="4200" i="1">
                              <a:solidFill>
                                <a:prstClr val="black"/>
                              </a:solidFill>
                              <a:latin typeface="Cambria Math" panose="02040503050406030204" pitchFamily="18" charset="0"/>
                              <a:ea typeface="Meiryo UI" panose="020B0604030504040204" pitchFamily="50" charset="-128"/>
                            </a:rPr>
                          </m:ctrlPr>
                        </m:sSupPr>
                        <m:e>
                          <m:r>
                            <a:rPr lang="en-US" altLang="ja-JP" sz="4200" i="1">
                              <a:solidFill>
                                <a:prstClr val="black"/>
                              </a:solidFill>
                              <a:latin typeface="Cambria Math" panose="02040503050406030204" pitchFamily="18" charset="0"/>
                              <a:ea typeface="Meiryo UI" panose="020B0604030504040204" pitchFamily="50" charset="-128"/>
                            </a:rPr>
                            <m:t>𝑎</m:t>
                          </m:r>
                        </m:e>
                        <m:sup>
                          <m:r>
                            <a:rPr lang="en-US" altLang="ja-JP" sz="4200" b="0" i="1" smtClean="0">
                              <a:solidFill>
                                <a:prstClr val="black"/>
                              </a:solidFill>
                              <a:latin typeface="Cambria Math" panose="02040503050406030204" pitchFamily="18" charset="0"/>
                              <a:ea typeface="Meiryo UI" panose="020B0604030504040204" pitchFamily="50" charset="-128"/>
                            </a:rPr>
                            <m:t>2</m:t>
                          </m:r>
                        </m:sup>
                      </m:sSup>
                      <m:r>
                        <a:rPr lang="en-US" altLang="ja-JP" sz="4200" b="0" i="1" smtClean="0">
                          <a:solidFill>
                            <a:prstClr val="black"/>
                          </a:solidFill>
                          <a:latin typeface="Cambria Math" panose="02040503050406030204" pitchFamily="18" charset="0"/>
                          <a:ea typeface="Meiryo UI" panose="020B0604030504040204" pitchFamily="50" charset="-128"/>
                        </a:rPr>
                        <m:t>= ?</m:t>
                      </m:r>
                    </m:oMath>
                  </m:oMathPara>
                </a14:m>
                <a:endParaRPr lang="en-US" altLang="ja-JP" sz="4200" dirty="0">
                  <a:solidFill>
                    <a:prstClr val="black"/>
                  </a:solidFill>
                  <a:latin typeface="Meiryo UI" panose="020B0604030504040204" pitchFamily="50" charset="-128"/>
                  <a:ea typeface="Meiryo UI" panose="020B0604030504040204" pitchFamily="50" charset="-128"/>
                </a:endParaRPr>
              </a:p>
            </p:txBody>
          </p:sp>
        </mc:Choice>
        <mc:Fallback xmlns="">
          <p:sp>
            <p:nvSpPr>
              <p:cNvPr id="42" name="正方形/長方形 41">
                <a:extLst>
                  <a:ext uri="{FF2B5EF4-FFF2-40B4-BE49-F238E27FC236}">
                    <a16:creationId xmlns:a16="http://schemas.microsoft.com/office/drawing/2014/main" id="{0F05B0E4-5B43-43E3-883E-4BD26876A95E}"/>
                  </a:ext>
                </a:extLst>
              </p:cNvPr>
              <p:cNvSpPr>
                <a:spLocks noRot="1" noChangeAspect="1" noMove="1" noResize="1" noEditPoints="1" noAdjustHandles="1" noChangeArrowheads="1" noChangeShapeType="1" noTextEdit="1"/>
              </p:cNvSpPr>
              <p:nvPr/>
            </p:nvSpPr>
            <p:spPr>
              <a:xfrm>
                <a:off x="2105578" y="2561190"/>
                <a:ext cx="8265046" cy="1006186"/>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24C93323-6A63-4A45-912A-ECD6DB4BC04D}"/>
              </a:ext>
            </a:extLst>
          </p:cNvPr>
          <p:cNvSpPr/>
          <p:nvPr/>
        </p:nvSpPr>
        <p:spPr>
          <a:xfrm>
            <a:off x="2105578" y="1555004"/>
            <a:ext cx="8265046"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この計算の結果は？</a:t>
            </a:r>
            <a:endParaRPr lang="en-US" altLang="ja-JP" sz="3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1350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0F05B0E4-5B43-43E3-883E-4BD26876A95E}"/>
                  </a:ext>
                </a:extLst>
              </p:cNvPr>
              <p:cNvSpPr/>
              <p:nvPr/>
            </p:nvSpPr>
            <p:spPr>
              <a:xfrm>
                <a:off x="2105578" y="2561190"/>
                <a:ext cx="8265046"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14:m>
                  <m:oMathPara xmlns:m="http://schemas.openxmlformats.org/officeDocument/2006/math">
                    <m:oMathParaPr>
                      <m:jc m:val="centerGroup"/>
                    </m:oMathParaPr>
                    <m:oMath xmlns:m="http://schemas.openxmlformats.org/officeDocument/2006/math">
                      <m:sSup>
                        <m:sSupPr>
                          <m:ctrlPr>
                            <a:rPr lang="en-US" altLang="ja-JP" sz="4200" b="0" i="1" smtClean="0">
                              <a:solidFill>
                                <a:prstClr val="black"/>
                              </a:solidFill>
                              <a:latin typeface="Cambria Math" panose="02040503050406030204" pitchFamily="18" charset="0"/>
                              <a:ea typeface="Meiryo UI" panose="020B0604030504040204" pitchFamily="50" charset="-128"/>
                            </a:rPr>
                          </m:ctrlPr>
                        </m:sSupPr>
                        <m:e>
                          <m:r>
                            <a:rPr lang="en-US" altLang="ja-JP" sz="4200" b="0" i="1" smtClean="0">
                              <a:solidFill>
                                <a:prstClr val="black"/>
                              </a:solidFill>
                              <a:latin typeface="Cambria Math" panose="02040503050406030204" pitchFamily="18" charset="0"/>
                              <a:ea typeface="Meiryo UI" panose="020B0604030504040204" pitchFamily="50" charset="-128"/>
                            </a:rPr>
                            <m:t>𝑎</m:t>
                          </m:r>
                        </m:e>
                        <m:sup>
                          <m:r>
                            <a:rPr lang="en-US" altLang="ja-JP" sz="4200" b="0" i="1" smtClean="0">
                              <a:solidFill>
                                <a:prstClr val="black"/>
                              </a:solidFill>
                              <a:latin typeface="Cambria Math" panose="02040503050406030204" pitchFamily="18" charset="0"/>
                              <a:ea typeface="Meiryo UI" panose="020B0604030504040204" pitchFamily="50" charset="-128"/>
                            </a:rPr>
                            <m:t>3</m:t>
                          </m:r>
                        </m:sup>
                      </m:sSup>
                      <m:r>
                        <a:rPr lang="en-US" altLang="ja-JP" sz="4200" b="0" i="1" smtClean="0">
                          <a:solidFill>
                            <a:prstClr val="black"/>
                          </a:solidFill>
                          <a:latin typeface="Cambria Math" panose="02040503050406030204" pitchFamily="18" charset="0"/>
                          <a:ea typeface="Cambria Math" panose="02040503050406030204" pitchFamily="18" charset="0"/>
                        </a:rPr>
                        <m:t>×</m:t>
                      </m:r>
                      <m:sSup>
                        <m:sSupPr>
                          <m:ctrlPr>
                            <a:rPr lang="en-US" altLang="ja-JP" sz="4200" i="1">
                              <a:solidFill>
                                <a:prstClr val="black"/>
                              </a:solidFill>
                              <a:latin typeface="Cambria Math" panose="02040503050406030204" pitchFamily="18" charset="0"/>
                              <a:ea typeface="Meiryo UI" panose="020B0604030504040204" pitchFamily="50" charset="-128"/>
                            </a:rPr>
                          </m:ctrlPr>
                        </m:sSupPr>
                        <m:e>
                          <m:r>
                            <a:rPr lang="en-US" altLang="ja-JP" sz="4200" i="1">
                              <a:solidFill>
                                <a:prstClr val="black"/>
                              </a:solidFill>
                              <a:latin typeface="Cambria Math" panose="02040503050406030204" pitchFamily="18" charset="0"/>
                              <a:ea typeface="Meiryo UI" panose="020B0604030504040204" pitchFamily="50" charset="-128"/>
                            </a:rPr>
                            <m:t>𝑎</m:t>
                          </m:r>
                        </m:e>
                        <m:sup>
                          <m:r>
                            <a:rPr lang="en-US" altLang="ja-JP" sz="4200" b="0" i="1" smtClean="0">
                              <a:solidFill>
                                <a:prstClr val="black"/>
                              </a:solidFill>
                              <a:latin typeface="Cambria Math" panose="02040503050406030204" pitchFamily="18" charset="0"/>
                              <a:ea typeface="Meiryo UI" panose="020B0604030504040204" pitchFamily="50" charset="-128"/>
                            </a:rPr>
                            <m:t>2</m:t>
                          </m:r>
                        </m:sup>
                      </m:sSup>
                      <m:r>
                        <a:rPr lang="en-US" altLang="ja-JP" sz="4200" b="0" i="1" smtClean="0">
                          <a:solidFill>
                            <a:prstClr val="black"/>
                          </a:solidFill>
                          <a:latin typeface="Cambria Math" panose="02040503050406030204" pitchFamily="18" charset="0"/>
                          <a:ea typeface="Meiryo UI" panose="020B0604030504040204" pitchFamily="50" charset="-128"/>
                        </a:rPr>
                        <m:t>=</m:t>
                      </m:r>
                      <m:sSup>
                        <m:sSupPr>
                          <m:ctrlPr>
                            <a:rPr lang="en-US" altLang="ja-JP" sz="4400" i="1">
                              <a:solidFill>
                                <a:prstClr val="black"/>
                              </a:solidFill>
                              <a:latin typeface="Cambria Math" panose="02040503050406030204" pitchFamily="18" charset="0"/>
                              <a:ea typeface="Meiryo UI" panose="020B0604030504040204" pitchFamily="50" charset="-128"/>
                            </a:rPr>
                          </m:ctrlPr>
                        </m:sSupPr>
                        <m:e>
                          <m:r>
                            <a:rPr lang="en-US" altLang="ja-JP" sz="4400" i="1">
                              <a:solidFill>
                                <a:prstClr val="black"/>
                              </a:solidFill>
                              <a:latin typeface="Cambria Math" panose="02040503050406030204" pitchFamily="18" charset="0"/>
                              <a:ea typeface="Meiryo UI" panose="020B0604030504040204" pitchFamily="50" charset="-128"/>
                            </a:rPr>
                            <m:t>𝑎</m:t>
                          </m:r>
                        </m:e>
                        <m:sup>
                          <m:r>
                            <a:rPr lang="en-US" altLang="ja-JP" sz="4400" i="1">
                              <a:solidFill>
                                <a:prstClr val="black"/>
                              </a:solidFill>
                              <a:latin typeface="Cambria Math" panose="02040503050406030204" pitchFamily="18" charset="0"/>
                              <a:ea typeface="Meiryo UI" panose="020B0604030504040204" pitchFamily="50" charset="-128"/>
                            </a:rPr>
                            <m:t>5</m:t>
                          </m:r>
                        </m:sup>
                      </m:sSup>
                    </m:oMath>
                  </m:oMathPara>
                </a14:m>
                <a:endParaRPr lang="en-US" altLang="ja-JP" sz="4200" dirty="0">
                  <a:solidFill>
                    <a:prstClr val="black"/>
                  </a:solidFill>
                  <a:latin typeface="Meiryo UI" panose="020B0604030504040204" pitchFamily="50" charset="-128"/>
                  <a:ea typeface="Meiryo UI" panose="020B0604030504040204" pitchFamily="50" charset="-128"/>
                </a:endParaRPr>
              </a:p>
            </p:txBody>
          </p:sp>
        </mc:Choice>
        <mc:Fallback xmlns="">
          <p:sp>
            <p:nvSpPr>
              <p:cNvPr id="42" name="正方形/長方形 41">
                <a:extLst>
                  <a:ext uri="{FF2B5EF4-FFF2-40B4-BE49-F238E27FC236}">
                    <a16:creationId xmlns:a16="http://schemas.microsoft.com/office/drawing/2014/main" id="{0F05B0E4-5B43-43E3-883E-4BD26876A95E}"/>
                  </a:ext>
                </a:extLst>
              </p:cNvPr>
              <p:cNvSpPr>
                <a:spLocks noRot="1" noChangeAspect="1" noMove="1" noResize="1" noEditPoints="1" noAdjustHandles="1" noChangeArrowheads="1" noChangeShapeType="1" noTextEdit="1"/>
              </p:cNvSpPr>
              <p:nvPr/>
            </p:nvSpPr>
            <p:spPr>
              <a:xfrm>
                <a:off x="2105578" y="2561190"/>
                <a:ext cx="8265046" cy="1006186"/>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24290D22-6A90-4199-87DB-F364C0B38817}"/>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000" dirty="0">
                <a:solidFill>
                  <a:schemeClr val="tx1"/>
                </a:solidFill>
                <a:latin typeface="Meiryo UI" panose="020B0604030504040204" pitchFamily="50" charset="-128"/>
                <a:ea typeface="Meiryo UI" panose="020B0604030504040204" pitchFamily="50" charset="-128"/>
              </a:rPr>
              <a:t>まず初めに</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12034A32-17BC-4EFF-8896-B48CA48FB0D6}"/>
              </a:ext>
            </a:extLst>
          </p:cNvPr>
          <p:cNvSpPr/>
          <p:nvPr/>
        </p:nvSpPr>
        <p:spPr>
          <a:xfrm>
            <a:off x="2105578" y="1555004"/>
            <a:ext cx="8265046"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この計算の結果は？</a:t>
            </a:r>
            <a:endParaRPr lang="en-US" altLang="ja-JP" sz="3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283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0F05B0E4-5B43-43E3-883E-4BD26876A95E}"/>
                  </a:ext>
                </a:extLst>
              </p:cNvPr>
              <p:cNvSpPr/>
              <p:nvPr/>
            </p:nvSpPr>
            <p:spPr>
              <a:xfrm>
                <a:off x="2105578" y="2561190"/>
                <a:ext cx="8265046"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14:m>
                  <m:oMathPara xmlns:m="http://schemas.openxmlformats.org/officeDocument/2006/math">
                    <m:oMathParaPr>
                      <m:jc m:val="centerGroup"/>
                    </m:oMathParaPr>
                    <m:oMath xmlns:m="http://schemas.openxmlformats.org/officeDocument/2006/math">
                      <m:sSup>
                        <m:sSupPr>
                          <m:ctrlPr>
                            <a:rPr lang="en-US" altLang="ja-JP" sz="4200" b="0" i="1" smtClean="0">
                              <a:solidFill>
                                <a:prstClr val="black"/>
                              </a:solidFill>
                              <a:latin typeface="Cambria Math" panose="02040503050406030204" pitchFamily="18" charset="0"/>
                              <a:ea typeface="Meiryo UI" panose="020B0604030504040204" pitchFamily="50" charset="-128"/>
                            </a:rPr>
                          </m:ctrlPr>
                        </m:sSupPr>
                        <m:e>
                          <m:r>
                            <a:rPr lang="en-US" altLang="ja-JP" sz="4200" b="0" i="1" smtClean="0">
                              <a:solidFill>
                                <a:prstClr val="black"/>
                              </a:solidFill>
                              <a:latin typeface="Cambria Math" panose="02040503050406030204" pitchFamily="18" charset="0"/>
                              <a:ea typeface="Meiryo UI" panose="020B0604030504040204" pitchFamily="50" charset="-128"/>
                            </a:rPr>
                            <m:t>𝑎</m:t>
                          </m:r>
                        </m:e>
                        <m:sup>
                          <m:r>
                            <a:rPr lang="en-US" altLang="ja-JP" sz="4200" b="0" i="1" smtClean="0">
                              <a:solidFill>
                                <a:prstClr val="black"/>
                              </a:solidFill>
                              <a:latin typeface="Cambria Math" panose="02040503050406030204" pitchFamily="18" charset="0"/>
                              <a:ea typeface="Meiryo UI" panose="020B0604030504040204" pitchFamily="50" charset="-128"/>
                            </a:rPr>
                            <m:t>3</m:t>
                          </m:r>
                        </m:sup>
                      </m:sSup>
                      <m:r>
                        <a:rPr lang="en-US" altLang="ja-JP" sz="4200" b="0" i="1" smtClean="0">
                          <a:solidFill>
                            <a:prstClr val="black"/>
                          </a:solidFill>
                          <a:latin typeface="Cambria Math" panose="02040503050406030204" pitchFamily="18" charset="0"/>
                          <a:ea typeface="Cambria Math" panose="02040503050406030204" pitchFamily="18" charset="0"/>
                        </a:rPr>
                        <m:t>×</m:t>
                      </m:r>
                      <m:sSup>
                        <m:sSupPr>
                          <m:ctrlPr>
                            <a:rPr lang="en-US" altLang="ja-JP" sz="4200" i="1">
                              <a:solidFill>
                                <a:prstClr val="black"/>
                              </a:solidFill>
                              <a:latin typeface="Cambria Math" panose="02040503050406030204" pitchFamily="18" charset="0"/>
                              <a:ea typeface="Meiryo UI" panose="020B0604030504040204" pitchFamily="50" charset="-128"/>
                            </a:rPr>
                          </m:ctrlPr>
                        </m:sSupPr>
                        <m:e>
                          <m:r>
                            <a:rPr lang="en-US" altLang="ja-JP" sz="4200" i="1">
                              <a:solidFill>
                                <a:prstClr val="black"/>
                              </a:solidFill>
                              <a:latin typeface="Cambria Math" panose="02040503050406030204" pitchFamily="18" charset="0"/>
                              <a:ea typeface="Meiryo UI" panose="020B0604030504040204" pitchFamily="50" charset="-128"/>
                            </a:rPr>
                            <m:t>𝑎</m:t>
                          </m:r>
                        </m:e>
                        <m:sup>
                          <m:r>
                            <a:rPr lang="en-US" altLang="ja-JP" sz="4200" b="0" i="1" smtClean="0">
                              <a:solidFill>
                                <a:prstClr val="black"/>
                              </a:solidFill>
                              <a:latin typeface="Cambria Math" panose="02040503050406030204" pitchFamily="18" charset="0"/>
                              <a:ea typeface="Meiryo UI" panose="020B0604030504040204" pitchFamily="50" charset="-128"/>
                            </a:rPr>
                            <m:t>2</m:t>
                          </m:r>
                        </m:sup>
                      </m:sSup>
                      <m:r>
                        <a:rPr lang="en-US" altLang="ja-JP" sz="4200" b="0" i="1" smtClean="0">
                          <a:solidFill>
                            <a:prstClr val="black"/>
                          </a:solidFill>
                          <a:latin typeface="Cambria Math" panose="02040503050406030204" pitchFamily="18" charset="0"/>
                          <a:ea typeface="Meiryo UI" panose="020B0604030504040204" pitchFamily="50" charset="-128"/>
                        </a:rPr>
                        <m:t>=</m:t>
                      </m:r>
                      <m:sSup>
                        <m:sSupPr>
                          <m:ctrlPr>
                            <a:rPr lang="en-US" altLang="ja-JP" sz="4400" i="1">
                              <a:solidFill>
                                <a:prstClr val="black"/>
                              </a:solidFill>
                              <a:latin typeface="Cambria Math" panose="02040503050406030204" pitchFamily="18" charset="0"/>
                              <a:ea typeface="Meiryo UI" panose="020B0604030504040204" pitchFamily="50" charset="-128"/>
                            </a:rPr>
                          </m:ctrlPr>
                        </m:sSupPr>
                        <m:e>
                          <m:r>
                            <a:rPr lang="en-US" altLang="ja-JP" sz="4400" i="1">
                              <a:solidFill>
                                <a:prstClr val="black"/>
                              </a:solidFill>
                              <a:latin typeface="Cambria Math" panose="02040503050406030204" pitchFamily="18" charset="0"/>
                              <a:ea typeface="Meiryo UI" panose="020B0604030504040204" pitchFamily="50" charset="-128"/>
                            </a:rPr>
                            <m:t>𝑎</m:t>
                          </m:r>
                        </m:e>
                        <m:sup>
                          <m:r>
                            <a:rPr lang="en-US" altLang="ja-JP" sz="4400" i="1">
                              <a:solidFill>
                                <a:prstClr val="black"/>
                              </a:solidFill>
                              <a:latin typeface="Cambria Math" panose="02040503050406030204" pitchFamily="18" charset="0"/>
                              <a:ea typeface="Meiryo UI" panose="020B0604030504040204" pitchFamily="50" charset="-128"/>
                            </a:rPr>
                            <m:t>5</m:t>
                          </m:r>
                        </m:sup>
                      </m:sSup>
                    </m:oMath>
                  </m:oMathPara>
                </a14:m>
                <a:endParaRPr lang="en-US" altLang="ja-JP" sz="4200" dirty="0">
                  <a:solidFill>
                    <a:prstClr val="black"/>
                  </a:solidFill>
                  <a:latin typeface="Meiryo UI" panose="020B0604030504040204" pitchFamily="50" charset="-128"/>
                  <a:ea typeface="Meiryo UI" panose="020B0604030504040204" pitchFamily="50" charset="-128"/>
                </a:endParaRPr>
              </a:p>
            </p:txBody>
          </p:sp>
        </mc:Choice>
        <mc:Fallback xmlns="">
          <p:sp>
            <p:nvSpPr>
              <p:cNvPr id="42" name="正方形/長方形 41">
                <a:extLst>
                  <a:ext uri="{FF2B5EF4-FFF2-40B4-BE49-F238E27FC236}">
                    <a16:creationId xmlns:a16="http://schemas.microsoft.com/office/drawing/2014/main" id="{0F05B0E4-5B43-43E3-883E-4BD26876A95E}"/>
                  </a:ext>
                </a:extLst>
              </p:cNvPr>
              <p:cNvSpPr>
                <a:spLocks noRot="1" noChangeAspect="1" noMove="1" noResize="1" noEditPoints="1" noAdjustHandles="1" noChangeArrowheads="1" noChangeShapeType="1" noTextEdit="1"/>
              </p:cNvSpPr>
              <p:nvPr/>
            </p:nvSpPr>
            <p:spPr>
              <a:xfrm>
                <a:off x="2105578" y="2561190"/>
                <a:ext cx="8265046" cy="1006186"/>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CCFCE9B6-708F-4EB0-9CE8-F8C739E890E2}"/>
              </a:ext>
            </a:extLst>
          </p:cNvPr>
          <p:cNvSpPr/>
          <p:nvPr/>
        </p:nvSpPr>
        <p:spPr>
          <a:xfrm>
            <a:off x="2105578" y="3693741"/>
            <a:ext cx="8265046"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accent2"/>
                </a:solidFill>
                <a:latin typeface="Meiryo UI" panose="020B0604030504040204" pitchFamily="50" charset="-128"/>
                <a:ea typeface="Meiryo UI" panose="020B0604030504040204" pitchFamily="50" charset="-128"/>
              </a:rPr>
              <a:t>べき乗計算では積が指数の和になる</a:t>
            </a:r>
            <a:endParaRPr lang="en-US" altLang="ja-JP" sz="3600" dirty="0">
              <a:solidFill>
                <a:schemeClr val="accent2"/>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F1193411-4B5D-4D77-9785-E7D1C5F6380D}"/>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べき乗計算</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F6BD5068-ED98-4112-B8A2-589398DF47E1}"/>
              </a:ext>
            </a:extLst>
          </p:cNvPr>
          <p:cNvSpPr/>
          <p:nvPr/>
        </p:nvSpPr>
        <p:spPr>
          <a:xfrm>
            <a:off x="2105578" y="1555004"/>
            <a:ext cx="8265046"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この計算の結果は？</a:t>
            </a:r>
            <a:endParaRPr lang="en-US" altLang="ja-JP" sz="3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711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19" name="正方形/長方形 18">
            <a:extLst>
              <a:ext uri="{FF2B5EF4-FFF2-40B4-BE49-F238E27FC236}">
                <a16:creationId xmlns:a16="http://schemas.microsoft.com/office/drawing/2014/main" id="{A0346CC8-AFDD-4DBA-A9E4-13D5193EF445}"/>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べき乗計算</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B1E02845-560B-409B-B617-4CDCA8F7F59E}"/>
              </a:ext>
            </a:extLst>
          </p:cNvPr>
          <p:cNvSpPr/>
          <p:nvPr/>
        </p:nvSpPr>
        <p:spPr>
          <a:xfrm>
            <a:off x="2105578" y="1555004"/>
            <a:ext cx="8265046"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もう１つやってみましょう</a:t>
            </a:r>
            <a:endParaRPr lang="en-US" altLang="ja-JP" sz="36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DC3DFA79-3CF0-4E10-A7B3-C6A853E2802F}"/>
                  </a:ext>
                </a:extLst>
              </p:cNvPr>
              <p:cNvSpPr/>
              <p:nvPr/>
            </p:nvSpPr>
            <p:spPr>
              <a:xfrm>
                <a:off x="2157830" y="2436945"/>
                <a:ext cx="8265047"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14:m>
                  <m:oMathPara xmlns:m="http://schemas.openxmlformats.org/officeDocument/2006/math">
                    <m:oMathParaPr>
                      <m:jc m:val="centerGroup"/>
                    </m:oMathParaPr>
                    <m:oMath xmlns:m="http://schemas.openxmlformats.org/officeDocument/2006/math">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r>
                            <a:rPr lang="en-US" altLang="ja-JP" sz="3600" b="0" i="1" smtClean="0">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3</m:t>
                          </m:r>
                        </m:sup>
                      </m:sSup>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d>
                            <m:dPr>
                              <m:ctrlPr>
                                <a:rPr lang="en-US" altLang="ja-JP" sz="3600" b="0" i="1" smtClean="0">
                                  <a:solidFill>
                                    <a:prstClr val="black"/>
                                  </a:solidFill>
                                  <a:latin typeface="Cambria Math" panose="02040503050406030204" pitchFamily="18" charset="0"/>
                                  <a:ea typeface="Meiryo UI" panose="020B0604030504040204" pitchFamily="50" charset="-128"/>
                                </a:rPr>
                              </m:ctrlPr>
                            </m:dPr>
                            <m:e>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Cambria Math" panose="02040503050406030204" pitchFamily="18" charset="0"/>
                        </a:rPr>
                        <m:t>×</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2</m:t>
                          </m:r>
                        </m:sup>
                      </m:sSup>
                      <m:d>
                        <m:dPr>
                          <m:ctrlPr>
                            <a:rPr lang="en-US" altLang="ja-JP" sz="3600" b="0" i="1" smtClean="0">
                              <a:solidFill>
                                <a:prstClr val="black"/>
                              </a:solidFill>
                              <a:latin typeface="Cambria Math" panose="02040503050406030204" pitchFamily="18" charset="0"/>
                              <a:ea typeface="Meiryo UI" panose="020B0604030504040204" pitchFamily="50" charset="-128"/>
                            </a:rPr>
                          </m:ctrlPr>
                        </m:dPr>
                        <m:e>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e>
                      </m:d>
                      <m:r>
                        <a:rPr lang="en-US" altLang="ja-JP" sz="3600" b="0" i="1" smtClean="0">
                          <a:solidFill>
                            <a:prstClr val="black"/>
                          </a:solidFill>
                          <a:latin typeface="Cambria Math" panose="02040503050406030204" pitchFamily="18" charset="0"/>
                          <a:ea typeface="Meiryo UI" panose="020B0604030504040204" pitchFamily="50" charset="-128"/>
                        </a:rPr>
                        <m:t>=</m:t>
                      </m:r>
                      <m:r>
                        <a:rPr lang="en-US" altLang="ja-JP" sz="3600" b="0" i="1" smtClean="0">
                          <a:solidFill>
                            <a:prstClr val="black"/>
                          </a:solidFill>
                          <a:latin typeface="Cambria Math" panose="02040503050406030204" pitchFamily="18" charset="0"/>
                          <a:ea typeface="Meiryo UI" panose="020B0604030504040204" pitchFamily="50" charset="-128"/>
                        </a:rPr>
                        <m:t>?</m:t>
                      </m:r>
                    </m:oMath>
                  </m:oMathPara>
                </a14:m>
                <a:endParaRPr lang="en-US" altLang="ja-JP" sz="3600" dirty="0">
                  <a:solidFill>
                    <a:prstClr val="black"/>
                  </a:solidFill>
                  <a:latin typeface="Meiryo UI" panose="020B0604030504040204" pitchFamily="50" charset="-128"/>
                  <a:ea typeface="Meiryo UI" panose="020B0604030504040204" pitchFamily="50" charset="-128"/>
                </a:endParaRPr>
              </a:p>
            </p:txBody>
          </p:sp>
        </mc:Choice>
        <mc:Fallback>
          <p:sp>
            <p:nvSpPr>
              <p:cNvPr id="15" name="正方形/長方形 14">
                <a:extLst>
                  <a:ext uri="{FF2B5EF4-FFF2-40B4-BE49-F238E27FC236}">
                    <a16:creationId xmlns:a16="http://schemas.microsoft.com/office/drawing/2014/main" id="{DC3DFA79-3CF0-4E10-A7B3-C6A853E2802F}"/>
                  </a:ext>
                </a:extLst>
              </p:cNvPr>
              <p:cNvSpPr>
                <a:spLocks noRot="1" noChangeAspect="1" noMove="1" noResize="1" noEditPoints="1" noAdjustHandles="1" noChangeArrowheads="1" noChangeShapeType="1" noTextEdit="1"/>
              </p:cNvSpPr>
              <p:nvPr/>
            </p:nvSpPr>
            <p:spPr>
              <a:xfrm>
                <a:off x="2157830" y="2436945"/>
                <a:ext cx="8265047" cy="1006186"/>
              </a:xfrm>
              <a:prstGeom prst="rect">
                <a:avLst/>
              </a:prstGeom>
              <a:blipFill>
                <a:blip r:embed="rId4"/>
                <a:stretch>
                  <a:fillRect/>
                </a:stretch>
              </a:blipFill>
              <a:ln>
                <a:noFill/>
              </a:ln>
              <a:effectLst/>
            </p:spPr>
            <p:txBody>
              <a:bodyPr/>
              <a:lstStyle/>
              <a:p>
                <a:r>
                  <a:rPr lang="ja-JP" altLang="en-US">
                    <a:noFill/>
                  </a:rPr>
                  <a:t> </a:t>
                </a:r>
              </a:p>
            </p:txBody>
          </p:sp>
        </mc:Fallback>
      </mc:AlternateContent>
    </p:spTree>
    <p:extLst>
      <p:ext uri="{BB962C8B-B14F-4D97-AF65-F5344CB8AC3E}">
        <p14:creationId xmlns:p14="http://schemas.microsoft.com/office/powerpoint/2010/main" val="271718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6EE2E0DE-1E82-46CF-B026-B17E2278F9F4}"/>
              </a:ext>
            </a:extLst>
          </p:cNvPr>
          <p:cNvSpPr/>
          <p:nvPr/>
        </p:nvSpPr>
        <p:spPr>
          <a:xfrm>
            <a:off x="2105578" y="1546294"/>
            <a:ext cx="8265046"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もう１つやってみましょう</a:t>
            </a:r>
            <a:endParaRPr lang="en-US" altLang="ja-JP" sz="36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mc:AlternateContent xmlns:mc="http://schemas.openxmlformats.org/markup-compatibility/2006">
        <mc:Choice xmlns:a14="http://schemas.microsoft.com/office/drawing/2010/main" Requires="a14">
          <p:sp>
            <p:nvSpPr>
              <p:cNvPr id="23" name="正方形/長方形 22">
                <a:extLst>
                  <a:ext uri="{FF2B5EF4-FFF2-40B4-BE49-F238E27FC236}">
                    <a16:creationId xmlns:a16="http://schemas.microsoft.com/office/drawing/2014/main" id="{29942CFC-4502-4B26-B757-89BE5BDB2586}"/>
                  </a:ext>
                </a:extLst>
              </p:cNvPr>
              <p:cNvSpPr/>
              <p:nvPr/>
            </p:nvSpPr>
            <p:spPr>
              <a:xfrm>
                <a:off x="2157830" y="2436945"/>
                <a:ext cx="8265047"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14:m>
                  <m:oMathPara xmlns:m="http://schemas.openxmlformats.org/officeDocument/2006/math">
                    <m:oMathParaPr>
                      <m:jc m:val="centerGroup"/>
                    </m:oMathParaPr>
                    <m:oMath xmlns:m="http://schemas.openxmlformats.org/officeDocument/2006/math">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r>
                            <a:rPr lang="en-US" altLang="ja-JP" sz="3600" b="0" i="1" smtClean="0">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3</m:t>
                          </m:r>
                        </m:sup>
                      </m:sSup>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d>
                            <m:dPr>
                              <m:ctrlPr>
                                <a:rPr lang="en-US" altLang="ja-JP" sz="3600" b="0" i="1" smtClean="0">
                                  <a:solidFill>
                                    <a:prstClr val="black"/>
                                  </a:solidFill>
                                  <a:latin typeface="Cambria Math" panose="02040503050406030204" pitchFamily="18" charset="0"/>
                                  <a:ea typeface="Meiryo UI" panose="020B0604030504040204" pitchFamily="50" charset="-128"/>
                                </a:rPr>
                              </m:ctrlPr>
                            </m:dPr>
                            <m:e>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Cambria Math" panose="02040503050406030204" pitchFamily="18" charset="0"/>
                        </a:rPr>
                        <m:t>×</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Meiryo UI" panose="020B0604030504040204" pitchFamily="50" charset="-128"/>
                        </a:rPr>
                        <m:t>(</m:t>
                      </m:r>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5</m:t>
                          </m:r>
                        </m:sup>
                      </m:sSup>
                      <m:sSup>
                        <m:sSupPr>
                          <m:ctrlPr>
                            <a:rPr lang="en-US" altLang="ja-JP" sz="3600" i="1">
                              <a:solidFill>
                                <a:prstClr val="black"/>
                              </a:solidFill>
                              <a:latin typeface="Cambria Math" panose="02040503050406030204" pitchFamily="18" charset="0"/>
                              <a:ea typeface="Meiryo UI" panose="020B0604030504040204" pitchFamily="50" charset="-128"/>
                            </a:rPr>
                          </m:ctrlPr>
                        </m:sSupPr>
                        <m:e>
                          <m:d>
                            <m:dPr>
                              <m:ctrlPr>
                                <a:rPr lang="en-US" altLang="ja-JP" sz="3600" i="1">
                                  <a:solidFill>
                                    <a:prstClr val="black"/>
                                  </a:solidFill>
                                  <a:latin typeface="Cambria Math" panose="02040503050406030204" pitchFamily="18" charset="0"/>
                                  <a:ea typeface="Meiryo UI" panose="020B0604030504040204" pitchFamily="50" charset="-128"/>
                                </a:rPr>
                              </m:ctrlPr>
                            </m:dPr>
                            <m:e>
                              <m:r>
                                <a:rPr lang="en-US" altLang="ja-JP" sz="3600" i="1">
                                  <a:solidFill>
                                    <a:prstClr val="black"/>
                                  </a:solidFill>
                                  <a:latin typeface="Cambria Math" panose="02040503050406030204" pitchFamily="18" charset="0"/>
                                  <a:ea typeface="Meiryo UI" panose="020B0604030504040204" pitchFamily="50" charset="-128"/>
                                </a:rPr>
                                <m:t>𝑎</m:t>
                              </m:r>
                              <m:r>
                                <a:rPr lang="en-US" altLang="ja-JP" sz="3600" i="1">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3</m:t>
                          </m:r>
                        </m:sup>
                      </m:sSup>
                    </m:oMath>
                  </m:oMathPara>
                </a14:m>
                <a:endParaRPr lang="en-US" altLang="ja-JP" sz="3600" dirty="0">
                  <a:solidFill>
                    <a:prstClr val="black"/>
                  </a:solidFill>
                  <a:latin typeface="Meiryo UI" panose="020B0604030504040204" pitchFamily="50" charset="-128"/>
                  <a:ea typeface="Meiryo UI" panose="020B0604030504040204" pitchFamily="50" charset="-128"/>
                </a:endParaRPr>
              </a:p>
            </p:txBody>
          </p:sp>
        </mc:Choice>
        <mc:Fallback>
          <p:sp>
            <p:nvSpPr>
              <p:cNvPr id="23" name="正方形/長方形 22">
                <a:extLst>
                  <a:ext uri="{FF2B5EF4-FFF2-40B4-BE49-F238E27FC236}">
                    <a16:creationId xmlns:a16="http://schemas.microsoft.com/office/drawing/2014/main" id="{29942CFC-4502-4B26-B757-89BE5BDB2586}"/>
                  </a:ext>
                </a:extLst>
              </p:cNvPr>
              <p:cNvSpPr>
                <a:spLocks noRot="1" noChangeAspect="1" noMove="1" noResize="1" noEditPoints="1" noAdjustHandles="1" noChangeArrowheads="1" noChangeShapeType="1" noTextEdit="1"/>
              </p:cNvSpPr>
              <p:nvPr/>
            </p:nvSpPr>
            <p:spPr>
              <a:xfrm>
                <a:off x="2157830" y="2436945"/>
                <a:ext cx="8265047" cy="1006186"/>
              </a:xfrm>
              <a:prstGeom prst="rect">
                <a:avLst/>
              </a:prstGeom>
              <a:blipFill>
                <a:blip r:embed="rId4"/>
                <a:stretch>
                  <a:fillRect/>
                </a:stretch>
              </a:blipFill>
              <a:ln>
                <a:noFill/>
              </a:ln>
              <a:effectLst/>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CE8D6C02-D83F-4FDB-B20C-1C49F870B19F}"/>
              </a:ext>
            </a:extLst>
          </p:cNvPr>
          <p:cNvCxnSpPr>
            <a:cxnSpLocks/>
          </p:cNvCxnSpPr>
          <p:nvPr/>
        </p:nvCxnSpPr>
        <p:spPr>
          <a:xfrm>
            <a:off x="2751909" y="3360056"/>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25" name="直線コネクタ 24">
            <a:extLst>
              <a:ext uri="{FF2B5EF4-FFF2-40B4-BE49-F238E27FC236}">
                <a16:creationId xmlns:a16="http://schemas.microsoft.com/office/drawing/2014/main" id="{BF836DDB-CC5B-4E45-8732-B7FD7C14585D}"/>
              </a:ext>
            </a:extLst>
          </p:cNvPr>
          <p:cNvCxnSpPr>
            <a:cxnSpLocks/>
          </p:cNvCxnSpPr>
          <p:nvPr/>
        </p:nvCxnSpPr>
        <p:spPr>
          <a:xfrm>
            <a:off x="5228549" y="3352306"/>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26" name="直線コネクタ 25">
            <a:extLst>
              <a:ext uri="{FF2B5EF4-FFF2-40B4-BE49-F238E27FC236}">
                <a16:creationId xmlns:a16="http://schemas.microsoft.com/office/drawing/2014/main" id="{C2080B10-F649-4105-9A6B-B7C17AEF41A5}"/>
              </a:ext>
            </a:extLst>
          </p:cNvPr>
          <p:cNvCxnSpPr>
            <a:cxnSpLocks/>
          </p:cNvCxnSpPr>
          <p:nvPr/>
        </p:nvCxnSpPr>
        <p:spPr>
          <a:xfrm>
            <a:off x="7784515" y="3345515"/>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7" name="正方形/長方形 26">
                <a:extLst>
                  <a:ext uri="{FF2B5EF4-FFF2-40B4-BE49-F238E27FC236}">
                    <a16:creationId xmlns:a16="http://schemas.microsoft.com/office/drawing/2014/main" id="{121F4487-AA86-458D-9245-F602FDBB20DA}"/>
                  </a:ext>
                </a:extLst>
              </p:cNvPr>
              <p:cNvSpPr/>
              <p:nvPr/>
            </p:nvSpPr>
            <p:spPr>
              <a:xfrm>
                <a:off x="7454892" y="3394722"/>
                <a:ext cx="4403938" cy="1334032"/>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accent2"/>
                    </a:solidFill>
                    <a:latin typeface="Meiryo UI" panose="020B0604030504040204" pitchFamily="50" charset="-128"/>
                    <a:ea typeface="Meiryo UI" panose="020B0604030504040204" pitchFamily="50" charset="-128"/>
                  </a:rPr>
                  <a:t>関数の形が左辺と同じ</a:t>
                </a:r>
                <a:endParaRPr lang="en-US" altLang="ja-JP" sz="3600" dirty="0">
                  <a:solidFill>
                    <a:schemeClr val="accent2"/>
                  </a:solidFill>
                  <a:latin typeface="Meiryo UI" panose="020B0604030504040204" pitchFamily="50" charset="-128"/>
                  <a:ea typeface="Meiryo UI" panose="020B0604030504040204" pitchFamily="50" charset="-128"/>
                </a:endParaRPr>
              </a:p>
              <a:p>
                <a:pPr lvl="0" algn="ctr"/>
                <a14:m>
                  <m:oMathPara xmlns:m="http://schemas.openxmlformats.org/officeDocument/2006/math">
                    <m:oMathParaPr>
                      <m:jc m:val="centerGroup"/>
                    </m:oMathParaPr>
                    <m:oMath xmlns:m="http://schemas.openxmlformats.org/officeDocument/2006/math">
                      <m:sSup>
                        <m:sSupPr>
                          <m:ctrlPr>
                            <a:rPr lang="en-US" altLang="ja-JP" sz="3600" i="1" smtClean="0">
                              <a:solidFill>
                                <a:schemeClr val="accent2"/>
                              </a:solidFill>
                              <a:latin typeface="Cambria Math" panose="02040503050406030204" pitchFamily="18" charset="0"/>
                              <a:ea typeface="Meiryo UI" panose="020B0604030504040204" pitchFamily="50" charset="-128"/>
                            </a:rPr>
                          </m:ctrlPr>
                        </m:sSupPr>
                        <m:e>
                          <m:r>
                            <a:rPr lang="en-US" altLang="ja-JP" sz="3600" i="1">
                              <a:solidFill>
                                <a:schemeClr val="accent2"/>
                              </a:solidFill>
                              <a:latin typeface="Cambria Math" panose="02040503050406030204" pitchFamily="18" charset="0"/>
                              <a:ea typeface="Meiryo UI" panose="020B0604030504040204" pitchFamily="50" charset="-128"/>
                            </a:rPr>
                            <m:t>𝑎</m:t>
                          </m:r>
                        </m:e>
                        <m:sup>
                          <m:r>
                            <a:rPr lang="en-US" altLang="ja-JP" sz="3600" b="0" i="1" smtClean="0">
                              <a:solidFill>
                                <a:schemeClr val="accent2"/>
                              </a:solidFill>
                              <a:latin typeface="Cambria Math" panose="02040503050406030204" pitchFamily="18" charset="0"/>
                              <a:ea typeface="Meiryo UI" panose="020B0604030504040204" pitchFamily="50" charset="-128"/>
                            </a:rPr>
                            <m:t>𝑥</m:t>
                          </m:r>
                        </m:sup>
                      </m:sSup>
                      <m:sSup>
                        <m:sSupPr>
                          <m:ctrlPr>
                            <a:rPr lang="en-US" altLang="ja-JP" sz="3600" i="1">
                              <a:solidFill>
                                <a:schemeClr val="accent2"/>
                              </a:solidFill>
                              <a:latin typeface="Cambria Math" panose="02040503050406030204" pitchFamily="18" charset="0"/>
                              <a:ea typeface="Meiryo UI" panose="020B0604030504040204" pitchFamily="50" charset="-128"/>
                            </a:rPr>
                          </m:ctrlPr>
                        </m:sSupPr>
                        <m:e>
                          <m:d>
                            <m:dPr>
                              <m:ctrlPr>
                                <a:rPr lang="en-US" altLang="ja-JP" sz="3600" i="1">
                                  <a:solidFill>
                                    <a:schemeClr val="accent2"/>
                                  </a:solidFill>
                                  <a:latin typeface="Cambria Math" panose="02040503050406030204" pitchFamily="18" charset="0"/>
                                  <a:ea typeface="Meiryo UI" panose="020B0604030504040204" pitchFamily="50" charset="-128"/>
                                </a:rPr>
                              </m:ctrlPr>
                            </m:dPr>
                            <m:e>
                              <m:r>
                                <a:rPr lang="en-US" altLang="ja-JP" sz="3600" i="1">
                                  <a:solidFill>
                                    <a:schemeClr val="accent2"/>
                                  </a:solidFill>
                                  <a:latin typeface="Cambria Math" panose="02040503050406030204" pitchFamily="18" charset="0"/>
                                  <a:ea typeface="Meiryo UI" panose="020B0604030504040204" pitchFamily="50" charset="-128"/>
                                </a:rPr>
                                <m:t>𝑎</m:t>
                              </m:r>
                              <m:r>
                                <a:rPr lang="en-US" altLang="ja-JP" sz="3600" i="1">
                                  <a:solidFill>
                                    <a:schemeClr val="accent2"/>
                                  </a:solidFill>
                                  <a:latin typeface="Cambria Math" panose="02040503050406030204" pitchFamily="18" charset="0"/>
                                  <a:ea typeface="Meiryo UI" panose="020B0604030504040204" pitchFamily="50" charset="-128"/>
                                </a:rPr>
                                <m:t>−1</m:t>
                              </m:r>
                            </m:e>
                          </m:d>
                        </m:e>
                        <m:sup>
                          <m:r>
                            <a:rPr lang="en-US" altLang="ja-JP" sz="3600" b="0" i="1" smtClean="0">
                              <a:solidFill>
                                <a:schemeClr val="accent2"/>
                              </a:solidFill>
                              <a:latin typeface="Cambria Math" panose="02040503050406030204" pitchFamily="18" charset="0"/>
                              <a:ea typeface="Meiryo UI" panose="020B0604030504040204" pitchFamily="50" charset="-128"/>
                            </a:rPr>
                            <m:t>𝑦</m:t>
                          </m:r>
                        </m:sup>
                      </m:sSup>
                    </m:oMath>
                  </m:oMathPara>
                </a14:m>
                <a:endParaRPr lang="en-US" altLang="ja-JP" sz="3600" dirty="0">
                  <a:solidFill>
                    <a:schemeClr val="accent2"/>
                  </a:solidFill>
                  <a:latin typeface="Meiryo UI" panose="020B0604030504040204" pitchFamily="50" charset="-128"/>
                  <a:ea typeface="Meiryo UI" panose="020B0604030504040204" pitchFamily="50" charset="-128"/>
                </a:endParaRPr>
              </a:p>
            </p:txBody>
          </p:sp>
        </mc:Choice>
        <mc:Fallback>
          <p:sp>
            <p:nvSpPr>
              <p:cNvPr id="27" name="正方形/長方形 26">
                <a:extLst>
                  <a:ext uri="{FF2B5EF4-FFF2-40B4-BE49-F238E27FC236}">
                    <a16:creationId xmlns:a16="http://schemas.microsoft.com/office/drawing/2014/main" id="{121F4487-AA86-458D-9245-F602FDBB20DA}"/>
                  </a:ext>
                </a:extLst>
              </p:cNvPr>
              <p:cNvSpPr>
                <a:spLocks noRot="1" noChangeAspect="1" noMove="1" noResize="1" noEditPoints="1" noAdjustHandles="1" noChangeArrowheads="1" noChangeShapeType="1" noTextEdit="1"/>
              </p:cNvSpPr>
              <p:nvPr/>
            </p:nvSpPr>
            <p:spPr>
              <a:xfrm>
                <a:off x="7454892" y="3394722"/>
                <a:ext cx="4403938" cy="1334032"/>
              </a:xfrm>
              <a:prstGeom prst="rect">
                <a:avLst/>
              </a:prstGeom>
              <a:blipFill>
                <a:blip r:embed="rId5"/>
                <a:stretch>
                  <a:fillRect l="-2909" t="-1826" r="-2909"/>
                </a:stretch>
              </a:blipFill>
              <a:ln>
                <a:noFill/>
              </a:ln>
              <a:effectLst/>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558B6872-E79F-4EF9-9C83-61EC93EAA7A7}"/>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べき乗計算</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417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自然共役事前分布</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7C70D1E5-FB18-4DEA-86C7-B679F4FB475C}"/>
              </a:ext>
            </a:extLst>
          </p:cNvPr>
          <p:cNvSpPr/>
          <p:nvPr/>
        </p:nvSpPr>
        <p:spPr>
          <a:xfrm>
            <a:off x="1945417" y="4133122"/>
            <a:ext cx="8846625"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endParaRPr lang="en-US" altLang="ja-JP" sz="3600" dirty="0">
              <a:solidFill>
                <a:schemeClr val="accent2"/>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05CAB588-58B7-4167-A755-843760E89042}"/>
              </a:ext>
            </a:extLst>
          </p:cNvPr>
          <p:cNvSpPr/>
          <p:nvPr/>
        </p:nvSpPr>
        <p:spPr>
          <a:xfrm>
            <a:off x="1945417" y="4740057"/>
            <a:ext cx="8936544"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べき乗同士の積では結果の関数の形が同じ</a:t>
            </a:r>
            <a:endParaRPr lang="en-US" altLang="ja-JP" sz="3600" dirty="0">
              <a:solidFill>
                <a:schemeClr val="tx1"/>
              </a:solidFill>
              <a:latin typeface="Meiryo UI" panose="020B0604030504040204" pitchFamily="50" charset="-128"/>
              <a:ea typeface="Meiryo UI" panose="020B0604030504040204" pitchFamily="50" charset="-128"/>
            </a:endParaRPr>
          </a:p>
          <a:p>
            <a:pPr lvl="0" algn="ctr"/>
            <a:r>
              <a:rPr lang="ja-JP" altLang="en-US" sz="3600" dirty="0">
                <a:solidFill>
                  <a:schemeClr val="tx1"/>
                </a:solidFill>
                <a:latin typeface="Meiryo UI" panose="020B0604030504040204" pitchFamily="50" charset="-128"/>
                <a:ea typeface="Meiryo UI" panose="020B0604030504040204" pitchFamily="50" charset="-128"/>
              </a:rPr>
              <a:t>これが</a:t>
            </a:r>
            <a:r>
              <a:rPr lang="ja-JP" altLang="en-US" sz="3600" b="1" dirty="0">
                <a:solidFill>
                  <a:schemeClr val="tx1"/>
                </a:solidFill>
                <a:latin typeface="Meiryo UI" panose="020B0604030504040204" pitchFamily="50" charset="-128"/>
                <a:ea typeface="Meiryo UI" panose="020B0604030504040204" pitchFamily="50" charset="-128"/>
              </a:rPr>
              <a:t>自然共役事前分布の発想</a:t>
            </a:r>
            <a:endParaRPr lang="en-US" altLang="ja-JP" sz="3600" b="1" dirty="0">
              <a:solidFill>
                <a:schemeClr val="tx1"/>
              </a:solidFill>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B00842C8-67FC-4E97-8381-09C9F7A7CAF0}"/>
              </a:ext>
            </a:extLst>
          </p:cNvPr>
          <p:cNvSpPr/>
          <p:nvPr/>
        </p:nvSpPr>
        <p:spPr>
          <a:xfrm>
            <a:off x="2105578" y="1546294"/>
            <a:ext cx="8265046"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もう１つやってみましょう</a:t>
            </a:r>
            <a:endParaRPr lang="en-US" altLang="ja-JP" sz="36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18D7C359-445A-4C25-9E97-4B19EC0F9839}"/>
                  </a:ext>
                </a:extLst>
              </p:cNvPr>
              <p:cNvSpPr/>
              <p:nvPr/>
            </p:nvSpPr>
            <p:spPr>
              <a:xfrm>
                <a:off x="2157830" y="2436945"/>
                <a:ext cx="8265047"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14:m>
                  <m:oMathPara xmlns:m="http://schemas.openxmlformats.org/officeDocument/2006/math">
                    <m:oMathParaPr>
                      <m:jc m:val="centerGroup"/>
                    </m:oMathParaPr>
                    <m:oMath xmlns:m="http://schemas.openxmlformats.org/officeDocument/2006/math">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r>
                            <a:rPr lang="en-US" altLang="ja-JP" sz="3600" b="0" i="1" smtClean="0">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3</m:t>
                          </m:r>
                        </m:sup>
                      </m:sSup>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d>
                            <m:dPr>
                              <m:ctrlPr>
                                <a:rPr lang="en-US" altLang="ja-JP" sz="3600" b="0" i="1" smtClean="0">
                                  <a:solidFill>
                                    <a:prstClr val="black"/>
                                  </a:solidFill>
                                  <a:latin typeface="Cambria Math" panose="02040503050406030204" pitchFamily="18" charset="0"/>
                                  <a:ea typeface="Meiryo UI" panose="020B0604030504040204" pitchFamily="50" charset="-128"/>
                                </a:rPr>
                              </m:ctrlPr>
                            </m:dPr>
                            <m:e>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Cambria Math" panose="02040503050406030204" pitchFamily="18" charset="0"/>
                        </a:rPr>
                        <m:t>×</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Meiryo UI" panose="020B0604030504040204" pitchFamily="50" charset="-128"/>
                        </a:rPr>
                        <m:t>(</m:t>
                      </m:r>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5</m:t>
                          </m:r>
                        </m:sup>
                      </m:sSup>
                      <m:sSup>
                        <m:sSupPr>
                          <m:ctrlPr>
                            <a:rPr lang="en-US" altLang="ja-JP" sz="3600" i="1">
                              <a:solidFill>
                                <a:prstClr val="black"/>
                              </a:solidFill>
                              <a:latin typeface="Cambria Math" panose="02040503050406030204" pitchFamily="18" charset="0"/>
                              <a:ea typeface="Meiryo UI" panose="020B0604030504040204" pitchFamily="50" charset="-128"/>
                            </a:rPr>
                          </m:ctrlPr>
                        </m:sSupPr>
                        <m:e>
                          <m:d>
                            <m:dPr>
                              <m:ctrlPr>
                                <a:rPr lang="en-US" altLang="ja-JP" sz="3600" i="1">
                                  <a:solidFill>
                                    <a:prstClr val="black"/>
                                  </a:solidFill>
                                  <a:latin typeface="Cambria Math" panose="02040503050406030204" pitchFamily="18" charset="0"/>
                                  <a:ea typeface="Meiryo UI" panose="020B0604030504040204" pitchFamily="50" charset="-128"/>
                                </a:rPr>
                              </m:ctrlPr>
                            </m:dPr>
                            <m:e>
                              <m:r>
                                <a:rPr lang="en-US" altLang="ja-JP" sz="3600" i="1">
                                  <a:solidFill>
                                    <a:prstClr val="black"/>
                                  </a:solidFill>
                                  <a:latin typeface="Cambria Math" panose="02040503050406030204" pitchFamily="18" charset="0"/>
                                  <a:ea typeface="Meiryo UI" panose="020B0604030504040204" pitchFamily="50" charset="-128"/>
                                </a:rPr>
                                <m:t>𝑎</m:t>
                              </m:r>
                              <m:r>
                                <a:rPr lang="en-US" altLang="ja-JP" sz="3600" i="1">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3</m:t>
                          </m:r>
                        </m:sup>
                      </m:sSup>
                    </m:oMath>
                  </m:oMathPara>
                </a14:m>
                <a:endParaRPr lang="en-US" altLang="ja-JP" sz="3600" dirty="0">
                  <a:solidFill>
                    <a:prstClr val="black"/>
                  </a:solidFill>
                  <a:latin typeface="Meiryo UI" panose="020B0604030504040204" pitchFamily="50" charset="-128"/>
                  <a:ea typeface="Meiryo UI" panose="020B0604030504040204" pitchFamily="50" charset="-128"/>
                </a:endParaRPr>
              </a:p>
            </p:txBody>
          </p:sp>
        </mc:Choice>
        <mc:Fallback>
          <p:sp>
            <p:nvSpPr>
              <p:cNvPr id="17" name="正方形/長方形 16">
                <a:extLst>
                  <a:ext uri="{FF2B5EF4-FFF2-40B4-BE49-F238E27FC236}">
                    <a16:creationId xmlns:a16="http://schemas.microsoft.com/office/drawing/2014/main" id="{18D7C359-445A-4C25-9E97-4B19EC0F9839}"/>
                  </a:ext>
                </a:extLst>
              </p:cNvPr>
              <p:cNvSpPr>
                <a:spLocks noRot="1" noChangeAspect="1" noMove="1" noResize="1" noEditPoints="1" noAdjustHandles="1" noChangeArrowheads="1" noChangeShapeType="1" noTextEdit="1"/>
              </p:cNvSpPr>
              <p:nvPr/>
            </p:nvSpPr>
            <p:spPr>
              <a:xfrm>
                <a:off x="2157830" y="2436945"/>
                <a:ext cx="8265047" cy="1006186"/>
              </a:xfrm>
              <a:prstGeom prst="rect">
                <a:avLst/>
              </a:prstGeom>
              <a:blipFill>
                <a:blip r:embed="rId4"/>
                <a:stretch>
                  <a:fillRect/>
                </a:stretch>
              </a:blipFill>
              <a:ln>
                <a:noFill/>
              </a:ln>
              <a:effectLst/>
            </p:spPr>
            <p:txBody>
              <a:bodyPr/>
              <a:lstStyle/>
              <a:p>
                <a:r>
                  <a:rPr lang="ja-JP" altLang="en-US">
                    <a:noFill/>
                  </a:rPr>
                  <a:t> </a:t>
                </a:r>
              </a:p>
            </p:txBody>
          </p:sp>
        </mc:Fallback>
      </mc:AlternateContent>
      <p:cxnSp>
        <p:nvCxnSpPr>
          <p:cNvPr id="18" name="直線コネクタ 17">
            <a:extLst>
              <a:ext uri="{FF2B5EF4-FFF2-40B4-BE49-F238E27FC236}">
                <a16:creationId xmlns:a16="http://schemas.microsoft.com/office/drawing/2014/main" id="{6CF64A98-EAC9-4F86-B6C0-29237D4F8FF2}"/>
              </a:ext>
            </a:extLst>
          </p:cNvPr>
          <p:cNvCxnSpPr>
            <a:cxnSpLocks/>
          </p:cNvCxnSpPr>
          <p:nvPr/>
        </p:nvCxnSpPr>
        <p:spPr>
          <a:xfrm>
            <a:off x="2751909" y="3360056"/>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20" name="直線コネクタ 19">
            <a:extLst>
              <a:ext uri="{FF2B5EF4-FFF2-40B4-BE49-F238E27FC236}">
                <a16:creationId xmlns:a16="http://schemas.microsoft.com/office/drawing/2014/main" id="{51EA0D5B-03B6-42DF-87C1-26477BF8470E}"/>
              </a:ext>
            </a:extLst>
          </p:cNvPr>
          <p:cNvCxnSpPr>
            <a:cxnSpLocks/>
          </p:cNvCxnSpPr>
          <p:nvPr/>
        </p:nvCxnSpPr>
        <p:spPr>
          <a:xfrm>
            <a:off x="5228549" y="3352306"/>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22" name="直線コネクタ 21">
            <a:extLst>
              <a:ext uri="{FF2B5EF4-FFF2-40B4-BE49-F238E27FC236}">
                <a16:creationId xmlns:a16="http://schemas.microsoft.com/office/drawing/2014/main" id="{2A145C0E-0A7B-4C39-9840-3C644F4B15F8}"/>
              </a:ext>
            </a:extLst>
          </p:cNvPr>
          <p:cNvCxnSpPr>
            <a:cxnSpLocks/>
          </p:cNvCxnSpPr>
          <p:nvPr/>
        </p:nvCxnSpPr>
        <p:spPr>
          <a:xfrm>
            <a:off x="7784515" y="3345515"/>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23" name="正方形/長方形 22">
            <a:extLst>
              <a:ext uri="{FF2B5EF4-FFF2-40B4-BE49-F238E27FC236}">
                <a16:creationId xmlns:a16="http://schemas.microsoft.com/office/drawing/2014/main" id="{B728150B-404D-4250-A43E-E03E8333D679}"/>
              </a:ext>
            </a:extLst>
          </p:cNvPr>
          <p:cNvSpPr/>
          <p:nvPr/>
        </p:nvSpPr>
        <p:spPr>
          <a:xfrm>
            <a:off x="7454892" y="3394722"/>
            <a:ext cx="4403938"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accent2"/>
                </a:solidFill>
                <a:latin typeface="Meiryo UI" panose="020B0604030504040204" pitchFamily="50" charset="-128"/>
                <a:ea typeface="Meiryo UI" panose="020B0604030504040204" pitchFamily="50" charset="-128"/>
              </a:rPr>
              <a:t>関数の形が左辺と同じ</a:t>
            </a:r>
            <a:endParaRPr lang="en-US" altLang="ja-JP" sz="36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558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自然共役事前分布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F5220962-3B70-4DF1-95B1-3C754C18A0A2}"/>
              </a:ext>
            </a:extLst>
          </p:cNvPr>
          <p:cNvSpPr/>
          <p:nvPr/>
        </p:nvSpPr>
        <p:spPr>
          <a:xfrm>
            <a:off x="-529132" y="266250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仮に</a:t>
            </a:r>
            <a:endParaRPr lang="en-US" altLang="ja-JP" sz="3600" dirty="0">
              <a:solidFill>
                <a:schemeClr val="tx1"/>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D027E443-391C-4369-891C-964B5C91CE98}"/>
              </a:ext>
            </a:extLst>
          </p:cNvPr>
          <p:cNvSpPr/>
          <p:nvPr/>
        </p:nvSpPr>
        <p:spPr>
          <a:xfrm>
            <a:off x="1918784" y="265475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dirty="0">
                <a:solidFill>
                  <a:schemeClr val="tx1"/>
                </a:solidFill>
                <a:latin typeface="Meiryo UI" panose="020B0604030504040204" pitchFamily="50" charset="-128"/>
                <a:ea typeface="Meiryo UI" panose="020B0604030504040204" pitchFamily="50" charset="-128"/>
              </a:rPr>
              <a:t>(</a:t>
            </a:r>
            <a:r>
              <a:rPr lang="ja-JP" altLang="en-US" sz="3600" dirty="0">
                <a:solidFill>
                  <a:schemeClr val="tx1"/>
                </a:solidFill>
                <a:latin typeface="Meiryo UI" panose="020B0604030504040204" pitchFamily="50" charset="-128"/>
                <a:ea typeface="Meiryo UI" panose="020B0604030504040204" pitchFamily="50" charset="-128"/>
              </a:rPr>
              <a:t>事前分布</a:t>
            </a:r>
            <a:r>
              <a:rPr lang="en-US" altLang="ja-JP" sz="3600" dirty="0">
                <a:solidFill>
                  <a:schemeClr val="tx1"/>
                </a:solidFill>
                <a:latin typeface="Meiryo UI" panose="020B0604030504040204" pitchFamily="50" charset="-128"/>
                <a:ea typeface="Meiryo UI" panose="020B0604030504040204" pitchFamily="50" charset="-128"/>
              </a:rPr>
              <a:t>)</a:t>
            </a:r>
          </a:p>
        </p:txBody>
      </p:sp>
      <p:sp>
        <p:nvSpPr>
          <p:cNvPr id="23" name="正方形/長方形 22">
            <a:extLst>
              <a:ext uri="{FF2B5EF4-FFF2-40B4-BE49-F238E27FC236}">
                <a16:creationId xmlns:a16="http://schemas.microsoft.com/office/drawing/2014/main" id="{BAAC99F7-EE1A-4DB6-9107-974EB4CF0746}"/>
              </a:ext>
            </a:extLst>
          </p:cNvPr>
          <p:cNvSpPr/>
          <p:nvPr/>
        </p:nvSpPr>
        <p:spPr>
          <a:xfrm>
            <a:off x="4321708" y="266250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dirty="0">
                <a:solidFill>
                  <a:schemeClr val="tx1"/>
                </a:solidFill>
                <a:latin typeface="Meiryo UI" panose="020B0604030504040204" pitchFamily="50" charset="-128"/>
                <a:ea typeface="Meiryo UI" panose="020B0604030504040204" pitchFamily="50" charset="-128"/>
              </a:rPr>
              <a:t>(</a:t>
            </a:r>
            <a:r>
              <a:rPr lang="ja-JP" altLang="en-US" sz="3600" dirty="0">
                <a:solidFill>
                  <a:schemeClr val="tx1"/>
                </a:solidFill>
                <a:latin typeface="Meiryo UI" panose="020B0604030504040204" pitchFamily="50" charset="-128"/>
                <a:ea typeface="Meiryo UI" panose="020B0604030504040204" pitchFamily="50" charset="-128"/>
              </a:rPr>
              <a:t>尤度</a:t>
            </a:r>
            <a:r>
              <a:rPr lang="en-US" altLang="ja-JP" sz="3600" dirty="0">
                <a:solidFill>
                  <a:schemeClr val="tx1"/>
                </a:solidFill>
                <a:latin typeface="Meiryo UI" panose="020B0604030504040204" pitchFamily="50" charset="-128"/>
                <a:ea typeface="Meiryo UI" panose="020B0604030504040204" pitchFamily="50" charset="-128"/>
              </a:rPr>
              <a:t>)</a:t>
            </a:r>
          </a:p>
        </p:txBody>
      </p:sp>
      <p:sp>
        <p:nvSpPr>
          <p:cNvPr id="24" name="正方形/長方形 23">
            <a:extLst>
              <a:ext uri="{FF2B5EF4-FFF2-40B4-BE49-F238E27FC236}">
                <a16:creationId xmlns:a16="http://schemas.microsoft.com/office/drawing/2014/main" id="{AA44E4BE-898E-46B9-B856-96468E28AF4E}"/>
              </a:ext>
            </a:extLst>
          </p:cNvPr>
          <p:cNvSpPr/>
          <p:nvPr/>
        </p:nvSpPr>
        <p:spPr>
          <a:xfrm>
            <a:off x="6775516" y="265475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dirty="0">
                <a:solidFill>
                  <a:schemeClr val="tx1"/>
                </a:solidFill>
                <a:latin typeface="Meiryo UI" panose="020B0604030504040204" pitchFamily="50" charset="-128"/>
                <a:ea typeface="Meiryo UI" panose="020B0604030504040204" pitchFamily="50" charset="-128"/>
              </a:rPr>
              <a:t>(</a:t>
            </a:r>
            <a:r>
              <a:rPr lang="ja-JP" altLang="en-US" sz="3600" dirty="0">
                <a:solidFill>
                  <a:schemeClr val="tx1"/>
                </a:solidFill>
                <a:latin typeface="Meiryo UI" panose="020B0604030504040204" pitchFamily="50" charset="-128"/>
                <a:ea typeface="Meiryo UI" panose="020B0604030504040204" pitchFamily="50" charset="-128"/>
              </a:rPr>
              <a:t>事後分布</a:t>
            </a:r>
            <a:r>
              <a:rPr lang="en-US" altLang="ja-JP" sz="3600" dirty="0">
                <a:solidFill>
                  <a:schemeClr val="tx1"/>
                </a:solidFill>
                <a:latin typeface="Meiryo UI" panose="020B0604030504040204" pitchFamily="50" charset="-128"/>
                <a:ea typeface="Meiryo UI" panose="020B0604030504040204" pitchFamily="50" charset="-128"/>
              </a:rPr>
              <a:t>)</a:t>
            </a:r>
          </a:p>
        </p:txBody>
      </p:sp>
      <p:sp>
        <p:nvSpPr>
          <p:cNvPr id="25" name="正方形/長方形 24">
            <a:extLst>
              <a:ext uri="{FF2B5EF4-FFF2-40B4-BE49-F238E27FC236}">
                <a16:creationId xmlns:a16="http://schemas.microsoft.com/office/drawing/2014/main" id="{0C4DCDF3-68FB-4A89-8E3D-A19E4E2C14E4}"/>
              </a:ext>
            </a:extLst>
          </p:cNvPr>
          <p:cNvSpPr/>
          <p:nvPr/>
        </p:nvSpPr>
        <p:spPr>
          <a:xfrm>
            <a:off x="8929603" y="265475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と仮定</a:t>
            </a:r>
            <a:endParaRPr lang="en-US" altLang="ja-JP" sz="36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3DDBB0A6-7196-4656-A692-84265827D5E5}"/>
                  </a:ext>
                </a:extLst>
              </p:cNvPr>
              <p:cNvSpPr/>
              <p:nvPr/>
            </p:nvSpPr>
            <p:spPr>
              <a:xfrm>
                <a:off x="2157830" y="1783803"/>
                <a:ext cx="8265047"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14:m>
                  <m:oMathPara xmlns:m="http://schemas.openxmlformats.org/officeDocument/2006/math">
                    <m:oMathParaPr>
                      <m:jc m:val="centerGroup"/>
                    </m:oMathParaPr>
                    <m:oMath xmlns:m="http://schemas.openxmlformats.org/officeDocument/2006/math">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r>
                            <a:rPr lang="en-US" altLang="ja-JP" sz="3600" b="0" i="1" smtClean="0">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3</m:t>
                          </m:r>
                        </m:sup>
                      </m:sSup>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d>
                            <m:dPr>
                              <m:ctrlPr>
                                <a:rPr lang="en-US" altLang="ja-JP" sz="3600" b="0" i="1" smtClean="0">
                                  <a:solidFill>
                                    <a:prstClr val="black"/>
                                  </a:solidFill>
                                  <a:latin typeface="Cambria Math" panose="02040503050406030204" pitchFamily="18" charset="0"/>
                                  <a:ea typeface="Meiryo UI" panose="020B0604030504040204" pitchFamily="50" charset="-128"/>
                                </a:rPr>
                              </m:ctrlPr>
                            </m:dPr>
                            <m:e>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Cambria Math" panose="02040503050406030204" pitchFamily="18" charset="0"/>
                        </a:rPr>
                        <m:t>×</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Meiryo UI" panose="020B0604030504040204" pitchFamily="50" charset="-128"/>
                        </a:rPr>
                        <m:t>(</m:t>
                      </m:r>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5</m:t>
                          </m:r>
                        </m:sup>
                      </m:sSup>
                      <m:sSup>
                        <m:sSupPr>
                          <m:ctrlPr>
                            <a:rPr lang="en-US" altLang="ja-JP" sz="3600" i="1">
                              <a:solidFill>
                                <a:prstClr val="black"/>
                              </a:solidFill>
                              <a:latin typeface="Cambria Math" panose="02040503050406030204" pitchFamily="18" charset="0"/>
                              <a:ea typeface="Meiryo UI" panose="020B0604030504040204" pitchFamily="50" charset="-128"/>
                            </a:rPr>
                          </m:ctrlPr>
                        </m:sSupPr>
                        <m:e>
                          <m:d>
                            <m:dPr>
                              <m:ctrlPr>
                                <a:rPr lang="en-US" altLang="ja-JP" sz="3600" i="1">
                                  <a:solidFill>
                                    <a:prstClr val="black"/>
                                  </a:solidFill>
                                  <a:latin typeface="Cambria Math" panose="02040503050406030204" pitchFamily="18" charset="0"/>
                                  <a:ea typeface="Meiryo UI" panose="020B0604030504040204" pitchFamily="50" charset="-128"/>
                                </a:rPr>
                              </m:ctrlPr>
                            </m:dPr>
                            <m:e>
                              <m:r>
                                <a:rPr lang="en-US" altLang="ja-JP" sz="3600" i="1">
                                  <a:solidFill>
                                    <a:prstClr val="black"/>
                                  </a:solidFill>
                                  <a:latin typeface="Cambria Math" panose="02040503050406030204" pitchFamily="18" charset="0"/>
                                  <a:ea typeface="Meiryo UI" panose="020B0604030504040204" pitchFamily="50" charset="-128"/>
                                </a:rPr>
                                <m:t>𝑎</m:t>
                              </m:r>
                              <m:r>
                                <a:rPr lang="en-US" altLang="ja-JP" sz="3600" i="1">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3</m:t>
                          </m:r>
                        </m:sup>
                      </m:sSup>
                    </m:oMath>
                  </m:oMathPara>
                </a14:m>
                <a:endParaRPr lang="en-US" altLang="ja-JP" sz="3600" dirty="0">
                  <a:solidFill>
                    <a:prstClr val="black"/>
                  </a:solidFill>
                  <a:latin typeface="Meiryo UI" panose="020B0604030504040204" pitchFamily="50" charset="-128"/>
                  <a:ea typeface="Meiryo UI" panose="020B0604030504040204" pitchFamily="50" charset="-128"/>
                </a:endParaRPr>
              </a:p>
            </p:txBody>
          </p:sp>
        </mc:Choice>
        <mc:Fallback xmlns="">
          <p:sp>
            <p:nvSpPr>
              <p:cNvPr id="29" name="正方形/長方形 28">
                <a:extLst>
                  <a:ext uri="{FF2B5EF4-FFF2-40B4-BE49-F238E27FC236}">
                    <a16:creationId xmlns:a16="http://schemas.microsoft.com/office/drawing/2014/main" id="{3DDBB0A6-7196-4656-A692-84265827D5E5}"/>
                  </a:ext>
                </a:extLst>
              </p:cNvPr>
              <p:cNvSpPr>
                <a:spLocks noRot="1" noChangeAspect="1" noMove="1" noResize="1" noEditPoints="1" noAdjustHandles="1" noChangeArrowheads="1" noChangeShapeType="1" noTextEdit="1"/>
              </p:cNvSpPr>
              <p:nvPr/>
            </p:nvSpPr>
            <p:spPr>
              <a:xfrm>
                <a:off x="2157830" y="1783803"/>
                <a:ext cx="8265047" cy="1006186"/>
              </a:xfrm>
              <a:prstGeom prst="rect">
                <a:avLst/>
              </a:prstGeom>
              <a:blipFill>
                <a:blip r:embed="rId4"/>
                <a:stretch>
                  <a:fillRect/>
                </a:stretch>
              </a:blipFill>
              <a:ln>
                <a:noFill/>
              </a:ln>
              <a:effectLst/>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0E463704-982E-4D0F-A90E-C308C4FC9F42}"/>
              </a:ext>
            </a:extLst>
          </p:cNvPr>
          <p:cNvCxnSpPr>
            <a:cxnSpLocks/>
          </p:cNvCxnSpPr>
          <p:nvPr/>
        </p:nvCxnSpPr>
        <p:spPr>
          <a:xfrm>
            <a:off x="2751909" y="2706914"/>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31" name="直線コネクタ 30">
            <a:extLst>
              <a:ext uri="{FF2B5EF4-FFF2-40B4-BE49-F238E27FC236}">
                <a16:creationId xmlns:a16="http://schemas.microsoft.com/office/drawing/2014/main" id="{21942776-7AE0-4E36-AAAE-76C60BB2D03D}"/>
              </a:ext>
            </a:extLst>
          </p:cNvPr>
          <p:cNvCxnSpPr>
            <a:cxnSpLocks/>
          </p:cNvCxnSpPr>
          <p:nvPr/>
        </p:nvCxnSpPr>
        <p:spPr>
          <a:xfrm>
            <a:off x="5228549" y="2699164"/>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32" name="直線コネクタ 31">
            <a:extLst>
              <a:ext uri="{FF2B5EF4-FFF2-40B4-BE49-F238E27FC236}">
                <a16:creationId xmlns:a16="http://schemas.microsoft.com/office/drawing/2014/main" id="{49868B00-81B1-4B10-B651-49299AF1E116}"/>
              </a:ext>
            </a:extLst>
          </p:cNvPr>
          <p:cNvCxnSpPr>
            <a:cxnSpLocks/>
          </p:cNvCxnSpPr>
          <p:nvPr/>
        </p:nvCxnSpPr>
        <p:spPr>
          <a:xfrm>
            <a:off x="7784515" y="2692373"/>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517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自然共役事前分布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F5220962-3B70-4DF1-95B1-3C754C18A0A2}"/>
              </a:ext>
            </a:extLst>
          </p:cNvPr>
          <p:cNvSpPr/>
          <p:nvPr/>
        </p:nvSpPr>
        <p:spPr>
          <a:xfrm>
            <a:off x="-529132" y="266250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仮に</a:t>
            </a:r>
            <a:endParaRPr lang="en-US" altLang="ja-JP" sz="3600" dirty="0">
              <a:solidFill>
                <a:schemeClr val="tx1"/>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D027E443-391C-4369-891C-964B5C91CE98}"/>
              </a:ext>
            </a:extLst>
          </p:cNvPr>
          <p:cNvSpPr/>
          <p:nvPr/>
        </p:nvSpPr>
        <p:spPr>
          <a:xfrm>
            <a:off x="1918784" y="265475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dirty="0">
                <a:solidFill>
                  <a:schemeClr val="tx1"/>
                </a:solidFill>
                <a:latin typeface="Meiryo UI" panose="020B0604030504040204" pitchFamily="50" charset="-128"/>
                <a:ea typeface="Meiryo UI" panose="020B0604030504040204" pitchFamily="50" charset="-128"/>
              </a:rPr>
              <a:t>(</a:t>
            </a:r>
            <a:r>
              <a:rPr lang="ja-JP" altLang="en-US" sz="3600" dirty="0">
                <a:solidFill>
                  <a:schemeClr val="tx1"/>
                </a:solidFill>
                <a:latin typeface="Meiryo UI" panose="020B0604030504040204" pitchFamily="50" charset="-128"/>
                <a:ea typeface="Meiryo UI" panose="020B0604030504040204" pitchFamily="50" charset="-128"/>
              </a:rPr>
              <a:t>事前分布</a:t>
            </a:r>
            <a:r>
              <a:rPr lang="en-US" altLang="ja-JP" sz="3600" dirty="0">
                <a:solidFill>
                  <a:schemeClr val="tx1"/>
                </a:solidFill>
                <a:latin typeface="Meiryo UI" panose="020B0604030504040204" pitchFamily="50" charset="-128"/>
                <a:ea typeface="Meiryo UI" panose="020B0604030504040204" pitchFamily="50" charset="-128"/>
              </a:rPr>
              <a:t>)</a:t>
            </a:r>
          </a:p>
        </p:txBody>
      </p:sp>
      <p:sp>
        <p:nvSpPr>
          <p:cNvPr id="23" name="正方形/長方形 22">
            <a:extLst>
              <a:ext uri="{FF2B5EF4-FFF2-40B4-BE49-F238E27FC236}">
                <a16:creationId xmlns:a16="http://schemas.microsoft.com/office/drawing/2014/main" id="{BAAC99F7-EE1A-4DB6-9107-974EB4CF0746}"/>
              </a:ext>
            </a:extLst>
          </p:cNvPr>
          <p:cNvSpPr/>
          <p:nvPr/>
        </p:nvSpPr>
        <p:spPr>
          <a:xfrm>
            <a:off x="4321708" y="266250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dirty="0">
                <a:solidFill>
                  <a:schemeClr val="tx1"/>
                </a:solidFill>
                <a:latin typeface="Meiryo UI" panose="020B0604030504040204" pitchFamily="50" charset="-128"/>
                <a:ea typeface="Meiryo UI" panose="020B0604030504040204" pitchFamily="50" charset="-128"/>
              </a:rPr>
              <a:t>(</a:t>
            </a:r>
            <a:r>
              <a:rPr lang="ja-JP" altLang="en-US" sz="3600" dirty="0">
                <a:solidFill>
                  <a:schemeClr val="tx1"/>
                </a:solidFill>
                <a:latin typeface="Meiryo UI" panose="020B0604030504040204" pitchFamily="50" charset="-128"/>
                <a:ea typeface="Meiryo UI" panose="020B0604030504040204" pitchFamily="50" charset="-128"/>
              </a:rPr>
              <a:t>尤度</a:t>
            </a:r>
            <a:r>
              <a:rPr lang="en-US" altLang="ja-JP" sz="3600" dirty="0">
                <a:solidFill>
                  <a:schemeClr val="tx1"/>
                </a:solidFill>
                <a:latin typeface="Meiryo UI" panose="020B0604030504040204" pitchFamily="50" charset="-128"/>
                <a:ea typeface="Meiryo UI" panose="020B0604030504040204" pitchFamily="50" charset="-128"/>
              </a:rPr>
              <a:t>)</a:t>
            </a:r>
          </a:p>
        </p:txBody>
      </p:sp>
      <p:sp>
        <p:nvSpPr>
          <p:cNvPr id="24" name="正方形/長方形 23">
            <a:extLst>
              <a:ext uri="{FF2B5EF4-FFF2-40B4-BE49-F238E27FC236}">
                <a16:creationId xmlns:a16="http://schemas.microsoft.com/office/drawing/2014/main" id="{AA44E4BE-898E-46B9-B856-96468E28AF4E}"/>
              </a:ext>
            </a:extLst>
          </p:cNvPr>
          <p:cNvSpPr/>
          <p:nvPr/>
        </p:nvSpPr>
        <p:spPr>
          <a:xfrm>
            <a:off x="6775516" y="265475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dirty="0">
                <a:solidFill>
                  <a:schemeClr val="tx1"/>
                </a:solidFill>
                <a:latin typeface="Meiryo UI" panose="020B0604030504040204" pitchFamily="50" charset="-128"/>
                <a:ea typeface="Meiryo UI" panose="020B0604030504040204" pitchFamily="50" charset="-128"/>
              </a:rPr>
              <a:t>(</a:t>
            </a:r>
            <a:r>
              <a:rPr lang="ja-JP" altLang="en-US" sz="3600" dirty="0">
                <a:solidFill>
                  <a:schemeClr val="tx1"/>
                </a:solidFill>
                <a:latin typeface="Meiryo UI" panose="020B0604030504040204" pitchFamily="50" charset="-128"/>
                <a:ea typeface="Meiryo UI" panose="020B0604030504040204" pitchFamily="50" charset="-128"/>
              </a:rPr>
              <a:t>事後分布</a:t>
            </a:r>
            <a:r>
              <a:rPr lang="en-US" altLang="ja-JP" sz="3600" dirty="0">
                <a:solidFill>
                  <a:schemeClr val="tx1"/>
                </a:solidFill>
                <a:latin typeface="Meiryo UI" panose="020B0604030504040204" pitchFamily="50" charset="-128"/>
                <a:ea typeface="Meiryo UI" panose="020B0604030504040204" pitchFamily="50" charset="-128"/>
              </a:rPr>
              <a:t>)</a:t>
            </a:r>
          </a:p>
        </p:txBody>
      </p:sp>
      <p:sp>
        <p:nvSpPr>
          <p:cNvPr id="25" name="正方形/長方形 24">
            <a:extLst>
              <a:ext uri="{FF2B5EF4-FFF2-40B4-BE49-F238E27FC236}">
                <a16:creationId xmlns:a16="http://schemas.microsoft.com/office/drawing/2014/main" id="{0C4DCDF3-68FB-4A89-8E3D-A19E4E2C14E4}"/>
              </a:ext>
            </a:extLst>
          </p:cNvPr>
          <p:cNvSpPr/>
          <p:nvPr/>
        </p:nvSpPr>
        <p:spPr>
          <a:xfrm>
            <a:off x="8929603" y="2654758"/>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と仮定</a:t>
            </a:r>
            <a:endParaRPr lang="en-US" altLang="ja-JP" sz="3600" dirty="0">
              <a:solidFill>
                <a:schemeClr val="tx1"/>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45FEC7B3-CC7E-488B-9EF0-CA9382D06C50}"/>
              </a:ext>
            </a:extLst>
          </p:cNvPr>
          <p:cNvSpPr/>
          <p:nvPr/>
        </p:nvSpPr>
        <p:spPr>
          <a:xfrm>
            <a:off x="2157830" y="3819080"/>
            <a:ext cx="8936544"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3600" b="1" dirty="0">
                <a:solidFill>
                  <a:schemeClr val="tx1"/>
                </a:solidFill>
                <a:latin typeface="Meiryo UI" panose="020B0604030504040204" pitchFamily="50" charset="-128"/>
                <a:ea typeface="Meiryo UI" panose="020B0604030504040204" pitchFamily="50" charset="-128"/>
              </a:rPr>
              <a:t>(</a:t>
            </a:r>
            <a:r>
              <a:rPr lang="ja-JP" altLang="en-US" sz="3600" b="1" dirty="0">
                <a:solidFill>
                  <a:schemeClr val="tx1"/>
                </a:solidFill>
                <a:latin typeface="Meiryo UI" panose="020B0604030504040204" pitchFamily="50" charset="-128"/>
                <a:ea typeface="Meiryo UI" panose="020B0604030504040204" pitchFamily="50" charset="-128"/>
              </a:rPr>
              <a:t>事後分布の形</a:t>
            </a:r>
            <a:r>
              <a:rPr lang="en-US" altLang="ja-JP" sz="3600" b="1" dirty="0">
                <a:solidFill>
                  <a:schemeClr val="tx1"/>
                </a:solidFill>
                <a:latin typeface="Meiryo UI" panose="020B0604030504040204" pitchFamily="50" charset="-128"/>
                <a:ea typeface="Meiryo UI" panose="020B0604030504040204" pitchFamily="50" charset="-128"/>
              </a:rPr>
              <a:t>)</a:t>
            </a:r>
            <a:r>
              <a:rPr lang="en-US" altLang="ja-JP" sz="3600" dirty="0">
                <a:solidFill>
                  <a:schemeClr val="tx1"/>
                </a:solidFill>
                <a:latin typeface="Meiryo UI" panose="020B0604030504040204" pitchFamily="50" charset="-128"/>
                <a:ea typeface="Meiryo UI" panose="020B0604030504040204" pitchFamily="50" charset="-128"/>
              </a:rPr>
              <a:t>=</a:t>
            </a:r>
            <a:r>
              <a:rPr lang="en-US" altLang="ja-JP" sz="3600" b="1" dirty="0">
                <a:solidFill>
                  <a:schemeClr val="tx1"/>
                </a:solidFill>
                <a:latin typeface="Meiryo UI" panose="020B0604030504040204" pitchFamily="50" charset="-128"/>
                <a:ea typeface="Meiryo UI" panose="020B0604030504040204" pitchFamily="50" charset="-128"/>
              </a:rPr>
              <a:t>(</a:t>
            </a:r>
            <a:r>
              <a:rPr lang="ja-JP" altLang="en-US" sz="3600" b="1" dirty="0">
                <a:solidFill>
                  <a:schemeClr val="tx1"/>
                </a:solidFill>
                <a:latin typeface="Meiryo UI" panose="020B0604030504040204" pitchFamily="50" charset="-128"/>
                <a:ea typeface="Meiryo UI" panose="020B0604030504040204" pitchFamily="50" charset="-128"/>
              </a:rPr>
              <a:t>事前分布の形</a:t>
            </a:r>
            <a:r>
              <a:rPr lang="en-US" altLang="ja-JP" sz="3600" b="1" dirty="0">
                <a:solidFill>
                  <a:schemeClr val="tx1"/>
                </a:solidFill>
                <a:latin typeface="Meiryo UI" panose="020B0604030504040204" pitchFamily="50" charset="-128"/>
                <a:ea typeface="Meiryo UI" panose="020B0604030504040204" pitchFamily="50" charset="-128"/>
              </a:rPr>
              <a:t>)</a:t>
            </a:r>
          </a:p>
        </p:txBody>
      </p:sp>
      <p:sp>
        <p:nvSpPr>
          <p:cNvPr id="28" name="正方形/長方形 27">
            <a:extLst>
              <a:ext uri="{FF2B5EF4-FFF2-40B4-BE49-F238E27FC236}">
                <a16:creationId xmlns:a16="http://schemas.microsoft.com/office/drawing/2014/main" id="{12C15524-45E9-47A6-9038-A9366A7829F1}"/>
              </a:ext>
            </a:extLst>
          </p:cNvPr>
          <p:cNvSpPr/>
          <p:nvPr/>
        </p:nvSpPr>
        <p:spPr>
          <a:xfrm>
            <a:off x="-276604" y="3731353"/>
            <a:ext cx="367161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この時、</a:t>
            </a:r>
            <a:endParaRPr lang="en-US" altLang="ja-JP" sz="36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3DDBB0A6-7196-4656-A692-84265827D5E5}"/>
                  </a:ext>
                </a:extLst>
              </p:cNvPr>
              <p:cNvSpPr/>
              <p:nvPr/>
            </p:nvSpPr>
            <p:spPr>
              <a:xfrm>
                <a:off x="2157830" y="1783803"/>
                <a:ext cx="8265047" cy="100618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14:m>
                  <m:oMathPara xmlns:m="http://schemas.openxmlformats.org/officeDocument/2006/math">
                    <m:oMathParaPr>
                      <m:jc m:val="centerGroup"/>
                    </m:oMathParaPr>
                    <m:oMath xmlns:m="http://schemas.openxmlformats.org/officeDocument/2006/math">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r>
                            <a:rPr lang="en-US" altLang="ja-JP" sz="3600" b="0" i="1" smtClean="0">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3</m:t>
                          </m:r>
                        </m:sup>
                      </m:sSup>
                      <m:sSup>
                        <m:sSupPr>
                          <m:ctrlPr>
                            <a:rPr lang="en-US" altLang="ja-JP" sz="3600" b="0" i="1" smtClean="0">
                              <a:solidFill>
                                <a:prstClr val="black"/>
                              </a:solidFill>
                              <a:latin typeface="Cambria Math" panose="02040503050406030204" pitchFamily="18" charset="0"/>
                              <a:ea typeface="Meiryo UI" panose="020B0604030504040204" pitchFamily="50" charset="-128"/>
                            </a:rPr>
                          </m:ctrlPr>
                        </m:sSupPr>
                        <m:e>
                          <m:d>
                            <m:dPr>
                              <m:ctrlPr>
                                <a:rPr lang="en-US" altLang="ja-JP" sz="3600" b="0" i="1" smtClean="0">
                                  <a:solidFill>
                                    <a:prstClr val="black"/>
                                  </a:solidFill>
                                  <a:latin typeface="Cambria Math" panose="02040503050406030204" pitchFamily="18" charset="0"/>
                                  <a:ea typeface="Meiryo UI" panose="020B0604030504040204" pitchFamily="50" charset="-128"/>
                                </a:rPr>
                              </m:ctrlPr>
                            </m:dPr>
                            <m:e>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Cambria Math" panose="02040503050406030204" pitchFamily="18" charset="0"/>
                        </a:rPr>
                        <m:t>×</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2</m:t>
                          </m:r>
                        </m:sup>
                      </m:sSup>
                      <m:r>
                        <a:rPr lang="en-US" altLang="ja-JP" sz="3600" b="0" i="1" smtClean="0">
                          <a:solidFill>
                            <a:prstClr val="black"/>
                          </a:solidFill>
                          <a:latin typeface="Cambria Math" panose="02040503050406030204" pitchFamily="18" charset="0"/>
                          <a:ea typeface="Meiryo UI" panose="020B0604030504040204" pitchFamily="50" charset="-128"/>
                        </a:rPr>
                        <m:t>(</m:t>
                      </m:r>
                      <m:r>
                        <a:rPr lang="en-US" altLang="ja-JP" sz="3600" b="0" i="1" smtClean="0">
                          <a:solidFill>
                            <a:prstClr val="black"/>
                          </a:solidFill>
                          <a:latin typeface="Cambria Math" panose="02040503050406030204" pitchFamily="18" charset="0"/>
                          <a:ea typeface="Meiryo UI" panose="020B0604030504040204" pitchFamily="50" charset="-128"/>
                        </a:rPr>
                        <m:t>𝑎</m:t>
                      </m:r>
                      <m:r>
                        <a:rPr lang="en-US" altLang="ja-JP" sz="3600" b="0" i="1" smtClean="0">
                          <a:solidFill>
                            <a:prstClr val="black"/>
                          </a:solidFill>
                          <a:latin typeface="Cambria Math" panose="02040503050406030204" pitchFamily="18" charset="0"/>
                          <a:ea typeface="Meiryo UI" panose="020B0604030504040204" pitchFamily="50" charset="-128"/>
                        </a:rPr>
                        <m:t>−1)=</m:t>
                      </m:r>
                      <m:sSup>
                        <m:sSupPr>
                          <m:ctrlPr>
                            <a:rPr lang="en-US" altLang="ja-JP" sz="3600" i="1">
                              <a:solidFill>
                                <a:prstClr val="black"/>
                              </a:solidFill>
                              <a:latin typeface="Cambria Math" panose="02040503050406030204" pitchFamily="18" charset="0"/>
                              <a:ea typeface="Meiryo UI" panose="020B0604030504040204" pitchFamily="50" charset="-128"/>
                            </a:rPr>
                          </m:ctrlPr>
                        </m:sSupPr>
                        <m:e>
                          <m:r>
                            <a:rPr lang="en-US" altLang="ja-JP" sz="3600" i="1">
                              <a:solidFill>
                                <a:prstClr val="black"/>
                              </a:solidFill>
                              <a:latin typeface="Cambria Math" panose="02040503050406030204" pitchFamily="18" charset="0"/>
                              <a:ea typeface="Meiryo UI" panose="020B0604030504040204" pitchFamily="50" charset="-128"/>
                            </a:rPr>
                            <m:t>𝑎</m:t>
                          </m:r>
                        </m:e>
                        <m:sup>
                          <m:r>
                            <a:rPr lang="en-US" altLang="ja-JP" sz="3600" b="0" i="1" smtClean="0">
                              <a:solidFill>
                                <a:prstClr val="black"/>
                              </a:solidFill>
                              <a:latin typeface="Cambria Math" panose="02040503050406030204" pitchFamily="18" charset="0"/>
                              <a:ea typeface="Meiryo UI" panose="020B0604030504040204" pitchFamily="50" charset="-128"/>
                            </a:rPr>
                            <m:t>5</m:t>
                          </m:r>
                        </m:sup>
                      </m:sSup>
                      <m:sSup>
                        <m:sSupPr>
                          <m:ctrlPr>
                            <a:rPr lang="en-US" altLang="ja-JP" sz="3600" i="1">
                              <a:solidFill>
                                <a:prstClr val="black"/>
                              </a:solidFill>
                              <a:latin typeface="Cambria Math" panose="02040503050406030204" pitchFamily="18" charset="0"/>
                              <a:ea typeface="Meiryo UI" panose="020B0604030504040204" pitchFamily="50" charset="-128"/>
                            </a:rPr>
                          </m:ctrlPr>
                        </m:sSupPr>
                        <m:e>
                          <m:d>
                            <m:dPr>
                              <m:ctrlPr>
                                <a:rPr lang="en-US" altLang="ja-JP" sz="3600" i="1">
                                  <a:solidFill>
                                    <a:prstClr val="black"/>
                                  </a:solidFill>
                                  <a:latin typeface="Cambria Math" panose="02040503050406030204" pitchFamily="18" charset="0"/>
                                  <a:ea typeface="Meiryo UI" panose="020B0604030504040204" pitchFamily="50" charset="-128"/>
                                </a:rPr>
                              </m:ctrlPr>
                            </m:dPr>
                            <m:e>
                              <m:r>
                                <a:rPr lang="en-US" altLang="ja-JP" sz="3600" i="1">
                                  <a:solidFill>
                                    <a:prstClr val="black"/>
                                  </a:solidFill>
                                  <a:latin typeface="Cambria Math" panose="02040503050406030204" pitchFamily="18" charset="0"/>
                                  <a:ea typeface="Meiryo UI" panose="020B0604030504040204" pitchFamily="50" charset="-128"/>
                                </a:rPr>
                                <m:t>𝑎</m:t>
                              </m:r>
                              <m:r>
                                <a:rPr lang="en-US" altLang="ja-JP" sz="3600" i="1">
                                  <a:solidFill>
                                    <a:prstClr val="black"/>
                                  </a:solidFill>
                                  <a:latin typeface="Cambria Math" panose="02040503050406030204" pitchFamily="18" charset="0"/>
                                  <a:ea typeface="Meiryo UI" panose="020B0604030504040204" pitchFamily="50" charset="-128"/>
                                </a:rPr>
                                <m:t>−1</m:t>
                              </m:r>
                            </m:e>
                          </m:d>
                        </m:e>
                        <m:sup>
                          <m:r>
                            <a:rPr lang="en-US" altLang="ja-JP" sz="3600" b="0" i="1" smtClean="0">
                              <a:solidFill>
                                <a:prstClr val="black"/>
                              </a:solidFill>
                              <a:latin typeface="Cambria Math" panose="02040503050406030204" pitchFamily="18" charset="0"/>
                              <a:ea typeface="Meiryo UI" panose="020B0604030504040204" pitchFamily="50" charset="-128"/>
                            </a:rPr>
                            <m:t>3</m:t>
                          </m:r>
                        </m:sup>
                      </m:sSup>
                    </m:oMath>
                  </m:oMathPara>
                </a14:m>
                <a:endParaRPr lang="en-US" altLang="ja-JP" sz="3600" dirty="0">
                  <a:solidFill>
                    <a:prstClr val="black"/>
                  </a:solidFill>
                  <a:latin typeface="Meiryo UI" panose="020B0604030504040204" pitchFamily="50" charset="-128"/>
                  <a:ea typeface="Meiryo UI" panose="020B0604030504040204" pitchFamily="50" charset="-128"/>
                </a:endParaRPr>
              </a:p>
            </p:txBody>
          </p:sp>
        </mc:Choice>
        <mc:Fallback xmlns="">
          <p:sp>
            <p:nvSpPr>
              <p:cNvPr id="29" name="正方形/長方形 28">
                <a:extLst>
                  <a:ext uri="{FF2B5EF4-FFF2-40B4-BE49-F238E27FC236}">
                    <a16:creationId xmlns:a16="http://schemas.microsoft.com/office/drawing/2014/main" id="{3DDBB0A6-7196-4656-A692-84265827D5E5}"/>
                  </a:ext>
                </a:extLst>
              </p:cNvPr>
              <p:cNvSpPr>
                <a:spLocks noRot="1" noChangeAspect="1" noMove="1" noResize="1" noEditPoints="1" noAdjustHandles="1" noChangeArrowheads="1" noChangeShapeType="1" noTextEdit="1"/>
              </p:cNvSpPr>
              <p:nvPr/>
            </p:nvSpPr>
            <p:spPr>
              <a:xfrm>
                <a:off x="2157830" y="1783803"/>
                <a:ext cx="8265047" cy="1006186"/>
              </a:xfrm>
              <a:prstGeom prst="rect">
                <a:avLst/>
              </a:prstGeom>
              <a:blipFill>
                <a:blip r:embed="rId4"/>
                <a:stretch>
                  <a:fillRect/>
                </a:stretch>
              </a:blipFill>
              <a:ln>
                <a:noFill/>
              </a:ln>
              <a:effectLst/>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0E463704-982E-4D0F-A90E-C308C4FC9F42}"/>
              </a:ext>
            </a:extLst>
          </p:cNvPr>
          <p:cNvCxnSpPr>
            <a:cxnSpLocks/>
          </p:cNvCxnSpPr>
          <p:nvPr/>
        </p:nvCxnSpPr>
        <p:spPr>
          <a:xfrm>
            <a:off x="2751909" y="2706914"/>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31" name="直線コネクタ 30">
            <a:extLst>
              <a:ext uri="{FF2B5EF4-FFF2-40B4-BE49-F238E27FC236}">
                <a16:creationId xmlns:a16="http://schemas.microsoft.com/office/drawing/2014/main" id="{21942776-7AE0-4E36-AAAE-76C60BB2D03D}"/>
              </a:ext>
            </a:extLst>
          </p:cNvPr>
          <p:cNvCxnSpPr>
            <a:cxnSpLocks/>
          </p:cNvCxnSpPr>
          <p:nvPr/>
        </p:nvCxnSpPr>
        <p:spPr>
          <a:xfrm>
            <a:off x="5228549" y="2699164"/>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32" name="直線コネクタ 31">
            <a:extLst>
              <a:ext uri="{FF2B5EF4-FFF2-40B4-BE49-F238E27FC236}">
                <a16:creationId xmlns:a16="http://schemas.microsoft.com/office/drawing/2014/main" id="{49868B00-81B1-4B10-B651-49299AF1E116}"/>
              </a:ext>
            </a:extLst>
          </p:cNvPr>
          <p:cNvCxnSpPr>
            <a:cxnSpLocks/>
          </p:cNvCxnSpPr>
          <p:nvPr/>
        </p:nvCxnSpPr>
        <p:spPr>
          <a:xfrm>
            <a:off x="7784515" y="2692373"/>
            <a:ext cx="170688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35" name="直線コネクタ 34">
            <a:extLst>
              <a:ext uri="{FF2B5EF4-FFF2-40B4-BE49-F238E27FC236}">
                <a16:creationId xmlns:a16="http://schemas.microsoft.com/office/drawing/2014/main" id="{32B3BCDA-8A86-4B4D-9E9F-9B3FD3F15FED}"/>
              </a:ext>
            </a:extLst>
          </p:cNvPr>
          <p:cNvCxnSpPr>
            <a:cxnSpLocks/>
          </p:cNvCxnSpPr>
          <p:nvPr/>
        </p:nvCxnSpPr>
        <p:spPr>
          <a:xfrm>
            <a:off x="3313612" y="4825266"/>
            <a:ext cx="6553199"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36" name="正方形/長方形 35">
            <a:extLst>
              <a:ext uri="{FF2B5EF4-FFF2-40B4-BE49-F238E27FC236}">
                <a16:creationId xmlns:a16="http://schemas.microsoft.com/office/drawing/2014/main" id="{A748B61F-8C7A-46F5-AB05-70E05F09F3E1}"/>
              </a:ext>
            </a:extLst>
          </p:cNvPr>
          <p:cNvSpPr/>
          <p:nvPr/>
        </p:nvSpPr>
        <p:spPr>
          <a:xfrm>
            <a:off x="2413529" y="4895675"/>
            <a:ext cx="8785694"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ja-JP" altLang="en-US" sz="3600" dirty="0">
                <a:solidFill>
                  <a:schemeClr val="tx1"/>
                </a:solidFill>
                <a:latin typeface="Meiryo UI" panose="020B0604030504040204" pitchFamily="50" charset="-128"/>
                <a:ea typeface="Meiryo UI" panose="020B0604030504040204" pitchFamily="50" charset="-128"/>
              </a:rPr>
              <a:t>これが成り立つ事前分布：</a:t>
            </a:r>
            <a:r>
              <a:rPr lang="ja-JP" altLang="en-US" sz="3600" dirty="0">
                <a:solidFill>
                  <a:schemeClr val="accent2"/>
                </a:solidFill>
                <a:latin typeface="Meiryo UI" panose="020B0604030504040204" pitchFamily="50" charset="-128"/>
                <a:ea typeface="Meiryo UI" panose="020B0604030504040204" pitchFamily="50" charset="-128"/>
              </a:rPr>
              <a:t>自然共役事前分布</a:t>
            </a:r>
            <a:endParaRPr lang="en-US" altLang="ja-JP" sz="3600" dirty="0">
              <a:solidFill>
                <a:schemeClr val="accent2"/>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0C1384BA-2270-4BA4-A3B7-F2D467F1B3DA}"/>
              </a:ext>
            </a:extLst>
          </p:cNvPr>
          <p:cNvSpPr/>
          <p:nvPr/>
        </p:nvSpPr>
        <p:spPr>
          <a:xfrm>
            <a:off x="6302379" y="5831452"/>
            <a:ext cx="5149392" cy="1006186"/>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lgn="ct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共役とは一緒によく出てくるペアの事</a:t>
            </a:r>
            <a:endParaRPr lang="en-US" altLang="ja-JP" sz="2400" dirty="0">
              <a:solidFill>
                <a:schemeClr val="tx1"/>
              </a:solidFill>
              <a:latin typeface="Meiryo UI" panose="020B0604030504040204" pitchFamily="50" charset="-128"/>
              <a:ea typeface="Meiryo UI" panose="020B0604030504040204" pitchFamily="50" charset="-128"/>
            </a:endParaRPr>
          </a:p>
          <a:p>
            <a:pPr lvl="0" algn="ctr"/>
            <a:r>
              <a:rPr lang="en-US" altLang="ja-JP" sz="2400" dirty="0">
                <a:solidFill>
                  <a:schemeClr val="tx1"/>
                </a:solidFill>
                <a:latin typeface="Meiryo UI" panose="020B0604030504040204" pitchFamily="50" charset="-128"/>
                <a:ea typeface="Meiryo UI" panose="020B0604030504040204" pitchFamily="50" charset="-128"/>
              </a:rPr>
              <a:t>(ex. </a:t>
            </a:r>
            <a:r>
              <a:rPr lang="ja-JP" altLang="en-US" sz="2400" dirty="0">
                <a:solidFill>
                  <a:schemeClr val="tx1"/>
                </a:solidFill>
                <a:latin typeface="Meiryo UI" panose="020B0604030504040204" pitchFamily="50" charset="-128"/>
                <a:ea typeface="Meiryo UI" panose="020B0604030504040204" pitchFamily="50" charset="-128"/>
              </a:rPr>
              <a:t>複素共役</a:t>
            </a:r>
            <a:r>
              <a:rPr lang="en-US" altLang="ja-JP" sz="2400" dirty="0">
                <a:solidFill>
                  <a:schemeClr val="tx1"/>
                </a:solidFill>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399267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4143</TotalTime>
  <Words>559</Words>
  <Application>Microsoft Office PowerPoint</Application>
  <PresentationFormat>ワイド画面</PresentationFormat>
  <Paragraphs>113</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Meiryo UI</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107</cp:revision>
  <dcterms:created xsi:type="dcterms:W3CDTF">2017-12-20T12:04:47Z</dcterms:created>
  <dcterms:modified xsi:type="dcterms:W3CDTF">2018-01-23T10:17:41Z</dcterms:modified>
</cp:coreProperties>
</file>