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2" r:id="rId3"/>
    <p:sldId id="313" r:id="rId4"/>
    <p:sldId id="310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kumimoji="1" lang="en-US" altLang="ja-JP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推定の概念を理解できる。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上で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推定値を計算できるようになる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B73962B-C890-44DD-96B3-C91754B5C728}"/>
              </a:ext>
            </a:extLst>
          </p:cNvPr>
          <p:cNvSpPr/>
          <p:nvPr/>
        </p:nvSpPr>
        <p:spPr>
          <a:xfrm>
            <a:off x="444661" y="2404302"/>
            <a:ext cx="5973556" cy="215582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0A3360-3153-49B6-B534-B89CB1F756F3}"/>
              </a:ext>
            </a:extLst>
          </p:cNvPr>
          <p:cNvSpPr/>
          <p:nvPr/>
        </p:nvSpPr>
        <p:spPr>
          <a:xfrm>
            <a:off x="4765306" y="3590261"/>
            <a:ext cx="139172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ここは</a:t>
            </a:r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1B5E5A-1544-4E5F-AA8E-521B3FE3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1" y="2978332"/>
            <a:ext cx="4972312" cy="565712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F2D3DD-D7BA-494B-88E6-3E369683FBF2}"/>
              </a:ext>
            </a:extLst>
          </p:cNvPr>
          <p:cNvSpPr/>
          <p:nvPr/>
        </p:nvSpPr>
        <p:spPr>
          <a:xfrm>
            <a:off x="6940929" y="2404302"/>
            <a:ext cx="4066903" cy="215582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事前分布をどうするか？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F93EA06-26D3-4712-A543-723A5DE22C46}"/>
              </a:ext>
            </a:extLst>
          </p:cNvPr>
          <p:cNvSpPr/>
          <p:nvPr/>
        </p:nvSpPr>
        <p:spPr>
          <a:xfrm>
            <a:off x="2972606" y="359026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正規分布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決定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708658-C054-45D0-9549-B840838A0D9D}"/>
              </a:ext>
            </a:extLst>
          </p:cNvPr>
          <p:cNvSpPr/>
          <p:nvPr/>
        </p:nvSpPr>
        <p:spPr>
          <a:xfrm>
            <a:off x="808566" y="366509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62BBBFD-B48B-445B-A6C3-61647792A701}"/>
              </a:ext>
            </a:extLst>
          </p:cNvPr>
          <p:cNvSpPr/>
          <p:nvPr/>
        </p:nvSpPr>
        <p:spPr>
          <a:xfrm>
            <a:off x="2361458" y="1414831"/>
            <a:ext cx="704551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事後分布を求めるには事前分布も必要</a:t>
            </a:r>
            <a:endParaRPr lang="en-US" altLang="ja-JP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DB491E-61EC-4F45-84FC-A31508759D84}"/>
              </a:ext>
            </a:extLst>
          </p:cNvPr>
          <p:cNvCxnSpPr/>
          <p:nvPr/>
        </p:nvCxnSpPr>
        <p:spPr>
          <a:xfrm>
            <a:off x="4850675" y="3618716"/>
            <a:ext cx="108857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6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B73962B-C890-44DD-96B3-C91754B5C728}"/>
              </a:ext>
            </a:extLst>
          </p:cNvPr>
          <p:cNvSpPr/>
          <p:nvPr/>
        </p:nvSpPr>
        <p:spPr>
          <a:xfrm>
            <a:off x="444661" y="2404302"/>
            <a:ext cx="5973556" cy="215582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0A3360-3153-49B6-B534-B89CB1F756F3}"/>
              </a:ext>
            </a:extLst>
          </p:cNvPr>
          <p:cNvSpPr/>
          <p:nvPr/>
        </p:nvSpPr>
        <p:spPr>
          <a:xfrm>
            <a:off x="4765306" y="3590261"/>
            <a:ext cx="139172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ここは</a:t>
            </a:r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1B5E5A-1544-4E5F-AA8E-521B3FE32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1" y="2978332"/>
            <a:ext cx="4972312" cy="565712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F2D3DD-D7BA-494B-88E6-3E369683FBF2}"/>
              </a:ext>
            </a:extLst>
          </p:cNvPr>
          <p:cNvSpPr/>
          <p:nvPr/>
        </p:nvSpPr>
        <p:spPr>
          <a:xfrm>
            <a:off x="6940929" y="2404302"/>
            <a:ext cx="4066903" cy="215582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事前分布をどうするか？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F93EA06-26D3-4712-A543-723A5DE22C46}"/>
              </a:ext>
            </a:extLst>
          </p:cNvPr>
          <p:cNvSpPr/>
          <p:nvPr/>
        </p:nvSpPr>
        <p:spPr>
          <a:xfrm>
            <a:off x="2972606" y="359026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正規分布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決定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708658-C054-45D0-9549-B840838A0D9D}"/>
              </a:ext>
            </a:extLst>
          </p:cNvPr>
          <p:cNvSpPr/>
          <p:nvPr/>
        </p:nvSpPr>
        <p:spPr>
          <a:xfrm>
            <a:off x="808566" y="3665092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62BBBFD-B48B-445B-A6C3-61647792A701}"/>
              </a:ext>
            </a:extLst>
          </p:cNvPr>
          <p:cNvSpPr/>
          <p:nvPr/>
        </p:nvSpPr>
        <p:spPr>
          <a:xfrm>
            <a:off x="2361458" y="1414831"/>
            <a:ext cx="704551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事後分布を求めるには事前分布も必要</a:t>
            </a:r>
            <a:endParaRPr lang="en-US" altLang="ja-JP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DFAA9F-D6CE-4FFD-96E8-B4629009732B}"/>
              </a:ext>
            </a:extLst>
          </p:cNvPr>
          <p:cNvSpPr/>
          <p:nvPr/>
        </p:nvSpPr>
        <p:spPr>
          <a:xfrm>
            <a:off x="959214" y="4856495"/>
            <a:ext cx="9850006" cy="13993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予め何も情報がないなら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DB491E-61EC-4F45-84FC-A31508759D84}"/>
              </a:ext>
            </a:extLst>
          </p:cNvPr>
          <p:cNvCxnSpPr/>
          <p:nvPr/>
        </p:nvCxnSpPr>
        <p:spPr>
          <a:xfrm>
            <a:off x="4850675" y="3618716"/>
            <a:ext cx="108857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7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C44A678-A49E-4B05-9007-A026B3B3A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" y="2059569"/>
            <a:ext cx="3747293" cy="2498195"/>
          </a:xfrm>
          <a:prstGeom prst="rect">
            <a:avLst/>
          </a:prstGeom>
        </p:spPr>
      </p:pic>
      <p:pic>
        <p:nvPicPr>
          <p:cNvPr id="8" name="図 7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643479A-432D-42BF-9B1E-FB97CD00F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01" y="1934661"/>
            <a:ext cx="4122022" cy="2748014"/>
          </a:xfrm>
          <a:prstGeom prst="rect">
            <a:avLst/>
          </a:prstGeom>
        </p:spPr>
      </p:pic>
      <p:pic>
        <p:nvPicPr>
          <p:cNvPr id="12" name="図 11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DF6D938C-7DE9-48B1-AAC0-6174D08E8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42" y="2059569"/>
            <a:ext cx="3747293" cy="249819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775780E-BD3A-41BB-A8E2-6E0579DBF965}"/>
              </a:ext>
            </a:extLst>
          </p:cNvPr>
          <p:cNvSpPr/>
          <p:nvPr/>
        </p:nvSpPr>
        <p:spPr>
          <a:xfrm>
            <a:off x="613414" y="1534946"/>
            <a:ext cx="28777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E9691C-FF92-436A-8AD2-4F5C3872F6AA}"/>
              </a:ext>
            </a:extLst>
          </p:cNvPr>
          <p:cNvSpPr/>
          <p:nvPr/>
        </p:nvSpPr>
        <p:spPr>
          <a:xfrm>
            <a:off x="5314146" y="153494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BDB023-4E2D-47A8-9FB7-7EE4331131E1}"/>
              </a:ext>
            </a:extLst>
          </p:cNvPr>
          <p:cNvSpPr/>
          <p:nvPr/>
        </p:nvSpPr>
        <p:spPr>
          <a:xfrm>
            <a:off x="9190835" y="153494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93955E34-C198-4337-8ECC-66EBC641F309}"/>
              </a:ext>
            </a:extLst>
          </p:cNvPr>
          <p:cNvSpPr/>
          <p:nvPr/>
        </p:nvSpPr>
        <p:spPr>
          <a:xfrm>
            <a:off x="3403762" y="2946193"/>
            <a:ext cx="844032" cy="709890"/>
          </a:xfrm>
          <a:prstGeom prst="mathMultiply">
            <a:avLst>
              <a:gd name="adj1" fmla="val 6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次の値と等しい 14">
            <a:extLst>
              <a:ext uri="{FF2B5EF4-FFF2-40B4-BE49-F238E27FC236}">
                <a16:creationId xmlns:a16="http://schemas.microsoft.com/office/drawing/2014/main" id="{A1055185-DC91-46A8-BB4D-C4040E8A1F5E}"/>
              </a:ext>
            </a:extLst>
          </p:cNvPr>
          <p:cNvSpPr/>
          <p:nvPr/>
        </p:nvSpPr>
        <p:spPr>
          <a:xfrm>
            <a:off x="7471731" y="2946193"/>
            <a:ext cx="601308" cy="591833"/>
          </a:xfrm>
          <a:prstGeom prst="mathEqual">
            <a:avLst>
              <a:gd name="adj1" fmla="val 8805"/>
              <a:gd name="adj2" fmla="val 264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79898-5033-4E43-B2CE-6AE4E70C4A91}"/>
                  </a:ext>
                </a:extLst>
              </p:cNvPr>
              <p:cNvSpPr/>
              <p:nvPr/>
            </p:nvSpPr>
            <p:spPr>
              <a:xfrm>
                <a:off x="986030" y="4942226"/>
                <a:ext cx="10387364" cy="12541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無情報事前分布は事後分布に影響を与えない</a:t>
                </a:r>
                <a:endParaRPr lang="en-US" altLang="ja-JP" sz="3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r>
                  <a:rPr lang="en-US" altLang="ja-JP" sz="32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𝑁𝑜𝑟𝑚𝑎𝑙</m:t>
                    </m:r>
                    <m:d>
                      <m:dPr>
                        <m:ctrlPr>
                          <a:rPr lang="en-US" altLang="ja-JP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ja-JP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  <m:e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0</m:t>
                        </m:r>
                        <m:r>
                          <a:rPr lang="en-US" altLang="ja-JP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</m:t>
                        </m:r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100</m:t>
                        </m:r>
                      </m:e>
                    </m:d>
                  </m:oMath>
                </a14:m>
                <a:r>
                  <a:rPr lang="ja-JP" altLang="en-US" sz="300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のような</a:t>
                </a:r>
                <a:r>
                  <a:rPr lang="ja-JP" altLang="en-US" sz="3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広い範囲で一定値になるような分布</a:t>
                </a:r>
                <a:r>
                  <a:rPr lang="en-US" altLang="ja-JP" sz="3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ECD79898-5033-4E43-B2CE-6AE4E70C4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30" y="4942226"/>
                <a:ext cx="10387364" cy="1254139"/>
              </a:xfrm>
              <a:prstGeom prst="rect">
                <a:avLst/>
              </a:prstGeom>
              <a:blipFill>
                <a:blip r:embed="rId7"/>
                <a:stretch>
                  <a:fillRect l="-822" r="-646" b="-82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9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無情報事前分布と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CD79898-5033-4E43-B2CE-6AE4E70C4A91}"/>
              </a:ext>
            </a:extLst>
          </p:cNvPr>
          <p:cNvSpPr/>
          <p:nvPr/>
        </p:nvSpPr>
        <p:spPr>
          <a:xfrm>
            <a:off x="1353324" y="1955185"/>
            <a:ext cx="9410123" cy="376634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630CAF-FF9B-4706-9225-6FA060722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64" y="3661252"/>
            <a:ext cx="2261100" cy="4078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DE5EC63-4E8C-4D89-A138-975DC2D9D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04" y="2220173"/>
            <a:ext cx="4187328" cy="71625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7D94D30-D193-428C-BD7D-06E116FE3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40" y="2958761"/>
            <a:ext cx="3848878" cy="71625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BBB0FE5-387A-4FF7-9932-84262671F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40" y="4294834"/>
            <a:ext cx="4329005" cy="71625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2BD2224-10FD-4045-81D3-1BAAC24946F4}"/>
              </a:ext>
            </a:extLst>
          </p:cNvPr>
          <p:cNvSpPr/>
          <p:nvPr/>
        </p:nvSpPr>
        <p:spPr>
          <a:xfrm>
            <a:off x="3344224" y="1315736"/>
            <a:ext cx="58144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事前分布が無情報事前分布の場合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92CBF3-9293-46F8-B7A4-B9607051A337}"/>
              </a:ext>
            </a:extLst>
          </p:cNvPr>
          <p:cNvSpPr/>
          <p:nvPr/>
        </p:nvSpPr>
        <p:spPr>
          <a:xfrm>
            <a:off x="4443289" y="363648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なの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980A91-1259-4F5D-837D-F31C051BD2D7}"/>
              </a:ext>
            </a:extLst>
          </p:cNvPr>
          <p:cNvSpPr/>
          <p:nvPr/>
        </p:nvSpPr>
        <p:spPr>
          <a:xfrm>
            <a:off x="6969888" y="5011088"/>
            <a:ext cx="192873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最尤推定</a:t>
            </a:r>
            <a:endParaRPr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CCE228A-9937-49F3-BDA7-6E8A984DE089}"/>
              </a:ext>
            </a:extLst>
          </p:cNvPr>
          <p:cNvCxnSpPr>
            <a:cxnSpLocks/>
          </p:cNvCxnSpPr>
          <p:nvPr/>
        </p:nvCxnSpPr>
        <p:spPr>
          <a:xfrm>
            <a:off x="6425602" y="5091838"/>
            <a:ext cx="29876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B83F50-8EB1-4539-BE3E-57F841FCCDBB}"/>
              </a:ext>
            </a:extLst>
          </p:cNvPr>
          <p:cNvSpPr/>
          <p:nvPr/>
        </p:nvSpPr>
        <p:spPr>
          <a:xfrm>
            <a:off x="1133382" y="5998773"/>
            <a:ext cx="9850006" cy="4091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推定値が最尤推定値に一致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頻度論と整合する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37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15FEE0-77F1-4062-AD64-B7C5A920C8D1}"/>
              </a:ext>
            </a:extLst>
          </p:cNvPr>
          <p:cNvSpPr/>
          <p:nvPr/>
        </p:nvSpPr>
        <p:spPr>
          <a:xfrm>
            <a:off x="696075" y="1431142"/>
            <a:ext cx="11199835" cy="37969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この後の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2BD2224-10FD-4045-81D3-1BAAC24946F4}"/>
              </a:ext>
            </a:extLst>
          </p:cNvPr>
          <p:cNvSpPr/>
          <p:nvPr/>
        </p:nvSpPr>
        <p:spPr>
          <a:xfrm>
            <a:off x="1418887" y="1431142"/>
            <a:ext cx="93137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①事前分布は無情報事前分布とする（最尤推定になる）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F1DD4D1-4078-45C9-966C-8F59EA03F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4" y="2104107"/>
            <a:ext cx="4187328" cy="716254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E10780-68C6-490C-959F-421DA270BD2D}"/>
              </a:ext>
            </a:extLst>
          </p:cNvPr>
          <p:cNvSpPr/>
          <p:nvPr/>
        </p:nvSpPr>
        <p:spPr>
          <a:xfrm>
            <a:off x="6495109" y="2078463"/>
            <a:ext cx="3164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を以下のように変形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B9C0F0-05F7-45E4-A946-956593BE5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75" y="2820361"/>
            <a:ext cx="4289650" cy="7162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A413E8-94AE-4090-9EED-AF2AA92B2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75" y="3589609"/>
            <a:ext cx="4635970" cy="7162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D93E137-D3E4-4AF6-AE15-2D0DBEAF6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26" y="4363499"/>
            <a:ext cx="2719045" cy="65114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A5F418-5FA4-45F5-808E-67A8E71227AE}"/>
              </a:ext>
            </a:extLst>
          </p:cNvPr>
          <p:cNvSpPr/>
          <p:nvPr/>
        </p:nvSpPr>
        <p:spPr>
          <a:xfrm>
            <a:off x="4666435" y="4804333"/>
            <a:ext cx="365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egative 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og 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ikelihood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の略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73E9C04F-E46D-4641-AC7C-3D87D14CD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03" y="2856995"/>
            <a:ext cx="2559451" cy="1706301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0BC9D29-15A1-4DA1-A4FB-6CA36F0CDA4F}"/>
              </a:ext>
            </a:extLst>
          </p:cNvPr>
          <p:cNvCxnSpPr/>
          <p:nvPr/>
        </p:nvCxnSpPr>
        <p:spPr>
          <a:xfrm>
            <a:off x="9009603" y="4563296"/>
            <a:ext cx="263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A05A980-C06F-426C-B9F8-F315292FDB9A}"/>
              </a:ext>
            </a:extLst>
          </p:cNvPr>
          <p:cNvCxnSpPr>
            <a:cxnSpLocks/>
          </p:cNvCxnSpPr>
          <p:nvPr/>
        </p:nvCxnSpPr>
        <p:spPr>
          <a:xfrm flipV="1">
            <a:off x="9162003" y="2717325"/>
            <a:ext cx="0" cy="19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81C8FA6-39CD-43FF-BD39-3BB0B3904268}"/>
              </a:ext>
            </a:extLst>
          </p:cNvPr>
          <p:cNvSpPr/>
          <p:nvPr/>
        </p:nvSpPr>
        <p:spPr>
          <a:xfrm>
            <a:off x="10156177" y="4549810"/>
            <a:ext cx="418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BBC40C6-510C-4EA1-BCBA-B58A743E56EE}"/>
              </a:ext>
            </a:extLst>
          </p:cNvPr>
          <p:cNvSpPr/>
          <p:nvPr/>
        </p:nvSpPr>
        <p:spPr>
          <a:xfrm>
            <a:off x="8188732" y="3315776"/>
            <a:ext cx="8996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NLL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CB38280-4604-4E4D-B17C-EED96FE02CDD}"/>
              </a:ext>
            </a:extLst>
          </p:cNvPr>
          <p:cNvSpPr/>
          <p:nvPr/>
        </p:nvSpPr>
        <p:spPr>
          <a:xfrm>
            <a:off x="696074" y="5386776"/>
            <a:ext cx="11199835" cy="10909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NLL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scipy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optmize.minimize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を使って、最小化する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73CAC4D-914C-449F-B835-A1CD7122F7EB}"/>
              </a:ext>
            </a:extLst>
          </p:cNvPr>
          <p:cNvGrpSpPr/>
          <p:nvPr/>
        </p:nvGrpSpPr>
        <p:grpSpPr>
          <a:xfrm>
            <a:off x="10692782" y="3440789"/>
            <a:ext cx="458877" cy="816556"/>
            <a:chOff x="10836140" y="3313164"/>
            <a:chExt cx="458877" cy="816556"/>
          </a:xfrm>
        </p:grpSpPr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213C44A2-FB6B-4909-AFCA-73093D45E11D}"/>
                </a:ext>
              </a:extLst>
            </p:cNvPr>
            <p:cNvSpPr/>
            <p:nvPr/>
          </p:nvSpPr>
          <p:spPr>
            <a:xfrm>
              <a:off x="10903131" y="3313164"/>
              <a:ext cx="391886" cy="740228"/>
            </a:xfrm>
            <a:custGeom>
              <a:avLst/>
              <a:gdLst>
                <a:gd name="connsiteX0" fmla="*/ 391886 w 391886"/>
                <a:gd name="connsiteY0" fmla="*/ 0 h 740228"/>
                <a:gd name="connsiteX1" fmla="*/ 269966 w 391886"/>
                <a:gd name="connsiteY1" fmla="*/ 322217 h 740228"/>
                <a:gd name="connsiteX2" fmla="*/ 0 w 391886"/>
                <a:gd name="connsiteY2" fmla="*/ 740228 h 74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886" h="740228">
                  <a:moveTo>
                    <a:pt x="391886" y="0"/>
                  </a:moveTo>
                  <a:cubicBezTo>
                    <a:pt x="363583" y="99423"/>
                    <a:pt x="335280" y="198846"/>
                    <a:pt x="269966" y="322217"/>
                  </a:cubicBezTo>
                  <a:cubicBezTo>
                    <a:pt x="204652" y="445588"/>
                    <a:pt x="102326" y="592908"/>
                    <a:pt x="0" y="740228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363162E-BC9F-4266-A198-44A3CABFBE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6140" y="4027649"/>
              <a:ext cx="84681" cy="1020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A1C2A55-97D6-40C6-B4F4-94C225860869}"/>
              </a:ext>
            </a:extLst>
          </p:cNvPr>
          <p:cNvCxnSpPr>
            <a:cxnSpLocks/>
          </p:cNvCxnSpPr>
          <p:nvPr/>
        </p:nvCxnSpPr>
        <p:spPr>
          <a:xfrm flipV="1">
            <a:off x="9977349" y="4305863"/>
            <a:ext cx="311979" cy="5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B7BBEC5-13DD-4D9D-ADF1-882CEC4672C8}"/>
              </a:ext>
            </a:extLst>
          </p:cNvPr>
          <p:cNvSpPr/>
          <p:nvPr/>
        </p:nvSpPr>
        <p:spPr>
          <a:xfrm>
            <a:off x="9093518" y="4014523"/>
            <a:ext cx="9573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en-US" altLang="ja-JP" sz="3000" baseline="-25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endParaRPr lang="en-US" altLang="ja-JP" sz="3000" baseline="-25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4551DAD-950F-44D7-A060-5293BDB81A8B}"/>
              </a:ext>
            </a:extLst>
          </p:cNvPr>
          <p:cNvSpPr/>
          <p:nvPr/>
        </p:nvSpPr>
        <p:spPr>
          <a:xfrm>
            <a:off x="10820371" y="4633631"/>
            <a:ext cx="767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852982D-FEE5-4AD4-8AB1-BF38978F2882}"/>
              </a:ext>
            </a:extLst>
          </p:cNvPr>
          <p:cNvCxnSpPr>
            <a:cxnSpLocks/>
          </p:cNvCxnSpPr>
          <p:nvPr/>
        </p:nvCxnSpPr>
        <p:spPr>
          <a:xfrm>
            <a:off x="11151659" y="3315776"/>
            <a:ext cx="0" cy="124752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15FEE0-77F1-4062-AD64-B7C5A920C8D1}"/>
              </a:ext>
            </a:extLst>
          </p:cNvPr>
          <p:cNvSpPr/>
          <p:nvPr/>
        </p:nvSpPr>
        <p:spPr>
          <a:xfrm>
            <a:off x="661240" y="2072092"/>
            <a:ext cx="11357810" cy="190950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NLL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をちょっとだけ式変形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CB38280-4604-4E4D-B17C-EED96FE02CDD}"/>
              </a:ext>
            </a:extLst>
          </p:cNvPr>
          <p:cNvSpPr/>
          <p:nvPr/>
        </p:nvSpPr>
        <p:spPr>
          <a:xfrm>
            <a:off x="661240" y="4931115"/>
            <a:ext cx="11199835" cy="11988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4DACED-4D62-4824-98FF-588C086F3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7" y="2288683"/>
            <a:ext cx="5348964" cy="5589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74BD1B-D18C-4F2A-B678-ED7E13C63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7" y="3157155"/>
            <a:ext cx="7630236" cy="591441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4D735FD-6CCE-4F03-A314-CA46E19B4F2A}"/>
              </a:ext>
            </a:extLst>
          </p:cNvPr>
          <p:cNvCxnSpPr>
            <a:cxnSpLocks/>
          </p:cNvCxnSpPr>
          <p:nvPr/>
        </p:nvCxnSpPr>
        <p:spPr>
          <a:xfrm>
            <a:off x="3112498" y="2844951"/>
            <a:ext cx="30630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71FD3AD-CAFA-42FE-93BB-48B6082E5181}"/>
              </a:ext>
            </a:extLst>
          </p:cNvPr>
          <p:cNvCxnSpPr>
            <a:cxnSpLocks/>
          </p:cNvCxnSpPr>
          <p:nvPr/>
        </p:nvCxnSpPr>
        <p:spPr>
          <a:xfrm>
            <a:off x="826537" y="3762534"/>
            <a:ext cx="30630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8443D43-9806-4A78-9763-5173AC597524}"/>
              </a:ext>
            </a:extLst>
          </p:cNvPr>
          <p:cNvCxnSpPr>
            <a:cxnSpLocks/>
          </p:cNvCxnSpPr>
          <p:nvPr/>
        </p:nvCxnSpPr>
        <p:spPr>
          <a:xfrm flipH="1">
            <a:off x="3112499" y="2842276"/>
            <a:ext cx="1232467" cy="29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7FF22335-B140-4E9B-B239-EB859FE09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0" y="4299094"/>
            <a:ext cx="4575092" cy="501300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A98A27D-311B-4AB6-A740-B919B45A618C}"/>
              </a:ext>
            </a:extLst>
          </p:cNvPr>
          <p:cNvSpPr/>
          <p:nvPr/>
        </p:nvSpPr>
        <p:spPr>
          <a:xfrm>
            <a:off x="499534" y="1360726"/>
            <a:ext cx="68098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尤度は正規分布に従うと仮定しているので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33F867D-36C5-4BDA-B6F4-3F6B7F4670B5}"/>
              </a:ext>
            </a:extLst>
          </p:cNvPr>
          <p:cNvSpPr/>
          <p:nvPr/>
        </p:nvSpPr>
        <p:spPr>
          <a:xfrm>
            <a:off x="8602945" y="3133043"/>
            <a:ext cx="3243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それぞれの確率の積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958F60D-D7B4-4904-8BA9-54DBDF01488B}"/>
              </a:ext>
            </a:extLst>
          </p:cNvPr>
          <p:cNvSpPr/>
          <p:nvPr/>
        </p:nvSpPr>
        <p:spPr>
          <a:xfrm>
            <a:off x="5262103" y="4292734"/>
            <a:ext cx="21162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に代入すると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3508377A-78E8-413D-BE29-751AED41E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7" y="5245852"/>
            <a:ext cx="6056053" cy="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3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CB38280-4604-4E4D-B17C-EED96FE02CDD}"/>
              </a:ext>
            </a:extLst>
          </p:cNvPr>
          <p:cNvSpPr/>
          <p:nvPr/>
        </p:nvSpPr>
        <p:spPr>
          <a:xfrm>
            <a:off x="330314" y="1431142"/>
            <a:ext cx="11199835" cy="11988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3508377A-78E8-413D-BE29-751AED41E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7" y="1806839"/>
            <a:ext cx="6056053" cy="5919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A539710-59D0-43BA-85EE-FBBCA1936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5" y="3005640"/>
            <a:ext cx="6418375" cy="579586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D679AD-D843-4B9A-9AAD-6CAF0938FBC0}"/>
              </a:ext>
            </a:extLst>
          </p:cNvPr>
          <p:cNvSpPr/>
          <p:nvPr/>
        </p:nvSpPr>
        <p:spPr>
          <a:xfrm>
            <a:off x="7219354" y="3002935"/>
            <a:ext cx="43107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対数は積を和に分解できる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30853C9-AC99-447F-848F-01C0521BD747}"/>
              </a:ext>
            </a:extLst>
          </p:cNvPr>
          <p:cNvSpPr/>
          <p:nvPr/>
        </p:nvSpPr>
        <p:spPr>
          <a:xfrm>
            <a:off x="381165" y="4631482"/>
            <a:ext cx="11199835" cy="11988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32E1C-0BA8-4607-A9A7-72C8A3B553EC}"/>
              </a:ext>
            </a:extLst>
          </p:cNvPr>
          <p:cNvSpPr/>
          <p:nvPr/>
        </p:nvSpPr>
        <p:spPr>
          <a:xfrm>
            <a:off x="4236846" y="3817209"/>
            <a:ext cx="28953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という事を用いると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A8973F-B3E9-4F71-B18A-16D14293FEBA}"/>
              </a:ext>
            </a:extLst>
          </p:cNvPr>
          <p:cNvSpPr/>
          <p:nvPr/>
        </p:nvSpPr>
        <p:spPr>
          <a:xfrm>
            <a:off x="9856474" y="4882188"/>
            <a:ext cx="10486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となる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C812A6-6E9E-46E7-B0F1-385B9B42E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4" y="4905312"/>
            <a:ext cx="8264463" cy="651140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6ACADE9-9679-4E3C-8D07-BD943EDFAB2B}"/>
              </a:ext>
            </a:extLst>
          </p:cNvPr>
          <p:cNvCxnSpPr>
            <a:cxnSpLocks/>
          </p:cNvCxnSpPr>
          <p:nvPr/>
        </p:nvCxnSpPr>
        <p:spPr>
          <a:xfrm>
            <a:off x="5684518" y="5648865"/>
            <a:ext cx="338981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3674491-5F6B-4D20-9711-0C33B1EEFEDA}"/>
              </a:ext>
            </a:extLst>
          </p:cNvPr>
          <p:cNvSpPr/>
          <p:nvPr/>
        </p:nvSpPr>
        <p:spPr>
          <a:xfrm>
            <a:off x="3198632" y="5926832"/>
            <a:ext cx="83615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コードでは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stats.norm.pdf(mu, </a:t>
            </a:r>
            <a:r>
              <a:rPr lang="en-US" altLang="ja-JP" sz="3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</a:t>
            </a:r>
            <a:r>
              <a:rPr lang="en-US" altLang="ja-JP" sz="3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args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と書く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0DC016F-E4D8-48FC-86A3-0DF072B77DB8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NLL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をちょっとだけ式変形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1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5306426" y="140034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の情報に基づき統計モデルを作る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1FE57E-D594-4747-B3A2-705BB3E6FB9E}"/>
              </a:ext>
            </a:extLst>
          </p:cNvPr>
          <p:cNvSpPr/>
          <p:nvPr/>
        </p:nvSpPr>
        <p:spPr>
          <a:xfrm>
            <a:off x="5285801" y="4943814"/>
            <a:ext cx="6049046" cy="14209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背景から事前確率として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p(X=a) = 0.6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p(X=b) = 0.4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と設定。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1028119-072E-4273-A6AC-306EBF7FFBEA}"/>
              </a:ext>
            </a:extLst>
          </p:cNvPr>
          <p:cNvSpPr/>
          <p:nvPr/>
        </p:nvSpPr>
        <p:spPr>
          <a:xfrm>
            <a:off x="5285801" y="2789529"/>
            <a:ext cx="6049046" cy="206762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0.3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0.7</a:t>
            </a: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0.56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0.44</a:t>
            </a: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F33BCEA3-D1F1-4A76-AF5E-AE5AE778FDE7}"/>
              </a:ext>
            </a:extLst>
          </p:cNvPr>
          <p:cNvSpPr/>
          <p:nvPr/>
        </p:nvSpPr>
        <p:spPr>
          <a:xfrm>
            <a:off x="8107680" y="3168752"/>
            <a:ext cx="200297" cy="159424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0CF2224-1F9B-4126-91A7-85DFB936A012}"/>
              </a:ext>
            </a:extLst>
          </p:cNvPr>
          <p:cNvSpPr txBox="1"/>
          <p:nvPr/>
        </p:nvSpPr>
        <p:spPr>
          <a:xfrm>
            <a:off x="8437189" y="3281032"/>
            <a:ext cx="261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通常は未知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〇〇分布に従うなど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統計モデルを立てる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02670D-0366-4ACA-9F0B-F9FF03F897CF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袋問題の復習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再掲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-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ベイズ統計の流れより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4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5306426" y="140034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の情報に基づき統計モデルを作る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1028119-072E-4273-A6AC-306EBF7FFBEA}"/>
              </a:ext>
            </a:extLst>
          </p:cNvPr>
          <p:cNvSpPr/>
          <p:nvPr/>
        </p:nvSpPr>
        <p:spPr>
          <a:xfrm>
            <a:off x="5285801" y="2789529"/>
            <a:ext cx="6049046" cy="206762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0.3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0.7</a:t>
            </a: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0.56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0.44</a:t>
            </a: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F33BCEA3-D1F1-4A76-AF5E-AE5AE778FDE7}"/>
              </a:ext>
            </a:extLst>
          </p:cNvPr>
          <p:cNvSpPr/>
          <p:nvPr/>
        </p:nvSpPr>
        <p:spPr>
          <a:xfrm>
            <a:off x="8107680" y="3168752"/>
            <a:ext cx="200297" cy="159424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0CF2224-1F9B-4126-91A7-85DFB936A012}"/>
              </a:ext>
            </a:extLst>
          </p:cNvPr>
          <p:cNvSpPr txBox="1"/>
          <p:nvPr/>
        </p:nvSpPr>
        <p:spPr>
          <a:xfrm>
            <a:off x="8437189" y="3281032"/>
            <a:ext cx="261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通常は未知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〇〇分布に従うなど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統計モデルを立てる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02670D-0366-4ACA-9F0B-F9FF03F897CF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袋問題の復習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再掲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-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ベイズ統計の流れより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46D36ED-F14F-43C3-B7AF-2CF9D917B661}"/>
              </a:ext>
            </a:extLst>
          </p:cNvPr>
          <p:cNvSpPr/>
          <p:nvPr/>
        </p:nvSpPr>
        <p:spPr>
          <a:xfrm>
            <a:off x="5032430" y="5428040"/>
            <a:ext cx="6809518" cy="11751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データからどの分布に従うか予想し、統計モデルを作成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⇒作成した統計モデルで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をやってみる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lang="en-US" altLang="ja-JP" sz="1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(*MAP</a:t>
            </a:r>
            <a:r>
              <a:rPr lang="ja-JP" altLang="en-US" sz="1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推定の説明は後述</a:t>
            </a:r>
            <a:r>
              <a:rPr lang="en-US" altLang="ja-JP" sz="1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A6A253-C8B6-4204-8E1D-241775882BDB}"/>
              </a:ext>
            </a:extLst>
          </p:cNvPr>
          <p:cNvSpPr txBox="1"/>
          <p:nvPr/>
        </p:nvSpPr>
        <p:spPr>
          <a:xfrm>
            <a:off x="5189910" y="496637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今回やる事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8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9FBB1BA-9A07-4E5E-8507-AA2280C66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" y="2768531"/>
            <a:ext cx="5304622" cy="1427044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90BAEA-C115-4E12-AD6A-30AEC0F6D0FC}"/>
              </a:ext>
            </a:extLst>
          </p:cNvPr>
          <p:cNvSpPr txBox="1"/>
          <p:nvPr/>
        </p:nvSpPr>
        <p:spPr>
          <a:xfrm>
            <a:off x="3483069" y="4253274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1893EA4-7DE9-4631-900B-B8BA7CC797AB}"/>
              </a:ext>
            </a:extLst>
          </p:cNvPr>
          <p:cNvSpPr txBox="1"/>
          <p:nvPr/>
        </p:nvSpPr>
        <p:spPr>
          <a:xfrm>
            <a:off x="382029" y="241602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15FE95-3D1A-4CEE-B8AF-21DDB7CFB7F4}"/>
              </a:ext>
            </a:extLst>
          </p:cNvPr>
          <p:cNvSpPr txBox="1"/>
          <p:nvPr/>
        </p:nvSpPr>
        <p:spPr>
          <a:xfrm>
            <a:off x="2443813" y="200575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4A11565-5C48-4047-B33C-F03BEE6976C2}"/>
              </a:ext>
            </a:extLst>
          </p:cNvPr>
          <p:cNvSpPr txBox="1"/>
          <p:nvPr/>
        </p:nvSpPr>
        <p:spPr>
          <a:xfrm>
            <a:off x="4219108" y="1997065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2364B7-FC7F-4FB0-A6F8-1EF10C2A24DB}"/>
              </a:ext>
            </a:extLst>
          </p:cNvPr>
          <p:cNvSpPr/>
          <p:nvPr/>
        </p:nvSpPr>
        <p:spPr>
          <a:xfrm>
            <a:off x="6400802" y="2226524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①データを眺め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D6FE1B-DFC7-4376-83A2-0A0420068A7E}"/>
              </a:ext>
            </a:extLst>
          </p:cNvPr>
          <p:cNvSpPr/>
          <p:nvPr/>
        </p:nvSpPr>
        <p:spPr>
          <a:xfrm>
            <a:off x="6400802" y="3675559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②ベイズの定理で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事後分布を求める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40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今回の流れ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9FBB1BA-9A07-4E5E-8507-AA2280C66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" y="2768531"/>
            <a:ext cx="5304622" cy="1427044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90BAEA-C115-4E12-AD6A-30AEC0F6D0FC}"/>
              </a:ext>
            </a:extLst>
          </p:cNvPr>
          <p:cNvSpPr txBox="1"/>
          <p:nvPr/>
        </p:nvSpPr>
        <p:spPr>
          <a:xfrm>
            <a:off x="3483069" y="4253274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1893EA4-7DE9-4631-900B-B8BA7CC797AB}"/>
              </a:ext>
            </a:extLst>
          </p:cNvPr>
          <p:cNvSpPr txBox="1"/>
          <p:nvPr/>
        </p:nvSpPr>
        <p:spPr>
          <a:xfrm>
            <a:off x="382029" y="241602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15FE95-3D1A-4CEE-B8AF-21DDB7CFB7F4}"/>
              </a:ext>
            </a:extLst>
          </p:cNvPr>
          <p:cNvSpPr txBox="1"/>
          <p:nvPr/>
        </p:nvSpPr>
        <p:spPr>
          <a:xfrm>
            <a:off x="2443813" y="200575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4A11565-5C48-4047-B33C-F03BEE6976C2}"/>
              </a:ext>
            </a:extLst>
          </p:cNvPr>
          <p:cNvSpPr txBox="1"/>
          <p:nvPr/>
        </p:nvSpPr>
        <p:spPr>
          <a:xfrm>
            <a:off x="4219108" y="1997065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78FCCF-8CA6-400D-9B32-E693B39C0C01}"/>
              </a:ext>
            </a:extLst>
          </p:cNvPr>
          <p:cNvSpPr/>
          <p:nvPr/>
        </p:nvSpPr>
        <p:spPr>
          <a:xfrm>
            <a:off x="6400802" y="2226524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①データを眺め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06D085-1DAD-4972-A3E2-9991FD3C8CDA}"/>
              </a:ext>
            </a:extLst>
          </p:cNvPr>
          <p:cNvSpPr/>
          <p:nvPr/>
        </p:nvSpPr>
        <p:spPr>
          <a:xfrm>
            <a:off x="6400802" y="3675559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accent3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②ベイズの定理で</a:t>
            </a:r>
            <a:endParaRPr lang="en-US" altLang="ja-JP" sz="3000" dirty="0">
              <a:solidFill>
                <a:schemeClr val="accent3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accent3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事後分布を求める</a:t>
            </a:r>
            <a:endParaRPr lang="en-US" altLang="ja-JP" sz="3000" dirty="0">
              <a:solidFill>
                <a:schemeClr val="accent3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5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DB213C1F-C581-4E68-8ED8-9F55912C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258800"/>
            <a:ext cx="4903692" cy="3269128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事後分布の推定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D8BBF6-C861-4347-99B2-B080D7828017}"/>
              </a:ext>
            </a:extLst>
          </p:cNvPr>
          <p:cNvSpPr/>
          <p:nvPr/>
        </p:nvSpPr>
        <p:spPr>
          <a:xfrm>
            <a:off x="6499724" y="2513055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データは正規分布に従いそう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E1DFB8-E644-4A88-96B6-E979AF4150DE}"/>
              </a:ext>
            </a:extLst>
          </p:cNvPr>
          <p:cNvSpPr/>
          <p:nvPr/>
        </p:nvSpPr>
        <p:spPr>
          <a:xfrm>
            <a:off x="6499724" y="3893364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r>
              <a:rPr lang="ja-JP" altLang="en-US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を事後分布から推定したい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303805-117E-4C9B-9AD2-E648A1854A2F}"/>
              </a:ext>
            </a:extLst>
          </p:cNvPr>
          <p:cNvSpPr/>
          <p:nvPr/>
        </p:nvSpPr>
        <p:spPr>
          <a:xfrm>
            <a:off x="3480581" y="1458551"/>
            <a:ext cx="5294394" cy="55165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①データを眺め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83C23B-65B5-4F3D-9809-ECC791F83CDD}"/>
              </a:ext>
            </a:extLst>
          </p:cNvPr>
          <p:cNvSpPr txBox="1"/>
          <p:nvPr/>
        </p:nvSpPr>
        <p:spPr>
          <a:xfrm>
            <a:off x="2105578" y="2069182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データのヒストグラム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9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事後分布の推定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3188CA6-0CE2-43F7-95FF-577F8A4DBE18}"/>
              </a:ext>
            </a:extLst>
          </p:cNvPr>
          <p:cNvSpPr/>
          <p:nvPr/>
        </p:nvSpPr>
        <p:spPr>
          <a:xfrm>
            <a:off x="3169919" y="5637246"/>
            <a:ext cx="5294394" cy="7955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どうやって事後分布を求める？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A79DC7B4-9B48-41A2-B380-E8DC55EEF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258800"/>
            <a:ext cx="4903692" cy="326912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5746BE-79D8-4DDC-B096-4D53FDFF4C69}"/>
              </a:ext>
            </a:extLst>
          </p:cNvPr>
          <p:cNvSpPr/>
          <p:nvPr/>
        </p:nvSpPr>
        <p:spPr>
          <a:xfrm>
            <a:off x="6499724" y="2513055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データは正規分布に従いそう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313D72-B5EF-4AB3-B5E5-3C17B700A2D2}"/>
              </a:ext>
            </a:extLst>
          </p:cNvPr>
          <p:cNvSpPr/>
          <p:nvPr/>
        </p:nvSpPr>
        <p:spPr>
          <a:xfrm>
            <a:off x="6499724" y="3893364"/>
            <a:ext cx="5294394" cy="11317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r>
              <a:rPr lang="ja-JP" altLang="en-US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を事後分布から推定したい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2AA2A5-D228-46F9-BC3C-617DE90C21CD}"/>
              </a:ext>
            </a:extLst>
          </p:cNvPr>
          <p:cNvSpPr txBox="1"/>
          <p:nvPr/>
        </p:nvSpPr>
        <p:spPr>
          <a:xfrm>
            <a:off x="2105578" y="2069182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データのヒストグラム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A4835A6-EB0F-4233-AED5-A70C171C06C0}"/>
              </a:ext>
            </a:extLst>
          </p:cNvPr>
          <p:cNvSpPr/>
          <p:nvPr/>
        </p:nvSpPr>
        <p:spPr>
          <a:xfrm>
            <a:off x="3480581" y="1458551"/>
            <a:ext cx="5294394" cy="55165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①データを眺め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24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事後分布の推定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E1DFB8-E644-4A88-96B6-E979AF4150DE}"/>
              </a:ext>
            </a:extLst>
          </p:cNvPr>
          <p:cNvSpPr/>
          <p:nvPr/>
        </p:nvSpPr>
        <p:spPr>
          <a:xfrm>
            <a:off x="217714" y="2548770"/>
            <a:ext cx="3727269" cy="2423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自然共役事前分布を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使って真面目に手計算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パラメーターが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２つあるので難しい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5D6CB5-D0E2-4899-A603-A54E1E99BD8E}"/>
              </a:ext>
            </a:extLst>
          </p:cNvPr>
          <p:cNvSpPr/>
          <p:nvPr/>
        </p:nvSpPr>
        <p:spPr>
          <a:xfrm>
            <a:off x="1278514" y="1736980"/>
            <a:ext cx="15359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やり方</a:t>
            </a:r>
            <a:r>
              <a:rPr lang="en-US" altLang="ja-JP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07CE72-7150-4385-AE37-2B6B41F1C96B}"/>
              </a:ext>
            </a:extLst>
          </p:cNvPr>
          <p:cNvSpPr/>
          <p:nvPr/>
        </p:nvSpPr>
        <p:spPr>
          <a:xfrm>
            <a:off x="4158343" y="2548770"/>
            <a:ext cx="4066903" cy="2423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確率分布全体を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求めるのは諦める。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代わりに事後分布が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最大の点だけを求める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今回はこれをやる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75DA88-0468-4E25-8599-FB4A8C4B237E}"/>
              </a:ext>
            </a:extLst>
          </p:cNvPr>
          <p:cNvSpPr/>
          <p:nvPr/>
        </p:nvSpPr>
        <p:spPr>
          <a:xfrm>
            <a:off x="8438606" y="2548770"/>
            <a:ext cx="3448595" cy="2423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MCMC*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サンプリング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（本コースの後半）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0A3360-3153-49B6-B534-B89CB1F756F3}"/>
              </a:ext>
            </a:extLst>
          </p:cNvPr>
          <p:cNvSpPr/>
          <p:nvPr/>
        </p:nvSpPr>
        <p:spPr>
          <a:xfrm>
            <a:off x="5341240" y="1736979"/>
            <a:ext cx="17011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やり方２</a:t>
            </a:r>
            <a:endParaRPr lang="en-US" altLang="ja-JP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F6EC59-D92A-4CF4-A3F5-F9E94402FDDF}"/>
              </a:ext>
            </a:extLst>
          </p:cNvPr>
          <p:cNvSpPr/>
          <p:nvPr/>
        </p:nvSpPr>
        <p:spPr>
          <a:xfrm>
            <a:off x="9394903" y="1736979"/>
            <a:ext cx="15359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やり方</a:t>
            </a:r>
            <a:r>
              <a:rPr lang="en-US" altLang="ja-JP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0480C1-362A-498C-A23B-13E44D15389E}"/>
              </a:ext>
            </a:extLst>
          </p:cNvPr>
          <p:cNvSpPr txBox="1"/>
          <p:nvPr/>
        </p:nvSpPr>
        <p:spPr>
          <a:xfrm>
            <a:off x="5341240" y="5273333"/>
            <a:ext cx="1763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763F7A-BEEA-4D86-9B8B-11A269A23E54}"/>
              </a:ext>
            </a:extLst>
          </p:cNvPr>
          <p:cNvSpPr txBox="1"/>
          <p:nvPr/>
        </p:nvSpPr>
        <p:spPr>
          <a:xfrm>
            <a:off x="8289055" y="5088667"/>
            <a:ext cx="374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arkov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hain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onte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arlo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の略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26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97B79B-3AB9-437E-8471-A275F6FE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38" y="1814704"/>
            <a:ext cx="5486411" cy="365760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07CE72-7150-4385-AE37-2B6B41F1C96B}"/>
              </a:ext>
            </a:extLst>
          </p:cNvPr>
          <p:cNvSpPr/>
          <p:nvPr/>
        </p:nvSpPr>
        <p:spPr>
          <a:xfrm>
            <a:off x="698044" y="1892411"/>
            <a:ext cx="4066903" cy="242382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確率分布全体を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求めるのは諦める。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代わりに事後分布が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最大の点だけを求める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今回はこれをやる</a:t>
            </a:r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0A3360-3153-49B6-B534-B89CB1F756F3}"/>
              </a:ext>
            </a:extLst>
          </p:cNvPr>
          <p:cNvSpPr/>
          <p:nvPr/>
        </p:nvSpPr>
        <p:spPr>
          <a:xfrm>
            <a:off x="1869602" y="1276858"/>
            <a:ext cx="17011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latin typeface="Meiryo UI" panose="020B0604030504040204" pitchFamily="50" charset="-128"/>
                <a:ea typeface="Meiryo UI" panose="020B0604030504040204" pitchFamily="50" charset="-128"/>
              </a:rPr>
              <a:t>やり方２</a:t>
            </a:r>
            <a:endParaRPr lang="en-US" altLang="ja-JP" sz="3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C43DCCE-95FF-47EE-A676-254E0CEDDEB9}"/>
              </a:ext>
            </a:extLst>
          </p:cNvPr>
          <p:cNvCxnSpPr>
            <a:cxnSpLocks/>
          </p:cNvCxnSpPr>
          <p:nvPr/>
        </p:nvCxnSpPr>
        <p:spPr>
          <a:xfrm flipH="1">
            <a:off x="8804365" y="2120104"/>
            <a:ext cx="494067" cy="196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7BB29E-89F3-4B69-88F1-7CF7BD75E9D0}"/>
              </a:ext>
            </a:extLst>
          </p:cNvPr>
          <p:cNvSpPr/>
          <p:nvPr/>
        </p:nvSpPr>
        <p:spPr>
          <a:xfrm>
            <a:off x="9232651" y="1746955"/>
            <a:ext cx="1877437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この点を</a:t>
            </a:r>
            <a:endParaRPr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求める</a:t>
            </a:r>
            <a:endParaRPr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点推定</a:t>
            </a:r>
            <a:r>
              <a:rPr lang="en-US" altLang="ja-JP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D12D09-E513-48BF-B9F7-5FEA7696E3A4}"/>
              </a:ext>
            </a:extLst>
          </p:cNvPr>
          <p:cNvSpPr/>
          <p:nvPr/>
        </p:nvSpPr>
        <p:spPr>
          <a:xfrm>
            <a:off x="7045432" y="1353039"/>
            <a:ext cx="315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f(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θ|</a:t>
            </a:r>
            <a:r>
              <a:rPr lang="en-US" altLang="ja-JP" sz="24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が正規分布の例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1A004DA-F090-47C1-8E4C-57F0CE2DA69E}"/>
              </a:ext>
            </a:extLst>
          </p:cNvPr>
          <p:cNvSpPr/>
          <p:nvPr/>
        </p:nvSpPr>
        <p:spPr>
          <a:xfrm>
            <a:off x="637909" y="5552792"/>
            <a:ext cx="6407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f(</a:t>
            </a:r>
            <a:r>
              <a:rPr lang="en-US" altLang="ja-JP" sz="3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θ|</a:t>
            </a:r>
            <a:r>
              <a:rPr lang="en-US" altLang="ja-JP" sz="3000" i="1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が最大の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を求める 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MAP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推定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9DE8A0B-7724-4A65-B7C6-FC234E9ABF31}"/>
              </a:ext>
            </a:extLst>
          </p:cNvPr>
          <p:cNvSpPr/>
          <p:nvPr/>
        </p:nvSpPr>
        <p:spPr>
          <a:xfrm>
            <a:off x="5114102" y="6060256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aximum </a:t>
            </a:r>
            <a:r>
              <a:rPr lang="en-US" altLang="ja-JP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osteriori estimate)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C07CFC2-48C0-43B9-ABB7-1CB3D404A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96" y="5567742"/>
            <a:ext cx="3460602" cy="591945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0812DC-1AB2-4BBB-9A37-9CB607CE0BC2}"/>
              </a:ext>
            </a:extLst>
          </p:cNvPr>
          <p:cNvSpPr/>
          <p:nvPr/>
        </p:nvSpPr>
        <p:spPr>
          <a:xfrm>
            <a:off x="698044" y="4396715"/>
            <a:ext cx="4066903" cy="7627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*σ=1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は既知とする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簡単化の為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5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809</Words>
  <Application>Microsoft Office PowerPoint</Application>
  <PresentationFormat>ワイド画面</PresentationFormat>
  <Paragraphs>145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130</cp:revision>
  <dcterms:created xsi:type="dcterms:W3CDTF">2017-12-20T12:04:47Z</dcterms:created>
  <dcterms:modified xsi:type="dcterms:W3CDTF">2018-01-23T12:56:32Z</dcterms:modified>
</cp:coreProperties>
</file>