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2" r:id="rId3"/>
    <p:sldId id="314" r:id="rId4"/>
    <p:sldId id="313" r:id="rId5"/>
    <p:sldId id="315" r:id="rId6"/>
    <p:sldId id="316"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CCFF"/>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2018/1/20</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2018/1/20</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000" dirty="0">
                <a:solidFill>
                  <a:schemeClr val="tx1"/>
                </a:solidFill>
                <a:latin typeface="Meiryo UI" panose="020B0604030504040204" pitchFamily="50" charset="-128"/>
                <a:ea typeface="Meiryo UI" panose="020B0604030504040204" pitchFamily="50" charset="-128"/>
              </a:rPr>
              <a:t>もっと自由な</a:t>
            </a:r>
            <a:endParaRPr kumimoji="1" lang="en-US" altLang="ja-JP" sz="4000" dirty="0">
              <a:solidFill>
                <a:schemeClr val="tx1"/>
              </a:solidFill>
              <a:latin typeface="Meiryo UI" panose="020B0604030504040204" pitchFamily="50" charset="-128"/>
              <a:ea typeface="Meiryo UI" panose="020B0604030504040204" pitchFamily="50" charset="-128"/>
            </a:endParaRPr>
          </a:p>
          <a:p>
            <a:pPr algn="ctr"/>
            <a:r>
              <a:rPr kumimoji="1" lang="ja-JP" altLang="en-US" sz="4000" dirty="0">
                <a:solidFill>
                  <a:schemeClr val="tx1"/>
                </a:solidFill>
                <a:latin typeface="Meiryo UI" panose="020B0604030504040204" pitchFamily="50" charset="-128"/>
                <a:ea typeface="Meiryo UI" panose="020B0604030504040204" pitchFamily="50" charset="-128"/>
              </a:rPr>
              <a:t>モデリングへ</a:t>
            </a: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442060" y="3735791"/>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複雑な統計モデルを扱う為に、やるべきことを知る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ベイズ統計の流れ</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再掲</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9" name="楕円 8">
            <a:extLst>
              <a:ext uri="{FF2B5EF4-FFF2-40B4-BE49-F238E27FC236}">
                <a16:creationId xmlns:a16="http://schemas.microsoft.com/office/drawing/2014/main" id="{B5AD6E0E-F69C-4DFC-8C6D-BB152442A0CD}"/>
              </a:ext>
            </a:extLst>
          </p:cNvPr>
          <p:cNvSpPr/>
          <p:nvPr/>
        </p:nvSpPr>
        <p:spPr>
          <a:xfrm>
            <a:off x="1457494" y="1733005"/>
            <a:ext cx="2620120" cy="21130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7C88884-3A5E-4194-8E9A-56D106E0F1A7}"/>
              </a:ext>
            </a:extLst>
          </p:cNvPr>
          <p:cNvSpPr>
            <a:spLocks noChangeAspect="1"/>
          </p:cNvSpPr>
          <p:nvPr/>
        </p:nvSpPr>
        <p:spPr>
          <a:xfrm>
            <a:off x="1826355" y="229274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C09E5F54-9CE9-4564-BEA4-0CEA202A1D27}"/>
              </a:ext>
            </a:extLst>
          </p:cNvPr>
          <p:cNvSpPr>
            <a:spLocks noChangeAspect="1"/>
          </p:cNvSpPr>
          <p:nvPr/>
        </p:nvSpPr>
        <p:spPr>
          <a:xfrm>
            <a:off x="2392297" y="224801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05D7C49-A6AC-4681-B15F-5B5694ED4D03}"/>
              </a:ext>
            </a:extLst>
          </p:cNvPr>
          <p:cNvSpPr>
            <a:spLocks noChangeAspect="1"/>
          </p:cNvSpPr>
          <p:nvPr/>
        </p:nvSpPr>
        <p:spPr>
          <a:xfrm>
            <a:off x="2218167" y="274976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C1D879-C0C9-4CB3-AAC2-3D060AFFBF2C}"/>
              </a:ext>
            </a:extLst>
          </p:cNvPr>
          <p:cNvSpPr>
            <a:spLocks noChangeAspect="1"/>
          </p:cNvSpPr>
          <p:nvPr/>
        </p:nvSpPr>
        <p:spPr>
          <a:xfrm>
            <a:off x="1682173" y="2680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BE490B5-269B-4DCE-ABA7-5561C9768CC2}"/>
              </a:ext>
            </a:extLst>
          </p:cNvPr>
          <p:cNvSpPr>
            <a:spLocks noChangeAspect="1"/>
          </p:cNvSpPr>
          <p:nvPr/>
        </p:nvSpPr>
        <p:spPr>
          <a:xfrm>
            <a:off x="3416878"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04A793-4EE1-4C10-99B3-CDB9C0E77804}"/>
              </a:ext>
            </a:extLst>
          </p:cNvPr>
          <p:cNvSpPr>
            <a:spLocks noChangeAspect="1"/>
          </p:cNvSpPr>
          <p:nvPr/>
        </p:nvSpPr>
        <p:spPr>
          <a:xfrm>
            <a:off x="2911231" y="32619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6571CF6-B5F5-4FC8-AF70-72C0E58B2D0D}"/>
              </a:ext>
            </a:extLst>
          </p:cNvPr>
          <p:cNvSpPr>
            <a:spLocks noChangeAspect="1"/>
          </p:cNvSpPr>
          <p:nvPr/>
        </p:nvSpPr>
        <p:spPr>
          <a:xfrm>
            <a:off x="2720721" y="2824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F2644386-7FE5-4A0C-99E8-4BC185E791BF}"/>
              </a:ext>
            </a:extLst>
          </p:cNvPr>
          <p:cNvSpPr>
            <a:spLocks noChangeAspect="1"/>
          </p:cNvSpPr>
          <p:nvPr/>
        </p:nvSpPr>
        <p:spPr>
          <a:xfrm>
            <a:off x="2179765"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07D2BEB-A0C8-4035-AD12-0D140C47863B}"/>
              </a:ext>
            </a:extLst>
          </p:cNvPr>
          <p:cNvSpPr>
            <a:spLocks noChangeAspect="1"/>
          </p:cNvSpPr>
          <p:nvPr/>
        </p:nvSpPr>
        <p:spPr>
          <a:xfrm>
            <a:off x="2789861" y="2363221"/>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F5E3BF0F-EDC1-4E01-B6BA-0A6FCEFEDCDF}"/>
              </a:ext>
            </a:extLst>
          </p:cNvPr>
          <p:cNvSpPr>
            <a:spLocks noChangeAspect="1"/>
          </p:cNvSpPr>
          <p:nvPr/>
        </p:nvSpPr>
        <p:spPr>
          <a:xfrm>
            <a:off x="3223275" y="27895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53D0549-7F4C-4FD9-A571-A80FB6BFD4E7}"/>
              </a:ext>
            </a:extLst>
          </p:cNvPr>
          <p:cNvSpPr/>
          <p:nvPr/>
        </p:nvSpPr>
        <p:spPr>
          <a:xfrm>
            <a:off x="1457494" y="4203261"/>
            <a:ext cx="2620120" cy="2113048"/>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59CBC9AF-21BA-4259-A372-83277E45A937}"/>
              </a:ext>
            </a:extLst>
          </p:cNvPr>
          <p:cNvSpPr>
            <a:spLocks noChangeAspect="1"/>
          </p:cNvSpPr>
          <p:nvPr/>
        </p:nvSpPr>
        <p:spPr>
          <a:xfrm>
            <a:off x="1826355" y="4763000"/>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B3F0D31-77AC-4B76-B90D-4B5C908D15E0}"/>
              </a:ext>
            </a:extLst>
          </p:cNvPr>
          <p:cNvSpPr>
            <a:spLocks noChangeAspect="1"/>
          </p:cNvSpPr>
          <p:nvPr/>
        </p:nvSpPr>
        <p:spPr>
          <a:xfrm>
            <a:off x="3357940" y="453548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4B2CBB8-54B9-4A2E-92E5-8F968AD95808}"/>
              </a:ext>
            </a:extLst>
          </p:cNvPr>
          <p:cNvSpPr>
            <a:spLocks noChangeAspect="1"/>
          </p:cNvSpPr>
          <p:nvPr/>
        </p:nvSpPr>
        <p:spPr>
          <a:xfrm>
            <a:off x="2218167" y="5220022"/>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5892E8A6-05F0-45D9-94FE-00DA622FDE06}"/>
              </a:ext>
            </a:extLst>
          </p:cNvPr>
          <p:cNvSpPr>
            <a:spLocks noChangeAspect="1"/>
          </p:cNvSpPr>
          <p:nvPr/>
        </p:nvSpPr>
        <p:spPr>
          <a:xfrm>
            <a:off x="1682173" y="5150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BD5ED98-45FB-449A-8BDA-E79AAEA0AA29}"/>
              </a:ext>
            </a:extLst>
          </p:cNvPr>
          <p:cNvSpPr>
            <a:spLocks noChangeAspect="1"/>
          </p:cNvSpPr>
          <p:nvPr/>
        </p:nvSpPr>
        <p:spPr>
          <a:xfrm>
            <a:off x="2911231" y="57321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2A096C9-4341-4209-AB77-11EA17203B35}"/>
              </a:ext>
            </a:extLst>
          </p:cNvPr>
          <p:cNvSpPr>
            <a:spLocks noChangeAspect="1"/>
          </p:cNvSpPr>
          <p:nvPr/>
        </p:nvSpPr>
        <p:spPr>
          <a:xfrm>
            <a:off x="2720721" y="5294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F8D18051-88F2-42CA-A025-6B6F6DD30724}"/>
              </a:ext>
            </a:extLst>
          </p:cNvPr>
          <p:cNvSpPr>
            <a:spLocks noChangeAspect="1"/>
          </p:cNvSpPr>
          <p:nvPr/>
        </p:nvSpPr>
        <p:spPr>
          <a:xfrm>
            <a:off x="3223275" y="52597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A45A64C-54B8-461A-BFF9-13E505D989CB}"/>
              </a:ext>
            </a:extLst>
          </p:cNvPr>
          <p:cNvSpPr>
            <a:spLocks noChangeAspect="1"/>
          </p:cNvSpPr>
          <p:nvPr/>
        </p:nvSpPr>
        <p:spPr>
          <a:xfrm>
            <a:off x="2797637" y="485715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E5BC12E-123F-4582-9F53-7046A0A8B4F4}"/>
              </a:ext>
            </a:extLst>
          </p:cNvPr>
          <p:cNvSpPr>
            <a:spLocks noChangeAspect="1"/>
          </p:cNvSpPr>
          <p:nvPr/>
        </p:nvSpPr>
        <p:spPr>
          <a:xfrm>
            <a:off x="2177864" y="576816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A1BD353-8740-431F-A800-0A5DE5E6B6D4}"/>
              </a:ext>
            </a:extLst>
          </p:cNvPr>
          <p:cNvSpPr txBox="1"/>
          <p:nvPr/>
        </p:nvSpPr>
        <p:spPr>
          <a:xfrm>
            <a:off x="680776" y="1717618"/>
            <a:ext cx="79220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a</a:t>
            </a:r>
            <a:endParaRPr kumimoji="1" lang="ja-JP" altLang="en-US" sz="30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B7616A6B-70F4-4822-9632-6F6CB8C22B76}"/>
              </a:ext>
            </a:extLst>
          </p:cNvPr>
          <p:cNvSpPr txBox="1"/>
          <p:nvPr/>
        </p:nvSpPr>
        <p:spPr>
          <a:xfrm>
            <a:off x="654069" y="3926262"/>
            <a:ext cx="80342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b</a:t>
            </a:r>
            <a:endParaRPr kumimoji="1" lang="ja-JP" altLang="en-US" sz="300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07C86C16-C80C-44B6-BD1E-8C7E6D83F633}"/>
              </a:ext>
            </a:extLst>
          </p:cNvPr>
          <p:cNvSpPr/>
          <p:nvPr/>
        </p:nvSpPr>
        <p:spPr>
          <a:xfrm>
            <a:off x="5132255" y="3021365"/>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000" b="1" dirty="0">
                <a:solidFill>
                  <a:schemeClr val="tx1"/>
                </a:solidFill>
                <a:latin typeface="Meiryo UI" panose="020B0604030504040204" pitchFamily="50" charset="-128"/>
                <a:ea typeface="Meiryo UI" panose="020B0604030504040204" pitchFamily="50" charset="-128"/>
              </a:rPr>
              <a:t>１．</a:t>
            </a:r>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の情報に基づき統計モデルを作る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9D22F592-00F5-4D59-B746-1DEF3D84FF23}"/>
              </a:ext>
            </a:extLst>
          </p:cNvPr>
          <p:cNvSpPr/>
          <p:nvPr/>
        </p:nvSpPr>
        <p:spPr>
          <a:xfrm>
            <a:off x="5132255" y="1431986"/>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 下調べ：問題の背景を調べる。</a:t>
            </a:r>
            <a:endParaRPr lang="en-US" altLang="ja-JP" sz="2000" b="1" dirty="0">
              <a:solidFill>
                <a:schemeClr val="tx1"/>
              </a:solidFill>
              <a:latin typeface="Meiryo UI" panose="020B0604030504040204" pitchFamily="50" charset="-128"/>
              <a:ea typeface="Meiryo UI" panose="020B0604030504040204" pitchFamily="50" charset="-128"/>
            </a:endParaRPr>
          </a:p>
          <a:p>
            <a:r>
              <a:rPr lang="ja-JP" altLang="en-US" sz="2000" b="1" dirty="0">
                <a:solidFill>
                  <a:schemeClr val="tx1"/>
                </a:solidFill>
                <a:latin typeface="Meiryo UI" panose="020B0604030504040204" pitchFamily="50" charset="-128"/>
                <a:ea typeface="Meiryo UI" panose="020B0604030504040204" pitchFamily="50" charset="-128"/>
              </a:rPr>
              <a:t>原因と結果の関係の仮説を立てる</a:t>
            </a:r>
            <a:endParaRPr lang="en-US" altLang="ja-JP" sz="2000" b="1" dirty="0">
              <a:solidFill>
                <a:schemeClr val="tx1"/>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C4695F5-F41D-4A03-BC2E-87FA150E587F}"/>
              </a:ext>
            </a:extLst>
          </p:cNvPr>
          <p:cNvSpPr/>
          <p:nvPr/>
        </p:nvSpPr>
        <p:spPr>
          <a:xfrm>
            <a:off x="5132255" y="4505171"/>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2. </a:t>
            </a:r>
            <a:r>
              <a:rPr lang="ja-JP" altLang="en-US" sz="2000" b="1" dirty="0">
                <a:solidFill>
                  <a:schemeClr val="tx1"/>
                </a:solidFill>
                <a:latin typeface="Meiryo UI" panose="020B0604030504040204" pitchFamily="50" charset="-128"/>
                <a:ea typeface="Meiryo UI" panose="020B0604030504040204" pitchFamily="50" charset="-128"/>
              </a:rPr>
              <a:t>得られたデータから事後分布を推定する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99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ベイズ統計の流れ</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再掲</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9" name="楕円 8">
            <a:extLst>
              <a:ext uri="{FF2B5EF4-FFF2-40B4-BE49-F238E27FC236}">
                <a16:creationId xmlns:a16="http://schemas.microsoft.com/office/drawing/2014/main" id="{B5AD6E0E-F69C-4DFC-8C6D-BB152442A0CD}"/>
              </a:ext>
            </a:extLst>
          </p:cNvPr>
          <p:cNvSpPr/>
          <p:nvPr/>
        </p:nvSpPr>
        <p:spPr>
          <a:xfrm>
            <a:off x="1457494" y="1733005"/>
            <a:ext cx="2620120" cy="21130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7C88884-3A5E-4194-8E9A-56D106E0F1A7}"/>
              </a:ext>
            </a:extLst>
          </p:cNvPr>
          <p:cNvSpPr>
            <a:spLocks noChangeAspect="1"/>
          </p:cNvSpPr>
          <p:nvPr/>
        </p:nvSpPr>
        <p:spPr>
          <a:xfrm>
            <a:off x="1826355" y="229274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C09E5F54-9CE9-4564-BEA4-0CEA202A1D27}"/>
              </a:ext>
            </a:extLst>
          </p:cNvPr>
          <p:cNvSpPr>
            <a:spLocks noChangeAspect="1"/>
          </p:cNvSpPr>
          <p:nvPr/>
        </p:nvSpPr>
        <p:spPr>
          <a:xfrm>
            <a:off x="2392297" y="224801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05D7C49-A6AC-4681-B15F-5B5694ED4D03}"/>
              </a:ext>
            </a:extLst>
          </p:cNvPr>
          <p:cNvSpPr>
            <a:spLocks noChangeAspect="1"/>
          </p:cNvSpPr>
          <p:nvPr/>
        </p:nvSpPr>
        <p:spPr>
          <a:xfrm>
            <a:off x="2218167" y="274976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C1D879-C0C9-4CB3-AAC2-3D060AFFBF2C}"/>
              </a:ext>
            </a:extLst>
          </p:cNvPr>
          <p:cNvSpPr>
            <a:spLocks noChangeAspect="1"/>
          </p:cNvSpPr>
          <p:nvPr/>
        </p:nvSpPr>
        <p:spPr>
          <a:xfrm>
            <a:off x="1682173" y="2680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BE490B5-269B-4DCE-ABA7-5561C9768CC2}"/>
              </a:ext>
            </a:extLst>
          </p:cNvPr>
          <p:cNvSpPr>
            <a:spLocks noChangeAspect="1"/>
          </p:cNvSpPr>
          <p:nvPr/>
        </p:nvSpPr>
        <p:spPr>
          <a:xfrm>
            <a:off x="3416878"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04A793-4EE1-4C10-99B3-CDB9C0E77804}"/>
              </a:ext>
            </a:extLst>
          </p:cNvPr>
          <p:cNvSpPr>
            <a:spLocks noChangeAspect="1"/>
          </p:cNvSpPr>
          <p:nvPr/>
        </p:nvSpPr>
        <p:spPr>
          <a:xfrm>
            <a:off x="2911231" y="32619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6571CF6-B5F5-4FC8-AF70-72C0E58B2D0D}"/>
              </a:ext>
            </a:extLst>
          </p:cNvPr>
          <p:cNvSpPr>
            <a:spLocks noChangeAspect="1"/>
          </p:cNvSpPr>
          <p:nvPr/>
        </p:nvSpPr>
        <p:spPr>
          <a:xfrm>
            <a:off x="2720721" y="2824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F2644386-7FE5-4A0C-99E8-4BC185E791BF}"/>
              </a:ext>
            </a:extLst>
          </p:cNvPr>
          <p:cNvSpPr>
            <a:spLocks noChangeAspect="1"/>
          </p:cNvSpPr>
          <p:nvPr/>
        </p:nvSpPr>
        <p:spPr>
          <a:xfrm>
            <a:off x="2179765"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07D2BEB-A0C8-4035-AD12-0D140C47863B}"/>
              </a:ext>
            </a:extLst>
          </p:cNvPr>
          <p:cNvSpPr>
            <a:spLocks noChangeAspect="1"/>
          </p:cNvSpPr>
          <p:nvPr/>
        </p:nvSpPr>
        <p:spPr>
          <a:xfrm>
            <a:off x="2789861" y="2363221"/>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F5E3BF0F-EDC1-4E01-B6BA-0A6FCEFEDCDF}"/>
              </a:ext>
            </a:extLst>
          </p:cNvPr>
          <p:cNvSpPr>
            <a:spLocks noChangeAspect="1"/>
          </p:cNvSpPr>
          <p:nvPr/>
        </p:nvSpPr>
        <p:spPr>
          <a:xfrm>
            <a:off x="3223275" y="27895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53D0549-7F4C-4FD9-A571-A80FB6BFD4E7}"/>
              </a:ext>
            </a:extLst>
          </p:cNvPr>
          <p:cNvSpPr/>
          <p:nvPr/>
        </p:nvSpPr>
        <p:spPr>
          <a:xfrm>
            <a:off x="1457494" y="4203261"/>
            <a:ext cx="2620120" cy="2113048"/>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59CBC9AF-21BA-4259-A372-83277E45A937}"/>
              </a:ext>
            </a:extLst>
          </p:cNvPr>
          <p:cNvSpPr>
            <a:spLocks noChangeAspect="1"/>
          </p:cNvSpPr>
          <p:nvPr/>
        </p:nvSpPr>
        <p:spPr>
          <a:xfrm>
            <a:off x="1826355" y="4763000"/>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B3F0D31-77AC-4B76-B90D-4B5C908D15E0}"/>
              </a:ext>
            </a:extLst>
          </p:cNvPr>
          <p:cNvSpPr>
            <a:spLocks noChangeAspect="1"/>
          </p:cNvSpPr>
          <p:nvPr/>
        </p:nvSpPr>
        <p:spPr>
          <a:xfrm>
            <a:off x="3357940" y="453548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4B2CBB8-54B9-4A2E-92E5-8F968AD95808}"/>
              </a:ext>
            </a:extLst>
          </p:cNvPr>
          <p:cNvSpPr>
            <a:spLocks noChangeAspect="1"/>
          </p:cNvSpPr>
          <p:nvPr/>
        </p:nvSpPr>
        <p:spPr>
          <a:xfrm>
            <a:off x="2218167" y="5220022"/>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5892E8A6-05F0-45D9-94FE-00DA622FDE06}"/>
              </a:ext>
            </a:extLst>
          </p:cNvPr>
          <p:cNvSpPr>
            <a:spLocks noChangeAspect="1"/>
          </p:cNvSpPr>
          <p:nvPr/>
        </p:nvSpPr>
        <p:spPr>
          <a:xfrm>
            <a:off x="1682173" y="5150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BD5ED98-45FB-449A-8BDA-E79AAEA0AA29}"/>
              </a:ext>
            </a:extLst>
          </p:cNvPr>
          <p:cNvSpPr>
            <a:spLocks noChangeAspect="1"/>
          </p:cNvSpPr>
          <p:nvPr/>
        </p:nvSpPr>
        <p:spPr>
          <a:xfrm>
            <a:off x="2911231" y="57321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2A096C9-4341-4209-AB77-11EA17203B35}"/>
              </a:ext>
            </a:extLst>
          </p:cNvPr>
          <p:cNvSpPr>
            <a:spLocks noChangeAspect="1"/>
          </p:cNvSpPr>
          <p:nvPr/>
        </p:nvSpPr>
        <p:spPr>
          <a:xfrm>
            <a:off x="2720721" y="5294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F8D18051-88F2-42CA-A025-6B6F6DD30724}"/>
              </a:ext>
            </a:extLst>
          </p:cNvPr>
          <p:cNvSpPr>
            <a:spLocks noChangeAspect="1"/>
          </p:cNvSpPr>
          <p:nvPr/>
        </p:nvSpPr>
        <p:spPr>
          <a:xfrm>
            <a:off x="3223275" y="52597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A45A64C-54B8-461A-BFF9-13E505D989CB}"/>
              </a:ext>
            </a:extLst>
          </p:cNvPr>
          <p:cNvSpPr>
            <a:spLocks noChangeAspect="1"/>
          </p:cNvSpPr>
          <p:nvPr/>
        </p:nvSpPr>
        <p:spPr>
          <a:xfrm>
            <a:off x="2797637" y="485715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E5BC12E-123F-4582-9F53-7046A0A8B4F4}"/>
              </a:ext>
            </a:extLst>
          </p:cNvPr>
          <p:cNvSpPr>
            <a:spLocks noChangeAspect="1"/>
          </p:cNvSpPr>
          <p:nvPr/>
        </p:nvSpPr>
        <p:spPr>
          <a:xfrm>
            <a:off x="2177864" y="576816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A1BD353-8740-431F-A800-0A5DE5E6B6D4}"/>
              </a:ext>
            </a:extLst>
          </p:cNvPr>
          <p:cNvSpPr txBox="1"/>
          <p:nvPr/>
        </p:nvSpPr>
        <p:spPr>
          <a:xfrm>
            <a:off x="680776" y="1717618"/>
            <a:ext cx="79220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a</a:t>
            </a:r>
            <a:endParaRPr kumimoji="1" lang="ja-JP" altLang="en-US" sz="30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B7616A6B-70F4-4822-9632-6F6CB8C22B76}"/>
              </a:ext>
            </a:extLst>
          </p:cNvPr>
          <p:cNvSpPr txBox="1"/>
          <p:nvPr/>
        </p:nvSpPr>
        <p:spPr>
          <a:xfrm>
            <a:off x="654069" y="3926262"/>
            <a:ext cx="80342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b</a:t>
            </a:r>
            <a:endParaRPr kumimoji="1" lang="ja-JP" altLang="en-US" sz="300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07C86C16-C80C-44B6-BD1E-8C7E6D83F633}"/>
              </a:ext>
            </a:extLst>
          </p:cNvPr>
          <p:cNvSpPr/>
          <p:nvPr/>
        </p:nvSpPr>
        <p:spPr>
          <a:xfrm>
            <a:off x="5132255" y="3021365"/>
            <a:ext cx="6049046" cy="1279967"/>
          </a:xfrm>
          <a:prstGeom prst="rect">
            <a:avLst/>
          </a:prstGeom>
          <a:solidFill>
            <a:schemeClr val="accent3">
              <a:lumMod val="20000"/>
              <a:lumOff val="80000"/>
              <a:alpha val="50000"/>
            </a:schemeClr>
          </a:solidFill>
          <a:ln>
            <a:solidFill>
              <a:schemeClr val="accent2"/>
            </a:solid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000" b="1" dirty="0">
                <a:solidFill>
                  <a:schemeClr val="tx1"/>
                </a:solidFill>
                <a:latin typeface="Meiryo UI" panose="020B0604030504040204" pitchFamily="50" charset="-128"/>
                <a:ea typeface="Meiryo UI" panose="020B0604030504040204" pitchFamily="50" charset="-128"/>
              </a:rPr>
              <a:t>１．</a:t>
            </a:r>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の情報に基づき統計モデルを作る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9D22F592-00F5-4D59-B746-1DEF3D84FF23}"/>
              </a:ext>
            </a:extLst>
          </p:cNvPr>
          <p:cNvSpPr/>
          <p:nvPr/>
        </p:nvSpPr>
        <p:spPr>
          <a:xfrm>
            <a:off x="5132255" y="1431986"/>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 下調べ：問題の背景を調べる。</a:t>
            </a:r>
            <a:endParaRPr lang="en-US" altLang="ja-JP" sz="2000" b="1" dirty="0">
              <a:solidFill>
                <a:schemeClr val="tx1"/>
              </a:solidFill>
              <a:latin typeface="Meiryo UI" panose="020B0604030504040204" pitchFamily="50" charset="-128"/>
              <a:ea typeface="Meiryo UI" panose="020B0604030504040204" pitchFamily="50" charset="-128"/>
            </a:endParaRPr>
          </a:p>
          <a:p>
            <a:r>
              <a:rPr lang="ja-JP" altLang="en-US" sz="2000" b="1" dirty="0">
                <a:solidFill>
                  <a:schemeClr val="tx1"/>
                </a:solidFill>
                <a:latin typeface="Meiryo UI" panose="020B0604030504040204" pitchFamily="50" charset="-128"/>
                <a:ea typeface="Meiryo UI" panose="020B0604030504040204" pitchFamily="50" charset="-128"/>
              </a:rPr>
              <a:t>原因と結果の関係の仮説を立てる</a:t>
            </a:r>
            <a:endParaRPr lang="en-US" altLang="ja-JP" sz="2000" b="1" dirty="0">
              <a:solidFill>
                <a:schemeClr val="tx1"/>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C4695F5-F41D-4A03-BC2E-87FA150E587F}"/>
              </a:ext>
            </a:extLst>
          </p:cNvPr>
          <p:cNvSpPr/>
          <p:nvPr/>
        </p:nvSpPr>
        <p:spPr>
          <a:xfrm>
            <a:off x="5132255" y="4505171"/>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2. </a:t>
            </a:r>
            <a:r>
              <a:rPr lang="ja-JP" altLang="en-US" sz="2000" b="1" dirty="0">
                <a:solidFill>
                  <a:schemeClr val="tx1"/>
                </a:solidFill>
                <a:latin typeface="Meiryo UI" panose="020B0604030504040204" pitchFamily="50" charset="-128"/>
                <a:ea typeface="Meiryo UI" panose="020B0604030504040204" pitchFamily="50" charset="-128"/>
              </a:rPr>
              <a:t>得られたデータから事後分布を推定する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0727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自然共役事前分布</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再掲</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AAC38C12-00C6-4603-93DB-712362195E98}"/>
                  </a:ext>
                </a:extLst>
              </p:cNvPr>
              <p:cNvSpPr/>
              <p:nvPr/>
            </p:nvSpPr>
            <p:spPr>
              <a:xfrm>
                <a:off x="407360" y="2186461"/>
                <a:ext cx="5055001"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𝐵𝑒𝑟𝑛𝑜𝑢𝑙𝑙𝑖</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a:solidFill>
                                <a:schemeClr val="tx1"/>
                              </a:solidFill>
                              <a:latin typeface="Cambria Math" panose="02040503050406030204" pitchFamily="18" charset="0"/>
                              <a:ea typeface="Meiryo UI" panose="020B0604030504040204" pitchFamily="50" charset="-128"/>
                            </a:rPr>
                            <m:t>θ</m:t>
                          </m:r>
                        </m:e>
                      </m:d>
                      <m:r>
                        <a:rPr lang="en-US" altLang="ja-JP" sz="2400" b="0" i="1" smtClean="0">
                          <a:solidFill>
                            <a:schemeClr val="tx1"/>
                          </a:solidFill>
                          <a:latin typeface="Cambria Math" panose="02040503050406030204" pitchFamily="18" charset="0"/>
                          <a:ea typeface="Meiryo UI" panose="020B0604030504040204" pitchFamily="50" charset="-128"/>
                        </a:rPr>
                        <m:t>=</m:t>
                      </m:r>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a:rPr lang="en-US" altLang="ja-JP" sz="2400" b="0" i="1" smtClean="0">
                              <a:solidFill>
                                <a:schemeClr val="tx1"/>
                              </a:solidFill>
                              <a:latin typeface="Cambria Math" panose="02040503050406030204" pitchFamily="18" charset="0"/>
                              <a:ea typeface="Meiryo UI" panose="020B0604030504040204" pitchFamily="50" charset="-128"/>
                            </a:rPr>
                            <m:t>𝑥</m:t>
                          </m:r>
                        </m:sup>
                      </m:sSup>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a:rPr lang="en-US" altLang="ja-JP" sz="2400" b="0" i="1" smtClean="0">
                              <a:solidFill>
                                <a:schemeClr val="tx1"/>
                              </a:solidFill>
                              <a:latin typeface="Cambria Math" panose="02040503050406030204" pitchFamily="18" charset="0"/>
                              <a:ea typeface="Meiryo UI" panose="020B0604030504040204" pitchFamily="50" charset="-128"/>
                            </a:rPr>
                            <m:t>1−</m:t>
                          </m:r>
                          <m:r>
                            <a:rPr lang="en-US" altLang="ja-JP" sz="2400" b="0" i="1" smtClean="0">
                              <a:solidFill>
                                <a:schemeClr val="tx1"/>
                              </a:solidFill>
                              <a:latin typeface="Cambria Math" panose="02040503050406030204" pitchFamily="18" charset="0"/>
                              <a:ea typeface="Meiryo UI" panose="020B0604030504040204" pitchFamily="50" charset="-128"/>
                            </a:rPr>
                            <m:t>𝑥</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19" name="正方形/長方形 18">
                <a:extLst>
                  <a:ext uri="{FF2B5EF4-FFF2-40B4-BE49-F238E27FC236}">
                    <a16:creationId xmlns:a16="http://schemas.microsoft.com/office/drawing/2014/main" id="{AAC38C12-00C6-4603-93DB-712362195E98}"/>
                  </a:ext>
                </a:extLst>
              </p:cNvPr>
              <p:cNvSpPr>
                <a:spLocks noRot="1" noChangeAspect="1" noMove="1" noResize="1" noEditPoints="1" noAdjustHandles="1" noChangeArrowheads="1" noChangeShapeType="1" noTextEdit="1"/>
              </p:cNvSpPr>
              <p:nvPr/>
            </p:nvSpPr>
            <p:spPr>
              <a:xfrm>
                <a:off x="407360" y="2186461"/>
                <a:ext cx="5055001" cy="949581"/>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9550B0ED-E1E9-4D0D-A736-F7744E55C263}"/>
              </a:ext>
            </a:extLst>
          </p:cNvPr>
          <p:cNvSpPr txBox="1"/>
          <p:nvPr/>
        </p:nvSpPr>
        <p:spPr>
          <a:xfrm>
            <a:off x="2300734" y="1495118"/>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尤度関数</a:t>
            </a:r>
            <a:endParaRPr kumimoji="1" lang="ja-JP" altLang="en-US" sz="30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BF138346-AB30-4FD4-A1AC-FC1C4FD91FAB}"/>
              </a:ext>
            </a:extLst>
          </p:cNvPr>
          <p:cNvSpPr txBox="1"/>
          <p:nvPr/>
        </p:nvSpPr>
        <p:spPr>
          <a:xfrm>
            <a:off x="7066589" y="1478178"/>
            <a:ext cx="326243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自然共役事前分布</a:t>
            </a:r>
            <a:endParaRPr kumimoji="1" lang="ja-JP" altLang="en-US" sz="3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EEB0C0BC-9889-4672-97D6-87311058C54C}"/>
                  </a:ext>
                </a:extLst>
              </p:cNvPr>
              <p:cNvSpPr/>
              <p:nvPr/>
            </p:nvSpPr>
            <p:spPr>
              <a:xfrm>
                <a:off x="5801995" y="2186460"/>
                <a:ext cx="6137039"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𝐵𝑒𝑡𝑎</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smtClean="0">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e>
                      </m:d>
                      <m:r>
                        <a:rPr lang="en-US" altLang="ja-JP" sz="2400" b="0" i="1" smtClean="0">
                          <a:solidFill>
                            <a:schemeClr val="tx1"/>
                          </a:solidFill>
                          <a:latin typeface="Cambria Math" panose="02040503050406030204" pitchFamily="18" charset="0"/>
                          <a:ea typeface="Meiryo UI" panose="020B0604030504040204" pitchFamily="50" charset="-128"/>
                        </a:rPr>
                        <m:t>=</m:t>
                      </m:r>
                      <m:f>
                        <m:fPr>
                          <m:ctrlPr>
                            <a:rPr lang="en-US" altLang="ja-JP" sz="2400" b="0" i="1" smtClean="0">
                              <a:solidFill>
                                <a:schemeClr val="tx1"/>
                              </a:solidFill>
                              <a:latin typeface="Cambria Math" panose="02040503050406030204" pitchFamily="18" charset="0"/>
                              <a:ea typeface="Meiryo UI" panose="020B0604030504040204" pitchFamily="50" charset="-128"/>
                            </a:rPr>
                          </m:ctrlPr>
                        </m:fPr>
                        <m:num>
                          <m:r>
                            <a:rPr lang="en-US" altLang="ja-JP" sz="2400" b="0" i="1" smtClean="0">
                              <a:solidFill>
                                <a:schemeClr val="tx1"/>
                              </a:solidFill>
                              <a:latin typeface="Cambria Math" panose="02040503050406030204" pitchFamily="18" charset="0"/>
                              <a:ea typeface="Meiryo UI" panose="020B0604030504040204" pitchFamily="50" charset="-128"/>
                            </a:rPr>
                            <m:t>1</m:t>
                          </m:r>
                        </m:num>
                        <m:den>
                          <m:r>
                            <a:rPr lang="en-US" altLang="ja-JP" sz="2400" b="0" i="1" smtClean="0">
                              <a:solidFill>
                                <a:schemeClr val="tx1"/>
                              </a:solidFill>
                              <a:latin typeface="Cambria Math" panose="02040503050406030204" pitchFamily="18" charset="0"/>
                              <a:ea typeface="Meiryo UI" panose="020B0604030504040204" pitchFamily="50" charset="-128"/>
                            </a:rPr>
                            <m:t>𝐵</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b="0" i="1" smtClean="0">
                              <a:solidFill>
                                <a:schemeClr val="tx1"/>
                              </a:solidFill>
                              <a:latin typeface="Cambria Math" panose="02040503050406030204" pitchFamily="18" charset="0"/>
                              <a:ea typeface="Meiryo UI" panose="020B0604030504040204" pitchFamily="50" charset="-128"/>
                            </a:rPr>
                            <m:t>)</m:t>
                          </m:r>
                        </m:den>
                      </m:f>
                      <m:sSup>
                        <m:sSupPr>
                          <m:ctrlPr>
                            <a:rPr lang="en-US" altLang="ja-JP" sz="2400" i="1">
                              <a:solidFill>
                                <a:schemeClr val="tx1"/>
                              </a:solidFill>
                              <a:latin typeface="Cambria Math" panose="02040503050406030204" pitchFamily="18" charset="0"/>
                              <a:ea typeface="Meiryo UI" panose="020B0604030504040204" pitchFamily="50" charset="-128"/>
                            </a:rPr>
                          </m:ctrlPr>
                        </m:sSupPr>
                        <m:e>
                          <m:sSup>
                            <m:sSupPr>
                              <m:ctrlPr>
                                <a:rPr lang="en-US" altLang="ja-JP" sz="2400" i="1">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−1</m:t>
                              </m:r>
                            </m:sup>
                          </m:sSup>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i="1">
                              <a:solidFill>
                                <a:schemeClr val="tx1"/>
                              </a:solidFill>
                              <a:latin typeface="Cambria Math" panose="02040503050406030204" pitchFamily="18" charset="0"/>
                              <a:ea typeface="Meiryo UI" panose="020B0604030504040204" pitchFamily="50" charset="-128"/>
                            </a:rPr>
                            <m:t>−1</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34" name="正方形/長方形 33">
                <a:extLst>
                  <a:ext uri="{FF2B5EF4-FFF2-40B4-BE49-F238E27FC236}">
                    <a16:creationId xmlns:a16="http://schemas.microsoft.com/office/drawing/2014/main" id="{EEB0C0BC-9889-4672-97D6-87311058C54C}"/>
                  </a:ext>
                </a:extLst>
              </p:cNvPr>
              <p:cNvSpPr>
                <a:spLocks noRot="1" noChangeAspect="1" noMove="1" noResize="1" noEditPoints="1" noAdjustHandles="1" noChangeArrowheads="1" noChangeShapeType="1" noTextEdit="1"/>
              </p:cNvSpPr>
              <p:nvPr/>
            </p:nvSpPr>
            <p:spPr>
              <a:xfrm>
                <a:off x="5801995" y="2186460"/>
                <a:ext cx="6137039" cy="949581"/>
              </a:xfrm>
              <a:prstGeom prst="rect">
                <a:avLst/>
              </a:prstGeom>
              <a:blipFill>
                <a:blip r:embed="rId5"/>
                <a:stretch>
                  <a:fillRect/>
                </a:stretch>
              </a:blipFill>
              <a:ln>
                <a:noFill/>
              </a:ln>
              <a:effectLst/>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35E2A75F-4408-4D7F-867F-9D0E40D69567}"/>
              </a:ext>
            </a:extLst>
          </p:cNvPr>
          <p:cNvCxnSpPr>
            <a:cxnSpLocks/>
          </p:cNvCxnSpPr>
          <p:nvPr/>
        </p:nvCxnSpPr>
        <p:spPr>
          <a:xfrm>
            <a:off x="5462361" y="5983503"/>
            <a:ext cx="3362827"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41" name="正方形/長方形 40">
            <a:extLst>
              <a:ext uri="{FF2B5EF4-FFF2-40B4-BE49-F238E27FC236}">
                <a16:creationId xmlns:a16="http://schemas.microsoft.com/office/drawing/2014/main" id="{5CBB0DFC-2EA1-4265-B0F2-4A3C87CB1E08}"/>
              </a:ext>
            </a:extLst>
          </p:cNvPr>
          <p:cNvSpPr/>
          <p:nvPr/>
        </p:nvSpPr>
        <p:spPr>
          <a:xfrm>
            <a:off x="4941805" y="5861868"/>
            <a:ext cx="440393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accent2"/>
                </a:solidFill>
                <a:latin typeface="Meiryo UI" panose="020B0604030504040204" pitchFamily="50" charset="-128"/>
                <a:ea typeface="Meiryo UI" panose="020B0604030504040204" pitchFamily="50" charset="-128"/>
              </a:rPr>
              <a:t>事後分布も</a:t>
            </a:r>
            <a:r>
              <a:rPr lang="en-US" altLang="ja-JP" sz="3600" dirty="0">
                <a:solidFill>
                  <a:schemeClr val="accent2"/>
                </a:solidFill>
                <a:latin typeface="Meiryo UI" panose="020B0604030504040204" pitchFamily="50" charset="-128"/>
                <a:ea typeface="Meiryo UI" panose="020B0604030504040204" pitchFamily="50" charset="-128"/>
              </a:rPr>
              <a:t>Beta</a:t>
            </a:r>
            <a:r>
              <a:rPr lang="ja-JP" altLang="en-US" sz="3600" dirty="0">
                <a:solidFill>
                  <a:schemeClr val="accent2"/>
                </a:solidFill>
                <a:latin typeface="Meiryo UI" panose="020B0604030504040204" pitchFamily="50" charset="-128"/>
                <a:ea typeface="Meiryo UI" panose="020B0604030504040204" pitchFamily="50" charset="-128"/>
              </a:rPr>
              <a:t>分布</a:t>
            </a:r>
            <a:endParaRPr lang="en-US" altLang="ja-JP" sz="3600" dirty="0">
              <a:solidFill>
                <a:schemeClr val="accent2"/>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F0C6919E-7A54-427D-9F62-1BE8CF479802}"/>
              </a:ext>
            </a:extLst>
          </p:cNvPr>
          <p:cNvSpPr/>
          <p:nvPr/>
        </p:nvSpPr>
        <p:spPr>
          <a:xfrm>
            <a:off x="407360" y="3805647"/>
            <a:ext cx="11531674" cy="209005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20" name="図 19">
            <a:extLst>
              <a:ext uri="{FF2B5EF4-FFF2-40B4-BE49-F238E27FC236}">
                <a16:creationId xmlns:a16="http://schemas.microsoft.com/office/drawing/2014/main" id="{F9BA5C25-4CC8-4D12-AC71-44888EB48D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8634" y="3877630"/>
            <a:ext cx="6754677" cy="457945"/>
          </a:xfrm>
          <a:prstGeom prst="rect">
            <a:avLst/>
          </a:prstGeom>
        </p:spPr>
      </p:pic>
      <p:pic>
        <p:nvPicPr>
          <p:cNvPr id="22" name="図 21">
            <a:extLst>
              <a:ext uri="{FF2B5EF4-FFF2-40B4-BE49-F238E27FC236}">
                <a16:creationId xmlns:a16="http://schemas.microsoft.com/office/drawing/2014/main" id="{6AB709E8-3F13-49BE-ADFB-FC52FBA8DD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3058" y="4688777"/>
            <a:ext cx="3606311" cy="457945"/>
          </a:xfrm>
          <a:prstGeom prst="rect">
            <a:avLst/>
          </a:prstGeom>
        </p:spPr>
      </p:pic>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9EB66BB0-CB30-40AB-AD51-CB3828243ADE}"/>
                  </a:ext>
                </a:extLst>
              </p:cNvPr>
              <p:cNvSpPr/>
              <p:nvPr/>
            </p:nvSpPr>
            <p:spPr>
              <a:xfrm>
                <a:off x="2361095" y="4780437"/>
                <a:ext cx="16980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ja-JP" altLang="en-US" sz="2400" i="1" smtClean="0">
                              <a:latin typeface="Cambria Math" panose="02040503050406030204" pitchFamily="18" charset="0"/>
                            </a:rPr>
                            <m:t>𝛼</m:t>
                          </m:r>
                        </m:e>
                        <m:sup>
                          <m:r>
                            <a:rPr lang="en-US" altLang="ja-JP" sz="2400" b="0" i="1" smtClean="0">
                              <a:latin typeface="Cambria Math" panose="02040503050406030204" pitchFamily="18" charset="0"/>
                            </a:rPr>
                            <m:t>′</m:t>
                          </m:r>
                        </m:sup>
                      </m:sSup>
                      <m:r>
                        <a:rPr lang="en-US" altLang="ja-JP" sz="2400" b="0" i="1" smtClean="0">
                          <a:latin typeface="Cambria Math" panose="02040503050406030204" pitchFamily="18" charset="0"/>
                        </a:rPr>
                        <m:t>=</m:t>
                      </m:r>
                      <m:r>
                        <a:rPr lang="ja-JP" altLang="en-US" sz="2400" i="1">
                          <a:latin typeface="Cambria Math" panose="02040503050406030204" pitchFamily="18" charset="0"/>
                        </a:rPr>
                        <m:t>𝛼</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oMath>
                  </m:oMathPara>
                </a14:m>
                <a:endParaRPr lang="ja-JP" altLang="en-US" sz="2400" dirty="0"/>
              </a:p>
            </p:txBody>
          </p:sp>
        </mc:Choice>
        <mc:Fallback xmlns="">
          <p:sp>
            <p:nvSpPr>
              <p:cNvPr id="23" name="正方形/長方形 22">
                <a:extLst>
                  <a:ext uri="{FF2B5EF4-FFF2-40B4-BE49-F238E27FC236}">
                    <a16:creationId xmlns:a16="http://schemas.microsoft.com/office/drawing/2014/main" id="{9EB66BB0-CB30-40AB-AD51-CB3828243ADE}"/>
                  </a:ext>
                </a:extLst>
              </p:cNvPr>
              <p:cNvSpPr>
                <a:spLocks noRot="1" noChangeAspect="1" noMove="1" noResize="1" noEditPoints="1" noAdjustHandles="1" noChangeArrowheads="1" noChangeShapeType="1" noTextEdit="1"/>
              </p:cNvSpPr>
              <p:nvPr/>
            </p:nvSpPr>
            <p:spPr>
              <a:xfrm>
                <a:off x="2361095" y="4780437"/>
                <a:ext cx="1698094" cy="461665"/>
              </a:xfrm>
              <a:prstGeom prst="rect">
                <a:avLst/>
              </a:prstGeom>
              <a:blipFill>
                <a:blip r:embed="rId8"/>
                <a:stretch>
                  <a:fillRect/>
                </a:stretch>
              </a:blipFill>
            </p:spPr>
            <p:txBody>
              <a:bodyPr/>
              <a:lstStyle/>
              <a:p>
                <a:r>
                  <a:rPr lang="ja-JP" altLang="en-US">
                    <a:noFill/>
                  </a:rPr>
                  <a:t> </a:t>
                </a:r>
              </a:p>
            </p:txBody>
          </p:sp>
        </mc:Fallback>
      </mc:AlternateContent>
      <p:pic>
        <p:nvPicPr>
          <p:cNvPr id="24" name="図 23">
            <a:extLst>
              <a:ext uri="{FF2B5EF4-FFF2-40B4-BE49-F238E27FC236}">
                <a16:creationId xmlns:a16="http://schemas.microsoft.com/office/drawing/2014/main" id="{D6567BE5-F2EA-4FB4-9E48-20E5450985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03058" y="5309640"/>
            <a:ext cx="3012415" cy="486566"/>
          </a:xfrm>
          <a:prstGeom prst="rect">
            <a:avLst/>
          </a:prstGeom>
        </p:spPr>
      </p:pic>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B2160E87-B58E-47AB-B28C-D503E737DA23}"/>
                  </a:ext>
                </a:extLst>
              </p:cNvPr>
              <p:cNvSpPr/>
              <p:nvPr/>
            </p:nvSpPr>
            <p:spPr>
              <a:xfrm>
                <a:off x="2360116" y="5353717"/>
                <a:ext cx="16952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𝛽</m:t>
                          </m:r>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r>
                        <a:rPr lang="ja-JP" altLang="en-US" sz="2400" i="1">
                          <a:latin typeface="Cambria Math" panose="02040503050406030204" pitchFamily="18" charset="0"/>
                        </a:rPr>
                        <m:t>𝛽</m:t>
                      </m:r>
                      <m:r>
                        <a:rPr lang="en-US" altLang="ja-JP" sz="2400" i="1">
                          <a:latin typeface="Cambria Math" panose="02040503050406030204" pitchFamily="18" charset="0"/>
                        </a:rPr>
                        <m:t>+</m:t>
                      </m:r>
                      <m:r>
                        <a:rPr lang="en-US" altLang="ja-JP" sz="2400" i="1">
                          <a:latin typeface="Cambria Math" panose="02040503050406030204" pitchFamily="18" charset="0"/>
                        </a:rPr>
                        <m:t>𝑥</m:t>
                      </m:r>
                    </m:oMath>
                  </m:oMathPara>
                </a14:m>
                <a:endParaRPr lang="ja-JP" altLang="en-US" sz="2400" dirty="0"/>
              </a:p>
            </p:txBody>
          </p:sp>
        </mc:Choice>
        <mc:Fallback xmlns="">
          <p:sp>
            <p:nvSpPr>
              <p:cNvPr id="25" name="正方形/長方形 24">
                <a:extLst>
                  <a:ext uri="{FF2B5EF4-FFF2-40B4-BE49-F238E27FC236}">
                    <a16:creationId xmlns:a16="http://schemas.microsoft.com/office/drawing/2014/main" id="{B2160E87-B58E-47AB-B28C-D503E737DA23}"/>
                  </a:ext>
                </a:extLst>
              </p:cNvPr>
              <p:cNvSpPr>
                <a:spLocks noRot="1" noChangeAspect="1" noMove="1" noResize="1" noEditPoints="1" noAdjustHandles="1" noChangeArrowheads="1" noChangeShapeType="1" noTextEdit="1"/>
              </p:cNvSpPr>
              <p:nvPr/>
            </p:nvSpPr>
            <p:spPr>
              <a:xfrm>
                <a:off x="2360116" y="5353717"/>
                <a:ext cx="1695271" cy="461665"/>
              </a:xfrm>
              <a:prstGeom prst="rect">
                <a:avLst/>
              </a:prstGeom>
              <a:blipFill>
                <a:blip r:embed="rId10"/>
                <a:stretch>
                  <a:fillRect b="-15789"/>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C8012FFC-0699-46E7-8F85-9E5ED663E48E}"/>
              </a:ext>
            </a:extLst>
          </p:cNvPr>
          <p:cNvSpPr/>
          <p:nvPr/>
        </p:nvSpPr>
        <p:spPr>
          <a:xfrm>
            <a:off x="3926649" y="5353717"/>
            <a:ext cx="1200970" cy="461665"/>
          </a:xfrm>
          <a:prstGeom prst="rect">
            <a:avLst/>
          </a:prstGeom>
        </p:spPr>
        <p:txBody>
          <a:bodyPr wrap="none">
            <a:spAutoFit/>
          </a:bodyPr>
          <a:lstStyle/>
          <a:p>
            <a:r>
              <a:rPr lang="ja-JP" altLang="en-US" sz="2400" dirty="0">
                <a:latin typeface="Meiryo UI" panose="020B0604030504040204" pitchFamily="50" charset="-128"/>
                <a:ea typeface="Meiryo UI" panose="020B0604030504040204" pitchFamily="50" charset="-128"/>
              </a:rPr>
              <a:t>と置けば</a:t>
            </a:r>
          </a:p>
        </p:txBody>
      </p:sp>
      <p:sp>
        <p:nvSpPr>
          <p:cNvPr id="28" name="テキスト ボックス 27">
            <a:extLst>
              <a:ext uri="{FF2B5EF4-FFF2-40B4-BE49-F238E27FC236}">
                <a16:creationId xmlns:a16="http://schemas.microsoft.com/office/drawing/2014/main" id="{9D1B3442-54EB-4AF3-B5E3-EB774FEC7E8E}"/>
              </a:ext>
            </a:extLst>
          </p:cNvPr>
          <p:cNvSpPr txBox="1"/>
          <p:nvPr/>
        </p:nvSpPr>
        <p:spPr>
          <a:xfrm>
            <a:off x="4776175" y="3232956"/>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事後分布</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4957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もっと自由なモデリングへ</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42F2AEFC-04A6-4667-91F2-B3401C574E65}"/>
              </a:ext>
            </a:extLst>
          </p:cNvPr>
          <p:cNvSpPr/>
          <p:nvPr/>
        </p:nvSpPr>
        <p:spPr>
          <a:xfrm>
            <a:off x="353840" y="1973825"/>
            <a:ext cx="11531674" cy="366933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自然共役事前分布で意図する全ての事前分布が表せるとは限らない</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無情報事前分布を事前分布として使いたい</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パラメーターが多い、複雑な統計モデルを使いたい</a:t>
            </a: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階層構造を持つような統計モデルを使いたい</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階層ベイズモデル</a:t>
            </a:r>
            <a:r>
              <a:rPr lang="en-US" altLang="ja-JP" sz="2400" dirty="0">
                <a:solidFill>
                  <a:schemeClr val="tx1"/>
                </a:solidFill>
                <a:latin typeface="Meiryo UI" panose="020B0604030504040204" pitchFamily="50" charset="-128"/>
                <a:ea typeface="Meiryo UI" panose="020B0604030504040204" pitchFamily="50" charset="-128"/>
              </a:rPr>
              <a:t>)</a:t>
            </a:r>
          </a:p>
          <a:p>
            <a:pPr marL="342900" indent="-342900">
              <a:buFont typeface="Wingdings" panose="05000000000000000000" pitchFamily="2" charset="2"/>
              <a:buChar char="ü"/>
            </a:pPr>
            <a:endParaRPr lang="en-US" altLang="ja-JP" sz="24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時系列を取り扱いたい</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状態空間モデル</a:t>
            </a:r>
            <a:r>
              <a:rPr lang="en-US" altLang="ja-JP" sz="2400" dirty="0">
                <a:solidFill>
                  <a:schemeClr val="tx1"/>
                </a:solidFill>
                <a:latin typeface="Meiryo UI" panose="020B0604030504040204" pitchFamily="50" charset="-128"/>
                <a:ea typeface="Meiryo UI" panose="020B0604030504040204" pitchFamily="50" charset="-128"/>
              </a:rPr>
              <a:t>)</a:t>
            </a:r>
          </a:p>
        </p:txBody>
      </p:sp>
      <p:sp>
        <p:nvSpPr>
          <p:cNvPr id="30" name="テキスト ボックス 29">
            <a:extLst>
              <a:ext uri="{FF2B5EF4-FFF2-40B4-BE49-F238E27FC236}">
                <a16:creationId xmlns:a16="http://schemas.microsoft.com/office/drawing/2014/main" id="{78FE7863-FCDD-4DA1-A737-AA82C7666940}"/>
              </a:ext>
            </a:extLst>
          </p:cNvPr>
          <p:cNvSpPr txBox="1"/>
          <p:nvPr/>
        </p:nvSpPr>
        <p:spPr>
          <a:xfrm>
            <a:off x="4016323" y="1419826"/>
            <a:ext cx="4341253"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実際のベイズ統計での要求</a:t>
            </a:r>
            <a:endParaRPr kumimoji="1" lang="ja-JP" altLang="en-US" sz="3000"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1FEFA21F-DCCA-420D-9B25-146320996120}"/>
              </a:ext>
            </a:extLst>
          </p:cNvPr>
          <p:cNvSpPr/>
          <p:nvPr/>
        </p:nvSpPr>
        <p:spPr>
          <a:xfrm>
            <a:off x="696074" y="5643155"/>
            <a:ext cx="1075829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000" dirty="0">
                <a:solidFill>
                  <a:schemeClr val="accent2"/>
                </a:solidFill>
                <a:latin typeface="Meiryo UI" panose="020B0604030504040204" pitchFamily="50" charset="-128"/>
                <a:ea typeface="Meiryo UI" panose="020B0604030504040204" pitchFamily="50" charset="-128"/>
              </a:rPr>
              <a:t>もっと一般的な統計モデルでの事後分布を求められる必要がある</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294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事後分布の推定</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71E1DFB8-E644-4A88-96B6-E979AF4150DE}"/>
              </a:ext>
            </a:extLst>
          </p:cNvPr>
          <p:cNvSpPr/>
          <p:nvPr/>
        </p:nvSpPr>
        <p:spPr>
          <a:xfrm>
            <a:off x="217714" y="2548770"/>
            <a:ext cx="3727269" cy="2423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自然共役事前分布を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使って真面目に手計算</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パラメーターが</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２つあるので難しい</a:t>
            </a:r>
            <a:r>
              <a:rPr lang="en-US" altLang="ja-JP" sz="3000" dirty="0">
                <a:solidFill>
                  <a:schemeClr val="tx1"/>
                </a:solidFill>
                <a:latin typeface="Meiryo UI" panose="020B0604030504040204" pitchFamily="50" charset="-128"/>
                <a:ea typeface="Meiryo UI" panose="020B0604030504040204" pitchFamily="50" charset="-128"/>
              </a:rPr>
              <a:t>)</a:t>
            </a:r>
          </a:p>
        </p:txBody>
      </p:sp>
      <p:sp>
        <p:nvSpPr>
          <p:cNvPr id="2" name="正方形/長方形 1">
            <a:extLst>
              <a:ext uri="{FF2B5EF4-FFF2-40B4-BE49-F238E27FC236}">
                <a16:creationId xmlns:a16="http://schemas.microsoft.com/office/drawing/2014/main" id="{215D6CB5-D0E2-4899-A603-A54E1E99BD8E}"/>
              </a:ext>
            </a:extLst>
          </p:cNvPr>
          <p:cNvSpPr/>
          <p:nvPr/>
        </p:nvSpPr>
        <p:spPr>
          <a:xfrm>
            <a:off x="1278514" y="1736980"/>
            <a:ext cx="1535998" cy="615553"/>
          </a:xfrm>
          <a:prstGeom prst="rect">
            <a:avLst/>
          </a:prstGeom>
        </p:spPr>
        <p:txBody>
          <a:bodyPr wrap="none">
            <a:spAutoFit/>
          </a:bodyPr>
          <a:lstStyle/>
          <a:p>
            <a:pPr algn="ctr"/>
            <a:r>
              <a:rPr lang="ja-JP" altLang="en-US" sz="3400" dirty="0">
                <a:latin typeface="Meiryo UI" panose="020B0604030504040204" pitchFamily="50" charset="-128"/>
                <a:ea typeface="Meiryo UI" panose="020B0604030504040204" pitchFamily="50" charset="-128"/>
              </a:rPr>
              <a:t>やり方</a:t>
            </a:r>
            <a:r>
              <a:rPr lang="en-US" altLang="ja-JP" sz="3400" dirty="0">
                <a:latin typeface="Meiryo UI" panose="020B0604030504040204" pitchFamily="50" charset="-128"/>
                <a:ea typeface="Meiryo UI" panose="020B0604030504040204" pitchFamily="50" charset="-128"/>
              </a:rPr>
              <a:t>1</a:t>
            </a:r>
          </a:p>
        </p:txBody>
      </p:sp>
      <p:sp>
        <p:nvSpPr>
          <p:cNvPr id="11" name="正方形/長方形 10">
            <a:extLst>
              <a:ext uri="{FF2B5EF4-FFF2-40B4-BE49-F238E27FC236}">
                <a16:creationId xmlns:a16="http://schemas.microsoft.com/office/drawing/2014/main" id="{0C07CE72-7150-4385-AE37-2B6B41F1C96B}"/>
              </a:ext>
            </a:extLst>
          </p:cNvPr>
          <p:cNvSpPr/>
          <p:nvPr/>
        </p:nvSpPr>
        <p:spPr>
          <a:xfrm>
            <a:off x="4158343" y="2548770"/>
            <a:ext cx="4066903" cy="2423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確率分布全体を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求めるのは諦める。</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代わりに事後分布が</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最大の点だけを求める</a:t>
            </a:r>
            <a:endParaRPr lang="en-US" altLang="ja-JP" sz="3000" dirty="0">
              <a:solidFill>
                <a:schemeClr val="tx1"/>
              </a:solidFill>
              <a:latin typeface="Meiryo UI" panose="020B0604030504040204" pitchFamily="50" charset="-128"/>
              <a:ea typeface="Meiryo UI" panose="020B0604030504040204" pitchFamily="50" charset="-128"/>
            </a:endParaRPr>
          </a:p>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CD75DA88-0468-4E25-8599-FB4A8C4B237E}"/>
              </a:ext>
            </a:extLst>
          </p:cNvPr>
          <p:cNvSpPr/>
          <p:nvPr/>
        </p:nvSpPr>
        <p:spPr>
          <a:xfrm>
            <a:off x="8438606" y="2548770"/>
            <a:ext cx="3448595" cy="2423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MCMC</a:t>
            </a:r>
            <a:r>
              <a:rPr lang="ja-JP" altLang="en-US" sz="3000" dirty="0">
                <a:solidFill>
                  <a:schemeClr val="tx1"/>
                </a:solidFill>
                <a:latin typeface="Meiryo UI" panose="020B0604030504040204" pitchFamily="50" charset="-128"/>
                <a:ea typeface="Meiryo UI" panose="020B0604030504040204" pitchFamily="50" charset="-128"/>
              </a:rPr>
              <a:t>で</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事後分布を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サンプリング</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accent2"/>
                </a:solidFill>
                <a:latin typeface="Meiryo UI" panose="020B0604030504040204" pitchFamily="50" charset="-128"/>
                <a:ea typeface="Meiryo UI" panose="020B0604030504040204" pitchFamily="50" charset="-128"/>
              </a:rPr>
              <a:t>（今から学習）</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C20A3360-3153-49B6-B534-B89CB1F756F3}"/>
              </a:ext>
            </a:extLst>
          </p:cNvPr>
          <p:cNvSpPr/>
          <p:nvPr/>
        </p:nvSpPr>
        <p:spPr>
          <a:xfrm>
            <a:off x="5341240" y="1736979"/>
            <a:ext cx="1701107" cy="615553"/>
          </a:xfrm>
          <a:prstGeom prst="rect">
            <a:avLst/>
          </a:prstGeom>
        </p:spPr>
        <p:txBody>
          <a:bodyPr wrap="none">
            <a:spAutoFit/>
          </a:bodyPr>
          <a:lstStyle/>
          <a:p>
            <a:pPr algn="ctr"/>
            <a:r>
              <a:rPr lang="ja-JP" altLang="en-US" sz="3400" dirty="0">
                <a:latin typeface="Meiryo UI" panose="020B0604030504040204" pitchFamily="50" charset="-128"/>
                <a:ea typeface="Meiryo UI" panose="020B0604030504040204" pitchFamily="50" charset="-128"/>
              </a:rPr>
              <a:t>やり方２</a:t>
            </a:r>
            <a:endParaRPr lang="en-US" altLang="ja-JP" sz="3400" dirty="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91F6EC59-D92A-4CF4-A3F5-F9E94402FDDF}"/>
              </a:ext>
            </a:extLst>
          </p:cNvPr>
          <p:cNvSpPr/>
          <p:nvPr/>
        </p:nvSpPr>
        <p:spPr>
          <a:xfrm>
            <a:off x="9394903" y="1736979"/>
            <a:ext cx="1535998" cy="615553"/>
          </a:xfrm>
          <a:prstGeom prst="rect">
            <a:avLst/>
          </a:prstGeom>
        </p:spPr>
        <p:txBody>
          <a:bodyPr wrap="none">
            <a:spAutoFit/>
          </a:bodyPr>
          <a:lstStyle/>
          <a:p>
            <a:pPr algn="ctr"/>
            <a:r>
              <a:rPr lang="ja-JP" altLang="en-US" sz="3400" dirty="0">
                <a:solidFill>
                  <a:schemeClr val="accent2"/>
                </a:solidFill>
                <a:latin typeface="Meiryo UI" panose="020B0604030504040204" pitchFamily="50" charset="-128"/>
                <a:ea typeface="Meiryo UI" panose="020B0604030504040204" pitchFamily="50" charset="-128"/>
              </a:rPr>
              <a:t>やり方</a:t>
            </a:r>
            <a:r>
              <a:rPr lang="en-US" altLang="ja-JP" sz="3400" dirty="0">
                <a:solidFill>
                  <a:schemeClr val="accent2"/>
                </a:solidFill>
                <a:latin typeface="Meiryo UI" panose="020B0604030504040204" pitchFamily="50" charset="-128"/>
                <a:ea typeface="Meiryo UI" panose="020B0604030504040204" pitchFamily="50" charset="-128"/>
              </a:rPr>
              <a:t>3</a:t>
            </a:r>
          </a:p>
        </p:txBody>
      </p:sp>
      <p:sp>
        <p:nvSpPr>
          <p:cNvPr id="20" name="テキスト ボックス 19">
            <a:extLst>
              <a:ext uri="{FF2B5EF4-FFF2-40B4-BE49-F238E27FC236}">
                <a16:creationId xmlns:a16="http://schemas.microsoft.com/office/drawing/2014/main" id="{B40480C1-362A-498C-A23B-13E44D15389E}"/>
              </a:ext>
            </a:extLst>
          </p:cNvPr>
          <p:cNvSpPr txBox="1"/>
          <p:nvPr/>
        </p:nvSpPr>
        <p:spPr>
          <a:xfrm>
            <a:off x="5341240" y="4418595"/>
            <a:ext cx="1763624" cy="553998"/>
          </a:xfrm>
          <a:prstGeom prst="rect">
            <a:avLst/>
          </a:prstGeom>
          <a:noFill/>
        </p:spPr>
        <p:txBody>
          <a:bodyPr wrap="none" rtlCol="0">
            <a:spAutoFit/>
          </a:bodyPr>
          <a:lstStyle/>
          <a:p>
            <a:r>
              <a:rPr lang="en-US" altLang="ja-JP" sz="3000" dirty="0">
                <a:latin typeface="Meiryo UI" panose="020B0604030504040204" pitchFamily="50" charset="-128"/>
                <a:ea typeface="Meiryo UI" panose="020B0604030504040204" pitchFamily="50" charset="-128"/>
              </a:rPr>
              <a:t>MAP</a:t>
            </a:r>
            <a:r>
              <a:rPr lang="ja-JP" altLang="en-US" sz="3000" dirty="0">
                <a:latin typeface="Meiryo UI" panose="020B0604030504040204" pitchFamily="50" charset="-128"/>
                <a:ea typeface="Meiryo UI" panose="020B0604030504040204" pitchFamily="50" charset="-128"/>
              </a:rPr>
              <a:t>推定</a:t>
            </a:r>
            <a:endParaRPr lang="en-US" altLang="ja-JP" sz="30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08AA0AAB-6F20-49FF-9CCA-9BCB5846ED7D}"/>
              </a:ext>
            </a:extLst>
          </p:cNvPr>
          <p:cNvSpPr/>
          <p:nvPr/>
        </p:nvSpPr>
        <p:spPr>
          <a:xfrm>
            <a:off x="696074" y="5320938"/>
            <a:ext cx="1075829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000" dirty="0">
                <a:solidFill>
                  <a:schemeClr val="accent2"/>
                </a:solidFill>
                <a:latin typeface="Meiryo UI" panose="020B0604030504040204" pitchFamily="50" charset="-128"/>
                <a:ea typeface="Meiryo UI" panose="020B0604030504040204" pitchFamily="50" charset="-128"/>
              </a:rPr>
              <a:t>MCMC</a:t>
            </a:r>
            <a:r>
              <a:rPr lang="ja-JP" altLang="en-US" sz="3000" dirty="0">
                <a:solidFill>
                  <a:schemeClr val="accent2"/>
                </a:solidFill>
                <a:latin typeface="Meiryo UI" panose="020B0604030504040204" pitchFamily="50" charset="-128"/>
                <a:ea typeface="Meiryo UI" panose="020B0604030504040204" pitchFamily="50" charset="-128"/>
              </a:rPr>
              <a:t>を使うと一般的な統計モデルの</a:t>
            </a:r>
            <a:endParaRPr lang="en-US" altLang="ja-JP" sz="3000" dirty="0">
              <a:solidFill>
                <a:schemeClr val="accent2"/>
              </a:solidFill>
              <a:latin typeface="Meiryo UI" panose="020B0604030504040204" pitchFamily="50" charset="-128"/>
              <a:ea typeface="Meiryo UI" panose="020B0604030504040204" pitchFamily="50" charset="-128"/>
            </a:endParaRPr>
          </a:p>
          <a:p>
            <a:pPr lvl="0" algn="ctr"/>
            <a:r>
              <a:rPr lang="ja-JP" altLang="en-US" sz="3000" dirty="0">
                <a:solidFill>
                  <a:schemeClr val="accent2"/>
                </a:solidFill>
                <a:latin typeface="Meiryo UI" panose="020B0604030504040204" pitchFamily="50" charset="-128"/>
                <a:ea typeface="Meiryo UI" panose="020B0604030504040204" pitchFamily="50" charset="-128"/>
              </a:rPr>
              <a:t>事後分布から</a:t>
            </a:r>
            <a:r>
              <a:rPr lang="en-US" altLang="ja-JP" sz="3000" dirty="0">
                <a:solidFill>
                  <a:schemeClr val="accent2"/>
                </a:solidFill>
                <a:latin typeface="Meiryo UI" panose="020B0604030504040204" pitchFamily="50" charset="-128"/>
                <a:ea typeface="Meiryo UI" panose="020B0604030504040204" pitchFamily="50" charset="-128"/>
              </a:rPr>
              <a:t>θ</a:t>
            </a:r>
            <a:r>
              <a:rPr lang="ja-JP" altLang="en-US" sz="3000" dirty="0">
                <a:solidFill>
                  <a:schemeClr val="accent2"/>
                </a:solidFill>
                <a:latin typeface="Meiryo UI" panose="020B0604030504040204" pitchFamily="50" charset="-128"/>
                <a:ea typeface="Meiryo UI" panose="020B0604030504040204" pitchFamily="50" charset="-128"/>
              </a:rPr>
              <a:t>をサンプリングできる</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3264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4261</TotalTime>
  <Words>331</Words>
  <Application>Microsoft Office PowerPoint</Application>
  <PresentationFormat>ワイド画面</PresentationFormat>
  <Paragraphs>59</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118</cp:revision>
  <dcterms:created xsi:type="dcterms:W3CDTF">2017-12-20T12:04:47Z</dcterms:created>
  <dcterms:modified xsi:type="dcterms:W3CDTF">2018-01-20T03:36:16Z</dcterms:modified>
</cp:coreProperties>
</file>