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312" r:id="rId3"/>
    <p:sldId id="313" r:id="rId4"/>
    <p:sldId id="314" r:id="rId5"/>
    <p:sldId id="315" r:id="rId6"/>
    <p:sldId id="316" r:id="rId7"/>
    <p:sldId id="318" r:id="rId8"/>
    <p:sldId id="317" r:id="rId9"/>
    <p:sldId id="319" r:id="rId10"/>
    <p:sldId id="320" r:id="rId11"/>
    <p:sldId id="321" r:id="rId12"/>
    <p:sldId id="322" r:id="rId13"/>
    <p:sldId id="323"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a:srgbClr val="FFCCFF"/>
    <a:srgbClr val="FFFF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2" d="100"/>
          <a:sy n="72" d="100"/>
        </p:scale>
        <p:origin x="8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F31B6A-92DD-48D5-B859-2DB4893EE87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938FE91E-5BB8-4E9A-910B-AF42898CD2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AB8A4DC-23D7-4F41-AEC8-33C4A1C60E0D}"/>
              </a:ext>
            </a:extLst>
          </p:cNvPr>
          <p:cNvSpPr>
            <a:spLocks noGrp="1"/>
          </p:cNvSpPr>
          <p:nvPr>
            <p:ph type="dt" sz="half" idx="10"/>
          </p:nvPr>
        </p:nvSpPr>
        <p:spPr/>
        <p:txBody>
          <a:bodyPr/>
          <a:lstStyle/>
          <a:p>
            <a:fld id="{39A09537-CC24-4F06-9D3E-2D3FC8049D88}" type="datetimeFigureOut">
              <a:rPr kumimoji="1" lang="ja-JP" altLang="en-US" smtClean="0"/>
              <a:t>2018/1/27</a:t>
            </a:fld>
            <a:endParaRPr kumimoji="1" lang="ja-JP" altLang="en-US"/>
          </a:p>
        </p:txBody>
      </p:sp>
      <p:sp>
        <p:nvSpPr>
          <p:cNvPr id="5" name="フッター プレースホルダー 4">
            <a:extLst>
              <a:ext uri="{FF2B5EF4-FFF2-40B4-BE49-F238E27FC236}">
                <a16:creationId xmlns:a16="http://schemas.microsoft.com/office/drawing/2014/main" id="{4B4AC873-13D6-46BB-8D8B-30DD0493FC8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D031491-F0F2-4C48-81DB-D74B26BF65D9}"/>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4256347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0DFE1A-DEB6-4E50-9BF9-489586620CA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639F5AB-C188-4664-8EC2-EE390D025D4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9F31FD2-4F7B-4F3C-8C8C-6D09E23F48FD}"/>
              </a:ext>
            </a:extLst>
          </p:cNvPr>
          <p:cNvSpPr>
            <a:spLocks noGrp="1"/>
          </p:cNvSpPr>
          <p:nvPr>
            <p:ph type="dt" sz="half" idx="10"/>
          </p:nvPr>
        </p:nvSpPr>
        <p:spPr/>
        <p:txBody>
          <a:bodyPr/>
          <a:lstStyle/>
          <a:p>
            <a:fld id="{39A09537-CC24-4F06-9D3E-2D3FC8049D88}" type="datetimeFigureOut">
              <a:rPr kumimoji="1" lang="ja-JP" altLang="en-US" smtClean="0"/>
              <a:t>2018/1/27</a:t>
            </a:fld>
            <a:endParaRPr kumimoji="1" lang="ja-JP" altLang="en-US"/>
          </a:p>
        </p:txBody>
      </p:sp>
      <p:sp>
        <p:nvSpPr>
          <p:cNvPr id="5" name="フッター プレースホルダー 4">
            <a:extLst>
              <a:ext uri="{FF2B5EF4-FFF2-40B4-BE49-F238E27FC236}">
                <a16:creationId xmlns:a16="http://schemas.microsoft.com/office/drawing/2014/main" id="{3D9D2F8D-08A7-4BE6-91AA-2874D8D4B0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36D947A-CD3A-401B-8788-3228FEF2CB5B}"/>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985132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5A23922-06E9-4355-9FDC-85B88560EF7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C39D56F-E7F9-4F7A-AB75-BC3C32D3F63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C214983-6D90-4C1D-A8DD-E30F5F053994}"/>
              </a:ext>
            </a:extLst>
          </p:cNvPr>
          <p:cNvSpPr>
            <a:spLocks noGrp="1"/>
          </p:cNvSpPr>
          <p:nvPr>
            <p:ph type="dt" sz="half" idx="10"/>
          </p:nvPr>
        </p:nvSpPr>
        <p:spPr/>
        <p:txBody>
          <a:bodyPr/>
          <a:lstStyle/>
          <a:p>
            <a:fld id="{39A09537-CC24-4F06-9D3E-2D3FC8049D88}" type="datetimeFigureOut">
              <a:rPr kumimoji="1" lang="ja-JP" altLang="en-US" smtClean="0"/>
              <a:t>2018/1/27</a:t>
            </a:fld>
            <a:endParaRPr kumimoji="1" lang="ja-JP" altLang="en-US"/>
          </a:p>
        </p:txBody>
      </p:sp>
      <p:sp>
        <p:nvSpPr>
          <p:cNvPr id="5" name="フッター プレースホルダー 4">
            <a:extLst>
              <a:ext uri="{FF2B5EF4-FFF2-40B4-BE49-F238E27FC236}">
                <a16:creationId xmlns:a16="http://schemas.microsoft.com/office/drawing/2014/main" id="{CD4400AD-958D-4188-A604-FCB2671495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B857CC2-F188-493D-B0D0-52B58A24D9E2}"/>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154307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47EC60-0E46-423F-94D9-E247E38448F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3D67E3-C385-4B81-AF6E-D144A47C2DC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1B8AD5F-CA5E-4595-9908-516E648CC754}"/>
              </a:ext>
            </a:extLst>
          </p:cNvPr>
          <p:cNvSpPr>
            <a:spLocks noGrp="1"/>
          </p:cNvSpPr>
          <p:nvPr>
            <p:ph type="dt" sz="half" idx="10"/>
          </p:nvPr>
        </p:nvSpPr>
        <p:spPr/>
        <p:txBody>
          <a:bodyPr/>
          <a:lstStyle/>
          <a:p>
            <a:fld id="{39A09537-CC24-4F06-9D3E-2D3FC8049D88}" type="datetimeFigureOut">
              <a:rPr kumimoji="1" lang="ja-JP" altLang="en-US" smtClean="0"/>
              <a:t>2018/1/27</a:t>
            </a:fld>
            <a:endParaRPr kumimoji="1" lang="ja-JP" altLang="en-US"/>
          </a:p>
        </p:txBody>
      </p:sp>
      <p:sp>
        <p:nvSpPr>
          <p:cNvPr id="5" name="フッター プレースホルダー 4">
            <a:extLst>
              <a:ext uri="{FF2B5EF4-FFF2-40B4-BE49-F238E27FC236}">
                <a16:creationId xmlns:a16="http://schemas.microsoft.com/office/drawing/2014/main" id="{8BB29551-5D82-4686-A0D2-6F20464FA22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A386F68-F3A7-4F2B-A96A-70691A7D0312}"/>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29325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F90853-64EA-4DD2-80C7-E55C20BD9BF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43964B8-23C3-4596-9B60-B520811760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283EFF4-76F4-40B0-9C9B-538C127C68B9}"/>
              </a:ext>
            </a:extLst>
          </p:cNvPr>
          <p:cNvSpPr>
            <a:spLocks noGrp="1"/>
          </p:cNvSpPr>
          <p:nvPr>
            <p:ph type="dt" sz="half" idx="10"/>
          </p:nvPr>
        </p:nvSpPr>
        <p:spPr/>
        <p:txBody>
          <a:bodyPr/>
          <a:lstStyle/>
          <a:p>
            <a:fld id="{39A09537-CC24-4F06-9D3E-2D3FC8049D88}" type="datetimeFigureOut">
              <a:rPr kumimoji="1" lang="ja-JP" altLang="en-US" smtClean="0"/>
              <a:t>2018/1/27</a:t>
            </a:fld>
            <a:endParaRPr kumimoji="1" lang="ja-JP" altLang="en-US"/>
          </a:p>
        </p:txBody>
      </p:sp>
      <p:sp>
        <p:nvSpPr>
          <p:cNvPr id="5" name="フッター プレースホルダー 4">
            <a:extLst>
              <a:ext uri="{FF2B5EF4-FFF2-40B4-BE49-F238E27FC236}">
                <a16:creationId xmlns:a16="http://schemas.microsoft.com/office/drawing/2014/main" id="{3ED17F6E-127E-42BE-B240-2555A3A9496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8FF002E-2F22-4822-9362-F10E5F0B0692}"/>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2769879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2B8409-8E40-414A-AFFF-DDB564EB750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050DDA1-201A-4E95-B1ED-6FBF9C231DD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D6E8C88-83BD-40CD-BFE4-80F0CD57897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636E1C2-E713-478F-B52C-F3A1AECF9E4F}"/>
              </a:ext>
            </a:extLst>
          </p:cNvPr>
          <p:cNvSpPr>
            <a:spLocks noGrp="1"/>
          </p:cNvSpPr>
          <p:nvPr>
            <p:ph type="dt" sz="half" idx="10"/>
          </p:nvPr>
        </p:nvSpPr>
        <p:spPr/>
        <p:txBody>
          <a:bodyPr/>
          <a:lstStyle/>
          <a:p>
            <a:fld id="{39A09537-CC24-4F06-9D3E-2D3FC8049D88}" type="datetimeFigureOut">
              <a:rPr kumimoji="1" lang="ja-JP" altLang="en-US" smtClean="0"/>
              <a:t>2018/1/27</a:t>
            </a:fld>
            <a:endParaRPr kumimoji="1" lang="ja-JP" altLang="en-US"/>
          </a:p>
        </p:txBody>
      </p:sp>
      <p:sp>
        <p:nvSpPr>
          <p:cNvPr id="6" name="フッター プレースホルダー 5">
            <a:extLst>
              <a:ext uri="{FF2B5EF4-FFF2-40B4-BE49-F238E27FC236}">
                <a16:creationId xmlns:a16="http://schemas.microsoft.com/office/drawing/2014/main" id="{F3F358F0-E89E-4AD7-85CA-E2D37E3D197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C456F50-59B3-4F36-9968-BB88F326DB59}"/>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1503349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781067-1FF5-4371-A6F8-19013C8687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DB3B800-30C6-43A2-A635-62E34C1E64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0D85788-252C-42AD-80FA-28532CE5A42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5809E12-AA39-461F-BAFE-F946C48EE7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6F08E07-9A56-4B8C-A481-46EC92FC034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67C635F-6C45-4C1F-A501-8043075D3F82}"/>
              </a:ext>
            </a:extLst>
          </p:cNvPr>
          <p:cNvSpPr>
            <a:spLocks noGrp="1"/>
          </p:cNvSpPr>
          <p:nvPr>
            <p:ph type="dt" sz="half" idx="10"/>
          </p:nvPr>
        </p:nvSpPr>
        <p:spPr/>
        <p:txBody>
          <a:bodyPr/>
          <a:lstStyle/>
          <a:p>
            <a:fld id="{39A09537-CC24-4F06-9D3E-2D3FC8049D88}" type="datetimeFigureOut">
              <a:rPr kumimoji="1" lang="ja-JP" altLang="en-US" smtClean="0"/>
              <a:t>2018/1/27</a:t>
            </a:fld>
            <a:endParaRPr kumimoji="1" lang="ja-JP" altLang="en-US"/>
          </a:p>
        </p:txBody>
      </p:sp>
      <p:sp>
        <p:nvSpPr>
          <p:cNvPr id="8" name="フッター プレースホルダー 7">
            <a:extLst>
              <a:ext uri="{FF2B5EF4-FFF2-40B4-BE49-F238E27FC236}">
                <a16:creationId xmlns:a16="http://schemas.microsoft.com/office/drawing/2014/main" id="{E1E7F0B0-33EA-44D5-95EB-789B589302F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0F52FBF-BBFE-417E-9998-9E482D55473C}"/>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506105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BA8B93-8753-495A-AFA6-9D243B0D2E4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795C710-70E1-43FB-941D-E219CB06D298}"/>
              </a:ext>
            </a:extLst>
          </p:cNvPr>
          <p:cNvSpPr>
            <a:spLocks noGrp="1"/>
          </p:cNvSpPr>
          <p:nvPr>
            <p:ph type="dt" sz="half" idx="10"/>
          </p:nvPr>
        </p:nvSpPr>
        <p:spPr/>
        <p:txBody>
          <a:bodyPr/>
          <a:lstStyle/>
          <a:p>
            <a:fld id="{39A09537-CC24-4F06-9D3E-2D3FC8049D88}" type="datetimeFigureOut">
              <a:rPr kumimoji="1" lang="ja-JP" altLang="en-US" smtClean="0"/>
              <a:t>2018/1/27</a:t>
            </a:fld>
            <a:endParaRPr kumimoji="1" lang="ja-JP" altLang="en-US"/>
          </a:p>
        </p:txBody>
      </p:sp>
      <p:sp>
        <p:nvSpPr>
          <p:cNvPr id="4" name="フッター プレースホルダー 3">
            <a:extLst>
              <a:ext uri="{FF2B5EF4-FFF2-40B4-BE49-F238E27FC236}">
                <a16:creationId xmlns:a16="http://schemas.microsoft.com/office/drawing/2014/main" id="{B9AC0BE2-38C2-4B9E-B6FF-AEB285F795E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4CA4796-E2EB-4E71-BB03-555D67B1BBCD}"/>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256701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721B895-A1DF-40F1-8BA7-DD29F08382D0}"/>
              </a:ext>
            </a:extLst>
          </p:cNvPr>
          <p:cNvSpPr>
            <a:spLocks noGrp="1"/>
          </p:cNvSpPr>
          <p:nvPr>
            <p:ph type="dt" sz="half" idx="10"/>
          </p:nvPr>
        </p:nvSpPr>
        <p:spPr/>
        <p:txBody>
          <a:bodyPr/>
          <a:lstStyle/>
          <a:p>
            <a:fld id="{39A09537-CC24-4F06-9D3E-2D3FC8049D88}" type="datetimeFigureOut">
              <a:rPr kumimoji="1" lang="ja-JP" altLang="en-US" smtClean="0"/>
              <a:t>2018/1/27</a:t>
            </a:fld>
            <a:endParaRPr kumimoji="1" lang="ja-JP" altLang="en-US"/>
          </a:p>
        </p:txBody>
      </p:sp>
      <p:sp>
        <p:nvSpPr>
          <p:cNvPr id="3" name="フッター プレースホルダー 2">
            <a:extLst>
              <a:ext uri="{FF2B5EF4-FFF2-40B4-BE49-F238E27FC236}">
                <a16:creationId xmlns:a16="http://schemas.microsoft.com/office/drawing/2014/main" id="{82E5D0D5-A395-4E86-A022-E1EC92AF51E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7E826A7-0B14-4B0E-B4E5-B33F7597804C}"/>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1112824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930B79-84B9-456A-8B98-EDD4C3EA5E9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585B831-233A-4BE3-A081-D7B7F1BAF2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BFCB22A-0BCA-4054-8512-F1D09C811F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08CBD0B-8213-4F93-A710-72A8C867209E}"/>
              </a:ext>
            </a:extLst>
          </p:cNvPr>
          <p:cNvSpPr>
            <a:spLocks noGrp="1"/>
          </p:cNvSpPr>
          <p:nvPr>
            <p:ph type="dt" sz="half" idx="10"/>
          </p:nvPr>
        </p:nvSpPr>
        <p:spPr/>
        <p:txBody>
          <a:bodyPr/>
          <a:lstStyle/>
          <a:p>
            <a:fld id="{39A09537-CC24-4F06-9D3E-2D3FC8049D88}" type="datetimeFigureOut">
              <a:rPr kumimoji="1" lang="ja-JP" altLang="en-US" smtClean="0"/>
              <a:t>2018/1/27</a:t>
            </a:fld>
            <a:endParaRPr kumimoji="1" lang="ja-JP" altLang="en-US"/>
          </a:p>
        </p:txBody>
      </p:sp>
      <p:sp>
        <p:nvSpPr>
          <p:cNvPr id="6" name="フッター プレースホルダー 5">
            <a:extLst>
              <a:ext uri="{FF2B5EF4-FFF2-40B4-BE49-F238E27FC236}">
                <a16:creationId xmlns:a16="http://schemas.microsoft.com/office/drawing/2014/main" id="{C15A86B8-9E05-4B67-A93D-DE8A8FB50CF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B9DE324-DCA8-4AC9-81F2-811C605FABF6}"/>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4213681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9EDB76-9E7E-4B26-8C2D-58A5013CB9D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1672B0E-42A9-4882-8F40-F03D84532E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F6DC5AB-672B-4977-A368-1CF6404656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50B351B-88C2-4661-8CCB-1DDE34A5CCAD}"/>
              </a:ext>
            </a:extLst>
          </p:cNvPr>
          <p:cNvSpPr>
            <a:spLocks noGrp="1"/>
          </p:cNvSpPr>
          <p:nvPr>
            <p:ph type="dt" sz="half" idx="10"/>
          </p:nvPr>
        </p:nvSpPr>
        <p:spPr/>
        <p:txBody>
          <a:bodyPr/>
          <a:lstStyle/>
          <a:p>
            <a:fld id="{39A09537-CC24-4F06-9D3E-2D3FC8049D88}" type="datetimeFigureOut">
              <a:rPr kumimoji="1" lang="ja-JP" altLang="en-US" smtClean="0"/>
              <a:t>2018/1/27</a:t>
            </a:fld>
            <a:endParaRPr kumimoji="1" lang="ja-JP" altLang="en-US"/>
          </a:p>
        </p:txBody>
      </p:sp>
      <p:sp>
        <p:nvSpPr>
          <p:cNvPr id="6" name="フッター プレースホルダー 5">
            <a:extLst>
              <a:ext uri="{FF2B5EF4-FFF2-40B4-BE49-F238E27FC236}">
                <a16:creationId xmlns:a16="http://schemas.microsoft.com/office/drawing/2014/main" id="{6EA60F26-3B9B-4CA0-BE5D-0175F39C59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92B9FC7-C66A-4765-BDE3-915AA6148ECD}"/>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2380702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DE29723-876A-4916-BF1A-78039BFA61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FCF10D0-54D6-4E13-B72B-C765E09ED0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0B2D8A4-28E4-42C0-9E9B-3135F083CB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A09537-CC24-4F06-9D3E-2D3FC8049D88}" type="datetimeFigureOut">
              <a:rPr kumimoji="1" lang="ja-JP" altLang="en-US" smtClean="0"/>
              <a:t>2018/1/27</a:t>
            </a:fld>
            <a:endParaRPr kumimoji="1" lang="ja-JP" altLang="en-US"/>
          </a:p>
        </p:txBody>
      </p:sp>
      <p:sp>
        <p:nvSpPr>
          <p:cNvPr id="5" name="フッター プレースホルダー 4">
            <a:extLst>
              <a:ext uri="{FF2B5EF4-FFF2-40B4-BE49-F238E27FC236}">
                <a16:creationId xmlns:a16="http://schemas.microsoft.com/office/drawing/2014/main" id="{87548A5B-53F3-484E-A68E-3F8505C119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2DFF2EB-CA09-463B-B817-BBA7F79CC3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467972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50.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 name="正方形/長方形 1">
            <a:extLst>
              <a:ext uri="{FF2B5EF4-FFF2-40B4-BE49-F238E27FC236}">
                <a16:creationId xmlns:a16="http://schemas.microsoft.com/office/drawing/2014/main" id="{1E5D5B68-5AC7-45F7-8C5A-40C461F6D3D7}"/>
              </a:ext>
            </a:extLst>
          </p:cNvPr>
          <p:cNvSpPr/>
          <p:nvPr/>
        </p:nvSpPr>
        <p:spPr>
          <a:xfrm>
            <a:off x="3946697" y="1276858"/>
            <a:ext cx="4450081" cy="1672045"/>
          </a:xfrm>
          <a:prstGeom prst="rect">
            <a:avLst/>
          </a:prstGeom>
          <a:solidFill>
            <a:schemeClr val="accent3">
              <a:lumMod val="20000"/>
              <a:lumOff val="80000"/>
              <a:alpha val="80000"/>
            </a:schemeClr>
          </a:solidFill>
          <a:ln>
            <a:no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4000" dirty="0">
                <a:solidFill>
                  <a:schemeClr val="tx1"/>
                </a:solidFill>
                <a:latin typeface="Meiryo UI" panose="020B0604030504040204" pitchFamily="50" charset="-128"/>
                <a:ea typeface="Meiryo UI" panose="020B0604030504040204" pitchFamily="50" charset="-128"/>
              </a:rPr>
              <a:t>モンテカルロ法とは</a:t>
            </a:r>
            <a:endParaRPr kumimoji="1" lang="ja-JP" altLang="en-US" sz="4000" dirty="0">
              <a:solidFill>
                <a:schemeClr val="tx1"/>
              </a:solidFill>
              <a:latin typeface="Meiryo UI" panose="020B0604030504040204" pitchFamily="50" charset="-128"/>
              <a:ea typeface="Meiryo UI" panose="020B0604030504040204" pitchFamily="50" charset="-128"/>
            </a:endParaRPr>
          </a:p>
        </p:txBody>
      </p:sp>
      <p:sp>
        <p:nvSpPr>
          <p:cNvPr id="21" name="正方形/長方形 20">
            <a:extLst>
              <a:ext uri="{FF2B5EF4-FFF2-40B4-BE49-F238E27FC236}">
                <a16:creationId xmlns:a16="http://schemas.microsoft.com/office/drawing/2014/main" id="{5CAD2783-CE69-49F5-8497-0EE70AA2B9B1}"/>
              </a:ext>
            </a:extLst>
          </p:cNvPr>
          <p:cNvSpPr/>
          <p:nvPr/>
        </p:nvSpPr>
        <p:spPr>
          <a:xfrm>
            <a:off x="2442060" y="3735791"/>
            <a:ext cx="7276706" cy="1606733"/>
          </a:xfrm>
          <a:prstGeom prst="rect">
            <a:avLst/>
          </a:prstGeom>
          <a:solidFill>
            <a:schemeClr val="accent5">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kumimoji="1" lang="ja-JP" altLang="en-US" sz="2400" dirty="0">
                <a:solidFill>
                  <a:schemeClr val="tx1"/>
                </a:solidFill>
                <a:latin typeface="Meiryo UI" panose="020B0604030504040204" pitchFamily="50" charset="-128"/>
                <a:ea typeface="Meiryo UI" panose="020B0604030504040204" pitchFamily="50" charset="-128"/>
              </a:rPr>
              <a:t>この講義で身に</a:t>
            </a:r>
            <a:r>
              <a:rPr lang="ja-JP" altLang="en-US" sz="2400" dirty="0">
                <a:solidFill>
                  <a:schemeClr val="tx1"/>
                </a:solidFill>
                <a:latin typeface="Meiryo UI" panose="020B0604030504040204" pitchFamily="50" charset="-128"/>
                <a:ea typeface="Meiryo UI" panose="020B0604030504040204" pitchFamily="50" charset="-128"/>
              </a:rPr>
              <a:t>付く事</a:t>
            </a:r>
          </a:p>
          <a:p>
            <a:pPr marL="514350" indent="-514350">
              <a:buFont typeface="+mj-lt"/>
              <a:buAutoNum type="romanUcPeriod"/>
            </a:pPr>
            <a:r>
              <a:rPr lang="ja-JP" altLang="en-US" sz="2000" dirty="0">
                <a:solidFill>
                  <a:schemeClr val="tx1"/>
                </a:solidFill>
                <a:latin typeface="Meiryo UI" panose="020B0604030504040204" pitchFamily="50" charset="-128"/>
                <a:ea typeface="Meiryo UI" panose="020B0604030504040204" pitchFamily="50" charset="-128"/>
              </a:rPr>
              <a:t>モンテカルロ法とはどのような手法かが理解できる</a:t>
            </a:r>
            <a:endParaRPr lang="en-US" altLang="ja-JP" sz="20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81115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en-US" altLang="ja-JP" sz="2000" dirty="0">
                <a:solidFill>
                  <a:schemeClr val="tx1"/>
                </a:solidFill>
                <a:latin typeface="Meiryo UI" panose="020B0604030504040204" pitchFamily="50" charset="-128"/>
                <a:ea typeface="Meiryo UI" panose="020B0604030504040204" pitchFamily="50" charset="-128"/>
              </a:rPr>
              <a:t>1000</a:t>
            </a:r>
            <a:r>
              <a:rPr lang="ja-JP" altLang="en-US" sz="2000" dirty="0">
                <a:solidFill>
                  <a:schemeClr val="tx1"/>
                </a:solidFill>
                <a:latin typeface="Meiryo UI" panose="020B0604030504040204" pitchFamily="50" charset="-128"/>
                <a:ea typeface="Meiryo UI" panose="020B0604030504040204" pitchFamily="50" charset="-128"/>
              </a:rPr>
              <a:t>点打った場合</a:t>
            </a:r>
            <a:endParaRPr lang="en-US" altLang="ja-JP" sz="2000" dirty="0">
              <a:solidFill>
                <a:schemeClr val="tx1"/>
              </a:solidFill>
              <a:latin typeface="Meiryo UI" panose="020B0604030504040204" pitchFamily="50" charset="-128"/>
              <a:ea typeface="Meiryo UI" panose="020B0604030504040204" pitchFamily="50" charset="-128"/>
            </a:endParaRPr>
          </a:p>
        </p:txBody>
      </p:sp>
      <p:pic>
        <p:nvPicPr>
          <p:cNvPr id="4" name="図 3">
            <a:extLst>
              <a:ext uri="{FF2B5EF4-FFF2-40B4-BE49-F238E27FC236}">
                <a16:creationId xmlns:a16="http://schemas.microsoft.com/office/drawing/2014/main" id="{E43A4575-AA11-4B75-A615-18AF23F313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760" y="1276858"/>
            <a:ext cx="5486411" cy="5486411"/>
          </a:xfrm>
          <a:prstGeom prst="rect">
            <a:avLst/>
          </a:prstGeom>
        </p:spPr>
      </p:pic>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585D5ECA-71CA-4687-8EFA-721742B8E566}"/>
                  </a:ext>
                </a:extLst>
              </p:cNvPr>
              <p:cNvSpPr/>
              <p:nvPr/>
            </p:nvSpPr>
            <p:spPr>
              <a:xfrm>
                <a:off x="6261463" y="1919667"/>
                <a:ext cx="5495107" cy="1253152"/>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ja-JP" sz="3000" i="1" smtClean="0">
                              <a:solidFill>
                                <a:schemeClr val="tx1"/>
                              </a:solidFill>
                              <a:latin typeface="Cambria Math" panose="02040503050406030204" pitchFamily="18" charset="0"/>
                              <a:ea typeface="Meiryo UI" panose="020B0604030504040204" pitchFamily="50" charset="-128"/>
                            </a:rPr>
                          </m:ctrlPr>
                        </m:fPr>
                        <m:num>
                          <m:r>
                            <a:rPr lang="el-GR" altLang="ja-JP" sz="3000" i="1">
                              <a:solidFill>
                                <a:schemeClr val="tx1"/>
                              </a:solidFill>
                              <a:latin typeface="Cambria Math" panose="02040503050406030204" pitchFamily="18" charset="0"/>
                              <a:ea typeface="Meiryo UI" panose="020B0604030504040204" pitchFamily="50" charset="-128"/>
                            </a:rPr>
                            <m:t>𝜋</m:t>
                          </m:r>
                          <m:r>
                            <a:rPr lang="en-US" altLang="ja-JP" sz="3000" b="0" i="1" smtClean="0">
                              <a:solidFill>
                                <a:schemeClr val="tx1"/>
                              </a:solidFill>
                              <a:latin typeface="Cambria Math" panose="02040503050406030204" pitchFamily="18" charset="0"/>
                              <a:ea typeface="Meiryo UI" panose="020B0604030504040204" pitchFamily="50" charset="-128"/>
                            </a:rPr>
                            <m:t>/4</m:t>
                          </m:r>
                        </m:num>
                        <m:den>
                          <m:r>
                            <a:rPr lang="en-US" altLang="ja-JP" sz="3000" b="0" i="1" smtClean="0">
                              <a:solidFill>
                                <a:schemeClr val="tx1"/>
                              </a:solidFill>
                              <a:latin typeface="Cambria Math" panose="02040503050406030204" pitchFamily="18" charset="0"/>
                              <a:ea typeface="Meiryo UI" panose="020B0604030504040204" pitchFamily="50" charset="-128"/>
                            </a:rPr>
                            <m:t>1</m:t>
                          </m:r>
                        </m:den>
                      </m:f>
                      <m:r>
                        <a:rPr lang="en-US" altLang="ja-JP" sz="3000" b="0" i="1" smtClean="0">
                          <a:solidFill>
                            <a:schemeClr val="tx1"/>
                          </a:solidFill>
                          <a:latin typeface="Cambria Math" panose="02040503050406030204" pitchFamily="18" charset="0"/>
                          <a:ea typeface="Meiryo UI" panose="020B0604030504040204" pitchFamily="50" charset="-128"/>
                        </a:rPr>
                        <m:t>=0.785</m:t>
                      </m:r>
                    </m:oMath>
                  </m:oMathPara>
                </a14:m>
                <a:endParaRPr lang="en-US" altLang="ja-JP" sz="3000" dirty="0">
                  <a:solidFill>
                    <a:schemeClr val="tx1"/>
                  </a:solidFill>
                  <a:latin typeface="Meiryo UI" panose="020B0604030504040204" pitchFamily="50" charset="-128"/>
                  <a:ea typeface="Meiryo UI" panose="020B0604030504040204" pitchFamily="50" charset="-128"/>
                </a:endParaRPr>
              </a:p>
            </p:txBody>
          </p:sp>
        </mc:Choice>
        <mc:Fallback xmlns="">
          <p:sp>
            <p:nvSpPr>
              <p:cNvPr id="13" name="正方形/長方形 12">
                <a:extLst>
                  <a:ext uri="{FF2B5EF4-FFF2-40B4-BE49-F238E27FC236}">
                    <a16:creationId xmlns:a16="http://schemas.microsoft.com/office/drawing/2014/main" id="{585D5ECA-71CA-4687-8EFA-721742B8E566}"/>
                  </a:ext>
                </a:extLst>
              </p:cNvPr>
              <p:cNvSpPr>
                <a:spLocks noRot="1" noChangeAspect="1" noMove="1" noResize="1" noEditPoints="1" noAdjustHandles="1" noChangeArrowheads="1" noChangeShapeType="1" noTextEdit="1"/>
              </p:cNvSpPr>
              <p:nvPr/>
            </p:nvSpPr>
            <p:spPr>
              <a:xfrm>
                <a:off x="6261463" y="1919667"/>
                <a:ext cx="5495107" cy="1253152"/>
              </a:xfrm>
              <a:prstGeom prst="rect">
                <a:avLst/>
              </a:prstGeom>
              <a:blipFill>
                <a:blip r:embed="rId5"/>
                <a:stretch>
                  <a:fillRect/>
                </a:stretch>
              </a:blipFill>
              <a:ln>
                <a:noFill/>
              </a:ln>
              <a:effectLst/>
            </p:spPr>
            <p:txBody>
              <a:bodyPr/>
              <a:lstStyle/>
              <a:p>
                <a:r>
                  <a:rPr lang="ja-JP" altLang="en-US">
                    <a:noFill/>
                  </a:rPr>
                  <a:t> </a:t>
                </a:r>
              </a:p>
            </p:txBody>
          </p:sp>
        </mc:Fallback>
      </mc:AlternateContent>
      <p:sp>
        <p:nvSpPr>
          <p:cNvPr id="19" name="正方形/長方形 18">
            <a:extLst>
              <a:ext uri="{FF2B5EF4-FFF2-40B4-BE49-F238E27FC236}">
                <a16:creationId xmlns:a16="http://schemas.microsoft.com/office/drawing/2014/main" id="{4CDE0D9D-10D2-4592-AC20-3E95280CF2BF}"/>
              </a:ext>
            </a:extLst>
          </p:cNvPr>
          <p:cNvSpPr/>
          <p:nvPr/>
        </p:nvSpPr>
        <p:spPr>
          <a:xfrm>
            <a:off x="6261463" y="4040204"/>
            <a:ext cx="5495107" cy="1253152"/>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en-US" altLang="ja-JP" sz="3000" dirty="0">
                <a:solidFill>
                  <a:schemeClr val="tx1"/>
                </a:solidFill>
                <a:latin typeface="Meiryo UI" panose="020B0604030504040204" pitchFamily="50" charset="-128"/>
                <a:ea typeface="Meiryo UI" panose="020B0604030504040204" pitchFamily="50" charset="-128"/>
              </a:rPr>
              <a:t>0.781</a:t>
            </a:r>
          </a:p>
        </p:txBody>
      </p:sp>
      <p:sp>
        <p:nvSpPr>
          <p:cNvPr id="20" name="テキスト ボックス 19">
            <a:extLst>
              <a:ext uri="{FF2B5EF4-FFF2-40B4-BE49-F238E27FC236}">
                <a16:creationId xmlns:a16="http://schemas.microsoft.com/office/drawing/2014/main" id="{47B419FA-2007-4C29-A0F3-E81425F1C947}"/>
              </a:ext>
            </a:extLst>
          </p:cNvPr>
          <p:cNvSpPr txBox="1"/>
          <p:nvPr/>
        </p:nvSpPr>
        <p:spPr>
          <a:xfrm>
            <a:off x="8325270" y="1276858"/>
            <a:ext cx="1107996" cy="461665"/>
          </a:xfrm>
          <a:prstGeom prst="rect">
            <a:avLst/>
          </a:prstGeom>
          <a:noFill/>
        </p:spPr>
        <p:txBody>
          <a:bodyPr wrap="none" rtlCol="0">
            <a:spAutoFit/>
          </a:bodyPr>
          <a:lstStyle/>
          <a:p>
            <a:r>
              <a:rPr kumimoji="1" lang="ja-JP" altLang="en-US" sz="2400" dirty="0">
                <a:latin typeface="Meiryo UI" panose="020B0604030504040204" pitchFamily="50" charset="-128"/>
                <a:ea typeface="Meiryo UI" panose="020B0604030504040204" pitchFamily="50" charset="-128"/>
              </a:rPr>
              <a:t>解析解</a:t>
            </a:r>
          </a:p>
        </p:txBody>
      </p:sp>
      <p:sp>
        <p:nvSpPr>
          <p:cNvPr id="22" name="テキスト ボックス 21">
            <a:extLst>
              <a:ext uri="{FF2B5EF4-FFF2-40B4-BE49-F238E27FC236}">
                <a16:creationId xmlns:a16="http://schemas.microsoft.com/office/drawing/2014/main" id="{F61EAFA1-8FD5-40F1-B386-08EA65FFB51D}"/>
              </a:ext>
            </a:extLst>
          </p:cNvPr>
          <p:cNvSpPr txBox="1"/>
          <p:nvPr/>
        </p:nvSpPr>
        <p:spPr>
          <a:xfrm>
            <a:off x="8067091" y="3375679"/>
            <a:ext cx="1883849" cy="461665"/>
          </a:xfrm>
          <a:prstGeom prst="rect">
            <a:avLst/>
          </a:prstGeom>
          <a:noFill/>
        </p:spPr>
        <p:txBody>
          <a:bodyPr wrap="none" rtlCol="0">
            <a:spAutoFit/>
          </a:bodyPr>
          <a:lstStyle/>
          <a:p>
            <a:r>
              <a:rPr kumimoji="1" lang="ja-JP" altLang="en-US" sz="2400" dirty="0">
                <a:latin typeface="Meiryo UI" panose="020B0604030504040204" pitchFamily="50" charset="-128"/>
                <a:ea typeface="Meiryo UI" panose="020B0604030504040204" pitchFamily="50" charset="-128"/>
              </a:rPr>
              <a:t>モンテカルロ法</a:t>
            </a:r>
          </a:p>
        </p:txBody>
      </p:sp>
    </p:spTree>
    <p:extLst>
      <p:ext uri="{BB962C8B-B14F-4D97-AF65-F5344CB8AC3E}">
        <p14:creationId xmlns:p14="http://schemas.microsoft.com/office/powerpoint/2010/main" val="1615839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en-US" altLang="ja-JP" sz="2000" dirty="0">
                <a:solidFill>
                  <a:schemeClr val="tx1"/>
                </a:solidFill>
                <a:latin typeface="Meiryo UI" panose="020B0604030504040204" pitchFamily="50" charset="-128"/>
                <a:ea typeface="Meiryo UI" panose="020B0604030504040204" pitchFamily="50" charset="-128"/>
              </a:rPr>
              <a:t>1000</a:t>
            </a:r>
            <a:r>
              <a:rPr lang="ja-JP" altLang="en-US" sz="2000" dirty="0">
                <a:solidFill>
                  <a:schemeClr val="tx1"/>
                </a:solidFill>
                <a:latin typeface="Meiryo UI" panose="020B0604030504040204" pitchFamily="50" charset="-128"/>
                <a:ea typeface="Meiryo UI" panose="020B0604030504040204" pitchFamily="50" charset="-128"/>
              </a:rPr>
              <a:t>点打った場合</a:t>
            </a:r>
            <a:endParaRPr lang="en-US" altLang="ja-JP" sz="2000" dirty="0">
              <a:solidFill>
                <a:schemeClr val="tx1"/>
              </a:solidFill>
              <a:latin typeface="Meiryo UI" panose="020B0604030504040204" pitchFamily="50" charset="-128"/>
              <a:ea typeface="Meiryo UI" panose="020B0604030504040204" pitchFamily="50" charset="-128"/>
            </a:endParaRPr>
          </a:p>
        </p:txBody>
      </p:sp>
      <p:pic>
        <p:nvPicPr>
          <p:cNvPr id="4" name="図 3">
            <a:extLst>
              <a:ext uri="{FF2B5EF4-FFF2-40B4-BE49-F238E27FC236}">
                <a16:creationId xmlns:a16="http://schemas.microsoft.com/office/drawing/2014/main" id="{E43A4575-AA11-4B75-A615-18AF23F313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760" y="1276858"/>
            <a:ext cx="5486411" cy="5486411"/>
          </a:xfrm>
          <a:prstGeom prst="rect">
            <a:avLst/>
          </a:prstGeom>
        </p:spPr>
      </p:pic>
      <p:sp>
        <p:nvSpPr>
          <p:cNvPr id="12" name="テキスト ボックス 11">
            <a:extLst>
              <a:ext uri="{FF2B5EF4-FFF2-40B4-BE49-F238E27FC236}">
                <a16:creationId xmlns:a16="http://schemas.microsoft.com/office/drawing/2014/main" id="{710D327B-3875-4B41-A74D-5C5D6BBD1851}"/>
              </a:ext>
            </a:extLst>
          </p:cNvPr>
          <p:cNvSpPr txBox="1"/>
          <p:nvPr/>
        </p:nvSpPr>
        <p:spPr>
          <a:xfrm>
            <a:off x="7130919" y="5293356"/>
            <a:ext cx="4225837" cy="830997"/>
          </a:xfrm>
          <a:prstGeom prst="rect">
            <a:avLst/>
          </a:prstGeom>
          <a:noFill/>
        </p:spPr>
        <p:txBody>
          <a:bodyPr wrap="none" rtlCol="0">
            <a:spAutoFit/>
          </a:bodyPr>
          <a:lstStyle/>
          <a:p>
            <a:r>
              <a:rPr kumimoji="1" lang="ja-JP" altLang="en-US" sz="2400" dirty="0">
                <a:solidFill>
                  <a:schemeClr val="accent2"/>
                </a:solidFill>
                <a:latin typeface="Meiryo UI" panose="020B0604030504040204" pitchFamily="50" charset="-128"/>
                <a:ea typeface="Meiryo UI" panose="020B0604030504040204" pitchFamily="50" charset="-128"/>
              </a:rPr>
              <a:t>点数が増えていくと解析解に漸近</a:t>
            </a:r>
            <a:endParaRPr kumimoji="1" lang="en-US" altLang="ja-JP" sz="2400" dirty="0">
              <a:solidFill>
                <a:schemeClr val="accent2"/>
              </a:solidFill>
              <a:latin typeface="Meiryo UI" panose="020B0604030504040204" pitchFamily="50" charset="-128"/>
              <a:ea typeface="Meiryo UI" panose="020B0604030504040204" pitchFamily="50" charset="-128"/>
            </a:endParaRPr>
          </a:p>
          <a:p>
            <a:r>
              <a:rPr lang="en-US" altLang="ja-JP" sz="2400" dirty="0">
                <a:solidFill>
                  <a:schemeClr val="accent2"/>
                </a:solidFill>
                <a:latin typeface="Meiryo UI" panose="020B0604030504040204" pitchFamily="50" charset="-128"/>
                <a:ea typeface="Meiryo UI" panose="020B0604030504040204" pitchFamily="50" charset="-128"/>
              </a:rPr>
              <a:t>(</a:t>
            </a:r>
            <a:r>
              <a:rPr lang="ja-JP" altLang="en-US" sz="2400" dirty="0">
                <a:solidFill>
                  <a:schemeClr val="accent2"/>
                </a:solidFill>
                <a:latin typeface="Meiryo UI" panose="020B0604030504040204" pitchFamily="50" charset="-128"/>
                <a:ea typeface="Meiryo UI" panose="020B0604030504040204" pitchFamily="50" charset="-128"/>
              </a:rPr>
              <a:t>乱数を引いた数を</a:t>
            </a:r>
            <a:r>
              <a:rPr lang="en-US" altLang="ja-JP" sz="2400" dirty="0">
                <a:solidFill>
                  <a:schemeClr val="accent2"/>
                </a:solidFill>
                <a:latin typeface="Meiryo UI" panose="020B0604030504040204" pitchFamily="50" charset="-128"/>
                <a:ea typeface="Meiryo UI" panose="020B0604030504040204" pitchFamily="50" charset="-128"/>
              </a:rPr>
              <a:t>MCS</a:t>
            </a:r>
            <a:r>
              <a:rPr lang="ja-JP" altLang="en-US" sz="2400" dirty="0">
                <a:solidFill>
                  <a:schemeClr val="accent2"/>
                </a:solidFill>
                <a:latin typeface="Meiryo UI" panose="020B0604030504040204" pitchFamily="50" charset="-128"/>
                <a:ea typeface="Meiryo UI" panose="020B0604030504040204" pitchFamily="50" charset="-128"/>
              </a:rPr>
              <a:t>という</a:t>
            </a:r>
            <a:r>
              <a:rPr lang="en-US" altLang="ja-JP" sz="2400" dirty="0">
                <a:solidFill>
                  <a:schemeClr val="accent2"/>
                </a:solidFill>
                <a:latin typeface="Meiryo UI" panose="020B0604030504040204" pitchFamily="50" charset="-128"/>
                <a:ea typeface="Meiryo UI" panose="020B0604030504040204" pitchFamily="50" charset="-128"/>
              </a:rPr>
              <a:t>)</a:t>
            </a:r>
            <a:endParaRPr kumimoji="1" lang="ja-JP" altLang="en-US" sz="2400" dirty="0">
              <a:solidFill>
                <a:schemeClr val="accent2"/>
              </a:solidFill>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2410A0F1-79E5-4F5A-A984-A31AE5E0FBBA}"/>
                  </a:ext>
                </a:extLst>
              </p:cNvPr>
              <p:cNvSpPr/>
              <p:nvPr/>
            </p:nvSpPr>
            <p:spPr>
              <a:xfrm>
                <a:off x="6261463" y="1919667"/>
                <a:ext cx="5495107" cy="1253152"/>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ja-JP" sz="3000" i="1" smtClean="0">
                              <a:solidFill>
                                <a:schemeClr val="tx1"/>
                              </a:solidFill>
                              <a:latin typeface="Cambria Math" panose="02040503050406030204" pitchFamily="18" charset="0"/>
                              <a:ea typeface="Meiryo UI" panose="020B0604030504040204" pitchFamily="50" charset="-128"/>
                            </a:rPr>
                          </m:ctrlPr>
                        </m:fPr>
                        <m:num>
                          <m:r>
                            <a:rPr lang="el-GR" altLang="ja-JP" sz="3000" i="1">
                              <a:solidFill>
                                <a:schemeClr val="tx1"/>
                              </a:solidFill>
                              <a:latin typeface="Cambria Math" panose="02040503050406030204" pitchFamily="18" charset="0"/>
                              <a:ea typeface="Meiryo UI" panose="020B0604030504040204" pitchFamily="50" charset="-128"/>
                            </a:rPr>
                            <m:t>𝜋</m:t>
                          </m:r>
                          <m:r>
                            <a:rPr lang="en-US" altLang="ja-JP" sz="3000" b="0" i="1" smtClean="0">
                              <a:solidFill>
                                <a:schemeClr val="tx1"/>
                              </a:solidFill>
                              <a:latin typeface="Cambria Math" panose="02040503050406030204" pitchFamily="18" charset="0"/>
                              <a:ea typeface="Meiryo UI" panose="020B0604030504040204" pitchFamily="50" charset="-128"/>
                            </a:rPr>
                            <m:t>/4</m:t>
                          </m:r>
                        </m:num>
                        <m:den>
                          <m:r>
                            <a:rPr lang="en-US" altLang="ja-JP" sz="3000" b="0" i="1" smtClean="0">
                              <a:solidFill>
                                <a:schemeClr val="tx1"/>
                              </a:solidFill>
                              <a:latin typeface="Cambria Math" panose="02040503050406030204" pitchFamily="18" charset="0"/>
                              <a:ea typeface="Meiryo UI" panose="020B0604030504040204" pitchFamily="50" charset="-128"/>
                            </a:rPr>
                            <m:t>1</m:t>
                          </m:r>
                        </m:den>
                      </m:f>
                      <m:r>
                        <a:rPr lang="en-US" altLang="ja-JP" sz="3000" b="0" i="1" smtClean="0">
                          <a:solidFill>
                            <a:schemeClr val="tx1"/>
                          </a:solidFill>
                          <a:latin typeface="Cambria Math" panose="02040503050406030204" pitchFamily="18" charset="0"/>
                          <a:ea typeface="Meiryo UI" panose="020B0604030504040204" pitchFamily="50" charset="-128"/>
                        </a:rPr>
                        <m:t>=0.785</m:t>
                      </m:r>
                    </m:oMath>
                  </m:oMathPara>
                </a14:m>
                <a:endParaRPr lang="en-US" altLang="ja-JP" sz="3000" dirty="0">
                  <a:solidFill>
                    <a:schemeClr val="tx1"/>
                  </a:solidFill>
                  <a:latin typeface="Meiryo UI" panose="020B0604030504040204" pitchFamily="50" charset="-128"/>
                  <a:ea typeface="Meiryo UI" panose="020B0604030504040204" pitchFamily="50" charset="-128"/>
                </a:endParaRPr>
              </a:p>
            </p:txBody>
          </p:sp>
        </mc:Choice>
        <mc:Fallback xmlns="">
          <p:sp>
            <p:nvSpPr>
              <p:cNvPr id="11" name="正方形/長方形 10">
                <a:extLst>
                  <a:ext uri="{FF2B5EF4-FFF2-40B4-BE49-F238E27FC236}">
                    <a16:creationId xmlns:a16="http://schemas.microsoft.com/office/drawing/2014/main" id="{2410A0F1-79E5-4F5A-A984-A31AE5E0FBBA}"/>
                  </a:ext>
                </a:extLst>
              </p:cNvPr>
              <p:cNvSpPr>
                <a:spLocks noRot="1" noChangeAspect="1" noMove="1" noResize="1" noEditPoints="1" noAdjustHandles="1" noChangeArrowheads="1" noChangeShapeType="1" noTextEdit="1"/>
              </p:cNvSpPr>
              <p:nvPr/>
            </p:nvSpPr>
            <p:spPr>
              <a:xfrm>
                <a:off x="6261463" y="1919667"/>
                <a:ext cx="5495107" cy="1253152"/>
              </a:xfrm>
              <a:prstGeom prst="rect">
                <a:avLst/>
              </a:prstGeom>
              <a:blipFill>
                <a:blip r:embed="rId5"/>
                <a:stretch>
                  <a:fillRect/>
                </a:stretch>
              </a:blipFill>
              <a:ln>
                <a:noFill/>
              </a:ln>
              <a:effectLst/>
            </p:spPr>
            <p:txBody>
              <a:bodyPr/>
              <a:lstStyle/>
              <a:p>
                <a:r>
                  <a:rPr lang="ja-JP" altLang="en-US">
                    <a:noFill/>
                  </a:rPr>
                  <a:t> </a:t>
                </a:r>
              </a:p>
            </p:txBody>
          </p:sp>
        </mc:Fallback>
      </mc:AlternateContent>
      <p:sp>
        <p:nvSpPr>
          <p:cNvPr id="13" name="正方形/長方形 12">
            <a:extLst>
              <a:ext uri="{FF2B5EF4-FFF2-40B4-BE49-F238E27FC236}">
                <a16:creationId xmlns:a16="http://schemas.microsoft.com/office/drawing/2014/main" id="{3A22CB99-CE0A-4F48-8909-356BACEBCDCE}"/>
              </a:ext>
            </a:extLst>
          </p:cNvPr>
          <p:cNvSpPr/>
          <p:nvPr/>
        </p:nvSpPr>
        <p:spPr>
          <a:xfrm>
            <a:off x="6261463" y="4040204"/>
            <a:ext cx="5495107" cy="1253152"/>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en-US" altLang="ja-JP" sz="3000" dirty="0">
                <a:solidFill>
                  <a:schemeClr val="tx1"/>
                </a:solidFill>
                <a:latin typeface="Meiryo UI" panose="020B0604030504040204" pitchFamily="50" charset="-128"/>
                <a:ea typeface="Meiryo UI" panose="020B0604030504040204" pitchFamily="50" charset="-128"/>
              </a:rPr>
              <a:t>0.781</a:t>
            </a:r>
          </a:p>
        </p:txBody>
      </p:sp>
      <p:sp>
        <p:nvSpPr>
          <p:cNvPr id="19" name="テキスト ボックス 18">
            <a:extLst>
              <a:ext uri="{FF2B5EF4-FFF2-40B4-BE49-F238E27FC236}">
                <a16:creationId xmlns:a16="http://schemas.microsoft.com/office/drawing/2014/main" id="{EFC0CE49-F620-4E56-AC9C-202B8A0FCBEC}"/>
              </a:ext>
            </a:extLst>
          </p:cNvPr>
          <p:cNvSpPr txBox="1"/>
          <p:nvPr/>
        </p:nvSpPr>
        <p:spPr>
          <a:xfrm>
            <a:off x="8325270" y="1276858"/>
            <a:ext cx="1107996" cy="461665"/>
          </a:xfrm>
          <a:prstGeom prst="rect">
            <a:avLst/>
          </a:prstGeom>
          <a:noFill/>
        </p:spPr>
        <p:txBody>
          <a:bodyPr wrap="none" rtlCol="0">
            <a:spAutoFit/>
          </a:bodyPr>
          <a:lstStyle/>
          <a:p>
            <a:r>
              <a:rPr kumimoji="1" lang="ja-JP" altLang="en-US" sz="2400" dirty="0">
                <a:latin typeface="Meiryo UI" panose="020B0604030504040204" pitchFamily="50" charset="-128"/>
                <a:ea typeface="Meiryo UI" panose="020B0604030504040204" pitchFamily="50" charset="-128"/>
              </a:rPr>
              <a:t>解析解</a:t>
            </a:r>
          </a:p>
        </p:txBody>
      </p:sp>
      <p:sp>
        <p:nvSpPr>
          <p:cNvPr id="20" name="テキスト ボックス 19">
            <a:extLst>
              <a:ext uri="{FF2B5EF4-FFF2-40B4-BE49-F238E27FC236}">
                <a16:creationId xmlns:a16="http://schemas.microsoft.com/office/drawing/2014/main" id="{BFFACEFF-C55B-412F-BEF9-E41290BBBE53}"/>
              </a:ext>
            </a:extLst>
          </p:cNvPr>
          <p:cNvSpPr txBox="1"/>
          <p:nvPr/>
        </p:nvSpPr>
        <p:spPr>
          <a:xfrm>
            <a:off x="8067091" y="3375679"/>
            <a:ext cx="1883849" cy="461665"/>
          </a:xfrm>
          <a:prstGeom prst="rect">
            <a:avLst/>
          </a:prstGeom>
          <a:noFill/>
        </p:spPr>
        <p:txBody>
          <a:bodyPr wrap="none" rtlCol="0">
            <a:spAutoFit/>
          </a:bodyPr>
          <a:lstStyle/>
          <a:p>
            <a:r>
              <a:rPr kumimoji="1" lang="ja-JP" altLang="en-US" sz="2400" dirty="0">
                <a:latin typeface="Meiryo UI" panose="020B0604030504040204" pitchFamily="50" charset="-128"/>
                <a:ea typeface="Meiryo UI" panose="020B0604030504040204" pitchFamily="50" charset="-128"/>
              </a:rPr>
              <a:t>モンテカルロ法</a:t>
            </a:r>
          </a:p>
        </p:txBody>
      </p:sp>
      <p:sp>
        <p:nvSpPr>
          <p:cNvPr id="22" name="テキスト ボックス 21">
            <a:extLst>
              <a:ext uri="{FF2B5EF4-FFF2-40B4-BE49-F238E27FC236}">
                <a16:creationId xmlns:a16="http://schemas.microsoft.com/office/drawing/2014/main" id="{B3CC5E80-9C1E-4E89-9853-3A810BD5C55D}"/>
              </a:ext>
            </a:extLst>
          </p:cNvPr>
          <p:cNvSpPr txBox="1"/>
          <p:nvPr/>
        </p:nvSpPr>
        <p:spPr>
          <a:xfrm>
            <a:off x="8363451" y="6124353"/>
            <a:ext cx="2795958" cy="461665"/>
          </a:xfrm>
          <a:prstGeom prst="rect">
            <a:avLst/>
          </a:prstGeom>
          <a:noFill/>
        </p:spPr>
        <p:txBody>
          <a:bodyPr wrap="none" rtlCol="0">
            <a:spAutoFit/>
          </a:bodyPr>
          <a:lstStyle/>
          <a:p>
            <a:r>
              <a:rPr lang="en-US" altLang="ja-JP" sz="2400" b="1" dirty="0">
                <a:solidFill>
                  <a:schemeClr val="accent2"/>
                </a:solidFill>
                <a:latin typeface="Meiryo UI" panose="020B0604030504040204" pitchFamily="50" charset="-128"/>
                <a:ea typeface="Meiryo UI" panose="020B0604030504040204" pitchFamily="50" charset="-128"/>
              </a:rPr>
              <a:t>M</a:t>
            </a:r>
            <a:r>
              <a:rPr lang="en-US" altLang="ja-JP" sz="2400" dirty="0">
                <a:solidFill>
                  <a:schemeClr val="accent2"/>
                </a:solidFill>
                <a:latin typeface="Meiryo UI" panose="020B0604030504040204" pitchFamily="50" charset="-128"/>
                <a:ea typeface="Meiryo UI" panose="020B0604030504040204" pitchFamily="50" charset="-128"/>
              </a:rPr>
              <a:t>onte </a:t>
            </a:r>
            <a:r>
              <a:rPr lang="en-US" altLang="ja-JP" sz="2400" b="1" dirty="0">
                <a:solidFill>
                  <a:schemeClr val="accent2"/>
                </a:solidFill>
                <a:latin typeface="Meiryo UI" panose="020B0604030504040204" pitchFamily="50" charset="-128"/>
                <a:ea typeface="Meiryo UI" panose="020B0604030504040204" pitchFamily="50" charset="-128"/>
              </a:rPr>
              <a:t>C</a:t>
            </a:r>
            <a:r>
              <a:rPr lang="en-US" altLang="ja-JP" sz="2400" dirty="0">
                <a:solidFill>
                  <a:schemeClr val="accent2"/>
                </a:solidFill>
                <a:latin typeface="Meiryo UI" panose="020B0604030504040204" pitchFamily="50" charset="-128"/>
                <a:ea typeface="Meiryo UI" panose="020B0604030504040204" pitchFamily="50" charset="-128"/>
              </a:rPr>
              <a:t>arlo </a:t>
            </a:r>
            <a:r>
              <a:rPr lang="en-US" altLang="ja-JP" sz="2400" b="1" dirty="0">
                <a:solidFill>
                  <a:schemeClr val="accent2"/>
                </a:solidFill>
                <a:latin typeface="Meiryo UI" panose="020B0604030504040204" pitchFamily="50" charset="-128"/>
                <a:ea typeface="Meiryo UI" panose="020B0604030504040204" pitchFamily="50" charset="-128"/>
              </a:rPr>
              <a:t>S</a:t>
            </a:r>
            <a:r>
              <a:rPr lang="en-US" altLang="ja-JP" sz="2400" dirty="0">
                <a:solidFill>
                  <a:schemeClr val="accent2"/>
                </a:solidFill>
                <a:latin typeface="Meiryo UI" panose="020B0604030504040204" pitchFamily="50" charset="-128"/>
                <a:ea typeface="Meiryo UI" panose="020B0604030504040204" pitchFamily="50" charset="-128"/>
              </a:rPr>
              <a:t>tep</a:t>
            </a:r>
            <a:endParaRPr kumimoji="1" lang="ja-JP" altLang="en-US" sz="2400" dirty="0">
              <a:solidFill>
                <a:schemeClr val="accent2"/>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02467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DD828ED3-745F-4E12-A7CB-E26D3D02EB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260" y="1352765"/>
            <a:ext cx="7589703" cy="5059800"/>
          </a:xfrm>
          <a:prstGeom prst="rect">
            <a:avLst/>
          </a:prstGeom>
        </p:spPr>
      </p:pic>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000" dirty="0">
                <a:solidFill>
                  <a:schemeClr val="tx1"/>
                </a:solidFill>
                <a:latin typeface="Meiryo UI" panose="020B0604030504040204" pitchFamily="50" charset="-128"/>
                <a:ea typeface="Meiryo UI" panose="020B0604030504040204" pitchFamily="50" charset="-128"/>
              </a:rPr>
              <a:t>解の</a:t>
            </a:r>
            <a:r>
              <a:rPr lang="en-US" altLang="ja-JP" sz="2000" dirty="0">
                <a:solidFill>
                  <a:schemeClr val="tx1"/>
                </a:solidFill>
                <a:latin typeface="Meiryo UI" panose="020B0604030504040204" pitchFamily="50" charset="-128"/>
                <a:ea typeface="Meiryo UI" panose="020B0604030504040204" pitchFamily="50" charset="-128"/>
              </a:rPr>
              <a:t>MCS</a:t>
            </a:r>
            <a:r>
              <a:rPr lang="ja-JP" altLang="en-US" sz="2000" dirty="0">
                <a:solidFill>
                  <a:schemeClr val="tx1"/>
                </a:solidFill>
                <a:latin typeface="Meiryo UI" panose="020B0604030504040204" pitchFamily="50" charset="-128"/>
                <a:ea typeface="Meiryo UI" panose="020B0604030504040204" pitchFamily="50" charset="-128"/>
              </a:rPr>
              <a:t>依存性</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18" name="テキスト ボックス 17">
            <a:extLst>
              <a:ext uri="{FF2B5EF4-FFF2-40B4-BE49-F238E27FC236}">
                <a16:creationId xmlns:a16="http://schemas.microsoft.com/office/drawing/2014/main" id="{53B279A0-27C6-49D4-8188-EA12990D31A5}"/>
              </a:ext>
            </a:extLst>
          </p:cNvPr>
          <p:cNvSpPr txBox="1"/>
          <p:nvPr/>
        </p:nvSpPr>
        <p:spPr>
          <a:xfrm>
            <a:off x="2443603" y="1352765"/>
            <a:ext cx="3575018" cy="461665"/>
          </a:xfrm>
          <a:prstGeom prst="rect">
            <a:avLst/>
          </a:prstGeom>
          <a:noFill/>
        </p:spPr>
        <p:txBody>
          <a:bodyPr wrap="none" rtlCol="0">
            <a:spAutoFit/>
          </a:bodyPr>
          <a:lstStyle/>
          <a:p>
            <a:r>
              <a:rPr lang="ja-JP" altLang="en-US" sz="2400" dirty="0">
                <a:latin typeface="Meiryo UI" panose="020B0604030504040204" pitchFamily="50" charset="-128"/>
                <a:ea typeface="Meiryo UI" panose="020B0604030504040204" pitchFamily="50" charset="-128"/>
              </a:rPr>
              <a:t>解析解に漸近していく様子</a:t>
            </a:r>
            <a:endParaRPr kumimoji="1" lang="ja-JP" altLang="en-US" sz="2400" dirty="0">
              <a:latin typeface="Meiryo UI" panose="020B0604030504040204" pitchFamily="50" charset="-128"/>
              <a:ea typeface="Meiryo UI" panose="020B0604030504040204" pitchFamily="50" charset="-128"/>
            </a:endParaRPr>
          </a:p>
        </p:txBody>
      </p:sp>
      <p:cxnSp>
        <p:nvCxnSpPr>
          <p:cNvPr id="6" name="直線矢印コネクタ 5">
            <a:extLst>
              <a:ext uri="{FF2B5EF4-FFF2-40B4-BE49-F238E27FC236}">
                <a16:creationId xmlns:a16="http://schemas.microsoft.com/office/drawing/2014/main" id="{88C44BF8-9947-48E2-912B-6F011BB42556}"/>
              </a:ext>
            </a:extLst>
          </p:cNvPr>
          <p:cNvCxnSpPr>
            <a:cxnSpLocks/>
          </p:cNvCxnSpPr>
          <p:nvPr/>
        </p:nvCxnSpPr>
        <p:spPr>
          <a:xfrm>
            <a:off x="6113416" y="4628979"/>
            <a:ext cx="253548" cy="35705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9" name="テキスト ボックス 18">
            <a:extLst>
              <a:ext uri="{FF2B5EF4-FFF2-40B4-BE49-F238E27FC236}">
                <a16:creationId xmlns:a16="http://schemas.microsoft.com/office/drawing/2014/main" id="{4FDC68AD-09F4-49E0-A10B-355FA3256527}"/>
              </a:ext>
            </a:extLst>
          </p:cNvPr>
          <p:cNvSpPr txBox="1"/>
          <p:nvPr/>
        </p:nvSpPr>
        <p:spPr>
          <a:xfrm>
            <a:off x="4154499" y="3697999"/>
            <a:ext cx="2212465" cy="830997"/>
          </a:xfrm>
          <a:prstGeom prst="rect">
            <a:avLst/>
          </a:prstGeom>
          <a:noFill/>
        </p:spPr>
        <p:txBody>
          <a:bodyPr wrap="none" rtlCol="0">
            <a:spAutoFit/>
          </a:bodyPr>
          <a:lstStyle/>
          <a:p>
            <a:r>
              <a:rPr lang="ja-JP" altLang="en-US" sz="2400" dirty="0">
                <a:solidFill>
                  <a:schemeClr val="accent2"/>
                </a:solidFill>
                <a:latin typeface="Meiryo UI" panose="020B0604030504040204" pitchFamily="50" charset="-128"/>
                <a:ea typeface="Meiryo UI" panose="020B0604030504040204" pitchFamily="50" charset="-128"/>
              </a:rPr>
              <a:t>解析解の周りを</a:t>
            </a:r>
            <a:endParaRPr lang="en-US" altLang="ja-JP" sz="2400" dirty="0">
              <a:solidFill>
                <a:schemeClr val="accent2"/>
              </a:solidFill>
              <a:latin typeface="Meiryo UI" panose="020B0604030504040204" pitchFamily="50" charset="-128"/>
              <a:ea typeface="Meiryo UI" panose="020B0604030504040204" pitchFamily="50" charset="-128"/>
            </a:endParaRPr>
          </a:p>
          <a:p>
            <a:r>
              <a:rPr kumimoji="1" lang="ja-JP" altLang="en-US" sz="2400" dirty="0">
                <a:solidFill>
                  <a:schemeClr val="accent2"/>
                </a:solidFill>
                <a:latin typeface="Meiryo UI" panose="020B0604030504040204" pitchFamily="50" charset="-128"/>
                <a:ea typeface="Meiryo UI" panose="020B0604030504040204" pitchFamily="50" charset="-128"/>
              </a:rPr>
              <a:t>確率的にふらつ</a:t>
            </a:r>
            <a:r>
              <a:rPr lang="ja-JP" altLang="en-US" sz="2400" dirty="0">
                <a:solidFill>
                  <a:schemeClr val="accent2"/>
                </a:solidFill>
                <a:latin typeface="Meiryo UI" panose="020B0604030504040204" pitchFamily="50" charset="-128"/>
                <a:ea typeface="Meiryo UI" panose="020B0604030504040204" pitchFamily="50" charset="-128"/>
              </a:rPr>
              <a:t>く</a:t>
            </a:r>
            <a:endParaRPr kumimoji="1" lang="en-US" altLang="ja-JP" sz="2400" dirty="0">
              <a:solidFill>
                <a:schemeClr val="accent2"/>
              </a:solidFill>
              <a:latin typeface="Meiryo UI" panose="020B0604030504040204" pitchFamily="50" charset="-128"/>
              <a:ea typeface="Meiryo UI" panose="020B0604030504040204" pitchFamily="50" charset="-128"/>
            </a:endParaRPr>
          </a:p>
        </p:txBody>
      </p:sp>
      <p:sp>
        <p:nvSpPr>
          <p:cNvPr id="20" name="正方形/長方形 19">
            <a:extLst>
              <a:ext uri="{FF2B5EF4-FFF2-40B4-BE49-F238E27FC236}">
                <a16:creationId xmlns:a16="http://schemas.microsoft.com/office/drawing/2014/main" id="{3E1E97B5-4F57-46AC-9D2A-A162D1863277}"/>
              </a:ext>
            </a:extLst>
          </p:cNvPr>
          <p:cNvSpPr/>
          <p:nvPr/>
        </p:nvSpPr>
        <p:spPr>
          <a:xfrm>
            <a:off x="7480662" y="1971918"/>
            <a:ext cx="4467497" cy="158118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en-US" altLang="ja-JP" sz="3000" dirty="0">
                <a:solidFill>
                  <a:schemeClr val="tx1"/>
                </a:solidFill>
                <a:latin typeface="Meiryo UI" panose="020B0604030504040204" pitchFamily="50" charset="-128"/>
                <a:ea typeface="Meiryo UI" panose="020B0604030504040204" pitchFamily="50" charset="-128"/>
              </a:rPr>
              <a:t>MCS</a:t>
            </a:r>
            <a:r>
              <a:rPr lang="ja-JP" altLang="en-US" sz="3000" dirty="0">
                <a:solidFill>
                  <a:schemeClr val="tx1"/>
                </a:solidFill>
                <a:latin typeface="Meiryo UI" panose="020B0604030504040204" pitchFamily="50" charset="-128"/>
                <a:ea typeface="Meiryo UI" panose="020B0604030504040204" pitchFamily="50" charset="-128"/>
              </a:rPr>
              <a:t>が増えれば必ず</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ja-JP" altLang="en-US" sz="3000" dirty="0">
                <a:solidFill>
                  <a:schemeClr val="tx1"/>
                </a:solidFill>
                <a:latin typeface="Meiryo UI" panose="020B0604030504040204" pitchFamily="50" charset="-128"/>
                <a:ea typeface="Meiryo UI" panose="020B0604030504040204" pitchFamily="50" charset="-128"/>
              </a:rPr>
              <a:t>解析解に近づくわけではない</a:t>
            </a:r>
            <a:endParaRPr lang="en-US" altLang="ja-JP" sz="3000" dirty="0">
              <a:solidFill>
                <a:schemeClr val="tx1"/>
              </a:solidFill>
              <a:latin typeface="Meiryo UI" panose="020B0604030504040204" pitchFamily="50" charset="-128"/>
              <a:ea typeface="Meiryo UI" panose="020B0604030504040204" pitchFamily="50" charset="-128"/>
            </a:endParaRPr>
          </a:p>
        </p:txBody>
      </p:sp>
      <p:sp>
        <p:nvSpPr>
          <p:cNvPr id="22" name="正方形/長方形 21">
            <a:extLst>
              <a:ext uri="{FF2B5EF4-FFF2-40B4-BE49-F238E27FC236}">
                <a16:creationId xmlns:a16="http://schemas.microsoft.com/office/drawing/2014/main" id="{0D2B1C50-9EB8-498E-A4A9-BD705F3D81F0}"/>
              </a:ext>
            </a:extLst>
          </p:cNvPr>
          <p:cNvSpPr/>
          <p:nvPr/>
        </p:nvSpPr>
        <p:spPr>
          <a:xfrm>
            <a:off x="7480661" y="4052036"/>
            <a:ext cx="4467497" cy="1510935"/>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en-US" altLang="ja-JP" sz="3000" dirty="0">
                <a:solidFill>
                  <a:schemeClr val="tx1"/>
                </a:solidFill>
                <a:latin typeface="Meiryo UI" panose="020B0604030504040204" pitchFamily="50" charset="-128"/>
                <a:ea typeface="Meiryo UI" panose="020B0604030504040204" pitchFamily="50" charset="-128"/>
              </a:rPr>
              <a:t>MCS</a:t>
            </a:r>
            <a:r>
              <a:rPr lang="ja-JP" altLang="en-US" sz="3000" dirty="0">
                <a:solidFill>
                  <a:schemeClr val="tx1"/>
                </a:solidFill>
                <a:latin typeface="Meiryo UI" panose="020B0604030504040204" pitchFamily="50" charset="-128"/>
                <a:ea typeface="Meiryo UI" panose="020B0604030504040204" pitchFamily="50" charset="-128"/>
              </a:rPr>
              <a:t>が増えると確率的に</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ja-JP" altLang="en-US" sz="3000" dirty="0">
                <a:solidFill>
                  <a:schemeClr val="tx1"/>
                </a:solidFill>
                <a:latin typeface="Meiryo UI" panose="020B0604030504040204" pitchFamily="50" charset="-128"/>
                <a:ea typeface="Meiryo UI" panose="020B0604030504040204" pitchFamily="50" charset="-128"/>
              </a:rPr>
              <a:t>解析解に漸近していく</a:t>
            </a:r>
            <a:endParaRPr lang="en-US" altLang="ja-JP" sz="30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9791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7119463"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まとめ</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18" name="正方形/長方形 17">
            <a:extLst>
              <a:ext uri="{FF2B5EF4-FFF2-40B4-BE49-F238E27FC236}">
                <a16:creationId xmlns:a16="http://schemas.microsoft.com/office/drawing/2014/main" id="{86C5780A-2D6C-4E01-8C12-F54BE594E76E}"/>
              </a:ext>
            </a:extLst>
          </p:cNvPr>
          <p:cNvSpPr/>
          <p:nvPr/>
        </p:nvSpPr>
        <p:spPr>
          <a:xfrm>
            <a:off x="256695" y="1648855"/>
            <a:ext cx="5991497" cy="2705429"/>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marL="342900" indent="-342900">
              <a:buFont typeface="Wingdings" panose="05000000000000000000" pitchFamily="2" charset="2"/>
              <a:buChar char="ü"/>
            </a:pPr>
            <a:r>
              <a:rPr lang="ja-JP" altLang="en-US" sz="2000" dirty="0">
                <a:solidFill>
                  <a:schemeClr val="tx1"/>
                </a:solidFill>
                <a:latin typeface="Meiryo UI" panose="020B0604030504040204" pitchFamily="50" charset="-128"/>
                <a:ea typeface="Meiryo UI" panose="020B0604030504040204" pitchFamily="50" charset="-128"/>
              </a:rPr>
              <a:t>モンテカルロ法とはどのような手法かを学んだ。モンテカルロ法とは乱数を使った数値計算手法</a:t>
            </a:r>
            <a:endParaRPr lang="en-US" altLang="ja-JP" sz="2000" dirty="0">
              <a:solidFill>
                <a:schemeClr val="tx1"/>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ü"/>
            </a:pPr>
            <a:endParaRPr lang="en-US" altLang="ja-JP" sz="2000" dirty="0">
              <a:solidFill>
                <a:schemeClr val="tx1"/>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ü"/>
            </a:pPr>
            <a:r>
              <a:rPr lang="ja-JP" altLang="en-US" sz="2000" dirty="0">
                <a:solidFill>
                  <a:schemeClr val="tx1"/>
                </a:solidFill>
                <a:latin typeface="Meiryo UI" panose="020B0604030504040204" pitchFamily="50" charset="-128"/>
                <a:ea typeface="Meiryo UI" panose="020B0604030504040204" pitchFamily="50" charset="-128"/>
              </a:rPr>
              <a:t>円周率の例を通して、</a:t>
            </a:r>
            <a:r>
              <a:rPr lang="en-US" altLang="ja-JP" sz="2000" dirty="0">
                <a:solidFill>
                  <a:schemeClr val="tx1"/>
                </a:solidFill>
                <a:latin typeface="Meiryo UI" panose="020B0604030504040204" pitchFamily="50" charset="-128"/>
                <a:ea typeface="Meiryo UI" panose="020B0604030504040204" pitchFamily="50" charset="-128"/>
              </a:rPr>
              <a:t>MCS</a:t>
            </a:r>
            <a:r>
              <a:rPr lang="ja-JP" altLang="en-US" sz="2000" dirty="0">
                <a:solidFill>
                  <a:schemeClr val="tx1"/>
                </a:solidFill>
                <a:latin typeface="Meiryo UI" panose="020B0604030504040204" pitchFamily="50" charset="-128"/>
                <a:ea typeface="Meiryo UI" panose="020B0604030504040204" pitchFamily="50" charset="-128"/>
              </a:rPr>
              <a:t>が増えていくとモンテカルロ法の解が解析解に確率的に漸近していく事を学んだ</a:t>
            </a:r>
            <a:endParaRPr lang="en-US" altLang="ja-JP" sz="2000" dirty="0">
              <a:solidFill>
                <a:schemeClr val="tx1"/>
              </a:solidFill>
              <a:latin typeface="Meiryo UI" panose="020B0604030504040204" pitchFamily="50" charset="-128"/>
              <a:ea typeface="Meiryo UI" panose="020B0604030504040204" pitchFamily="50" charset="-128"/>
            </a:endParaRPr>
          </a:p>
        </p:txBody>
      </p:sp>
      <p:pic>
        <p:nvPicPr>
          <p:cNvPr id="3" name="図 2">
            <a:extLst>
              <a:ext uri="{FF2B5EF4-FFF2-40B4-BE49-F238E27FC236}">
                <a16:creationId xmlns:a16="http://schemas.microsoft.com/office/drawing/2014/main" id="{E8307D5D-A141-4A69-B698-ABBDC7DCF897}"/>
              </a:ext>
            </a:extLst>
          </p:cNvPr>
          <p:cNvPicPr>
            <a:picLocks noChangeAspect="1"/>
          </p:cNvPicPr>
          <p:nvPr/>
        </p:nvPicPr>
        <p:blipFill>
          <a:blip r:embed="rId4"/>
          <a:stretch>
            <a:fillRect/>
          </a:stretch>
        </p:blipFill>
        <p:spPr>
          <a:xfrm>
            <a:off x="6632872" y="3858522"/>
            <a:ext cx="5429340" cy="2383335"/>
          </a:xfrm>
          <a:prstGeom prst="rect">
            <a:avLst/>
          </a:prstGeom>
        </p:spPr>
      </p:pic>
      <p:sp>
        <p:nvSpPr>
          <p:cNvPr id="28" name="正方形/長方形 27">
            <a:extLst>
              <a:ext uri="{FF2B5EF4-FFF2-40B4-BE49-F238E27FC236}">
                <a16:creationId xmlns:a16="http://schemas.microsoft.com/office/drawing/2014/main" id="{4316C3EF-15CB-4F3B-A07E-2EE1E74379A8}"/>
              </a:ext>
            </a:extLst>
          </p:cNvPr>
          <p:cNvSpPr/>
          <p:nvPr/>
        </p:nvSpPr>
        <p:spPr>
          <a:xfrm>
            <a:off x="256696" y="4580709"/>
            <a:ext cx="5991497" cy="1894113"/>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r>
              <a:rPr lang="ja-JP" altLang="en-US" sz="2000" dirty="0">
                <a:solidFill>
                  <a:schemeClr val="tx1"/>
                </a:solidFill>
                <a:latin typeface="Meiryo UI" panose="020B0604030504040204" pitchFamily="50" charset="-128"/>
                <a:ea typeface="Meiryo UI" panose="020B0604030504040204" pitchFamily="50" charset="-128"/>
              </a:rPr>
              <a:t>次の講義：実際に同じことを</a:t>
            </a:r>
            <a:r>
              <a:rPr lang="en-US" altLang="ja-JP" sz="2000" dirty="0">
                <a:solidFill>
                  <a:schemeClr val="tx1"/>
                </a:solidFill>
                <a:latin typeface="Meiryo UI" panose="020B0604030504040204" pitchFamily="50" charset="-128"/>
                <a:ea typeface="Meiryo UI" panose="020B0604030504040204" pitchFamily="50" charset="-128"/>
              </a:rPr>
              <a:t>Python</a:t>
            </a:r>
            <a:r>
              <a:rPr lang="ja-JP" altLang="en-US" sz="2000" dirty="0">
                <a:solidFill>
                  <a:schemeClr val="tx1"/>
                </a:solidFill>
                <a:latin typeface="Meiryo UI" panose="020B0604030504040204" pitchFamily="50" charset="-128"/>
                <a:ea typeface="Meiryo UI" panose="020B0604030504040204" pitchFamily="50" charset="-128"/>
              </a:rPr>
              <a:t>でやってみる</a:t>
            </a:r>
            <a:endParaRPr lang="en-US" altLang="ja-JP" sz="2000" dirty="0">
              <a:solidFill>
                <a:schemeClr val="tx1"/>
              </a:solidFill>
              <a:latin typeface="Meiryo UI" panose="020B0604030504040204" pitchFamily="50" charset="-128"/>
              <a:ea typeface="Meiryo UI" panose="020B0604030504040204" pitchFamily="50" charset="-128"/>
            </a:endParaRPr>
          </a:p>
        </p:txBody>
      </p:sp>
      <p:pic>
        <p:nvPicPr>
          <p:cNvPr id="14" name="図 13">
            <a:extLst>
              <a:ext uri="{FF2B5EF4-FFF2-40B4-BE49-F238E27FC236}">
                <a16:creationId xmlns:a16="http://schemas.microsoft.com/office/drawing/2014/main" id="{F1431E8A-AF43-4CCB-9D17-73833BCACE27}"/>
              </a:ext>
            </a:extLst>
          </p:cNvPr>
          <p:cNvPicPr>
            <a:picLocks noChangeAspect="1"/>
          </p:cNvPicPr>
          <p:nvPr/>
        </p:nvPicPr>
        <p:blipFill>
          <a:blip r:embed="rId5"/>
          <a:stretch>
            <a:fillRect/>
          </a:stretch>
        </p:blipFill>
        <p:spPr>
          <a:xfrm>
            <a:off x="6709662" y="1276858"/>
            <a:ext cx="5275760" cy="2403244"/>
          </a:xfrm>
          <a:prstGeom prst="rect">
            <a:avLst/>
          </a:prstGeom>
        </p:spPr>
      </p:pic>
    </p:spTree>
    <p:extLst>
      <p:ext uri="{BB962C8B-B14F-4D97-AF65-F5344CB8AC3E}">
        <p14:creationId xmlns:p14="http://schemas.microsoft.com/office/powerpoint/2010/main" val="389452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モンテカルロ法とは</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40" name="正方形/長方形 39">
            <a:extLst>
              <a:ext uri="{FF2B5EF4-FFF2-40B4-BE49-F238E27FC236}">
                <a16:creationId xmlns:a16="http://schemas.microsoft.com/office/drawing/2014/main" id="{A2C0F2CA-3A68-4E03-8C51-6517759B0A8E}"/>
              </a:ext>
            </a:extLst>
          </p:cNvPr>
          <p:cNvSpPr/>
          <p:nvPr/>
        </p:nvSpPr>
        <p:spPr>
          <a:xfrm>
            <a:off x="6365967" y="2025794"/>
            <a:ext cx="4998719" cy="1866938"/>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3000" dirty="0">
                <a:solidFill>
                  <a:schemeClr val="tx1"/>
                </a:solidFill>
                <a:latin typeface="Meiryo UI" panose="020B0604030504040204" pitchFamily="50" charset="-128"/>
                <a:ea typeface="Meiryo UI" panose="020B0604030504040204" pitchFamily="50" charset="-128"/>
              </a:rPr>
              <a:t>乱数を使った数値計算手法</a:t>
            </a:r>
            <a:endParaRPr lang="en-US" altLang="ja-JP" sz="3000" dirty="0">
              <a:solidFill>
                <a:schemeClr val="tx1"/>
              </a:solidFill>
              <a:latin typeface="Meiryo UI" panose="020B0604030504040204" pitchFamily="50" charset="-128"/>
              <a:ea typeface="Meiryo UI" panose="020B0604030504040204" pitchFamily="50" charset="-128"/>
            </a:endParaRPr>
          </a:p>
        </p:txBody>
      </p:sp>
      <p:sp>
        <p:nvSpPr>
          <p:cNvPr id="41" name="テキスト ボックス 40">
            <a:extLst>
              <a:ext uri="{FF2B5EF4-FFF2-40B4-BE49-F238E27FC236}">
                <a16:creationId xmlns:a16="http://schemas.microsoft.com/office/drawing/2014/main" id="{F799C608-8BC0-4E55-914A-65139A75A1D0}"/>
              </a:ext>
            </a:extLst>
          </p:cNvPr>
          <p:cNvSpPr txBox="1"/>
          <p:nvPr/>
        </p:nvSpPr>
        <p:spPr>
          <a:xfrm>
            <a:off x="7738516" y="1564129"/>
            <a:ext cx="2340705" cy="461665"/>
          </a:xfrm>
          <a:prstGeom prst="rect">
            <a:avLst/>
          </a:prstGeom>
          <a:noFill/>
        </p:spPr>
        <p:txBody>
          <a:bodyPr wrap="none" rtlCol="0">
            <a:spAutoFit/>
          </a:bodyPr>
          <a:lstStyle/>
          <a:p>
            <a:r>
              <a:rPr kumimoji="1" lang="ja-JP" altLang="en-US" sz="2400" dirty="0">
                <a:latin typeface="Meiryo UI" panose="020B0604030504040204" pitchFamily="50" charset="-128"/>
                <a:ea typeface="Meiryo UI" panose="020B0604030504040204" pitchFamily="50" charset="-128"/>
              </a:rPr>
              <a:t>モンテカルロ法とは</a:t>
            </a:r>
          </a:p>
        </p:txBody>
      </p:sp>
      <p:pic>
        <p:nvPicPr>
          <p:cNvPr id="4" name="図 3">
            <a:extLst>
              <a:ext uri="{FF2B5EF4-FFF2-40B4-BE49-F238E27FC236}">
                <a16:creationId xmlns:a16="http://schemas.microsoft.com/office/drawing/2014/main" id="{0A1F3445-589F-46CD-9F00-DC13F0DA24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589" y="1342214"/>
            <a:ext cx="5515786" cy="5515786"/>
          </a:xfrm>
          <a:prstGeom prst="rect">
            <a:avLst/>
          </a:prstGeom>
        </p:spPr>
      </p:pic>
      <p:sp>
        <p:nvSpPr>
          <p:cNvPr id="42" name="テキスト ボックス 41">
            <a:extLst>
              <a:ext uri="{FF2B5EF4-FFF2-40B4-BE49-F238E27FC236}">
                <a16:creationId xmlns:a16="http://schemas.microsoft.com/office/drawing/2014/main" id="{B4ED5507-14AD-45E7-B1F9-62F66609DD26}"/>
              </a:ext>
            </a:extLst>
          </p:cNvPr>
          <p:cNvSpPr txBox="1"/>
          <p:nvPr/>
        </p:nvSpPr>
        <p:spPr>
          <a:xfrm>
            <a:off x="2786529" y="1411673"/>
            <a:ext cx="1667444" cy="461665"/>
          </a:xfrm>
          <a:prstGeom prst="rect">
            <a:avLst/>
          </a:prstGeom>
          <a:noFill/>
        </p:spPr>
        <p:txBody>
          <a:bodyPr wrap="none" rtlCol="0">
            <a:spAutoFit/>
          </a:bodyPr>
          <a:lstStyle/>
          <a:p>
            <a:r>
              <a:rPr lang="ja-JP" altLang="en-US" sz="2400" dirty="0">
                <a:latin typeface="Meiryo UI" panose="020B0604030504040204" pitchFamily="50" charset="-128"/>
                <a:ea typeface="Meiryo UI" panose="020B0604030504040204" pitchFamily="50" charset="-128"/>
              </a:rPr>
              <a:t>半径１の円</a:t>
            </a:r>
            <a:endParaRPr kumimoji="1" lang="ja-JP" altLang="en-US" sz="2400" dirty="0">
              <a:latin typeface="Meiryo UI" panose="020B0604030504040204" pitchFamily="50" charset="-128"/>
              <a:ea typeface="Meiryo UI" panose="020B0604030504040204" pitchFamily="50" charset="-128"/>
            </a:endParaRPr>
          </a:p>
        </p:txBody>
      </p:sp>
      <p:sp>
        <p:nvSpPr>
          <p:cNvPr id="43" name="正方形/長方形 42">
            <a:extLst>
              <a:ext uri="{FF2B5EF4-FFF2-40B4-BE49-F238E27FC236}">
                <a16:creationId xmlns:a16="http://schemas.microsoft.com/office/drawing/2014/main" id="{9D50F4AF-19CE-494E-B3FA-F91BBF7CDE0E}"/>
              </a:ext>
            </a:extLst>
          </p:cNvPr>
          <p:cNvSpPr/>
          <p:nvPr/>
        </p:nvSpPr>
        <p:spPr>
          <a:xfrm>
            <a:off x="6365967" y="4163748"/>
            <a:ext cx="4998719" cy="1866938"/>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3000" dirty="0">
                <a:solidFill>
                  <a:schemeClr val="tx1"/>
                </a:solidFill>
                <a:latin typeface="Meiryo UI" panose="020B0604030504040204" pitchFamily="50" charset="-128"/>
                <a:ea typeface="Meiryo UI" panose="020B0604030504040204" pitchFamily="50" charset="-128"/>
              </a:rPr>
              <a:t>円周率の計算を通して</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ja-JP" altLang="en-US" sz="3000" dirty="0">
                <a:solidFill>
                  <a:schemeClr val="tx1"/>
                </a:solidFill>
                <a:latin typeface="Meiryo UI" panose="020B0604030504040204" pitchFamily="50" charset="-128"/>
                <a:ea typeface="Meiryo UI" panose="020B0604030504040204" pitchFamily="50" charset="-128"/>
              </a:rPr>
              <a:t>学んでみる</a:t>
            </a:r>
            <a:endParaRPr lang="en-US" altLang="ja-JP" sz="3000" dirty="0">
              <a:solidFill>
                <a:schemeClr val="tx1"/>
              </a:solidFill>
              <a:latin typeface="Meiryo UI" panose="020B0604030504040204" pitchFamily="50" charset="-128"/>
              <a:ea typeface="Meiryo UI" panose="020B0604030504040204" pitchFamily="50" charset="-128"/>
            </a:endParaRPr>
          </a:p>
        </p:txBody>
      </p:sp>
      <p:pic>
        <p:nvPicPr>
          <p:cNvPr id="3" name="図 2" descr="空, 建物, 屋外, 山 が含まれている画像&#10;&#10;非常に高い精度で生成された説明">
            <a:extLst>
              <a:ext uri="{FF2B5EF4-FFF2-40B4-BE49-F238E27FC236}">
                <a16:creationId xmlns:a16="http://schemas.microsoft.com/office/drawing/2014/main" id="{4A71C153-EA29-494C-A26F-A71E0F85B1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79221" y="283260"/>
            <a:ext cx="1774283" cy="993598"/>
          </a:xfrm>
          <a:prstGeom prst="rect">
            <a:avLst/>
          </a:prstGeom>
        </p:spPr>
      </p:pic>
      <p:sp>
        <p:nvSpPr>
          <p:cNvPr id="12" name="テキスト ボックス 11">
            <a:extLst>
              <a:ext uri="{FF2B5EF4-FFF2-40B4-BE49-F238E27FC236}">
                <a16:creationId xmlns:a16="http://schemas.microsoft.com/office/drawing/2014/main" id="{35D15FA0-A471-46CA-8D12-420511E0AF75}"/>
              </a:ext>
            </a:extLst>
          </p:cNvPr>
          <p:cNvSpPr txBox="1"/>
          <p:nvPr/>
        </p:nvSpPr>
        <p:spPr>
          <a:xfrm>
            <a:off x="10166824" y="1251216"/>
            <a:ext cx="1686680" cy="400110"/>
          </a:xfrm>
          <a:prstGeom prst="rect">
            <a:avLst/>
          </a:prstGeom>
          <a:noFill/>
        </p:spPr>
        <p:txBody>
          <a:bodyPr wrap="none" rtlCol="0">
            <a:spAutoFit/>
          </a:bodyPr>
          <a:lstStyle/>
          <a:p>
            <a:r>
              <a:rPr kumimoji="1" lang="en-US" altLang="ja-JP" sz="2000" dirty="0">
                <a:latin typeface="Meiryo UI" panose="020B0604030504040204" pitchFamily="50" charset="-128"/>
                <a:ea typeface="Meiryo UI" panose="020B0604030504040204" pitchFamily="50" charset="-128"/>
              </a:rPr>
              <a:t>Monte Carlo</a:t>
            </a:r>
            <a:endParaRPr kumimoji="1" lang="ja-JP" altLang="en-US" sz="2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19979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まずは三角形から</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10" name="正方形/長方形 9">
            <a:extLst>
              <a:ext uri="{FF2B5EF4-FFF2-40B4-BE49-F238E27FC236}">
                <a16:creationId xmlns:a16="http://schemas.microsoft.com/office/drawing/2014/main" id="{7AF5CD6A-E410-483A-90A5-15CA7F830416}"/>
              </a:ext>
            </a:extLst>
          </p:cNvPr>
          <p:cNvSpPr/>
          <p:nvPr/>
        </p:nvSpPr>
        <p:spPr>
          <a:xfrm>
            <a:off x="6069875" y="1642505"/>
            <a:ext cx="5495107" cy="1253152"/>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en-US" altLang="ja-JP" sz="3000" dirty="0">
                <a:solidFill>
                  <a:schemeClr val="tx1"/>
                </a:solidFill>
                <a:latin typeface="Meiryo UI" panose="020B0604030504040204" pitchFamily="50" charset="-128"/>
                <a:ea typeface="Meiryo UI" panose="020B0604030504040204" pitchFamily="50" charset="-128"/>
              </a:rPr>
              <a:t>[0,1]</a:t>
            </a:r>
            <a:r>
              <a:rPr lang="ja-JP" altLang="en-US" sz="3000" dirty="0">
                <a:solidFill>
                  <a:schemeClr val="tx1"/>
                </a:solidFill>
                <a:latin typeface="Meiryo UI" panose="020B0604030504040204" pitchFamily="50" charset="-128"/>
                <a:ea typeface="Meiryo UI" panose="020B0604030504040204" pitchFamily="50" charset="-128"/>
              </a:rPr>
              <a:t>の一様乱数を２つ引き</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ja-JP" altLang="en-US" sz="3000" dirty="0">
                <a:solidFill>
                  <a:schemeClr val="tx1"/>
                </a:solidFill>
                <a:latin typeface="Meiryo UI" panose="020B0604030504040204" pitchFamily="50" charset="-128"/>
                <a:ea typeface="Meiryo UI" panose="020B0604030504040204" pitchFamily="50" charset="-128"/>
              </a:rPr>
              <a:t>座標を打つ</a:t>
            </a:r>
            <a:endParaRPr lang="en-US" altLang="ja-JP" sz="3000" dirty="0">
              <a:solidFill>
                <a:schemeClr val="tx1"/>
              </a:solidFill>
              <a:latin typeface="Meiryo UI" panose="020B0604030504040204" pitchFamily="50" charset="-128"/>
              <a:ea typeface="Meiryo UI" panose="020B0604030504040204" pitchFamily="50" charset="-128"/>
            </a:endParaRPr>
          </a:p>
        </p:txBody>
      </p:sp>
      <p:pic>
        <p:nvPicPr>
          <p:cNvPr id="3" name="図 2" descr="テキスト が含まれている画像&#10;&#10;高い精度で生成された説明">
            <a:extLst>
              <a:ext uri="{FF2B5EF4-FFF2-40B4-BE49-F238E27FC236}">
                <a16:creationId xmlns:a16="http://schemas.microsoft.com/office/drawing/2014/main" id="{C2BEA013-162B-4F45-98DC-7F6B16EAE9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726" y="1276858"/>
            <a:ext cx="5425440" cy="5425440"/>
          </a:xfrm>
          <a:prstGeom prst="rect">
            <a:avLst/>
          </a:prstGeom>
        </p:spPr>
      </p:pic>
      <p:sp>
        <p:nvSpPr>
          <p:cNvPr id="13" name="正方形/長方形 12">
            <a:extLst>
              <a:ext uri="{FF2B5EF4-FFF2-40B4-BE49-F238E27FC236}">
                <a16:creationId xmlns:a16="http://schemas.microsoft.com/office/drawing/2014/main" id="{7C0DA043-A005-4FD4-B5F0-E57E988D20B3}"/>
              </a:ext>
            </a:extLst>
          </p:cNvPr>
          <p:cNvSpPr/>
          <p:nvPr/>
        </p:nvSpPr>
        <p:spPr>
          <a:xfrm>
            <a:off x="6069875" y="3127316"/>
            <a:ext cx="5495107" cy="1253152"/>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3000" dirty="0">
                <a:solidFill>
                  <a:schemeClr val="tx1"/>
                </a:solidFill>
                <a:latin typeface="Meiryo UI" panose="020B0604030504040204" pitchFamily="50" charset="-128"/>
                <a:ea typeface="Meiryo UI" panose="020B0604030504040204" pitchFamily="50" charset="-128"/>
              </a:rPr>
              <a:t>赤の領域に入る確率は？</a:t>
            </a:r>
            <a:endParaRPr lang="en-US" altLang="ja-JP" sz="30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236812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まずは三角形から</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10" name="正方形/長方形 9">
            <a:extLst>
              <a:ext uri="{FF2B5EF4-FFF2-40B4-BE49-F238E27FC236}">
                <a16:creationId xmlns:a16="http://schemas.microsoft.com/office/drawing/2014/main" id="{7AF5CD6A-E410-483A-90A5-15CA7F830416}"/>
              </a:ext>
            </a:extLst>
          </p:cNvPr>
          <p:cNvSpPr/>
          <p:nvPr/>
        </p:nvSpPr>
        <p:spPr>
          <a:xfrm>
            <a:off x="6069875" y="1642505"/>
            <a:ext cx="5495107" cy="1253152"/>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en-US" altLang="ja-JP" sz="3000" dirty="0">
                <a:solidFill>
                  <a:schemeClr val="tx1"/>
                </a:solidFill>
                <a:latin typeface="Meiryo UI" panose="020B0604030504040204" pitchFamily="50" charset="-128"/>
                <a:ea typeface="Meiryo UI" panose="020B0604030504040204" pitchFamily="50" charset="-128"/>
              </a:rPr>
              <a:t>[0,1]</a:t>
            </a:r>
            <a:r>
              <a:rPr lang="ja-JP" altLang="en-US" sz="3000" dirty="0">
                <a:solidFill>
                  <a:schemeClr val="tx1"/>
                </a:solidFill>
                <a:latin typeface="Meiryo UI" panose="020B0604030504040204" pitchFamily="50" charset="-128"/>
                <a:ea typeface="Meiryo UI" panose="020B0604030504040204" pitchFamily="50" charset="-128"/>
              </a:rPr>
              <a:t>の一様乱数を２つ引き</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ja-JP" altLang="en-US" sz="3000" dirty="0">
                <a:solidFill>
                  <a:schemeClr val="tx1"/>
                </a:solidFill>
                <a:latin typeface="Meiryo UI" panose="020B0604030504040204" pitchFamily="50" charset="-128"/>
                <a:ea typeface="Meiryo UI" panose="020B0604030504040204" pitchFamily="50" charset="-128"/>
              </a:rPr>
              <a:t>座標を打つ</a:t>
            </a:r>
            <a:endParaRPr lang="en-US" altLang="ja-JP" sz="3000" dirty="0">
              <a:solidFill>
                <a:schemeClr val="tx1"/>
              </a:solidFill>
              <a:latin typeface="Meiryo UI" panose="020B0604030504040204" pitchFamily="50" charset="-128"/>
              <a:ea typeface="Meiryo UI" panose="020B0604030504040204" pitchFamily="50" charset="-128"/>
            </a:endParaRPr>
          </a:p>
        </p:txBody>
      </p:sp>
      <p:sp>
        <p:nvSpPr>
          <p:cNvPr id="13" name="正方形/長方形 12">
            <a:extLst>
              <a:ext uri="{FF2B5EF4-FFF2-40B4-BE49-F238E27FC236}">
                <a16:creationId xmlns:a16="http://schemas.microsoft.com/office/drawing/2014/main" id="{7C0DA043-A005-4FD4-B5F0-E57E988D20B3}"/>
              </a:ext>
            </a:extLst>
          </p:cNvPr>
          <p:cNvSpPr/>
          <p:nvPr/>
        </p:nvSpPr>
        <p:spPr>
          <a:xfrm>
            <a:off x="6069875" y="3127316"/>
            <a:ext cx="5495107" cy="1253152"/>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3000" dirty="0">
                <a:solidFill>
                  <a:schemeClr val="tx1"/>
                </a:solidFill>
                <a:latin typeface="Meiryo UI" panose="020B0604030504040204" pitchFamily="50" charset="-128"/>
                <a:ea typeface="Meiryo UI" panose="020B0604030504040204" pitchFamily="50" charset="-128"/>
              </a:rPr>
              <a:t>赤の領域に入る確率は？</a:t>
            </a:r>
            <a:endParaRPr lang="en-US" altLang="ja-JP" sz="3000" dirty="0">
              <a:solidFill>
                <a:schemeClr val="tx1"/>
              </a:solidFill>
              <a:latin typeface="Meiryo UI" panose="020B0604030504040204" pitchFamily="50" charset="-128"/>
              <a:ea typeface="Meiryo UI" panose="020B0604030504040204" pitchFamily="50" charset="-128"/>
            </a:endParaRPr>
          </a:p>
        </p:txBody>
      </p:sp>
      <p:sp>
        <p:nvSpPr>
          <p:cNvPr id="8" name="正方形/長方形 7">
            <a:extLst>
              <a:ext uri="{FF2B5EF4-FFF2-40B4-BE49-F238E27FC236}">
                <a16:creationId xmlns:a16="http://schemas.microsoft.com/office/drawing/2014/main" id="{49891F72-63CE-4C02-B0F6-92A9945E88A7}"/>
              </a:ext>
            </a:extLst>
          </p:cNvPr>
          <p:cNvSpPr/>
          <p:nvPr/>
        </p:nvSpPr>
        <p:spPr>
          <a:xfrm>
            <a:off x="6069874" y="4612127"/>
            <a:ext cx="5495107" cy="1253152"/>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en-US" altLang="ja-JP" sz="3000" dirty="0">
                <a:solidFill>
                  <a:schemeClr val="accent2"/>
                </a:solidFill>
                <a:latin typeface="Meiryo UI" panose="020B0604030504040204" pitchFamily="50" charset="-128"/>
                <a:ea typeface="Meiryo UI" panose="020B0604030504040204" pitchFamily="50" charset="-128"/>
              </a:rPr>
              <a:t>0.5</a:t>
            </a:r>
          </a:p>
        </p:txBody>
      </p:sp>
      <p:pic>
        <p:nvPicPr>
          <p:cNvPr id="9" name="図 8" descr="テキスト が含まれている画像&#10;&#10;高い精度で生成された説明">
            <a:extLst>
              <a:ext uri="{FF2B5EF4-FFF2-40B4-BE49-F238E27FC236}">
                <a16:creationId xmlns:a16="http://schemas.microsoft.com/office/drawing/2014/main" id="{F4DB1275-A3AD-4732-A865-B8755FA01A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726" y="1276858"/>
            <a:ext cx="5425440" cy="5425440"/>
          </a:xfrm>
          <a:prstGeom prst="rect">
            <a:avLst/>
          </a:prstGeom>
        </p:spPr>
      </p:pic>
    </p:spTree>
    <p:extLst>
      <p:ext uri="{BB962C8B-B14F-4D97-AF65-F5344CB8AC3E}">
        <p14:creationId xmlns:p14="http://schemas.microsoft.com/office/powerpoint/2010/main" val="594902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まずは三角形から</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10" name="正方形/長方形 9">
            <a:extLst>
              <a:ext uri="{FF2B5EF4-FFF2-40B4-BE49-F238E27FC236}">
                <a16:creationId xmlns:a16="http://schemas.microsoft.com/office/drawing/2014/main" id="{7AF5CD6A-E410-483A-90A5-15CA7F830416}"/>
              </a:ext>
            </a:extLst>
          </p:cNvPr>
          <p:cNvSpPr/>
          <p:nvPr/>
        </p:nvSpPr>
        <p:spPr>
          <a:xfrm>
            <a:off x="6069875" y="1642505"/>
            <a:ext cx="5495107" cy="1253152"/>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en-US" altLang="ja-JP" sz="3000" dirty="0">
                <a:solidFill>
                  <a:schemeClr val="tx1"/>
                </a:solidFill>
                <a:latin typeface="Meiryo UI" panose="020B0604030504040204" pitchFamily="50" charset="-128"/>
                <a:ea typeface="Meiryo UI" panose="020B0604030504040204" pitchFamily="50" charset="-128"/>
              </a:rPr>
              <a:t>[0,1]</a:t>
            </a:r>
            <a:r>
              <a:rPr lang="ja-JP" altLang="en-US" sz="3000" dirty="0">
                <a:solidFill>
                  <a:schemeClr val="tx1"/>
                </a:solidFill>
                <a:latin typeface="Meiryo UI" panose="020B0604030504040204" pitchFamily="50" charset="-128"/>
                <a:ea typeface="Meiryo UI" panose="020B0604030504040204" pitchFamily="50" charset="-128"/>
              </a:rPr>
              <a:t>の一様乱数を２つ引き</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ja-JP" altLang="en-US" sz="3000" dirty="0">
                <a:solidFill>
                  <a:schemeClr val="tx1"/>
                </a:solidFill>
                <a:latin typeface="Meiryo UI" panose="020B0604030504040204" pitchFamily="50" charset="-128"/>
                <a:ea typeface="Meiryo UI" panose="020B0604030504040204" pitchFamily="50" charset="-128"/>
              </a:rPr>
              <a:t>座標を打つ</a:t>
            </a:r>
            <a:endParaRPr lang="en-US" altLang="ja-JP" sz="3000" dirty="0">
              <a:solidFill>
                <a:schemeClr val="tx1"/>
              </a:solidFill>
              <a:latin typeface="Meiryo UI" panose="020B0604030504040204" pitchFamily="50" charset="-128"/>
              <a:ea typeface="Meiryo UI" panose="020B0604030504040204" pitchFamily="50" charset="-128"/>
            </a:endParaRPr>
          </a:p>
        </p:txBody>
      </p:sp>
      <p:sp>
        <p:nvSpPr>
          <p:cNvPr id="13" name="正方形/長方形 12">
            <a:extLst>
              <a:ext uri="{FF2B5EF4-FFF2-40B4-BE49-F238E27FC236}">
                <a16:creationId xmlns:a16="http://schemas.microsoft.com/office/drawing/2014/main" id="{7C0DA043-A005-4FD4-B5F0-E57E988D20B3}"/>
              </a:ext>
            </a:extLst>
          </p:cNvPr>
          <p:cNvSpPr/>
          <p:nvPr/>
        </p:nvSpPr>
        <p:spPr>
          <a:xfrm>
            <a:off x="6069875" y="3127316"/>
            <a:ext cx="5495107" cy="1253152"/>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3000" dirty="0">
                <a:solidFill>
                  <a:schemeClr val="tx1"/>
                </a:solidFill>
                <a:latin typeface="Meiryo UI" panose="020B0604030504040204" pitchFamily="50" charset="-128"/>
                <a:ea typeface="Meiryo UI" panose="020B0604030504040204" pitchFamily="50" charset="-128"/>
              </a:rPr>
              <a:t>赤の領域に入る確率は？</a:t>
            </a:r>
            <a:endParaRPr lang="en-US" altLang="ja-JP" sz="3000" dirty="0">
              <a:solidFill>
                <a:schemeClr val="tx1"/>
              </a:solidFill>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49891F72-63CE-4C02-B0F6-92A9945E88A7}"/>
                  </a:ext>
                </a:extLst>
              </p:cNvPr>
              <p:cNvSpPr/>
              <p:nvPr/>
            </p:nvSpPr>
            <p:spPr>
              <a:xfrm>
                <a:off x="6069874" y="4612127"/>
                <a:ext cx="5495107" cy="1253152"/>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en-US" altLang="ja-JP" sz="3000" dirty="0">
                    <a:solidFill>
                      <a:schemeClr val="accent2"/>
                    </a:solidFill>
                    <a:latin typeface="Meiryo UI" panose="020B0604030504040204" pitchFamily="50" charset="-128"/>
                    <a:ea typeface="Meiryo UI" panose="020B0604030504040204" pitchFamily="50" charset="-128"/>
                  </a:rPr>
                  <a:t>0.5=</a:t>
                </a:r>
                <a:r>
                  <a:rPr lang="en-US" altLang="ja-JP" sz="3000" dirty="0">
                    <a:solidFill>
                      <a:schemeClr val="accent2"/>
                    </a:solidFill>
                    <a:ea typeface="Meiryo UI" panose="020B0604030504040204" pitchFamily="50" charset="-128"/>
                  </a:rPr>
                  <a:t> </a:t>
                </a:r>
                <a14:m>
                  <m:oMath xmlns:m="http://schemas.openxmlformats.org/officeDocument/2006/math">
                    <m:d>
                      <m:dPr>
                        <m:ctrlPr>
                          <a:rPr lang="en-US" altLang="ja-JP" sz="3000" i="1" smtClean="0">
                            <a:solidFill>
                              <a:schemeClr val="accent2"/>
                            </a:solidFill>
                            <a:latin typeface="Cambria Math" panose="02040503050406030204" pitchFamily="18" charset="0"/>
                            <a:ea typeface="Meiryo UI" panose="020B0604030504040204" pitchFamily="50" charset="-128"/>
                          </a:rPr>
                        </m:ctrlPr>
                      </m:dPr>
                      <m:e>
                        <m:f>
                          <m:fPr>
                            <m:ctrlPr>
                              <a:rPr lang="en-US" altLang="ja-JP" sz="3000" i="1">
                                <a:solidFill>
                                  <a:schemeClr val="accent2"/>
                                </a:solidFill>
                                <a:latin typeface="Cambria Math" panose="02040503050406030204" pitchFamily="18" charset="0"/>
                                <a:ea typeface="Meiryo UI" panose="020B0604030504040204" pitchFamily="50" charset="-128"/>
                              </a:rPr>
                            </m:ctrlPr>
                          </m:fPr>
                          <m:num>
                            <m:r>
                              <a:rPr lang="ja-JP" altLang="en-US" sz="3000" i="1">
                                <a:solidFill>
                                  <a:schemeClr val="accent2"/>
                                </a:solidFill>
                                <a:latin typeface="Cambria Math" panose="02040503050406030204" pitchFamily="18" charset="0"/>
                                <a:ea typeface="Meiryo UI" panose="020B0604030504040204" pitchFamily="50" charset="-128"/>
                              </a:rPr>
                              <m:t>赤の面積</m:t>
                            </m:r>
                          </m:num>
                          <m:den>
                            <m:r>
                              <a:rPr lang="ja-JP" altLang="en-US" sz="3000" i="1">
                                <a:solidFill>
                                  <a:schemeClr val="accent2"/>
                                </a:solidFill>
                                <a:latin typeface="Cambria Math" panose="02040503050406030204" pitchFamily="18" charset="0"/>
                                <a:ea typeface="Meiryo UI" panose="020B0604030504040204" pitchFamily="50" charset="-128"/>
                              </a:rPr>
                              <m:t>赤の面積</m:t>
                            </m:r>
                            <m:r>
                              <a:rPr lang="en-US" altLang="ja-JP" sz="3000" b="0" i="1" smtClean="0">
                                <a:solidFill>
                                  <a:schemeClr val="tx1"/>
                                </a:solidFill>
                                <a:latin typeface="Cambria Math" panose="02040503050406030204" pitchFamily="18" charset="0"/>
                                <a:ea typeface="Meiryo UI" panose="020B0604030504040204" pitchFamily="50" charset="-128"/>
                              </a:rPr>
                              <m:t>+</m:t>
                            </m:r>
                            <m:r>
                              <a:rPr lang="ja-JP" altLang="en-US" sz="3000" i="1" smtClean="0">
                                <a:solidFill>
                                  <a:schemeClr val="accent1"/>
                                </a:solidFill>
                                <a:latin typeface="Cambria Math" panose="02040503050406030204" pitchFamily="18" charset="0"/>
                                <a:ea typeface="Meiryo UI" panose="020B0604030504040204" pitchFamily="50" charset="-128"/>
                              </a:rPr>
                              <m:t>青</m:t>
                            </m:r>
                            <m:r>
                              <a:rPr lang="ja-JP" altLang="en-US" sz="3000" i="1">
                                <a:solidFill>
                                  <a:schemeClr val="accent1"/>
                                </a:solidFill>
                                <a:latin typeface="Cambria Math" panose="02040503050406030204" pitchFamily="18" charset="0"/>
                                <a:ea typeface="Meiryo UI" panose="020B0604030504040204" pitchFamily="50" charset="-128"/>
                              </a:rPr>
                              <m:t>の</m:t>
                            </m:r>
                            <m:r>
                              <a:rPr lang="ja-JP" altLang="en-US" sz="3000" i="1" smtClean="0">
                                <a:solidFill>
                                  <a:schemeClr val="accent1"/>
                                </a:solidFill>
                                <a:latin typeface="Cambria Math" panose="02040503050406030204" pitchFamily="18" charset="0"/>
                                <a:ea typeface="Meiryo UI" panose="020B0604030504040204" pitchFamily="50" charset="-128"/>
                              </a:rPr>
                              <m:t>面積</m:t>
                            </m:r>
                          </m:den>
                        </m:f>
                      </m:e>
                    </m:d>
                  </m:oMath>
                </a14:m>
                <a:endParaRPr lang="en-US" altLang="ja-JP" sz="3000" dirty="0">
                  <a:solidFill>
                    <a:schemeClr val="accent2"/>
                  </a:solidFill>
                  <a:latin typeface="Meiryo UI" panose="020B0604030504040204" pitchFamily="50" charset="-128"/>
                  <a:ea typeface="Meiryo UI" panose="020B0604030504040204" pitchFamily="50" charset="-128"/>
                </a:endParaRPr>
              </a:p>
            </p:txBody>
          </p:sp>
        </mc:Choice>
        <mc:Fallback xmlns="">
          <p:sp>
            <p:nvSpPr>
              <p:cNvPr id="8" name="正方形/長方形 7">
                <a:extLst>
                  <a:ext uri="{FF2B5EF4-FFF2-40B4-BE49-F238E27FC236}">
                    <a16:creationId xmlns:a16="http://schemas.microsoft.com/office/drawing/2014/main" id="{49891F72-63CE-4C02-B0F6-92A9945E88A7}"/>
                  </a:ext>
                </a:extLst>
              </p:cNvPr>
              <p:cNvSpPr>
                <a:spLocks noRot="1" noChangeAspect="1" noMove="1" noResize="1" noEditPoints="1" noAdjustHandles="1" noChangeArrowheads="1" noChangeShapeType="1" noTextEdit="1"/>
              </p:cNvSpPr>
              <p:nvPr/>
            </p:nvSpPr>
            <p:spPr>
              <a:xfrm>
                <a:off x="6069874" y="4612127"/>
                <a:ext cx="5495107" cy="1253152"/>
              </a:xfrm>
              <a:prstGeom prst="rect">
                <a:avLst/>
              </a:prstGeom>
              <a:blipFill>
                <a:blip r:embed="rId4"/>
                <a:stretch>
                  <a:fillRect/>
                </a:stretch>
              </a:blipFill>
              <a:ln>
                <a:noFill/>
              </a:ln>
              <a:effectLst/>
            </p:spPr>
            <p:txBody>
              <a:bodyPr/>
              <a:lstStyle/>
              <a:p>
                <a:r>
                  <a:rPr lang="ja-JP" altLang="en-US">
                    <a:noFill/>
                  </a:rPr>
                  <a:t> </a:t>
                </a:r>
              </a:p>
            </p:txBody>
          </p:sp>
        </mc:Fallback>
      </mc:AlternateContent>
      <p:pic>
        <p:nvPicPr>
          <p:cNvPr id="9" name="図 8" descr="テキスト が含まれている画像&#10;&#10;高い精度で生成された説明">
            <a:extLst>
              <a:ext uri="{FF2B5EF4-FFF2-40B4-BE49-F238E27FC236}">
                <a16:creationId xmlns:a16="http://schemas.microsoft.com/office/drawing/2014/main" id="{2876AE43-83E8-48D3-AF5B-8E6312B4F6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726" y="1276858"/>
            <a:ext cx="5425440" cy="5425440"/>
          </a:xfrm>
          <a:prstGeom prst="rect">
            <a:avLst/>
          </a:prstGeom>
        </p:spPr>
      </p:pic>
    </p:spTree>
    <p:extLst>
      <p:ext uri="{BB962C8B-B14F-4D97-AF65-F5344CB8AC3E}">
        <p14:creationId xmlns:p14="http://schemas.microsoft.com/office/powerpoint/2010/main" val="631378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円の場合</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10" name="正方形/長方形 9">
            <a:extLst>
              <a:ext uri="{FF2B5EF4-FFF2-40B4-BE49-F238E27FC236}">
                <a16:creationId xmlns:a16="http://schemas.microsoft.com/office/drawing/2014/main" id="{7AF5CD6A-E410-483A-90A5-15CA7F830416}"/>
              </a:ext>
            </a:extLst>
          </p:cNvPr>
          <p:cNvSpPr/>
          <p:nvPr/>
        </p:nvSpPr>
        <p:spPr>
          <a:xfrm>
            <a:off x="6069875" y="1642505"/>
            <a:ext cx="5495107" cy="1253152"/>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en-US" altLang="ja-JP" sz="3000" dirty="0">
                <a:solidFill>
                  <a:schemeClr val="tx1"/>
                </a:solidFill>
                <a:latin typeface="Meiryo UI" panose="020B0604030504040204" pitchFamily="50" charset="-128"/>
                <a:ea typeface="Meiryo UI" panose="020B0604030504040204" pitchFamily="50" charset="-128"/>
              </a:rPr>
              <a:t>[0,1]</a:t>
            </a:r>
            <a:r>
              <a:rPr lang="ja-JP" altLang="en-US" sz="3000" dirty="0">
                <a:solidFill>
                  <a:schemeClr val="tx1"/>
                </a:solidFill>
                <a:latin typeface="Meiryo UI" panose="020B0604030504040204" pitchFamily="50" charset="-128"/>
                <a:ea typeface="Meiryo UI" panose="020B0604030504040204" pitchFamily="50" charset="-128"/>
              </a:rPr>
              <a:t>の一様乱数を２つ引き</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ja-JP" altLang="en-US" sz="3000" dirty="0">
                <a:solidFill>
                  <a:schemeClr val="tx1"/>
                </a:solidFill>
                <a:latin typeface="Meiryo UI" panose="020B0604030504040204" pitchFamily="50" charset="-128"/>
                <a:ea typeface="Meiryo UI" panose="020B0604030504040204" pitchFamily="50" charset="-128"/>
              </a:rPr>
              <a:t>座標を打つ</a:t>
            </a:r>
            <a:endParaRPr lang="en-US" altLang="ja-JP" sz="3000" dirty="0">
              <a:solidFill>
                <a:schemeClr val="tx1"/>
              </a:solidFill>
              <a:latin typeface="Meiryo UI" panose="020B0604030504040204" pitchFamily="50" charset="-128"/>
              <a:ea typeface="Meiryo UI" panose="020B0604030504040204" pitchFamily="50" charset="-128"/>
            </a:endParaRPr>
          </a:p>
        </p:txBody>
      </p:sp>
      <p:sp>
        <p:nvSpPr>
          <p:cNvPr id="13" name="正方形/長方形 12">
            <a:extLst>
              <a:ext uri="{FF2B5EF4-FFF2-40B4-BE49-F238E27FC236}">
                <a16:creationId xmlns:a16="http://schemas.microsoft.com/office/drawing/2014/main" id="{7C0DA043-A005-4FD4-B5F0-E57E988D20B3}"/>
              </a:ext>
            </a:extLst>
          </p:cNvPr>
          <p:cNvSpPr/>
          <p:nvPr/>
        </p:nvSpPr>
        <p:spPr>
          <a:xfrm>
            <a:off x="6069875" y="3127316"/>
            <a:ext cx="5495107" cy="1253152"/>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3000" dirty="0">
                <a:solidFill>
                  <a:schemeClr val="tx1"/>
                </a:solidFill>
                <a:latin typeface="Meiryo UI" panose="020B0604030504040204" pitchFamily="50" charset="-128"/>
                <a:ea typeface="Meiryo UI" panose="020B0604030504040204" pitchFamily="50" charset="-128"/>
              </a:rPr>
              <a:t>赤の領域に入る確率は？</a:t>
            </a:r>
            <a:endParaRPr lang="en-US" altLang="ja-JP" sz="3000" dirty="0">
              <a:solidFill>
                <a:schemeClr val="tx1"/>
              </a:solidFill>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49891F72-63CE-4C02-B0F6-92A9945E88A7}"/>
                  </a:ext>
                </a:extLst>
              </p:cNvPr>
              <p:cNvSpPr/>
              <p:nvPr/>
            </p:nvSpPr>
            <p:spPr>
              <a:xfrm>
                <a:off x="6069874" y="4612127"/>
                <a:ext cx="5495107" cy="1253152"/>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ja-JP" sz="3000" i="1" smtClean="0">
                              <a:solidFill>
                                <a:schemeClr val="tx1"/>
                              </a:solidFill>
                              <a:latin typeface="Cambria Math" panose="02040503050406030204" pitchFamily="18" charset="0"/>
                              <a:ea typeface="Meiryo UI" panose="020B0604030504040204" pitchFamily="50" charset="-128"/>
                            </a:rPr>
                          </m:ctrlPr>
                        </m:fPr>
                        <m:num>
                          <m:r>
                            <a:rPr lang="el-GR" altLang="ja-JP" sz="3000" i="1">
                              <a:solidFill>
                                <a:schemeClr val="tx1"/>
                              </a:solidFill>
                              <a:latin typeface="Cambria Math" panose="02040503050406030204" pitchFamily="18" charset="0"/>
                              <a:ea typeface="Meiryo UI" panose="020B0604030504040204" pitchFamily="50" charset="-128"/>
                            </a:rPr>
                            <m:t>𝜋</m:t>
                          </m:r>
                          <m:r>
                            <a:rPr lang="en-US" altLang="ja-JP" sz="3000" b="0" i="1" smtClean="0">
                              <a:solidFill>
                                <a:schemeClr val="tx1"/>
                              </a:solidFill>
                              <a:latin typeface="Cambria Math" panose="02040503050406030204" pitchFamily="18" charset="0"/>
                              <a:ea typeface="Meiryo UI" panose="020B0604030504040204" pitchFamily="50" charset="-128"/>
                            </a:rPr>
                            <m:t>/4</m:t>
                          </m:r>
                        </m:num>
                        <m:den>
                          <m:r>
                            <a:rPr lang="en-US" altLang="ja-JP" sz="3000" b="0" i="1" smtClean="0">
                              <a:solidFill>
                                <a:schemeClr val="tx1"/>
                              </a:solidFill>
                              <a:latin typeface="Cambria Math" panose="02040503050406030204" pitchFamily="18" charset="0"/>
                              <a:ea typeface="Meiryo UI" panose="020B0604030504040204" pitchFamily="50" charset="-128"/>
                            </a:rPr>
                            <m:t>1</m:t>
                          </m:r>
                        </m:den>
                      </m:f>
                      <m:r>
                        <a:rPr lang="en-US" altLang="ja-JP" sz="3000" b="0" i="1" smtClean="0">
                          <a:solidFill>
                            <a:schemeClr val="tx1"/>
                          </a:solidFill>
                          <a:latin typeface="Cambria Math" panose="02040503050406030204" pitchFamily="18" charset="0"/>
                          <a:ea typeface="Meiryo UI" panose="020B0604030504040204" pitchFamily="50" charset="-128"/>
                        </a:rPr>
                        <m:t>=0.785</m:t>
                      </m:r>
                    </m:oMath>
                  </m:oMathPara>
                </a14:m>
                <a:endParaRPr lang="en-US" altLang="ja-JP" sz="3000" dirty="0">
                  <a:solidFill>
                    <a:schemeClr val="tx1"/>
                  </a:solidFill>
                  <a:latin typeface="Meiryo UI" panose="020B0604030504040204" pitchFamily="50" charset="-128"/>
                  <a:ea typeface="Meiryo UI" panose="020B0604030504040204" pitchFamily="50" charset="-128"/>
                </a:endParaRPr>
              </a:p>
            </p:txBody>
          </p:sp>
        </mc:Choice>
        <mc:Fallback xmlns="">
          <p:sp>
            <p:nvSpPr>
              <p:cNvPr id="8" name="正方形/長方形 7">
                <a:extLst>
                  <a:ext uri="{FF2B5EF4-FFF2-40B4-BE49-F238E27FC236}">
                    <a16:creationId xmlns:a16="http://schemas.microsoft.com/office/drawing/2014/main" id="{49891F72-63CE-4C02-B0F6-92A9945E88A7}"/>
                  </a:ext>
                </a:extLst>
              </p:cNvPr>
              <p:cNvSpPr>
                <a:spLocks noRot="1" noChangeAspect="1" noMove="1" noResize="1" noEditPoints="1" noAdjustHandles="1" noChangeArrowheads="1" noChangeShapeType="1" noTextEdit="1"/>
              </p:cNvSpPr>
              <p:nvPr/>
            </p:nvSpPr>
            <p:spPr>
              <a:xfrm>
                <a:off x="6069874" y="4612127"/>
                <a:ext cx="5495107" cy="1253152"/>
              </a:xfrm>
              <a:prstGeom prst="rect">
                <a:avLst/>
              </a:prstGeom>
              <a:blipFill>
                <a:blip r:embed="rId4"/>
                <a:stretch>
                  <a:fillRect/>
                </a:stretch>
              </a:blipFill>
              <a:ln>
                <a:noFill/>
              </a:ln>
              <a:effectLst/>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EE6A356F-B69B-41F8-A472-0C50400430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182" y="1505885"/>
            <a:ext cx="5152516" cy="5152516"/>
          </a:xfrm>
          <a:prstGeom prst="rect">
            <a:avLst/>
          </a:prstGeom>
        </p:spPr>
      </p:pic>
    </p:spTree>
    <p:extLst>
      <p:ext uri="{BB962C8B-B14F-4D97-AF65-F5344CB8AC3E}">
        <p14:creationId xmlns:p14="http://schemas.microsoft.com/office/powerpoint/2010/main" val="2496191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円の場合</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10" name="正方形/長方形 9">
            <a:extLst>
              <a:ext uri="{FF2B5EF4-FFF2-40B4-BE49-F238E27FC236}">
                <a16:creationId xmlns:a16="http://schemas.microsoft.com/office/drawing/2014/main" id="{7AF5CD6A-E410-483A-90A5-15CA7F830416}"/>
              </a:ext>
            </a:extLst>
          </p:cNvPr>
          <p:cNvSpPr/>
          <p:nvPr/>
        </p:nvSpPr>
        <p:spPr>
          <a:xfrm>
            <a:off x="6069875" y="1642505"/>
            <a:ext cx="5495107" cy="1253152"/>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en-US" altLang="ja-JP" sz="3000" dirty="0">
                <a:solidFill>
                  <a:schemeClr val="tx1"/>
                </a:solidFill>
                <a:latin typeface="Meiryo UI" panose="020B0604030504040204" pitchFamily="50" charset="-128"/>
                <a:ea typeface="Meiryo UI" panose="020B0604030504040204" pitchFamily="50" charset="-128"/>
              </a:rPr>
              <a:t>[0,1]</a:t>
            </a:r>
            <a:r>
              <a:rPr lang="ja-JP" altLang="en-US" sz="3000" dirty="0">
                <a:solidFill>
                  <a:schemeClr val="tx1"/>
                </a:solidFill>
                <a:latin typeface="Meiryo UI" panose="020B0604030504040204" pitchFamily="50" charset="-128"/>
                <a:ea typeface="Meiryo UI" panose="020B0604030504040204" pitchFamily="50" charset="-128"/>
              </a:rPr>
              <a:t>の一様乱数を２つ引き</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ja-JP" altLang="en-US" sz="3000" dirty="0">
                <a:solidFill>
                  <a:schemeClr val="tx1"/>
                </a:solidFill>
                <a:latin typeface="Meiryo UI" panose="020B0604030504040204" pitchFamily="50" charset="-128"/>
                <a:ea typeface="Meiryo UI" panose="020B0604030504040204" pitchFamily="50" charset="-128"/>
              </a:rPr>
              <a:t>座標を打つ</a:t>
            </a:r>
            <a:endParaRPr lang="en-US" altLang="ja-JP" sz="3000" dirty="0">
              <a:solidFill>
                <a:schemeClr val="tx1"/>
              </a:solidFill>
              <a:latin typeface="Meiryo UI" panose="020B0604030504040204" pitchFamily="50" charset="-128"/>
              <a:ea typeface="Meiryo UI" panose="020B0604030504040204" pitchFamily="50" charset="-128"/>
            </a:endParaRPr>
          </a:p>
        </p:txBody>
      </p:sp>
      <p:sp>
        <p:nvSpPr>
          <p:cNvPr id="13" name="正方形/長方形 12">
            <a:extLst>
              <a:ext uri="{FF2B5EF4-FFF2-40B4-BE49-F238E27FC236}">
                <a16:creationId xmlns:a16="http://schemas.microsoft.com/office/drawing/2014/main" id="{7C0DA043-A005-4FD4-B5F0-E57E988D20B3}"/>
              </a:ext>
            </a:extLst>
          </p:cNvPr>
          <p:cNvSpPr/>
          <p:nvPr/>
        </p:nvSpPr>
        <p:spPr>
          <a:xfrm>
            <a:off x="6069875" y="3127316"/>
            <a:ext cx="5495107" cy="1253152"/>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3000" dirty="0">
                <a:solidFill>
                  <a:schemeClr val="tx1"/>
                </a:solidFill>
                <a:latin typeface="Meiryo UI" panose="020B0604030504040204" pitchFamily="50" charset="-128"/>
                <a:ea typeface="Meiryo UI" panose="020B0604030504040204" pitchFamily="50" charset="-128"/>
              </a:rPr>
              <a:t>赤の領域に入る確率は？</a:t>
            </a:r>
            <a:endParaRPr lang="en-US" altLang="ja-JP" sz="3000" dirty="0">
              <a:solidFill>
                <a:schemeClr val="tx1"/>
              </a:solidFill>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49891F72-63CE-4C02-B0F6-92A9945E88A7}"/>
                  </a:ext>
                </a:extLst>
              </p:cNvPr>
              <p:cNvSpPr/>
              <p:nvPr/>
            </p:nvSpPr>
            <p:spPr>
              <a:xfrm>
                <a:off x="6069874" y="4612127"/>
                <a:ext cx="5495107" cy="1253152"/>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ja-JP" sz="3000" i="1" smtClean="0">
                              <a:solidFill>
                                <a:schemeClr val="tx1"/>
                              </a:solidFill>
                              <a:latin typeface="Cambria Math" panose="02040503050406030204" pitchFamily="18" charset="0"/>
                              <a:ea typeface="Meiryo UI" panose="020B0604030504040204" pitchFamily="50" charset="-128"/>
                            </a:rPr>
                          </m:ctrlPr>
                        </m:fPr>
                        <m:num>
                          <m:r>
                            <a:rPr lang="el-GR" altLang="ja-JP" sz="3000" i="1">
                              <a:solidFill>
                                <a:schemeClr val="tx1"/>
                              </a:solidFill>
                              <a:latin typeface="Cambria Math" panose="02040503050406030204" pitchFamily="18" charset="0"/>
                              <a:ea typeface="Meiryo UI" panose="020B0604030504040204" pitchFamily="50" charset="-128"/>
                            </a:rPr>
                            <m:t>𝜋</m:t>
                          </m:r>
                          <m:r>
                            <a:rPr lang="en-US" altLang="ja-JP" sz="3000" b="0" i="1" smtClean="0">
                              <a:solidFill>
                                <a:schemeClr val="tx1"/>
                              </a:solidFill>
                              <a:latin typeface="Cambria Math" panose="02040503050406030204" pitchFamily="18" charset="0"/>
                              <a:ea typeface="Meiryo UI" panose="020B0604030504040204" pitchFamily="50" charset="-128"/>
                            </a:rPr>
                            <m:t>/4</m:t>
                          </m:r>
                        </m:num>
                        <m:den>
                          <m:r>
                            <a:rPr lang="en-US" altLang="ja-JP" sz="3000" b="0" i="1" smtClean="0">
                              <a:solidFill>
                                <a:schemeClr val="tx1"/>
                              </a:solidFill>
                              <a:latin typeface="Cambria Math" panose="02040503050406030204" pitchFamily="18" charset="0"/>
                              <a:ea typeface="Meiryo UI" panose="020B0604030504040204" pitchFamily="50" charset="-128"/>
                            </a:rPr>
                            <m:t>1</m:t>
                          </m:r>
                        </m:den>
                      </m:f>
                      <m:r>
                        <a:rPr lang="en-US" altLang="ja-JP" sz="3000" b="0" i="1" smtClean="0">
                          <a:solidFill>
                            <a:schemeClr val="tx1"/>
                          </a:solidFill>
                          <a:latin typeface="Cambria Math" panose="02040503050406030204" pitchFamily="18" charset="0"/>
                          <a:ea typeface="Meiryo UI" panose="020B0604030504040204" pitchFamily="50" charset="-128"/>
                        </a:rPr>
                        <m:t>=0.785</m:t>
                      </m:r>
                    </m:oMath>
                  </m:oMathPara>
                </a14:m>
                <a:endParaRPr lang="en-US" altLang="ja-JP" sz="3000" dirty="0">
                  <a:solidFill>
                    <a:schemeClr val="tx1"/>
                  </a:solidFill>
                  <a:latin typeface="Meiryo UI" panose="020B0604030504040204" pitchFamily="50" charset="-128"/>
                  <a:ea typeface="Meiryo UI" panose="020B0604030504040204" pitchFamily="50" charset="-128"/>
                </a:endParaRPr>
              </a:p>
            </p:txBody>
          </p:sp>
        </mc:Choice>
        <mc:Fallback xmlns="">
          <p:sp>
            <p:nvSpPr>
              <p:cNvPr id="8" name="正方形/長方形 7">
                <a:extLst>
                  <a:ext uri="{FF2B5EF4-FFF2-40B4-BE49-F238E27FC236}">
                    <a16:creationId xmlns:a16="http://schemas.microsoft.com/office/drawing/2014/main" id="{49891F72-63CE-4C02-B0F6-92A9945E88A7}"/>
                  </a:ext>
                </a:extLst>
              </p:cNvPr>
              <p:cNvSpPr>
                <a:spLocks noRot="1" noChangeAspect="1" noMove="1" noResize="1" noEditPoints="1" noAdjustHandles="1" noChangeArrowheads="1" noChangeShapeType="1" noTextEdit="1"/>
              </p:cNvSpPr>
              <p:nvPr/>
            </p:nvSpPr>
            <p:spPr>
              <a:xfrm>
                <a:off x="6069874" y="4612127"/>
                <a:ext cx="5495107" cy="1253152"/>
              </a:xfrm>
              <a:prstGeom prst="rect">
                <a:avLst/>
              </a:prstGeom>
              <a:blipFill>
                <a:blip r:embed="rId4"/>
                <a:stretch>
                  <a:fillRect/>
                </a:stretch>
              </a:blipFill>
              <a:ln>
                <a:noFill/>
              </a:ln>
              <a:effectLst/>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EE6A356F-B69B-41F8-A472-0C50400430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182" y="1505885"/>
            <a:ext cx="5152516" cy="5152516"/>
          </a:xfrm>
          <a:prstGeom prst="rect">
            <a:avLst/>
          </a:prstGeom>
        </p:spPr>
      </p:pic>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DEC19CB7-E6CD-4743-9AF3-25F606787A01}"/>
                  </a:ext>
                </a:extLst>
              </p:cNvPr>
              <p:cNvSpPr txBox="1"/>
              <p:nvPr/>
            </p:nvSpPr>
            <p:spPr>
              <a:xfrm>
                <a:off x="6069874" y="6031626"/>
                <a:ext cx="5668731" cy="461665"/>
              </a:xfrm>
              <a:prstGeom prst="rect">
                <a:avLst/>
              </a:prstGeom>
              <a:noFill/>
            </p:spPr>
            <p:txBody>
              <a:bodyPr wrap="none" rtlCol="0">
                <a:spAutoFit/>
              </a:bodyPr>
              <a:lstStyle/>
              <a:p>
                <a:r>
                  <a:rPr kumimoji="1" lang="ja-JP" altLang="en-US" sz="2400" dirty="0">
                    <a:solidFill>
                      <a:schemeClr val="accent2"/>
                    </a:solidFill>
                    <a:latin typeface="Meiryo UI" panose="020B0604030504040204" pitchFamily="50" charset="-128"/>
                    <a:ea typeface="Meiryo UI" panose="020B0604030504040204" pitchFamily="50" charset="-128"/>
                  </a:rPr>
                  <a:t>円の中に入る確率を計算することで</a:t>
                </a:r>
                <a14:m>
                  <m:oMath xmlns:m="http://schemas.openxmlformats.org/officeDocument/2006/math">
                    <m:r>
                      <a:rPr lang="el-GR" altLang="ja-JP" sz="2400" i="1">
                        <a:solidFill>
                          <a:schemeClr val="accent2"/>
                        </a:solidFill>
                        <a:latin typeface="Cambria Math" panose="02040503050406030204" pitchFamily="18" charset="0"/>
                        <a:ea typeface="Meiryo UI" panose="020B0604030504040204" pitchFamily="50" charset="-128"/>
                      </a:rPr>
                      <m:t>𝜋</m:t>
                    </m:r>
                  </m:oMath>
                </a14:m>
                <a:r>
                  <a:rPr kumimoji="1" lang="ja-JP" altLang="en-US" sz="2400" dirty="0">
                    <a:solidFill>
                      <a:schemeClr val="accent2"/>
                    </a:solidFill>
                    <a:latin typeface="Meiryo UI" panose="020B0604030504040204" pitchFamily="50" charset="-128"/>
                    <a:ea typeface="Meiryo UI" panose="020B0604030504040204" pitchFamily="50" charset="-128"/>
                  </a:rPr>
                  <a:t>が求まる</a:t>
                </a:r>
              </a:p>
            </p:txBody>
          </p:sp>
        </mc:Choice>
        <mc:Fallback xmlns="">
          <p:sp>
            <p:nvSpPr>
              <p:cNvPr id="12" name="テキスト ボックス 11">
                <a:extLst>
                  <a:ext uri="{FF2B5EF4-FFF2-40B4-BE49-F238E27FC236}">
                    <a16:creationId xmlns:a16="http://schemas.microsoft.com/office/drawing/2014/main" id="{DEC19CB7-E6CD-4743-9AF3-25F606787A01}"/>
                  </a:ext>
                </a:extLst>
              </p:cNvPr>
              <p:cNvSpPr txBox="1">
                <a:spLocks noRot="1" noChangeAspect="1" noMove="1" noResize="1" noEditPoints="1" noAdjustHandles="1" noChangeArrowheads="1" noChangeShapeType="1" noTextEdit="1"/>
              </p:cNvSpPr>
              <p:nvPr/>
            </p:nvSpPr>
            <p:spPr>
              <a:xfrm>
                <a:off x="6069874" y="6031626"/>
                <a:ext cx="5668731" cy="461665"/>
              </a:xfrm>
              <a:prstGeom prst="rect">
                <a:avLst/>
              </a:prstGeom>
              <a:blipFill>
                <a:blip r:embed="rId6"/>
                <a:stretch>
                  <a:fillRect l="-1720" t="-11842" r="-645" b="-2763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27231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en-US" altLang="ja-JP" sz="2000" dirty="0">
                <a:solidFill>
                  <a:schemeClr val="tx1"/>
                </a:solidFill>
                <a:latin typeface="Meiryo UI" panose="020B0604030504040204" pitchFamily="50" charset="-128"/>
                <a:ea typeface="Meiryo UI" panose="020B0604030504040204" pitchFamily="50" charset="-128"/>
              </a:rPr>
              <a:t>100</a:t>
            </a:r>
            <a:r>
              <a:rPr lang="ja-JP" altLang="en-US" sz="2000" dirty="0">
                <a:solidFill>
                  <a:schemeClr val="tx1"/>
                </a:solidFill>
                <a:latin typeface="Meiryo UI" panose="020B0604030504040204" pitchFamily="50" charset="-128"/>
                <a:ea typeface="Meiryo UI" panose="020B0604030504040204" pitchFamily="50" charset="-128"/>
              </a:rPr>
              <a:t>点打った場合</a:t>
            </a:r>
            <a:endParaRPr lang="en-US" altLang="ja-JP" sz="2000" dirty="0">
              <a:solidFill>
                <a:schemeClr val="tx1"/>
              </a:solidFill>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14" name="正方形/長方形 13">
                <a:extLst>
                  <a:ext uri="{FF2B5EF4-FFF2-40B4-BE49-F238E27FC236}">
                    <a16:creationId xmlns:a16="http://schemas.microsoft.com/office/drawing/2014/main" id="{1165C9E9-AB32-4C3A-9794-53809CA48994}"/>
                  </a:ext>
                </a:extLst>
              </p:cNvPr>
              <p:cNvSpPr/>
              <p:nvPr/>
            </p:nvSpPr>
            <p:spPr>
              <a:xfrm>
                <a:off x="6261463" y="1919667"/>
                <a:ext cx="5495107" cy="1253152"/>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ja-JP" sz="3000" i="1" smtClean="0">
                              <a:solidFill>
                                <a:schemeClr val="tx1"/>
                              </a:solidFill>
                              <a:latin typeface="Cambria Math" panose="02040503050406030204" pitchFamily="18" charset="0"/>
                              <a:ea typeface="Meiryo UI" panose="020B0604030504040204" pitchFamily="50" charset="-128"/>
                            </a:rPr>
                          </m:ctrlPr>
                        </m:fPr>
                        <m:num>
                          <m:r>
                            <a:rPr lang="el-GR" altLang="ja-JP" sz="3000" i="1">
                              <a:solidFill>
                                <a:schemeClr val="tx1"/>
                              </a:solidFill>
                              <a:latin typeface="Cambria Math" panose="02040503050406030204" pitchFamily="18" charset="0"/>
                              <a:ea typeface="Meiryo UI" panose="020B0604030504040204" pitchFamily="50" charset="-128"/>
                            </a:rPr>
                            <m:t>𝜋</m:t>
                          </m:r>
                          <m:r>
                            <a:rPr lang="en-US" altLang="ja-JP" sz="3000" b="0" i="1" smtClean="0">
                              <a:solidFill>
                                <a:schemeClr val="tx1"/>
                              </a:solidFill>
                              <a:latin typeface="Cambria Math" panose="02040503050406030204" pitchFamily="18" charset="0"/>
                              <a:ea typeface="Meiryo UI" panose="020B0604030504040204" pitchFamily="50" charset="-128"/>
                            </a:rPr>
                            <m:t>/4</m:t>
                          </m:r>
                        </m:num>
                        <m:den>
                          <m:r>
                            <a:rPr lang="en-US" altLang="ja-JP" sz="3000" b="0" i="1" smtClean="0">
                              <a:solidFill>
                                <a:schemeClr val="tx1"/>
                              </a:solidFill>
                              <a:latin typeface="Cambria Math" panose="02040503050406030204" pitchFamily="18" charset="0"/>
                              <a:ea typeface="Meiryo UI" panose="020B0604030504040204" pitchFamily="50" charset="-128"/>
                            </a:rPr>
                            <m:t>1</m:t>
                          </m:r>
                        </m:den>
                      </m:f>
                      <m:r>
                        <a:rPr lang="en-US" altLang="ja-JP" sz="3000" b="0" i="1" smtClean="0">
                          <a:solidFill>
                            <a:schemeClr val="tx1"/>
                          </a:solidFill>
                          <a:latin typeface="Cambria Math" panose="02040503050406030204" pitchFamily="18" charset="0"/>
                          <a:ea typeface="Meiryo UI" panose="020B0604030504040204" pitchFamily="50" charset="-128"/>
                        </a:rPr>
                        <m:t>=0.785</m:t>
                      </m:r>
                    </m:oMath>
                  </m:oMathPara>
                </a14:m>
                <a:endParaRPr lang="en-US" altLang="ja-JP" sz="3000" dirty="0">
                  <a:solidFill>
                    <a:schemeClr val="tx1"/>
                  </a:solidFill>
                  <a:latin typeface="Meiryo UI" panose="020B0604030504040204" pitchFamily="50" charset="-128"/>
                  <a:ea typeface="Meiryo UI" panose="020B0604030504040204" pitchFamily="50" charset="-128"/>
                </a:endParaRPr>
              </a:p>
            </p:txBody>
          </p:sp>
        </mc:Choice>
        <mc:Fallback xmlns="">
          <p:sp>
            <p:nvSpPr>
              <p:cNvPr id="14" name="正方形/長方形 13">
                <a:extLst>
                  <a:ext uri="{FF2B5EF4-FFF2-40B4-BE49-F238E27FC236}">
                    <a16:creationId xmlns:a16="http://schemas.microsoft.com/office/drawing/2014/main" id="{1165C9E9-AB32-4C3A-9794-53809CA48994}"/>
                  </a:ext>
                </a:extLst>
              </p:cNvPr>
              <p:cNvSpPr>
                <a:spLocks noRot="1" noChangeAspect="1" noMove="1" noResize="1" noEditPoints="1" noAdjustHandles="1" noChangeArrowheads="1" noChangeShapeType="1" noTextEdit="1"/>
              </p:cNvSpPr>
              <p:nvPr/>
            </p:nvSpPr>
            <p:spPr>
              <a:xfrm>
                <a:off x="6261463" y="1919667"/>
                <a:ext cx="5495107" cy="1253152"/>
              </a:xfrm>
              <a:prstGeom prst="rect">
                <a:avLst/>
              </a:prstGeom>
              <a:blipFill>
                <a:blip r:embed="rId4"/>
                <a:stretch>
                  <a:fillRect/>
                </a:stretch>
              </a:blipFill>
              <a:ln>
                <a:noFill/>
              </a:ln>
              <a:effectLst/>
            </p:spPr>
            <p:txBody>
              <a:bodyPr/>
              <a:lstStyle/>
              <a:p>
                <a:r>
                  <a:rPr lang="ja-JP" altLang="en-US">
                    <a:noFill/>
                  </a:rPr>
                  <a:t> </a:t>
                </a:r>
              </a:p>
            </p:txBody>
          </p:sp>
        </mc:Fallback>
      </mc:AlternateContent>
      <p:sp>
        <p:nvSpPr>
          <p:cNvPr id="15" name="正方形/長方形 14">
            <a:extLst>
              <a:ext uri="{FF2B5EF4-FFF2-40B4-BE49-F238E27FC236}">
                <a16:creationId xmlns:a16="http://schemas.microsoft.com/office/drawing/2014/main" id="{060F0E81-05AA-4693-B01E-227AA69E7E92}"/>
              </a:ext>
            </a:extLst>
          </p:cNvPr>
          <p:cNvSpPr/>
          <p:nvPr/>
        </p:nvSpPr>
        <p:spPr>
          <a:xfrm>
            <a:off x="6261463" y="4040204"/>
            <a:ext cx="5495107" cy="1253152"/>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en-US" altLang="ja-JP" sz="3000" dirty="0">
                <a:solidFill>
                  <a:schemeClr val="tx1"/>
                </a:solidFill>
                <a:latin typeface="Meiryo UI" panose="020B0604030504040204" pitchFamily="50" charset="-128"/>
                <a:ea typeface="Meiryo UI" panose="020B0604030504040204" pitchFamily="50" charset="-128"/>
              </a:rPr>
              <a:t>0.73</a:t>
            </a:r>
          </a:p>
        </p:txBody>
      </p:sp>
      <p:pic>
        <p:nvPicPr>
          <p:cNvPr id="9" name="図 8">
            <a:extLst>
              <a:ext uri="{FF2B5EF4-FFF2-40B4-BE49-F238E27FC236}">
                <a16:creationId xmlns:a16="http://schemas.microsoft.com/office/drawing/2014/main" id="{27DA6BB8-EB09-4407-8E8E-10EE136255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9240" y="1277355"/>
            <a:ext cx="5486411" cy="5486411"/>
          </a:xfrm>
          <a:prstGeom prst="rect">
            <a:avLst/>
          </a:prstGeom>
        </p:spPr>
      </p:pic>
      <p:sp>
        <p:nvSpPr>
          <p:cNvPr id="17" name="テキスト ボックス 16">
            <a:extLst>
              <a:ext uri="{FF2B5EF4-FFF2-40B4-BE49-F238E27FC236}">
                <a16:creationId xmlns:a16="http://schemas.microsoft.com/office/drawing/2014/main" id="{543B75F3-2A05-4CBB-8350-2BAAA39268EF}"/>
              </a:ext>
            </a:extLst>
          </p:cNvPr>
          <p:cNvSpPr txBox="1"/>
          <p:nvPr/>
        </p:nvSpPr>
        <p:spPr>
          <a:xfrm>
            <a:off x="8325270" y="1276858"/>
            <a:ext cx="1107996" cy="461665"/>
          </a:xfrm>
          <a:prstGeom prst="rect">
            <a:avLst/>
          </a:prstGeom>
          <a:noFill/>
        </p:spPr>
        <p:txBody>
          <a:bodyPr wrap="none" rtlCol="0">
            <a:spAutoFit/>
          </a:bodyPr>
          <a:lstStyle/>
          <a:p>
            <a:r>
              <a:rPr kumimoji="1" lang="ja-JP" altLang="en-US" sz="2400" dirty="0">
                <a:latin typeface="Meiryo UI" panose="020B0604030504040204" pitchFamily="50" charset="-128"/>
                <a:ea typeface="Meiryo UI" panose="020B0604030504040204" pitchFamily="50" charset="-128"/>
              </a:rPr>
              <a:t>解析解</a:t>
            </a:r>
          </a:p>
        </p:txBody>
      </p:sp>
      <p:sp>
        <p:nvSpPr>
          <p:cNvPr id="18" name="テキスト ボックス 17">
            <a:extLst>
              <a:ext uri="{FF2B5EF4-FFF2-40B4-BE49-F238E27FC236}">
                <a16:creationId xmlns:a16="http://schemas.microsoft.com/office/drawing/2014/main" id="{53B279A0-27C6-49D4-8188-EA12990D31A5}"/>
              </a:ext>
            </a:extLst>
          </p:cNvPr>
          <p:cNvSpPr txBox="1"/>
          <p:nvPr/>
        </p:nvSpPr>
        <p:spPr>
          <a:xfrm>
            <a:off x="8067091" y="3375679"/>
            <a:ext cx="1883849" cy="461665"/>
          </a:xfrm>
          <a:prstGeom prst="rect">
            <a:avLst/>
          </a:prstGeom>
          <a:noFill/>
        </p:spPr>
        <p:txBody>
          <a:bodyPr wrap="none" rtlCol="0">
            <a:spAutoFit/>
          </a:bodyPr>
          <a:lstStyle/>
          <a:p>
            <a:r>
              <a:rPr kumimoji="1" lang="ja-JP" altLang="en-US" sz="2400" dirty="0">
                <a:latin typeface="Meiryo UI" panose="020B0604030504040204" pitchFamily="50" charset="-128"/>
                <a:ea typeface="Meiryo UI" panose="020B0604030504040204" pitchFamily="50" charset="-128"/>
              </a:rPr>
              <a:t>モンテカルロ法</a:t>
            </a:r>
          </a:p>
        </p:txBody>
      </p:sp>
    </p:spTree>
    <p:extLst>
      <p:ext uri="{BB962C8B-B14F-4D97-AF65-F5344CB8AC3E}">
        <p14:creationId xmlns:p14="http://schemas.microsoft.com/office/powerpoint/2010/main" val="4031423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en-US" altLang="ja-JP" sz="2000" dirty="0">
                <a:solidFill>
                  <a:schemeClr val="tx1"/>
                </a:solidFill>
                <a:latin typeface="Meiryo UI" panose="020B0604030504040204" pitchFamily="50" charset="-128"/>
                <a:ea typeface="Meiryo UI" panose="020B0604030504040204" pitchFamily="50" charset="-128"/>
              </a:rPr>
              <a:t>200</a:t>
            </a:r>
            <a:r>
              <a:rPr lang="ja-JP" altLang="en-US" sz="2000" dirty="0">
                <a:solidFill>
                  <a:schemeClr val="tx1"/>
                </a:solidFill>
                <a:latin typeface="Meiryo UI" panose="020B0604030504040204" pitchFamily="50" charset="-128"/>
                <a:ea typeface="Meiryo UI" panose="020B0604030504040204" pitchFamily="50" charset="-128"/>
              </a:rPr>
              <a:t>点打った場合</a:t>
            </a:r>
            <a:endParaRPr lang="en-US" altLang="ja-JP" sz="2000" dirty="0">
              <a:solidFill>
                <a:schemeClr val="tx1"/>
              </a:solidFill>
              <a:latin typeface="Meiryo UI" panose="020B0604030504040204" pitchFamily="50" charset="-128"/>
              <a:ea typeface="Meiryo UI" panose="020B0604030504040204" pitchFamily="50" charset="-128"/>
            </a:endParaRPr>
          </a:p>
        </p:txBody>
      </p:sp>
      <p:pic>
        <p:nvPicPr>
          <p:cNvPr id="3" name="図 2">
            <a:extLst>
              <a:ext uri="{FF2B5EF4-FFF2-40B4-BE49-F238E27FC236}">
                <a16:creationId xmlns:a16="http://schemas.microsoft.com/office/drawing/2014/main" id="{B8A33B27-32BF-4B39-B698-4CB9726FD4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240" y="1371589"/>
            <a:ext cx="5486411" cy="5486411"/>
          </a:xfrm>
          <a:prstGeom prst="rect">
            <a:avLst/>
          </a:prstGeom>
        </p:spPr>
      </p:pic>
      <mc:AlternateContent xmlns:mc="http://schemas.openxmlformats.org/markup-compatibility/2006" xmlns:a14="http://schemas.microsoft.com/office/drawing/2010/main">
        <mc:Choice Requires="a14">
          <p:sp>
            <p:nvSpPr>
              <p:cNvPr id="12" name="正方形/長方形 11">
                <a:extLst>
                  <a:ext uri="{FF2B5EF4-FFF2-40B4-BE49-F238E27FC236}">
                    <a16:creationId xmlns:a16="http://schemas.microsoft.com/office/drawing/2014/main" id="{AD12C1AF-E4D4-4E95-A29E-3F4EB3A6F852}"/>
                  </a:ext>
                </a:extLst>
              </p:cNvPr>
              <p:cNvSpPr/>
              <p:nvPr/>
            </p:nvSpPr>
            <p:spPr>
              <a:xfrm>
                <a:off x="6261463" y="1919667"/>
                <a:ext cx="5495107" cy="1253152"/>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ja-JP" sz="3000" i="1" smtClean="0">
                              <a:solidFill>
                                <a:schemeClr val="tx1"/>
                              </a:solidFill>
                              <a:latin typeface="Cambria Math" panose="02040503050406030204" pitchFamily="18" charset="0"/>
                              <a:ea typeface="Meiryo UI" panose="020B0604030504040204" pitchFamily="50" charset="-128"/>
                            </a:rPr>
                          </m:ctrlPr>
                        </m:fPr>
                        <m:num>
                          <m:r>
                            <a:rPr lang="el-GR" altLang="ja-JP" sz="3000" i="1">
                              <a:solidFill>
                                <a:schemeClr val="tx1"/>
                              </a:solidFill>
                              <a:latin typeface="Cambria Math" panose="02040503050406030204" pitchFamily="18" charset="0"/>
                              <a:ea typeface="Meiryo UI" panose="020B0604030504040204" pitchFamily="50" charset="-128"/>
                            </a:rPr>
                            <m:t>𝜋</m:t>
                          </m:r>
                          <m:r>
                            <a:rPr lang="en-US" altLang="ja-JP" sz="3000" b="0" i="1" smtClean="0">
                              <a:solidFill>
                                <a:schemeClr val="tx1"/>
                              </a:solidFill>
                              <a:latin typeface="Cambria Math" panose="02040503050406030204" pitchFamily="18" charset="0"/>
                              <a:ea typeface="Meiryo UI" panose="020B0604030504040204" pitchFamily="50" charset="-128"/>
                            </a:rPr>
                            <m:t>/4</m:t>
                          </m:r>
                        </m:num>
                        <m:den>
                          <m:r>
                            <a:rPr lang="en-US" altLang="ja-JP" sz="3000" b="0" i="1" smtClean="0">
                              <a:solidFill>
                                <a:schemeClr val="tx1"/>
                              </a:solidFill>
                              <a:latin typeface="Cambria Math" panose="02040503050406030204" pitchFamily="18" charset="0"/>
                              <a:ea typeface="Meiryo UI" panose="020B0604030504040204" pitchFamily="50" charset="-128"/>
                            </a:rPr>
                            <m:t>1</m:t>
                          </m:r>
                        </m:den>
                      </m:f>
                      <m:r>
                        <a:rPr lang="en-US" altLang="ja-JP" sz="3000" b="0" i="1" smtClean="0">
                          <a:solidFill>
                            <a:schemeClr val="tx1"/>
                          </a:solidFill>
                          <a:latin typeface="Cambria Math" panose="02040503050406030204" pitchFamily="18" charset="0"/>
                          <a:ea typeface="Meiryo UI" panose="020B0604030504040204" pitchFamily="50" charset="-128"/>
                        </a:rPr>
                        <m:t>=0.785</m:t>
                      </m:r>
                    </m:oMath>
                  </m:oMathPara>
                </a14:m>
                <a:endParaRPr lang="en-US" altLang="ja-JP" sz="3000" dirty="0">
                  <a:solidFill>
                    <a:schemeClr val="tx1"/>
                  </a:solidFill>
                  <a:latin typeface="Meiryo UI" panose="020B0604030504040204" pitchFamily="50" charset="-128"/>
                  <a:ea typeface="Meiryo UI" panose="020B0604030504040204" pitchFamily="50" charset="-128"/>
                </a:endParaRPr>
              </a:p>
            </p:txBody>
          </p:sp>
        </mc:Choice>
        <mc:Fallback xmlns="">
          <p:sp>
            <p:nvSpPr>
              <p:cNvPr id="12" name="正方形/長方形 11">
                <a:extLst>
                  <a:ext uri="{FF2B5EF4-FFF2-40B4-BE49-F238E27FC236}">
                    <a16:creationId xmlns:a16="http://schemas.microsoft.com/office/drawing/2014/main" id="{AD12C1AF-E4D4-4E95-A29E-3F4EB3A6F852}"/>
                  </a:ext>
                </a:extLst>
              </p:cNvPr>
              <p:cNvSpPr>
                <a:spLocks noRot="1" noChangeAspect="1" noMove="1" noResize="1" noEditPoints="1" noAdjustHandles="1" noChangeArrowheads="1" noChangeShapeType="1" noTextEdit="1"/>
              </p:cNvSpPr>
              <p:nvPr/>
            </p:nvSpPr>
            <p:spPr>
              <a:xfrm>
                <a:off x="6261463" y="1919667"/>
                <a:ext cx="5495107" cy="1253152"/>
              </a:xfrm>
              <a:prstGeom prst="rect">
                <a:avLst/>
              </a:prstGeom>
              <a:blipFill>
                <a:blip r:embed="rId5"/>
                <a:stretch>
                  <a:fillRect/>
                </a:stretch>
              </a:blipFill>
              <a:ln>
                <a:noFill/>
              </a:ln>
              <a:effectLst/>
            </p:spPr>
            <p:txBody>
              <a:bodyPr/>
              <a:lstStyle/>
              <a:p>
                <a:r>
                  <a:rPr lang="ja-JP" altLang="en-US">
                    <a:noFill/>
                  </a:rPr>
                  <a:t> </a:t>
                </a:r>
              </a:p>
            </p:txBody>
          </p:sp>
        </mc:Fallback>
      </mc:AlternateContent>
      <p:sp>
        <p:nvSpPr>
          <p:cNvPr id="13" name="正方形/長方形 12">
            <a:extLst>
              <a:ext uri="{FF2B5EF4-FFF2-40B4-BE49-F238E27FC236}">
                <a16:creationId xmlns:a16="http://schemas.microsoft.com/office/drawing/2014/main" id="{AE813B50-2252-4602-A0CD-F7CDAA467EE8}"/>
              </a:ext>
            </a:extLst>
          </p:cNvPr>
          <p:cNvSpPr/>
          <p:nvPr/>
        </p:nvSpPr>
        <p:spPr>
          <a:xfrm>
            <a:off x="6261463" y="4040204"/>
            <a:ext cx="5495107" cy="1253152"/>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en-US" altLang="ja-JP" sz="3000" dirty="0">
                <a:solidFill>
                  <a:schemeClr val="tx1"/>
                </a:solidFill>
                <a:latin typeface="Meiryo UI" panose="020B0604030504040204" pitchFamily="50" charset="-128"/>
                <a:ea typeface="Meiryo UI" panose="020B0604030504040204" pitchFamily="50" charset="-128"/>
              </a:rPr>
              <a:t>0.755</a:t>
            </a:r>
          </a:p>
        </p:txBody>
      </p:sp>
      <p:sp>
        <p:nvSpPr>
          <p:cNvPr id="19" name="テキスト ボックス 18">
            <a:extLst>
              <a:ext uri="{FF2B5EF4-FFF2-40B4-BE49-F238E27FC236}">
                <a16:creationId xmlns:a16="http://schemas.microsoft.com/office/drawing/2014/main" id="{165F6625-FBE6-4B3A-B197-ED339DAEEEA9}"/>
              </a:ext>
            </a:extLst>
          </p:cNvPr>
          <p:cNvSpPr txBox="1"/>
          <p:nvPr/>
        </p:nvSpPr>
        <p:spPr>
          <a:xfrm>
            <a:off x="8325270" y="1276858"/>
            <a:ext cx="1107996" cy="461665"/>
          </a:xfrm>
          <a:prstGeom prst="rect">
            <a:avLst/>
          </a:prstGeom>
          <a:noFill/>
        </p:spPr>
        <p:txBody>
          <a:bodyPr wrap="none" rtlCol="0">
            <a:spAutoFit/>
          </a:bodyPr>
          <a:lstStyle/>
          <a:p>
            <a:r>
              <a:rPr kumimoji="1" lang="ja-JP" altLang="en-US" sz="2400" dirty="0">
                <a:latin typeface="Meiryo UI" panose="020B0604030504040204" pitchFamily="50" charset="-128"/>
                <a:ea typeface="Meiryo UI" panose="020B0604030504040204" pitchFamily="50" charset="-128"/>
              </a:rPr>
              <a:t>解析解</a:t>
            </a:r>
          </a:p>
        </p:txBody>
      </p:sp>
      <p:sp>
        <p:nvSpPr>
          <p:cNvPr id="20" name="テキスト ボックス 19">
            <a:extLst>
              <a:ext uri="{FF2B5EF4-FFF2-40B4-BE49-F238E27FC236}">
                <a16:creationId xmlns:a16="http://schemas.microsoft.com/office/drawing/2014/main" id="{EA90A93D-F927-495A-B336-134CD4C9058B}"/>
              </a:ext>
            </a:extLst>
          </p:cNvPr>
          <p:cNvSpPr txBox="1"/>
          <p:nvPr/>
        </p:nvSpPr>
        <p:spPr>
          <a:xfrm>
            <a:off x="8067091" y="3375679"/>
            <a:ext cx="1883849" cy="461665"/>
          </a:xfrm>
          <a:prstGeom prst="rect">
            <a:avLst/>
          </a:prstGeom>
          <a:noFill/>
        </p:spPr>
        <p:txBody>
          <a:bodyPr wrap="none" rtlCol="0">
            <a:spAutoFit/>
          </a:bodyPr>
          <a:lstStyle/>
          <a:p>
            <a:r>
              <a:rPr kumimoji="1" lang="ja-JP" altLang="en-US" sz="2400" dirty="0">
                <a:latin typeface="Meiryo UI" panose="020B0604030504040204" pitchFamily="50" charset="-128"/>
                <a:ea typeface="Meiryo UI" panose="020B0604030504040204" pitchFamily="50" charset="-128"/>
              </a:rPr>
              <a:t>モンテカルロ法</a:t>
            </a:r>
          </a:p>
        </p:txBody>
      </p:sp>
    </p:spTree>
    <p:extLst>
      <p:ext uri="{BB962C8B-B14F-4D97-AF65-F5344CB8AC3E}">
        <p14:creationId xmlns:p14="http://schemas.microsoft.com/office/powerpoint/2010/main" val="112448678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25028</TotalTime>
  <Words>357</Words>
  <Application>Microsoft Office PowerPoint</Application>
  <PresentationFormat>ワイド画面</PresentationFormat>
  <Paragraphs>71</Paragraphs>
  <Slides>13</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13</vt:i4>
      </vt:variant>
    </vt:vector>
  </HeadingPairs>
  <TitlesOfParts>
    <vt:vector size="20" baseType="lpstr">
      <vt:lpstr>Meiryo UI</vt:lpstr>
      <vt:lpstr>游ゴシック</vt:lpstr>
      <vt:lpstr>游ゴシック Light</vt:lpstr>
      <vt:lpstr>Arial</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tetsuya t</dc:creator>
  <cp:lastModifiedBy>tetsuya t</cp:lastModifiedBy>
  <cp:revision>133</cp:revision>
  <dcterms:created xsi:type="dcterms:W3CDTF">2017-12-20T12:04:47Z</dcterms:created>
  <dcterms:modified xsi:type="dcterms:W3CDTF">2018-02-08T11:39:17Z</dcterms:modified>
</cp:coreProperties>
</file>