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12" r:id="rId3"/>
    <p:sldId id="334" r:id="rId4"/>
    <p:sldId id="333" r:id="rId5"/>
    <p:sldId id="324" r:id="rId6"/>
    <p:sldId id="325" r:id="rId7"/>
    <p:sldId id="326" r:id="rId8"/>
    <p:sldId id="327" r:id="rId9"/>
    <p:sldId id="328" r:id="rId10"/>
    <p:sldId id="329" r:id="rId11"/>
    <p:sldId id="330" r:id="rId12"/>
    <p:sldId id="331" r:id="rId13"/>
    <p:sldId id="332" r:id="rId14"/>
    <p:sldId id="32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a:srgbClr val="FFCCFF"/>
    <a:srgbClr val="FFFF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2" d="100"/>
          <a:sy n="72" d="100"/>
        </p:scale>
        <p:origin x="8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F31B6A-92DD-48D5-B859-2DB4893EE87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938FE91E-5BB8-4E9A-910B-AF42898CD2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AB8A4DC-23D7-4F41-AEC8-33C4A1C60E0D}"/>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4B4AC873-13D6-46BB-8D8B-30DD0493FC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031491-F0F2-4C48-81DB-D74B26BF65D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56347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0DFE1A-DEB6-4E50-9BF9-489586620CA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639F5AB-C188-4664-8EC2-EE390D025D4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F31FD2-4F7B-4F3C-8C8C-6D09E23F48FD}"/>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3D9D2F8D-08A7-4BE6-91AA-2874D8D4B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6D947A-CD3A-401B-8788-3228FEF2CB5B}"/>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98513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5A23922-06E9-4355-9FDC-85B88560EF7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39D56F-E7F9-4F7A-AB75-BC3C32D3F6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C214983-6D90-4C1D-A8DD-E30F5F053994}"/>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CD4400AD-958D-4188-A604-FCB26714952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857CC2-F188-493D-B0D0-52B58A24D9E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4307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47EC60-0E46-423F-94D9-E247E38448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3D67E3-C385-4B81-AF6E-D144A47C2D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B8AD5F-CA5E-4595-9908-516E648CC754}"/>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8BB29551-5D82-4686-A0D2-6F20464FA2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386F68-F3A7-4F2B-A96A-70691A7D031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93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F90853-64EA-4DD2-80C7-E55C20BD9BF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43964B8-23C3-4596-9B60-B520811760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283EFF4-76F4-40B0-9C9B-538C127C68B9}"/>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3ED17F6E-127E-42BE-B240-2555A3A949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FF002E-2F22-4822-9362-F10E5F0B0692}"/>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769879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2B8409-8E40-414A-AFFF-DDB564EB75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50DDA1-201A-4E95-B1ED-6FBF9C231DD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D6E8C88-83BD-40CD-BFE4-80F0CD57897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636E1C2-E713-478F-B52C-F3A1AECF9E4F}"/>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6" name="フッター プレースホルダー 5">
            <a:extLst>
              <a:ext uri="{FF2B5EF4-FFF2-40B4-BE49-F238E27FC236}">
                <a16:creationId xmlns:a16="http://schemas.microsoft.com/office/drawing/2014/main" id="{F3F358F0-E89E-4AD7-85CA-E2D37E3D19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456F50-59B3-4F36-9968-BB88F326DB59}"/>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503349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781067-1FF5-4371-A6F8-19013C8687A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B3B800-30C6-43A2-A635-62E34C1E6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0D85788-252C-42AD-80FA-28532CE5A42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5809E12-AA39-461F-BAFE-F946C48EE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6F08E07-9A56-4B8C-A481-46EC92FC034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67C635F-6C45-4C1F-A501-8043075D3F82}"/>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8" name="フッター プレースホルダー 7">
            <a:extLst>
              <a:ext uri="{FF2B5EF4-FFF2-40B4-BE49-F238E27FC236}">
                <a16:creationId xmlns:a16="http://schemas.microsoft.com/office/drawing/2014/main" id="{E1E7F0B0-33EA-44D5-95EB-789B589302F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0F52FBF-BBFE-417E-9998-9E482D55473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506105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A8B93-8753-495A-AFA6-9D243B0D2E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95C710-70E1-43FB-941D-E219CB06D298}"/>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4" name="フッター プレースホルダー 3">
            <a:extLst>
              <a:ext uri="{FF2B5EF4-FFF2-40B4-BE49-F238E27FC236}">
                <a16:creationId xmlns:a16="http://schemas.microsoft.com/office/drawing/2014/main" id="{B9AC0BE2-38C2-4B9E-B6FF-AEB285F795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4CA4796-E2EB-4E71-BB03-555D67B1BB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56701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721B895-A1DF-40F1-8BA7-DD29F08382D0}"/>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3" name="フッター プレースホルダー 2">
            <a:extLst>
              <a:ext uri="{FF2B5EF4-FFF2-40B4-BE49-F238E27FC236}">
                <a16:creationId xmlns:a16="http://schemas.microsoft.com/office/drawing/2014/main" id="{82E5D0D5-A395-4E86-A022-E1EC92AF51E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E826A7-0B14-4B0E-B4E5-B33F7597804C}"/>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1112824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930B79-84B9-456A-8B98-EDD4C3EA5E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85B831-233A-4BE3-A081-D7B7F1BAF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BFCB22A-0BCA-4054-8512-F1D09C811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08CBD0B-8213-4F93-A710-72A8C867209E}"/>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6" name="フッター プレースホルダー 5">
            <a:extLst>
              <a:ext uri="{FF2B5EF4-FFF2-40B4-BE49-F238E27FC236}">
                <a16:creationId xmlns:a16="http://schemas.microsoft.com/office/drawing/2014/main" id="{C15A86B8-9E05-4B67-A93D-DE8A8FB50C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9DE324-DCA8-4AC9-81F2-811C605FABF6}"/>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21368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9EDB76-9E7E-4B26-8C2D-58A5013CB9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672B0E-42A9-4882-8F40-F03D84532E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F6DC5AB-672B-4977-A368-1CF6404656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0B351B-88C2-4661-8CCB-1DDE34A5CCAD}"/>
              </a:ext>
            </a:extLst>
          </p:cNvPr>
          <p:cNvSpPr>
            <a:spLocks noGrp="1"/>
          </p:cNvSpPr>
          <p:nvPr>
            <p:ph type="dt" sz="half" idx="10"/>
          </p:nvPr>
        </p:nvSpPr>
        <p:spPr/>
        <p:txBody>
          <a:bodyPr/>
          <a:lstStyle/>
          <a:p>
            <a:fld id="{39A09537-CC24-4F06-9D3E-2D3FC8049D88}" type="datetimeFigureOut">
              <a:rPr kumimoji="1" lang="ja-JP" altLang="en-US" smtClean="0"/>
              <a:t>2018/1/27</a:t>
            </a:fld>
            <a:endParaRPr kumimoji="1" lang="ja-JP" altLang="en-US"/>
          </a:p>
        </p:txBody>
      </p:sp>
      <p:sp>
        <p:nvSpPr>
          <p:cNvPr id="6" name="フッター プレースホルダー 5">
            <a:extLst>
              <a:ext uri="{FF2B5EF4-FFF2-40B4-BE49-F238E27FC236}">
                <a16:creationId xmlns:a16="http://schemas.microsoft.com/office/drawing/2014/main" id="{6EA60F26-3B9B-4CA0-BE5D-0175F39C59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2B9FC7-C66A-4765-BDE3-915AA6148ECD}"/>
              </a:ext>
            </a:extLst>
          </p:cNvPr>
          <p:cNvSpPr>
            <a:spLocks noGrp="1"/>
          </p:cNvSpPr>
          <p:nvPr>
            <p:ph type="sldNum" sz="quarter" idx="12"/>
          </p:nvPr>
        </p:nvSpPr>
        <p:spPr/>
        <p:txBody>
          <a:body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238070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DE29723-876A-4916-BF1A-78039BFA6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FCF10D0-54D6-4E13-B72B-C765E09ED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B2D8A4-28E4-42C0-9E9B-3135F083CB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09537-CC24-4F06-9D3E-2D3FC8049D88}" type="datetimeFigureOut">
              <a:rPr kumimoji="1" lang="ja-JP" altLang="en-US" smtClean="0"/>
              <a:t>2018/1/27</a:t>
            </a:fld>
            <a:endParaRPr kumimoji="1" lang="ja-JP" altLang="en-US"/>
          </a:p>
        </p:txBody>
      </p:sp>
      <p:sp>
        <p:nvSpPr>
          <p:cNvPr id="5" name="フッター プレースホルダー 4">
            <a:extLst>
              <a:ext uri="{FF2B5EF4-FFF2-40B4-BE49-F238E27FC236}">
                <a16:creationId xmlns:a16="http://schemas.microsoft.com/office/drawing/2014/main" id="{87548A5B-53F3-484E-A68E-3F8505C119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FF2EB-CA09-463B-B817-BBA7F79CC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3B92E-C39F-4032-9841-318888BDD5B8}" type="slidenum">
              <a:rPr kumimoji="1" lang="ja-JP" altLang="en-US" smtClean="0"/>
              <a:t>‹#›</a:t>
            </a:fld>
            <a:endParaRPr kumimoji="1" lang="ja-JP" altLang="en-US"/>
          </a:p>
        </p:txBody>
      </p:sp>
    </p:spTree>
    <p:extLst>
      <p:ext uri="{BB962C8B-B14F-4D97-AF65-F5344CB8AC3E}">
        <p14:creationId xmlns:p14="http://schemas.microsoft.com/office/powerpoint/2010/main" val="467972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 name="正方形/長方形 1">
            <a:extLst>
              <a:ext uri="{FF2B5EF4-FFF2-40B4-BE49-F238E27FC236}">
                <a16:creationId xmlns:a16="http://schemas.microsoft.com/office/drawing/2014/main" id="{1E5D5B68-5AC7-45F7-8C5A-40C461F6D3D7}"/>
              </a:ext>
            </a:extLst>
          </p:cNvPr>
          <p:cNvSpPr/>
          <p:nvPr/>
        </p:nvSpPr>
        <p:spPr>
          <a:xfrm>
            <a:off x="3946697" y="1276858"/>
            <a:ext cx="4450081" cy="1672045"/>
          </a:xfrm>
          <a:prstGeom prst="rect">
            <a:avLst/>
          </a:prstGeom>
          <a:solidFill>
            <a:schemeClr val="accent3">
              <a:lumMod val="20000"/>
              <a:lumOff val="80000"/>
              <a:alpha val="80000"/>
            </a:schemeClr>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4000" dirty="0">
                <a:solidFill>
                  <a:schemeClr val="tx1"/>
                </a:solidFill>
                <a:latin typeface="Meiryo UI" panose="020B0604030504040204" pitchFamily="50" charset="-128"/>
                <a:ea typeface="Meiryo UI" panose="020B0604030504040204" pitchFamily="50" charset="-128"/>
              </a:rPr>
              <a:t>棄却サンプリング</a:t>
            </a:r>
          </a:p>
        </p:txBody>
      </p:sp>
      <p:sp>
        <p:nvSpPr>
          <p:cNvPr id="21" name="正方形/長方形 20">
            <a:extLst>
              <a:ext uri="{FF2B5EF4-FFF2-40B4-BE49-F238E27FC236}">
                <a16:creationId xmlns:a16="http://schemas.microsoft.com/office/drawing/2014/main" id="{5CAD2783-CE69-49F5-8497-0EE70AA2B9B1}"/>
              </a:ext>
            </a:extLst>
          </p:cNvPr>
          <p:cNvSpPr/>
          <p:nvPr/>
        </p:nvSpPr>
        <p:spPr>
          <a:xfrm>
            <a:off x="2105578" y="3753208"/>
            <a:ext cx="7889966" cy="1606733"/>
          </a:xfrm>
          <a:prstGeom prst="rect">
            <a:avLst/>
          </a:prstGeom>
          <a:solidFill>
            <a:schemeClr val="accent5">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kumimoji="1" lang="ja-JP" altLang="en-US" sz="2400" dirty="0">
                <a:solidFill>
                  <a:schemeClr val="tx1"/>
                </a:solidFill>
                <a:latin typeface="Meiryo UI" panose="020B0604030504040204" pitchFamily="50" charset="-128"/>
                <a:ea typeface="Meiryo UI" panose="020B0604030504040204" pitchFamily="50" charset="-128"/>
              </a:rPr>
              <a:t>この講義で身に</a:t>
            </a:r>
            <a:r>
              <a:rPr lang="ja-JP" altLang="en-US" sz="2400" dirty="0">
                <a:solidFill>
                  <a:schemeClr val="tx1"/>
                </a:solidFill>
                <a:latin typeface="Meiryo UI" panose="020B0604030504040204" pitchFamily="50" charset="-128"/>
                <a:ea typeface="Meiryo UI" panose="020B0604030504040204" pitchFamily="50" charset="-128"/>
              </a:rPr>
              <a:t>付く事</a:t>
            </a: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モンテカルロ法でどうやって事後分布のサンプリングができるかが理解できる</a:t>
            </a:r>
            <a:endParaRPr lang="en-US" altLang="ja-JP" sz="2000" dirty="0">
              <a:solidFill>
                <a:schemeClr val="tx1"/>
              </a:solidFill>
              <a:latin typeface="Meiryo UI" panose="020B0604030504040204" pitchFamily="50" charset="-128"/>
              <a:ea typeface="Meiryo UI" panose="020B0604030504040204" pitchFamily="50" charset="-128"/>
            </a:endParaRPr>
          </a:p>
          <a:p>
            <a:pPr marL="514350" indent="-514350">
              <a:buFont typeface="+mj-lt"/>
              <a:buAutoNum type="romanUcPeriod"/>
            </a:pPr>
            <a:r>
              <a:rPr lang="ja-JP" altLang="en-US" sz="2000" dirty="0">
                <a:solidFill>
                  <a:schemeClr val="tx1"/>
                </a:solidFill>
                <a:latin typeface="Meiryo UI" panose="020B0604030504040204" pitchFamily="50" charset="-128"/>
                <a:ea typeface="Meiryo UI" panose="020B0604030504040204" pitchFamily="50" charset="-128"/>
              </a:rPr>
              <a:t>棄却サンプリングのアルゴリズムが理解できる</a:t>
            </a:r>
            <a:endParaRPr lang="en-US" altLang="ja-JP" sz="20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811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物体 が含まれている画像&#10;&#10;高い精度で生成された説明">
            <a:extLst>
              <a:ext uri="{FF2B5EF4-FFF2-40B4-BE49-F238E27FC236}">
                <a16:creationId xmlns:a16="http://schemas.microsoft.com/office/drawing/2014/main" id="{A3BB8C1F-04F8-4AD5-AB98-85D3D8F53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 y="1837509"/>
            <a:ext cx="5979527" cy="3986351"/>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棄却サンプリング</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A8525E1C-6276-4403-8421-022CD82089CC}"/>
              </a:ext>
            </a:extLst>
          </p:cNvPr>
          <p:cNvSpPr txBox="1"/>
          <p:nvPr/>
        </p:nvSpPr>
        <p:spPr>
          <a:xfrm>
            <a:off x="1156297" y="1344755"/>
            <a:ext cx="4365298" cy="830997"/>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α=1.5, β=2.0</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solidFill>
                  <a:schemeClr val="accent2"/>
                </a:solidFill>
                <a:latin typeface="Meiryo UI" panose="020B0604030504040204" pitchFamily="50" charset="-128"/>
                <a:ea typeface="Meiryo UI" panose="020B0604030504040204" pitchFamily="50" charset="-128"/>
              </a:rPr>
              <a:t>赤</a:t>
            </a:r>
            <a:r>
              <a:rPr kumimoji="1" lang="en-US" altLang="ja-JP" sz="2400" dirty="0">
                <a:latin typeface="Meiryo UI" panose="020B0604030504040204" pitchFamily="50" charset="-128"/>
                <a:ea typeface="Meiryo UI" panose="020B0604030504040204" pitchFamily="50" charset="-128"/>
              </a:rPr>
              <a:t>)</a:t>
            </a:r>
          </a:p>
          <a:p>
            <a:r>
              <a:rPr kumimoji="1" lang="en-US" altLang="ja-JP" sz="2400" dirty="0">
                <a:latin typeface="Meiryo UI" panose="020B0604030504040204" pitchFamily="50" charset="-128"/>
                <a:ea typeface="Meiryo UI" panose="020B0604030504040204" pitchFamily="50" charset="-128"/>
              </a:rPr>
              <a:t>a=0, b=1</a:t>
            </a:r>
            <a:r>
              <a:rPr kumimoji="1" lang="ja-JP" altLang="en-US" sz="2400" dirty="0">
                <a:latin typeface="Meiryo UI" panose="020B0604030504040204" pitchFamily="50" charset="-128"/>
                <a:ea typeface="Meiryo UI" panose="020B0604030504040204" pitchFamily="50" charset="-128"/>
              </a:rPr>
              <a:t>の一様分布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黒</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F70E2A77-BA54-468A-A8FB-C6DB222B29D9}"/>
                  </a:ext>
                </a:extLst>
              </p:cNvPr>
              <p:cNvSpPr/>
              <p:nvPr/>
            </p:nvSpPr>
            <p:spPr>
              <a:xfrm>
                <a:off x="5890884" y="1893055"/>
                <a:ext cx="5756365" cy="449145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schemeClr val="bg2"/>
                    </a:solidFill>
                    <a:latin typeface="Meiryo UI" panose="020B0604030504040204" pitchFamily="50" charset="-128"/>
                    <a:ea typeface="Meiryo UI" panose="020B0604030504040204" pitchFamily="50" charset="-128"/>
                  </a:rPr>
                  <a:t>①</a:t>
                </a:r>
                <a:r>
                  <a:rPr lang="en-US" altLang="ja-JP" sz="2400" dirty="0">
                    <a:solidFill>
                      <a:schemeClr val="bg2"/>
                    </a:solidFill>
                    <a:ea typeface="Cambria Math" panose="02040503050406030204" pitchFamily="18" charset="0"/>
                  </a:rPr>
                  <a:t> </a:t>
                </a:r>
                <a14:m>
                  <m:oMath xmlns:m="http://schemas.openxmlformats.org/officeDocument/2006/math">
                    <m:r>
                      <a:rPr lang="en-US" altLang="ja-JP" sz="2400" i="1">
                        <a:solidFill>
                          <a:schemeClr val="bg2"/>
                        </a:solidFill>
                        <a:latin typeface="Cambria Math" panose="02040503050406030204" pitchFamily="18" charset="0"/>
                        <a:ea typeface="Cambria Math" panose="02040503050406030204" pitchFamily="18" charset="0"/>
                      </a:rPr>
                      <m:t>𝑔</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a14:m>
                <a:r>
                  <a:rPr lang="ja-JP" altLang="en-US" sz="2400" dirty="0">
                    <a:solidFill>
                      <a:schemeClr val="bg2"/>
                    </a:solidFill>
                    <a:latin typeface="Meiryo UI" panose="020B0604030504040204" pitchFamily="50" charset="-128"/>
                    <a:ea typeface="Meiryo UI" panose="020B0604030504040204" pitchFamily="50" charset="-128"/>
                  </a:rPr>
                  <a:t>から乱数で候補</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をサンプリング</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prstClr val="black"/>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②</a:t>
                </a:r>
                <a:r>
                  <a:rPr lang="en-US" altLang="ja-JP" sz="2400" dirty="0">
                    <a:solidFill>
                      <a:schemeClr val="bg2"/>
                    </a:solidFill>
                    <a:ea typeface="Cambria Math" panose="02040503050406030204" pitchFamily="18" charset="0"/>
                  </a:rPr>
                  <a:t> </a:t>
                </a:r>
                <a14:m>
                  <m:oMath xmlns:m="http://schemas.openxmlformats.org/officeDocument/2006/math">
                    <m:r>
                      <a:rPr lang="en-US" altLang="ja-JP" sz="2400" i="1">
                        <a:solidFill>
                          <a:schemeClr val="bg2"/>
                        </a:solidFill>
                        <a:latin typeface="Cambria Math" panose="02040503050406030204" pitchFamily="18" charset="0"/>
                        <a:ea typeface="Cambria Math" panose="02040503050406030204" pitchFamily="18" charset="0"/>
                      </a:rPr>
                      <m:t>𝑀𝑔</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a14:m>
                <a:r>
                  <a:rPr lang="ja-JP" altLang="en-US" sz="2400" dirty="0">
                    <a:solidFill>
                      <a:schemeClr val="bg2"/>
                    </a:solidFill>
                    <a:latin typeface="Meiryo UI" panose="020B0604030504040204" pitchFamily="50" charset="-128"/>
                    <a:ea typeface="Meiryo UI" panose="020B0604030504040204" pitchFamily="50" charset="-128"/>
                  </a:rPr>
                  <a:t>から乱数</a:t>
                </a:r>
                <a:r>
                  <a:rPr lang="en-US" altLang="ja-JP" sz="2400" dirty="0">
                    <a:solidFill>
                      <a:schemeClr val="bg2"/>
                    </a:solidFill>
                    <a:latin typeface="Meiryo UI" panose="020B0604030504040204" pitchFamily="50" charset="-128"/>
                    <a:ea typeface="Meiryo UI" panose="020B0604030504040204" pitchFamily="50" charset="-128"/>
                  </a:rPr>
                  <a:t>r</a:t>
                </a:r>
                <a:r>
                  <a:rPr lang="ja-JP" altLang="en-US" sz="2400" dirty="0">
                    <a:solidFill>
                      <a:schemeClr val="bg2"/>
                    </a:solidFill>
                    <a:latin typeface="Meiryo UI" panose="020B0604030504040204" pitchFamily="50" charset="-128"/>
                    <a:ea typeface="Meiryo UI" panose="020B0604030504040204" pitchFamily="50" charset="-128"/>
                  </a:rPr>
                  <a:t>を引き、次式を判定</a:t>
                </a:r>
                <a:endParaRPr lang="en-US" altLang="ja-JP" sz="2400" dirty="0">
                  <a:solidFill>
                    <a:schemeClr val="bg2"/>
                  </a:solidFill>
                  <a:latin typeface="Meiryo UI" panose="020B0604030504040204" pitchFamily="50" charset="-128"/>
                  <a:ea typeface="Meiryo UI"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2400" b="0" i="1" smtClean="0">
                          <a:solidFill>
                            <a:schemeClr val="bg2"/>
                          </a:solidFill>
                          <a:latin typeface="Cambria Math" panose="02040503050406030204" pitchFamily="18" charset="0"/>
                          <a:ea typeface="Cambria Math" panose="02040503050406030204" pitchFamily="18" charset="0"/>
                        </a:rPr>
                        <m:t>𝑟</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b="0" i="1" smtClean="0">
                          <a:solidFill>
                            <a:schemeClr val="bg2"/>
                          </a:solidFill>
                          <a:latin typeface="Cambria Math" panose="02040503050406030204" pitchFamily="18" charset="0"/>
                          <a:ea typeface="Cambria Math" panose="02040503050406030204" pitchFamily="18" charset="0"/>
                        </a:rPr>
                        <m:t>𝑓</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m:oMathPara>
                </a14:m>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tx1"/>
                    </a:solidFill>
                    <a:latin typeface="Meiryo UI" panose="020B0604030504040204" pitchFamily="50" charset="-128"/>
                    <a:ea typeface="Meiryo UI" panose="020B0604030504040204" pitchFamily="50" charset="-128"/>
                  </a:rPr>
                  <a:t>③ 真ならばその</a:t>
                </a:r>
                <a:r>
                  <a:rPr lang="en-US" altLang="ja-JP" sz="2400" dirty="0">
                    <a:solidFill>
                      <a:schemeClr val="tx1"/>
                    </a:solidFill>
                    <a:latin typeface="Meiryo UI" panose="020B0604030504040204" pitchFamily="50" charset="-128"/>
                    <a:ea typeface="Meiryo UI" panose="020B0604030504040204" pitchFamily="50" charset="-128"/>
                  </a:rPr>
                  <a:t>x</a:t>
                </a:r>
                <a:r>
                  <a:rPr lang="ja-JP" altLang="en-US" sz="2400" dirty="0">
                    <a:solidFill>
                      <a:schemeClr val="tx1"/>
                    </a:solidFill>
                    <a:latin typeface="Meiryo UI" panose="020B0604030504040204" pitchFamily="50" charset="-128"/>
                    <a:ea typeface="Meiryo UI" panose="020B0604030504040204" pitchFamily="50" charset="-128"/>
                  </a:rPr>
                  <a:t>のカウントを</a:t>
                </a:r>
                <a:r>
                  <a:rPr lang="en-US" altLang="ja-JP" sz="2400" dirty="0">
                    <a:solidFill>
                      <a:schemeClr val="tx1"/>
                    </a:solidFill>
                    <a:latin typeface="Meiryo UI" panose="020B0604030504040204" pitchFamily="50" charset="-128"/>
                    <a:ea typeface="Meiryo UI" panose="020B0604030504040204" pitchFamily="50" charset="-128"/>
                  </a:rPr>
                  <a:t>1</a:t>
                </a:r>
                <a:r>
                  <a:rPr lang="ja-JP" altLang="en-US" sz="2400" dirty="0">
                    <a:solidFill>
                      <a:schemeClr val="tx1"/>
                    </a:solidFill>
                    <a:latin typeface="Meiryo UI" panose="020B0604030504040204" pitchFamily="50" charset="-128"/>
                    <a:ea typeface="Meiryo UI" panose="020B0604030504040204" pitchFamily="50" charset="-128"/>
                  </a:rPr>
                  <a:t>増やす。偽ならばそのサンプルは棄却する</a:t>
                </a:r>
                <a:endParaRPr lang="en-US" altLang="ja-JP" sz="2400" dirty="0">
                  <a:solidFill>
                    <a:schemeClr val="tx1"/>
                  </a:solidFill>
                  <a:latin typeface="Meiryo UI" panose="020B0604030504040204" pitchFamily="50" charset="-128"/>
                  <a:ea typeface="Meiryo UI" panose="020B0604030504040204" pitchFamily="50" charset="-128"/>
                </a:endParaRPr>
              </a:p>
              <a:p>
                <a:pPr lvl="0"/>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④</a:t>
                </a:r>
                <a:r>
                  <a:rPr lang="en-US" altLang="ja-JP" sz="2400" dirty="0">
                    <a:solidFill>
                      <a:schemeClr val="bg2"/>
                    </a:solidFill>
                    <a:latin typeface="Meiryo UI" panose="020B0604030504040204" pitchFamily="50" charset="-128"/>
                    <a:ea typeface="Meiryo UI" panose="020B0604030504040204" pitchFamily="50" charset="-128"/>
                  </a:rPr>
                  <a:t> </a:t>
                </a:r>
                <a:r>
                  <a:rPr lang="ja-JP" altLang="en-US" sz="2400" dirty="0">
                    <a:solidFill>
                      <a:schemeClr val="bg2"/>
                    </a:solidFill>
                    <a:latin typeface="Meiryo UI" panose="020B0604030504040204" pitchFamily="50" charset="-128"/>
                    <a:ea typeface="Meiryo UI" panose="020B0604030504040204" pitchFamily="50" charset="-128"/>
                  </a:rPr>
                  <a:t>②と③を</a:t>
                </a:r>
                <a:r>
                  <a:rPr lang="en-US" altLang="ja-JP" sz="2400" dirty="0">
                    <a:solidFill>
                      <a:schemeClr val="bg2"/>
                    </a:solidFill>
                    <a:latin typeface="Meiryo UI" panose="020B0604030504040204" pitchFamily="50" charset="-128"/>
                    <a:ea typeface="Meiryo UI" panose="020B0604030504040204" pitchFamily="50" charset="-128"/>
                  </a:rPr>
                  <a:t>N</a:t>
                </a:r>
                <a:r>
                  <a:rPr lang="ja-JP" altLang="en-US" sz="2400" dirty="0">
                    <a:solidFill>
                      <a:schemeClr val="bg2"/>
                    </a:solidFill>
                    <a:latin typeface="Meiryo UI" panose="020B0604030504040204" pitchFamily="50" charset="-128"/>
                    <a:ea typeface="Meiryo UI" panose="020B0604030504040204" pitchFamily="50" charset="-128"/>
                  </a:rPr>
                  <a:t>回繰り返す</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⑤　各</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でカウント数のヒストグラムを作成</a:t>
                </a:r>
                <a:endParaRPr lang="en-US" altLang="ja-JP" sz="2400" dirty="0">
                  <a:solidFill>
                    <a:schemeClr val="bg2"/>
                  </a:solidFill>
                  <a:latin typeface="Meiryo UI" panose="020B0604030504040204" pitchFamily="50" charset="-128"/>
                  <a:ea typeface="Meiryo UI" panose="020B0604030504040204" pitchFamily="50" charset="-128"/>
                </a:endParaRPr>
              </a:p>
            </p:txBody>
          </p:sp>
        </mc:Choice>
        <mc:Fallback>
          <p:sp>
            <p:nvSpPr>
              <p:cNvPr id="10" name="正方形/長方形 9">
                <a:extLst>
                  <a:ext uri="{FF2B5EF4-FFF2-40B4-BE49-F238E27FC236}">
                    <a16:creationId xmlns:a16="http://schemas.microsoft.com/office/drawing/2014/main" id="{F70E2A77-BA54-468A-A8FB-C6DB222B29D9}"/>
                  </a:ext>
                </a:extLst>
              </p:cNvPr>
              <p:cNvSpPr>
                <a:spLocks noRot="1" noChangeAspect="1" noMove="1" noResize="1" noEditPoints="1" noAdjustHandles="1" noChangeArrowheads="1" noChangeShapeType="1" noTextEdit="1"/>
              </p:cNvSpPr>
              <p:nvPr/>
            </p:nvSpPr>
            <p:spPr>
              <a:xfrm>
                <a:off x="5890884" y="1893055"/>
                <a:ext cx="5756365" cy="4491456"/>
              </a:xfrm>
              <a:prstGeom prst="rect">
                <a:avLst/>
              </a:prstGeom>
              <a:blipFill>
                <a:blip r:embed="rId5"/>
                <a:stretch>
                  <a:fillRect l="-1587"/>
                </a:stretch>
              </a:blipFill>
              <a:ln>
                <a:noFill/>
              </a:ln>
              <a:effectLst/>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37F0E3-CC97-4B6C-854C-CF8675230F61}"/>
              </a:ext>
            </a:extLst>
          </p:cNvPr>
          <p:cNvSpPr txBox="1"/>
          <p:nvPr/>
        </p:nvSpPr>
        <p:spPr>
          <a:xfrm>
            <a:off x="6676467" y="1344755"/>
            <a:ext cx="3818674"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棄却サンプリングのアルゴリズム</a:t>
            </a:r>
            <a:endParaRPr kumimoji="1" lang="ja-JP" altLang="en-US" sz="24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702A32BC-F84A-426C-8110-0E5BD1D936BF}"/>
              </a:ext>
            </a:extLst>
          </p:cNvPr>
          <p:cNvSpPr>
            <a:spLocks noChangeAspect="1"/>
          </p:cNvSpPr>
          <p:nvPr/>
        </p:nvSpPr>
        <p:spPr>
          <a:xfrm>
            <a:off x="1687543"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51A79C69-5088-45F5-8589-D7E96DA2C13D}"/>
              </a:ext>
            </a:extLst>
          </p:cNvPr>
          <p:cNvSpPr>
            <a:spLocks noChangeAspect="1"/>
          </p:cNvSpPr>
          <p:nvPr/>
        </p:nvSpPr>
        <p:spPr>
          <a:xfrm>
            <a:off x="1687543" y="340541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BFF6ADBD-250A-417E-8046-F21449520968}"/>
              </a:ext>
            </a:extLst>
          </p:cNvPr>
          <p:cNvCxnSpPr>
            <a:cxnSpLocks/>
          </p:cNvCxnSpPr>
          <p:nvPr/>
        </p:nvCxnSpPr>
        <p:spPr>
          <a:xfrm flipH="1">
            <a:off x="1831543" y="2999863"/>
            <a:ext cx="309618" cy="40252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 name="直線矢印コネクタ 4">
            <a:extLst>
              <a:ext uri="{FF2B5EF4-FFF2-40B4-BE49-F238E27FC236}">
                <a16:creationId xmlns:a16="http://schemas.microsoft.com/office/drawing/2014/main" id="{1791AC98-59B2-40C8-A10C-37EB59A744F5}"/>
              </a:ext>
            </a:extLst>
          </p:cNvPr>
          <p:cNvCxnSpPr>
            <a:endCxn id="2" idx="4"/>
          </p:cNvCxnSpPr>
          <p:nvPr/>
        </p:nvCxnSpPr>
        <p:spPr>
          <a:xfrm>
            <a:off x="1759543" y="2455817"/>
            <a:ext cx="0" cy="293074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7" name="テキスト ボックス 16">
            <a:extLst>
              <a:ext uri="{FF2B5EF4-FFF2-40B4-BE49-F238E27FC236}">
                <a16:creationId xmlns:a16="http://schemas.microsoft.com/office/drawing/2014/main" id="{BD5CF64A-376A-4611-81FE-64F6D1BAC11D}"/>
              </a:ext>
            </a:extLst>
          </p:cNvPr>
          <p:cNvSpPr txBox="1"/>
          <p:nvPr/>
        </p:nvSpPr>
        <p:spPr>
          <a:xfrm>
            <a:off x="2105578" y="2633260"/>
            <a:ext cx="311304" cy="461665"/>
          </a:xfrm>
          <a:prstGeom prst="rect">
            <a:avLst/>
          </a:prstGeom>
          <a:noFill/>
        </p:spPr>
        <p:txBody>
          <a:bodyPr wrap="none" rtlCol="0">
            <a:spAutoFit/>
          </a:bodyPr>
          <a:lstStyle/>
          <a:p>
            <a:r>
              <a:rPr kumimoji="1" lang="en-US" altLang="ja-JP" sz="2400" dirty="0">
                <a:solidFill>
                  <a:schemeClr val="accent2"/>
                </a:solidFill>
                <a:latin typeface="Meiryo UI" panose="020B0604030504040204" pitchFamily="50" charset="-128"/>
                <a:ea typeface="Meiryo UI" panose="020B0604030504040204" pitchFamily="50" charset="-128"/>
              </a:rPr>
              <a:t>r</a:t>
            </a:r>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3D4DDC64-AA13-42D2-B29E-4B8BE5EFB8D5}"/>
              </a:ext>
            </a:extLst>
          </p:cNvPr>
          <p:cNvSpPr txBox="1"/>
          <p:nvPr/>
        </p:nvSpPr>
        <p:spPr>
          <a:xfrm>
            <a:off x="2128833" y="3655265"/>
            <a:ext cx="1866217" cy="615553"/>
          </a:xfrm>
          <a:prstGeom prst="rect">
            <a:avLst/>
          </a:prstGeom>
          <a:noFill/>
        </p:spPr>
        <p:txBody>
          <a:bodyPr wrap="none" rtlCol="0">
            <a:spAutoFit/>
          </a:bodyPr>
          <a:lstStyle/>
          <a:p>
            <a:r>
              <a:rPr kumimoji="1" lang="ja-JP" altLang="en-US" sz="3400" dirty="0">
                <a:solidFill>
                  <a:schemeClr val="accent2"/>
                </a:solidFill>
                <a:latin typeface="Meiryo UI" panose="020B0604030504040204" pitchFamily="50" charset="-128"/>
                <a:ea typeface="Meiryo UI" panose="020B0604030504040204" pitchFamily="50" charset="-128"/>
              </a:rPr>
              <a:t>今回は真</a:t>
            </a:r>
          </a:p>
        </p:txBody>
      </p:sp>
      <p:sp>
        <p:nvSpPr>
          <p:cNvPr id="19" name="テキスト ボックス 18">
            <a:extLst>
              <a:ext uri="{FF2B5EF4-FFF2-40B4-BE49-F238E27FC236}">
                <a16:creationId xmlns:a16="http://schemas.microsoft.com/office/drawing/2014/main" id="{EE2E3B1D-9F8A-40BD-857F-FF94DF916EED}"/>
              </a:ext>
            </a:extLst>
          </p:cNvPr>
          <p:cNvSpPr txBox="1"/>
          <p:nvPr/>
        </p:nvSpPr>
        <p:spPr>
          <a:xfrm>
            <a:off x="1269508" y="5616929"/>
            <a:ext cx="806631"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+1</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657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物体 が含まれている画像&#10;&#10;高い精度で生成された説明">
            <a:extLst>
              <a:ext uri="{FF2B5EF4-FFF2-40B4-BE49-F238E27FC236}">
                <a16:creationId xmlns:a16="http://schemas.microsoft.com/office/drawing/2014/main" id="{A3BB8C1F-04F8-4AD5-AB98-85D3D8F53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 y="1837509"/>
            <a:ext cx="5979527" cy="3986351"/>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棄却サンプリング</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A8525E1C-6276-4403-8421-022CD82089CC}"/>
              </a:ext>
            </a:extLst>
          </p:cNvPr>
          <p:cNvSpPr txBox="1"/>
          <p:nvPr/>
        </p:nvSpPr>
        <p:spPr>
          <a:xfrm>
            <a:off x="1156297" y="1344755"/>
            <a:ext cx="4365298" cy="830997"/>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α=1.5, β=2.0</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solidFill>
                  <a:schemeClr val="accent2"/>
                </a:solidFill>
                <a:latin typeface="Meiryo UI" panose="020B0604030504040204" pitchFamily="50" charset="-128"/>
                <a:ea typeface="Meiryo UI" panose="020B0604030504040204" pitchFamily="50" charset="-128"/>
              </a:rPr>
              <a:t>赤</a:t>
            </a:r>
            <a:r>
              <a:rPr kumimoji="1" lang="en-US" altLang="ja-JP" sz="2400" dirty="0">
                <a:latin typeface="Meiryo UI" panose="020B0604030504040204" pitchFamily="50" charset="-128"/>
                <a:ea typeface="Meiryo UI" panose="020B0604030504040204" pitchFamily="50" charset="-128"/>
              </a:rPr>
              <a:t>)</a:t>
            </a:r>
          </a:p>
          <a:p>
            <a:r>
              <a:rPr kumimoji="1" lang="en-US" altLang="ja-JP" sz="2400" dirty="0">
                <a:latin typeface="Meiryo UI" panose="020B0604030504040204" pitchFamily="50" charset="-128"/>
                <a:ea typeface="Meiryo UI" panose="020B0604030504040204" pitchFamily="50" charset="-128"/>
              </a:rPr>
              <a:t>a=0, b=1</a:t>
            </a:r>
            <a:r>
              <a:rPr kumimoji="1" lang="ja-JP" altLang="en-US" sz="2400" dirty="0">
                <a:latin typeface="Meiryo UI" panose="020B0604030504040204" pitchFamily="50" charset="-128"/>
                <a:ea typeface="Meiryo UI" panose="020B0604030504040204" pitchFamily="50" charset="-128"/>
              </a:rPr>
              <a:t>の一様分布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黒</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F70E2A77-BA54-468A-A8FB-C6DB222B29D9}"/>
                  </a:ext>
                </a:extLst>
              </p:cNvPr>
              <p:cNvSpPr/>
              <p:nvPr/>
            </p:nvSpPr>
            <p:spPr>
              <a:xfrm>
                <a:off x="5890884" y="1893055"/>
                <a:ext cx="5756365" cy="449145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schemeClr val="bg2"/>
                    </a:solidFill>
                    <a:latin typeface="Meiryo UI" panose="020B0604030504040204" pitchFamily="50" charset="-128"/>
                    <a:ea typeface="Meiryo UI" panose="020B0604030504040204" pitchFamily="50" charset="-128"/>
                  </a:rPr>
                  <a:t>①</a:t>
                </a:r>
                <a:r>
                  <a:rPr lang="en-US" altLang="ja-JP" sz="2400" dirty="0">
                    <a:solidFill>
                      <a:schemeClr val="bg2"/>
                    </a:solidFill>
                    <a:ea typeface="Cambria Math" panose="02040503050406030204" pitchFamily="18" charset="0"/>
                  </a:rPr>
                  <a:t> </a:t>
                </a:r>
                <a14:m>
                  <m:oMath xmlns:m="http://schemas.openxmlformats.org/officeDocument/2006/math">
                    <m:r>
                      <a:rPr lang="en-US" altLang="ja-JP" sz="2400" i="1">
                        <a:solidFill>
                          <a:schemeClr val="bg2"/>
                        </a:solidFill>
                        <a:latin typeface="Cambria Math" panose="02040503050406030204" pitchFamily="18" charset="0"/>
                        <a:ea typeface="Cambria Math" panose="02040503050406030204" pitchFamily="18" charset="0"/>
                      </a:rPr>
                      <m:t>𝑔</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a14:m>
                <a:r>
                  <a:rPr lang="ja-JP" altLang="en-US" sz="2400" dirty="0">
                    <a:solidFill>
                      <a:schemeClr val="bg2"/>
                    </a:solidFill>
                    <a:latin typeface="Meiryo UI" panose="020B0604030504040204" pitchFamily="50" charset="-128"/>
                    <a:ea typeface="Meiryo UI" panose="020B0604030504040204" pitchFamily="50" charset="-128"/>
                  </a:rPr>
                  <a:t>から乱数で候補</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をサンプリング</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prstClr val="black"/>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②</a:t>
                </a:r>
                <a:r>
                  <a:rPr lang="en-US" altLang="ja-JP" sz="2400" dirty="0">
                    <a:solidFill>
                      <a:schemeClr val="bg2"/>
                    </a:solidFill>
                    <a:ea typeface="Cambria Math" panose="02040503050406030204" pitchFamily="18" charset="0"/>
                  </a:rPr>
                  <a:t> </a:t>
                </a:r>
                <a14:m>
                  <m:oMath xmlns:m="http://schemas.openxmlformats.org/officeDocument/2006/math">
                    <m:r>
                      <a:rPr lang="en-US" altLang="ja-JP" sz="2400" i="1">
                        <a:solidFill>
                          <a:schemeClr val="bg2"/>
                        </a:solidFill>
                        <a:latin typeface="Cambria Math" panose="02040503050406030204" pitchFamily="18" charset="0"/>
                        <a:ea typeface="Cambria Math" panose="02040503050406030204" pitchFamily="18" charset="0"/>
                      </a:rPr>
                      <m:t>𝑀𝑔</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a14:m>
                <a:r>
                  <a:rPr lang="ja-JP" altLang="en-US" sz="2400" dirty="0">
                    <a:solidFill>
                      <a:schemeClr val="bg2"/>
                    </a:solidFill>
                    <a:latin typeface="Meiryo UI" panose="020B0604030504040204" pitchFamily="50" charset="-128"/>
                    <a:ea typeface="Meiryo UI" panose="020B0604030504040204" pitchFamily="50" charset="-128"/>
                  </a:rPr>
                  <a:t>から乱数</a:t>
                </a:r>
                <a:r>
                  <a:rPr lang="en-US" altLang="ja-JP" sz="2400" dirty="0">
                    <a:solidFill>
                      <a:schemeClr val="bg2"/>
                    </a:solidFill>
                    <a:latin typeface="Meiryo UI" panose="020B0604030504040204" pitchFamily="50" charset="-128"/>
                    <a:ea typeface="Meiryo UI" panose="020B0604030504040204" pitchFamily="50" charset="-128"/>
                  </a:rPr>
                  <a:t>r</a:t>
                </a:r>
                <a:r>
                  <a:rPr lang="ja-JP" altLang="en-US" sz="2400" dirty="0">
                    <a:solidFill>
                      <a:schemeClr val="bg2"/>
                    </a:solidFill>
                    <a:latin typeface="Meiryo UI" panose="020B0604030504040204" pitchFamily="50" charset="-128"/>
                    <a:ea typeface="Meiryo UI" panose="020B0604030504040204" pitchFamily="50" charset="-128"/>
                  </a:rPr>
                  <a:t>を引き、次式を判定</a:t>
                </a:r>
                <a:endParaRPr lang="en-US" altLang="ja-JP" sz="2400" dirty="0">
                  <a:solidFill>
                    <a:schemeClr val="bg2"/>
                  </a:solidFill>
                  <a:latin typeface="Meiryo UI" panose="020B0604030504040204" pitchFamily="50" charset="-128"/>
                  <a:ea typeface="Meiryo UI"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2400" b="0" i="1" smtClean="0">
                          <a:solidFill>
                            <a:schemeClr val="bg2"/>
                          </a:solidFill>
                          <a:latin typeface="Cambria Math" panose="02040503050406030204" pitchFamily="18" charset="0"/>
                          <a:ea typeface="Cambria Math" panose="02040503050406030204" pitchFamily="18" charset="0"/>
                        </a:rPr>
                        <m:t>𝑟</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b="0" i="1" smtClean="0">
                          <a:solidFill>
                            <a:schemeClr val="bg2"/>
                          </a:solidFill>
                          <a:latin typeface="Cambria Math" panose="02040503050406030204" pitchFamily="18" charset="0"/>
                          <a:ea typeface="Cambria Math" panose="02040503050406030204" pitchFamily="18" charset="0"/>
                        </a:rPr>
                        <m:t>𝑓</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m:oMathPara>
                </a14:m>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③ 真ならばその</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のカウントを</a:t>
                </a:r>
                <a:r>
                  <a:rPr lang="en-US" altLang="ja-JP" sz="2400" dirty="0">
                    <a:solidFill>
                      <a:schemeClr val="bg2"/>
                    </a:solidFill>
                    <a:latin typeface="Meiryo UI" panose="020B0604030504040204" pitchFamily="50" charset="-128"/>
                    <a:ea typeface="Meiryo UI" panose="020B0604030504040204" pitchFamily="50" charset="-128"/>
                  </a:rPr>
                  <a:t>1</a:t>
                </a:r>
                <a:r>
                  <a:rPr lang="ja-JP" altLang="en-US" sz="2400" dirty="0">
                    <a:solidFill>
                      <a:schemeClr val="bg2"/>
                    </a:solidFill>
                    <a:latin typeface="Meiryo UI" panose="020B0604030504040204" pitchFamily="50" charset="-128"/>
                    <a:ea typeface="Meiryo UI" panose="020B0604030504040204" pitchFamily="50" charset="-128"/>
                  </a:rPr>
                  <a:t>増やす。偽ならばそのサンプルは棄却する</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tx1"/>
                    </a:solidFill>
                    <a:latin typeface="Meiryo UI" panose="020B0604030504040204" pitchFamily="50" charset="-128"/>
                    <a:ea typeface="Meiryo UI" panose="020B0604030504040204" pitchFamily="50" charset="-128"/>
                  </a:rPr>
                  <a:t>④</a:t>
                </a:r>
                <a:r>
                  <a:rPr lang="en-US" altLang="ja-JP" sz="24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tx1"/>
                    </a:solidFill>
                    <a:latin typeface="Meiryo UI" panose="020B0604030504040204" pitchFamily="50" charset="-128"/>
                    <a:ea typeface="Meiryo UI" panose="020B0604030504040204" pitchFamily="50" charset="-128"/>
                  </a:rPr>
                  <a:t>②と③を</a:t>
                </a:r>
                <a:r>
                  <a:rPr lang="en-US" altLang="ja-JP" sz="2400" dirty="0">
                    <a:solidFill>
                      <a:schemeClr val="tx1"/>
                    </a:solidFill>
                    <a:latin typeface="Meiryo UI" panose="020B0604030504040204" pitchFamily="50" charset="-128"/>
                    <a:ea typeface="Meiryo UI" panose="020B0604030504040204" pitchFamily="50" charset="-128"/>
                  </a:rPr>
                  <a:t>N</a:t>
                </a:r>
                <a:r>
                  <a:rPr lang="ja-JP" altLang="en-US" sz="2400" dirty="0">
                    <a:solidFill>
                      <a:schemeClr val="tx1"/>
                    </a:solidFill>
                    <a:latin typeface="Meiryo UI" panose="020B0604030504040204" pitchFamily="50" charset="-128"/>
                    <a:ea typeface="Meiryo UI" panose="020B0604030504040204" pitchFamily="50" charset="-128"/>
                  </a:rPr>
                  <a:t>回繰り返す</a:t>
                </a:r>
                <a:endParaRPr lang="en-US" altLang="ja-JP" sz="2400" dirty="0">
                  <a:solidFill>
                    <a:schemeClr val="tx1"/>
                  </a:solidFill>
                  <a:latin typeface="Meiryo UI" panose="020B0604030504040204" pitchFamily="50" charset="-128"/>
                  <a:ea typeface="Meiryo UI" panose="020B0604030504040204" pitchFamily="50" charset="-128"/>
                </a:endParaRPr>
              </a:p>
              <a:p>
                <a:pPr lvl="0"/>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⑤　各</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でカウント数のヒストグラムを作成</a:t>
                </a:r>
                <a:endParaRPr lang="en-US" altLang="ja-JP" sz="2400" dirty="0">
                  <a:solidFill>
                    <a:schemeClr val="bg2"/>
                  </a:solidFill>
                  <a:latin typeface="Meiryo UI" panose="020B0604030504040204" pitchFamily="50" charset="-128"/>
                  <a:ea typeface="Meiryo UI" panose="020B0604030504040204" pitchFamily="50" charset="-128"/>
                </a:endParaRPr>
              </a:p>
            </p:txBody>
          </p:sp>
        </mc:Choice>
        <mc:Fallback>
          <p:sp>
            <p:nvSpPr>
              <p:cNvPr id="10" name="正方形/長方形 9">
                <a:extLst>
                  <a:ext uri="{FF2B5EF4-FFF2-40B4-BE49-F238E27FC236}">
                    <a16:creationId xmlns:a16="http://schemas.microsoft.com/office/drawing/2014/main" id="{F70E2A77-BA54-468A-A8FB-C6DB222B29D9}"/>
                  </a:ext>
                </a:extLst>
              </p:cNvPr>
              <p:cNvSpPr>
                <a:spLocks noRot="1" noChangeAspect="1" noMove="1" noResize="1" noEditPoints="1" noAdjustHandles="1" noChangeArrowheads="1" noChangeShapeType="1" noTextEdit="1"/>
              </p:cNvSpPr>
              <p:nvPr/>
            </p:nvSpPr>
            <p:spPr>
              <a:xfrm>
                <a:off x="5890884" y="1893055"/>
                <a:ext cx="5756365" cy="4491456"/>
              </a:xfrm>
              <a:prstGeom prst="rect">
                <a:avLst/>
              </a:prstGeom>
              <a:blipFill>
                <a:blip r:embed="rId5"/>
                <a:stretch>
                  <a:fillRect l="-1587"/>
                </a:stretch>
              </a:blipFill>
              <a:ln>
                <a:noFill/>
              </a:ln>
              <a:effectLst/>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37F0E3-CC97-4B6C-854C-CF8675230F61}"/>
              </a:ext>
            </a:extLst>
          </p:cNvPr>
          <p:cNvSpPr txBox="1"/>
          <p:nvPr/>
        </p:nvSpPr>
        <p:spPr>
          <a:xfrm>
            <a:off x="6676467" y="1344755"/>
            <a:ext cx="3818674"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棄却サンプリングのアルゴリズム</a:t>
            </a:r>
            <a:endParaRPr kumimoji="1" lang="ja-JP" altLang="en-US" sz="24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702A32BC-F84A-426C-8110-0E5BD1D936BF}"/>
              </a:ext>
            </a:extLst>
          </p:cNvPr>
          <p:cNvSpPr>
            <a:spLocks noChangeAspect="1"/>
          </p:cNvSpPr>
          <p:nvPr/>
        </p:nvSpPr>
        <p:spPr>
          <a:xfrm>
            <a:off x="1687543"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51A79C69-5088-45F5-8589-D7E96DA2C13D}"/>
              </a:ext>
            </a:extLst>
          </p:cNvPr>
          <p:cNvSpPr>
            <a:spLocks noChangeAspect="1"/>
          </p:cNvSpPr>
          <p:nvPr/>
        </p:nvSpPr>
        <p:spPr>
          <a:xfrm>
            <a:off x="1687543" y="340541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77FD950C-DCB5-4F85-BE74-189B423C8CC4}"/>
              </a:ext>
            </a:extLst>
          </p:cNvPr>
          <p:cNvSpPr>
            <a:spLocks noChangeAspect="1"/>
          </p:cNvSpPr>
          <p:nvPr/>
        </p:nvSpPr>
        <p:spPr>
          <a:xfrm>
            <a:off x="2200832"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6032CDC-9849-4670-8522-0D513B2AEC32}"/>
              </a:ext>
            </a:extLst>
          </p:cNvPr>
          <p:cNvSpPr>
            <a:spLocks noChangeAspect="1"/>
          </p:cNvSpPr>
          <p:nvPr/>
        </p:nvSpPr>
        <p:spPr>
          <a:xfrm>
            <a:off x="2200832" y="3994783"/>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8C0CAF4D-D265-40A9-BE5A-DA9ACD32CE4F}"/>
              </a:ext>
            </a:extLst>
          </p:cNvPr>
          <p:cNvSpPr>
            <a:spLocks noChangeAspect="1"/>
          </p:cNvSpPr>
          <p:nvPr/>
        </p:nvSpPr>
        <p:spPr>
          <a:xfrm>
            <a:off x="2714121"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647ECA8-1619-40ED-822C-55C870108726}"/>
              </a:ext>
            </a:extLst>
          </p:cNvPr>
          <p:cNvSpPr>
            <a:spLocks noChangeAspect="1"/>
          </p:cNvSpPr>
          <p:nvPr/>
        </p:nvSpPr>
        <p:spPr>
          <a:xfrm>
            <a:off x="2714121" y="2718110"/>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922E8AF-8DCE-485C-8802-CE55D25380D5}"/>
              </a:ext>
            </a:extLst>
          </p:cNvPr>
          <p:cNvSpPr>
            <a:spLocks noChangeAspect="1"/>
          </p:cNvSpPr>
          <p:nvPr/>
        </p:nvSpPr>
        <p:spPr>
          <a:xfrm>
            <a:off x="3252446"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1512BF6-05D6-4B77-B19D-2AE63F203A35}"/>
              </a:ext>
            </a:extLst>
          </p:cNvPr>
          <p:cNvSpPr>
            <a:spLocks noChangeAspect="1"/>
          </p:cNvSpPr>
          <p:nvPr/>
        </p:nvSpPr>
        <p:spPr>
          <a:xfrm>
            <a:off x="3252446" y="2718110"/>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EEEFA90C-24BA-4282-B289-2D6A47259AC4}"/>
              </a:ext>
            </a:extLst>
          </p:cNvPr>
          <p:cNvSpPr>
            <a:spLocks noChangeAspect="1"/>
          </p:cNvSpPr>
          <p:nvPr/>
        </p:nvSpPr>
        <p:spPr>
          <a:xfrm>
            <a:off x="1702262" y="2668506"/>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1A58476-90FF-4682-AF59-F58EFCEBD7A3}"/>
              </a:ext>
            </a:extLst>
          </p:cNvPr>
          <p:cNvSpPr>
            <a:spLocks noChangeAspect="1"/>
          </p:cNvSpPr>
          <p:nvPr/>
        </p:nvSpPr>
        <p:spPr>
          <a:xfrm>
            <a:off x="2200832" y="3135530"/>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7C075649-A9FB-44A9-B6F0-C0321166DBF8}"/>
              </a:ext>
            </a:extLst>
          </p:cNvPr>
          <p:cNvSpPr>
            <a:spLocks noChangeAspect="1"/>
          </p:cNvSpPr>
          <p:nvPr/>
        </p:nvSpPr>
        <p:spPr>
          <a:xfrm>
            <a:off x="2714121" y="354941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0A97861-5FFC-4BD2-BAAA-8D37EA5FDA64}"/>
              </a:ext>
            </a:extLst>
          </p:cNvPr>
          <p:cNvSpPr>
            <a:spLocks noChangeAspect="1"/>
          </p:cNvSpPr>
          <p:nvPr/>
        </p:nvSpPr>
        <p:spPr>
          <a:xfrm>
            <a:off x="2714121" y="4054656"/>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A0E47F-94FA-486A-833C-311C04C23BE8}"/>
              </a:ext>
            </a:extLst>
          </p:cNvPr>
          <p:cNvSpPr>
            <a:spLocks noChangeAspect="1"/>
          </p:cNvSpPr>
          <p:nvPr/>
        </p:nvSpPr>
        <p:spPr>
          <a:xfrm>
            <a:off x="3238815" y="3422761"/>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D03F829D-1406-45F6-8D10-6F7F3A2BE580}"/>
              </a:ext>
            </a:extLst>
          </p:cNvPr>
          <p:cNvSpPr>
            <a:spLocks noChangeAspect="1"/>
          </p:cNvSpPr>
          <p:nvPr/>
        </p:nvSpPr>
        <p:spPr>
          <a:xfrm>
            <a:off x="3238815" y="4852184"/>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BE7E82C-3CC2-4714-9AF3-692ABA1D2C91}"/>
              </a:ext>
            </a:extLst>
          </p:cNvPr>
          <p:cNvSpPr>
            <a:spLocks noChangeAspect="1"/>
          </p:cNvSpPr>
          <p:nvPr/>
        </p:nvSpPr>
        <p:spPr>
          <a:xfrm>
            <a:off x="3861047"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0A40D1A-59A3-4A1B-8A2D-BC2D2E9DCCFC}"/>
              </a:ext>
            </a:extLst>
          </p:cNvPr>
          <p:cNvSpPr>
            <a:spLocks noChangeAspect="1"/>
          </p:cNvSpPr>
          <p:nvPr/>
        </p:nvSpPr>
        <p:spPr>
          <a:xfrm>
            <a:off x="3861047" y="2917577"/>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FAE2EB5-24C3-49D3-BAF8-20998331D403}"/>
              </a:ext>
            </a:extLst>
          </p:cNvPr>
          <p:cNvSpPr>
            <a:spLocks noChangeAspect="1"/>
          </p:cNvSpPr>
          <p:nvPr/>
        </p:nvSpPr>
        <p:spPr>
          <a:xfrm>
            <a:off x="3854231" y="394740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27B4B392-AC27-454E-8159-7B18E60D32B0}"/>
              </a:ext>
            </a:extLst>
          </p:cNvPr>
          <p:cNvSpPr>
            <a:spLocks noChangeAspect="1"/>
          </p:cNvSpPr>
          <p:nvPr/>
        </p:nvSpPr>
        <p:spPr>
          <a:xfrm>
            <a:off x="3861047" y="4440156"/>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A2F25D-C78C-4043-924E-42570C9A96B9}"/>
              </a:ext>
            </a:extLst>
          </p:cNvPr>
          <p:cNvSpPr>
            <a:spLocks noChangeAspect="1"/>
          </p:cNvSpPr>
          <p:nvPr/>
        </p:nvSpPr>
        <p:spPr>
          <a:xfrm>
            <a:off x="4624812" y="5218647"/>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7192E8D-E0DD-446B-9CED-0A4F710E96D7}"/>
              </a:ext>
            </a:extLst>
          </p:cNvPr>
          <p:cNvSpPr>
            <a:spLocks noChangeAspect="1"/>
          </p:cNvSpPr>
          <p:nvPr/>
        </p:nvSpPr>
        <p:spPr>
          <a:xfrm>
            <a:off x="4624812" y="2893663"/>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6185DC75-D64E-49BA-9045-4A357BDEAC0A}"/>
              </a:ext>
            </a:extLst>
          </p:cNvPr>
          <p:cNvSpPr>
            <a:spLocks noChangeAspect="1"/>
          </p:cNvSpPr>
          <p:nvPr/>
        </p:nvSpPr>
        <p:spPr>
          <a:xfrm>
            <a:off x="4617996" y="3638731"/>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3F3F5662-85D8-44C2-9740-7A4943EADB86}"/>
              </a:ext>
            </a:extLst>
          </p:cNvPr>
          <p:cNvSpPr>
            <a:spLocks noChangeAspect="1"/>
          </p:cNvSpPr>
          <p:nvPr/>
        </p:nvSpPr>
        <p:spPr>
          <a:xfrm>
            <a:off x="4617996" y="4189724"/>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5E2C1E1E-BF57-44E3-8FE3-F1486F9B83E3}"/>
              </a:ext>
            </a:extLst>
          </p:cNvPr>
          <p:cNvSpPr>
            <a:spLocks noChangeAspect="1"/>
          </p:cNvSpPr>
          <p:nvPr/>
        </p:nvSpPr>
        <p:spPr>
          <a:xfrm>
            <a:off x="2836143" y="5835634"/>
            <a:ext cx="313405" cy="313405"/>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AF42F53C-D987-49C6-A633-880F199CB3C4}"/>
              </a:ext>
            </a:extLst>
          </p:cNvPr>
          <p:cNvSpPr txBox="1"/>
          <p:nvPr/>
        </p:nvSpPr>
        <p:spPr>
          <a:xfrm>
            <a:off x="3289155" y="5758856"/>
            <a:ext cx="2492990"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受容されたサンプル</a:t>
            </a:r>
            <a:endParaRPr kumimoji="1" lang="ja-JP" altLang="en-US" sz="2400" dirty="0">
              <a:latin typeface="Meiryo UI" panose="020B0604030504040204" pitchFamily="50" charset="-128"/>
              <a:ea typeface="Meiryo UI" panose="020B0604030504040204" pitchFamily="50" charset="-128"/>
            </a:endParaRPr>
          </a:p>
        </p:txBody>
      </p:sp>
      <p:sp>
        <p:nvSpPr>
          <p:cNvPr id="44" name="楕円 43">
            <a:extLst>
              <a:ext uri="{FF2B5EF4-FFF2-40B4-BE49-F238E27FC236}">
                <a16:creationId xmlns:a16="http://schemas.microsoft.com/office/drawing/2014/main" id="{E45B2F1F-01D5-4693-BBEE-F089EED0C0FF}"/>
              </a:ext>
            </a:extLst>
          </p:cNvPr>
          <p:cNvSpPr>
            <a:spLocks noChangeAspect="1"/>
          </p:cNvSpPr>
          <p:nvPr/>
        </p:nvSpPr>
        <p:spPr>
          <a:xfrm>
            <a:off x="2858121" y="6384511"/>
            <a:ext cx="313405" cy="313405"/>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dirty="0"/>
          </a:p>
        </p:txBody>
      </p:sp>
      <p:sp>
        <p:nvSpPr>
          <p:cNvPr id="45" name="テキスト ボックス 44">
            <a:extLst>
              <a:ext uri="{FF2B5EF4-FFF2-40B4-BE49-F238E27FC236}">
                <a16:creationId xmlns:a16="http://schemas.microsoft.com/office/drawing/2014/main" id="{8BEE6EAA-3185-489C-9B16-32D0BE54A290}"/>
              </a:ext>
            </a:extLst>
          </p:cNvPr>
          <p:cNvSpPr txBox="1"/>
          <p:nvPr/>
        </p:nvSpPr>
        <p:spPr>
          <a:xfrm>
            <a:off x="3343525" y="6313577"/>
            <a:ext cx="2492990"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棄却されたサンプル</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7359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物体 が含まれている画像&#10;&#10;高い精度で生成された説明">
            <a:extLst>
              <a:ext uri="{FF2B5EF4-FFF2-40B4-BE49-F238E27FC236}">
                <a16:creationId xmlns:a16="http://schemas.microsoft.com/office/drawing/2014/main" id="{A3BB8C1F-04F8-4AD5-AB98-85D3D8F53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 y="1837509"/>
            <a:ext cx="5979527" cy="3986351"/>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棄却サンプリング</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A8525E1C-6276-4403-8421-022CD82089CC}"/>
              </a:ext>
            </a:extLst>
          </p:cNvPr>
          <p:cNvSpPr txBox="1"/>
          <p:nvPr/>
        </p:nvSpPr>
        <p:spPr>
          <a:xfrm>
            <a:off x="1156297" y="1344755"/>
            <a:ext cx="4365298" cy="830997"/>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α=1.5, β=2.0</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solidFill>
                  <a:schemeClr val="accent2"/>
                </a:solidFill>
                <a:latin typeface="Meiryo UI" panose="020B0604030504040204" pitchFamily="50" charset="-128"/>
                <a:ea typeface="Meiryo UI" panose="020B0604030504040204" pitchFamily="50" charset="-128"/>
              </a:rPr>
              <a:t>赤</a:t>
            </a:r>
            <a:r>
              <a:rPr kumimoji="1" lang="en-US" altLang="ja-JP" sz="2400" dirty="0">
                <a:latin typeface="Meiryo UI" panose="020B0604030504040204" pitchFamily="50" charset="-128"/>
                <a:ea typeface="Meiryo UI" panose="020B0604030504040204" pitchFamily="50" charset="-128"/>
              </a:rPr>
              <a:t>)</a:t>
            </a:r>
          </a:p>
          <a:p>
            <a:r>
              <a:rPr kumimoji="1" lang="en-US" altLang="ja-JP" sz="2400" dirty="0">
                <a:latin typeface="Meiryo UI" panose="020B0604030504040204" pitchFamily="50" charset="-128"/>
                <a:ea typeface="Meiryo UI" panose="020B0604030504040204" pitchFamily="50" charset="-128"/>
              </a:rPr>
              <a:t>a=0, b=1</a:t>
            </a:r>
            <a:r>
              <a:rPr kumimoji="1" lang="ja-JP" altLang="en-US" sz="2400" dirty="0">
                <a:latin typeface="Meiryo UI" panose="020B0604030504040204" pitchFamily="50" charset="-128"/>
                <a:ea typeface="Meiryo UI" panose="020B0604030504040204" pitchFamily="50" charset="-128"/>
              </a:rPr>
              <a:t>の一様分布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黒</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F70E2A77-BA54-468A-A8FB-C6DB222B29D9}"/>
                  </a:ext>
                </a:extLst>
              </p:cNvPr>
              <p:cNvSpPr/>
              <p:nvPr/>
            </p:nvSpPr>
            <p:spPr>
              <a:xfrm>
                <a:off x="5890884" y="1893055"/>
                <a:ext cx="5756365" cy="449145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schemeClr val="bg2"/>
                    </a:solidFill>
                    <a:latin typeface="Meiryo UI" panose="020B0604030504040204" pitchFamily="50" charset="-128"/>
                    <a:ea typeface="Meiryo UI" panose="020B0604030504040204" pitchFamily="50" charset="-128"/>
                  </a:rPr>
                  <a:t>①</a:t>
                </a:r>
                <a:r>
                  <a:rPr lang="en-US" altLang="ja-JP" sz="2400" dirty="0">
                    <a:solidFill>
                      <a:schemeClr val="bg2"/>
                    </a:solidFill>
                    <a:ea typeface="Cambria Math" panose="02040503050406030204" pitchFamily="18" charset="0"/>
                  </a:rPr>
                  <a:t> </a:t>
                </a:r>
                <a14:m>
                  <m:oMath xmlns:m="http://schemas.openxmlformats.org/officeDocument/2006/math">
                    <m:r>
                      <a:rPr lang="en-US" altLang="ja-JP" sz="2400" i="1">
                        <a:solidFill>
                          <a:schemeClr val="bg2"/>
                        </a:solidFill>
                        <a:latin typeface="Cambria Math" panose="02040503050406030204" pitchFamily="18" charset="0"/>
                        <a:ea typeface="Cambria Math" panose="02040503050406030204" pitchFamily="18" charset="0"/>
                      </a:rPr>
                      <m:t>𝑔</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a14:m>
                <a:r>
                  <a:rPr lang="ja-JP" altLang="en-US" sz="2400" dirty="0">
                    <a:solidFill>
                      <a:schemeClr val="bg2"/>
                    </a:solidFill>
                    <a:latin typeface="Meiryo UI" panose="020B0604030504040204" pitchFamily="50" charset="-128"/>
                    <a:ea typeface="Meiryo UI" panose="020B0604030504040204" pitchFamily="50" charset="-128"/>
                  </a:rPr>
                  <a:t>から乱数で候補</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をサンプリング</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prstClr val="black"/>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②</a:t>
                </a:r>
                <a:r>
                  <a:rPr lang="en-US" altLang="ja-JP" sz="2400" dirty="0">
                    <a:solidFill>
                      <a:schemeClr val="bg2"/>
                    </a:solidFill>
                    <a:ea typeface="Cambria Math" panose="02040503050406030204" pitchFamily="18" charset="0"/>
                  </a:rPr>
                  <a:t> </a:t>
                </a:r>
                <a14:m>
                  <m:oMath xmlns:m="http://schemas.openxmlformats.org/officeDocument/2006/math">
                    <m:r>
                      <a:rPr lang="en-US" altLang="ja-JP" sz="2400" i="1">
                        <a:solidFill>
                          <a:schemeClr val="bg2"/>
                        </a:solidFill>
                        <a:latin typeface="Cambria Math" panose="02040503050406030204" pitchFamily="18" charset="0"/>
                        <a:ea typeface="Cambria Math" panose="02040503050406030204" pitchFamily="18" charset="0"/>
                      </a:rPr>
                      <m:t>𝑀𝑔</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a14:m>
                <a:r>
                  <a:rPr lang="ja-JP" altLang="en-US" sz="2400" dirty="0">
                    <a:solidFill>
                      <a:schemeClr val="bg2"/>
                    </a:solidFill>
                    <a:latin typeface="Meiryo UI" panose="020B0604030504040204" pitchFamily="50" charset="-128"/>
                    <a:ea typeface="Meiryo UI" panose="020B0604030504040204" pitchFamily="50" charset="-128"/>
                  </a:rPr>
                  <a:t>から乱数</a:t>
                </a:r>
                <a:r>
                  <a:rPr lang="en-US" altLang="ja-JP" sz="2400" dirty="0">
                    <a:solidFill>
                      <a:schemeClr val="bg2"/>
                    </a:solidFill>
                    <a:latin typeface="Meiryo UI" panose="020B0604030504040204" pitchFamily="50" charset="-128"/>
                    <a:ea typeface="Meiryo UI" panose="020B0604030504040204" pitchFamily="50" charset="-128"/>
                  </a:rPr>
                  <a:t>r</a:t>
                </a:r>
                <a:r>
                  <a:rPr lang="ja-JP" altLang="en-US" sz="2400" dirty="0">
                    <a:solidFill>
                      <a:schemeClr val="bg2"/>
                    </a:solidFill>
                    <a:latin typeface="Meiryo UI" panose="020B0604030504040204" pitchFamily="50" charset="-128"/>
                    <a:ea typeface="Meiryo UI" panose="020B0604030504040204" pitchFamily="50" charset="-128"/>
                  </a:rPr>
                  <a:t>を引き、次式を判定</a:t>
                </a:r>
                <a:endParaRPr lang="en-US" altLang="ja-JP" sz="2400" dirty="0">
                  <a:solidFill>
                    <a:schemeClr val="bg2"/>
                  </a:solidFill>
                  <a:latin typeface="Meiryo UI" panose="020B0604030504040204" pitchFamily="50" charset="-128"/>
                  <a:ea typeface="Meiryo UI"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2400" b="0" i="1" smtClean="0">
                          <a:solidFill>
                            <a:schemeClr val="bg2"/>
                          </a:solidFill>
                          <a:latin typeface="Cambria Math" panose="02040503050406030204" pitchFamily="18" charset="0"/>
                          <a:ea typeface="Cambria Math" panose="02040503050406030204" pitchFamily="18" charset="0"/>
                        </a:rPr>
                        <m:t>𝑟</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b="0" i="1" smtClean="0">
                          <a:solidFill>
                            <a:schemeClr val="bg2"/>
                          </a:solidFill>
                          <a:latin typeface="Cambria Math" panose="02040503050406030204" pitchFamily="18" charset="0"/>
                          <a:ea typeface="Cambria Math" panose="02040503050406030204" pitchFamily="18" charset="0"/>
                        </a:rPr>
                        <m:t>𝑓</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m:oMathPara>
                </a14:m>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③ 真ならばその</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のカウントを</a:t>
                </a:r>
                <a:r>
                  <a:rPr lang="en-US" altLang="ja-JP" sz="2400" dirty="0">
                    <a:solidFill>
                      <a:schemeClr val="bg2"/>
                    </a:solidFill>
                    <a:latin typeface="Meiryo UI" panose="020B0604030504040204" pitchFamily="50" charset="-128"/>
                    <a:ea typeface="Meiryo UI" panose="020B0604030504040204" pitchFamily="50" charset="-128"/>
                  </a:rPr>
                  <a:t>1</a:t>
                </a:r>
                <a:r>
                  <a:rPr lang="ja-JP" altLang="en-US" sz="2400" dirty="0">
                    <a:solidFill>
                      <a:schemeClr val="bg2"/>
                    </a:solidFill>
                    <a:latin typeface="Meiryo UI" panose="020B0604030504040204" pitchFamily="50" charset="-128"/>
                    <a:ea typeface="Meiryo UI" panose="020B0604030504040204" pitchFamily="50" charset="-128"/>
                  </a:rPr>
                  <a:t>増やす。偽ならばそのサンプルは棄却する</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④</a:t>
                </a:r>
                <a:r>
                  <a:rPr lang="en-US" altLang="ja-JP" sz="2400" dirty="0">
                    <a:solidFill>
                      <a:schemeClr val="bg2"/>
                    </a:solidFill>
                    <a:latin typeface="Meiryo UI" panose="020B0604030504040204" pitchFamily="50" charset="-128"/>
                    <a:ea typeface="Meiryo UI" panose="020B0604030504040204" pitchFamily="50" charset="-128"/>
                  </a:rPr>
                  <a:t> </a:t>
                </a:r>
                <a:r>
                  <a:rPr lang="ja-JP" altLang="en-US" sz="2400" dirty="0">
                    <a:solidFill>
                      <a:schemeClr val="bg2"/>
                    </a:solidFill>
                    <a:latin typeface="Meiryo UI" panose="020B0604030504040204" pitchFamily="50" charset="-128"/>
                    <a:ea typeface="Meiryo UI" panose="020B0604030504040204" pitchFamily="50" charset="-128"/>
                  </a:rPr>
                  <a:t>②と③を</a:t>
                </a:r>
                <a:r>
                  <a:rPr lang="en-US" altLang="ja-JP" sz="2400" dirty="0">
                    <a:solidFill>
                      <a:schemeClr val="bg2"/>
                    </a:solidFill>
                    <a:latin typeface="Meiryo UI" panose="020B0604030504040204" pitchFamily="50" charset="-128"/>
                    <a:ea typeface="Meiryo UI" panose="020B0604030504040204" pitchFamily="50" charset="-128"/>
                  </a:rPr>
                  <a:t>N</a:t>
                </a:r>
                <a:r>
                  <a:rPr lang="ja-JP" altLang="en-US" sz="2400" dirty="0">
                    <a:solidFill>
                      <a:schemeClr val="bg2"/>
                    </a:solidFill>
                    <a:latin typeface="Meiryo UI" panose="020B0604030504040204" pitchFamily="50" charset="-128"/>
                    <a:ea typeface="Meiryo UI" panose="020B0604030504040204" pitchFamily="50" charset="-128"/>
                  </a:rPr>
                  <a:t>回繰り返す</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tx1"/>
                    </a:solidFill>
                    <a:latin typeface="Meiryo UI" panose="020B0604030504040204" pitchFamily="50" charset="-128"/>
                    <a:ea typeface="Meiryo UI" panose="020B0604030504040204" pitchFamily="50" charset="-128"/>
                  </a:rPr>
                  <a:t>⑤　各</a:t>
                </a:r>
                <a:r>
                  <a:rPr lang="en-US" altLang="ja-JP" sz="2400" dirty="0">
                    <a:solidFill>
                      <a:schemeClr val="tx1"/>
                    </a:solidFill>
                    <a:latin typeface="Meiryo UI" panose="020B0604030504040204" pitchFamily="50" charset="-128"/>
                    <a:ea typeface="Meiryo UI" panose="020B0604030504040204" pitchFamily="50" charset="-128"/>
                  </a:rPr>
                  <a:t>x</a:t>
                </a:r>
                <a:r>
                  <a:rPr lang="ja-JP" altLang="en-US" sz="2400" dirty="0">
                    <a:solidFill>
                      <a:schemeClr val="tx1"/>
                    </a:solidFill>
                    <a:latin typeface="Meiryo UI" panose="020B0604030504040204" pitchFamily="50" charset="-128"/>
                    <a:ea typeface="Meiryo UI" panose="020B0604030504040204" pitchFamily="50" charset="-128"/>
                  </a:rPr>
                  <a:t>でカウント数のヒストグラムを作成</a:t>
                </a:r>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p:sp>
            <p:nvSpPr>
              <p:cNvPr id="10" name="正方形/長方形 9">
                <a:extLst>
                  <a:ext uri="{FF2B5EF4-FFF2-40B4-BE49-F238E27FC236}">
                    <a16:creationId xmlns:a16="http://schemas.microsoft.com/office/drawing/2014/main" id="{F70E2A77-BA54-468A-A8FB-C6DB222B29D9}"/>
                  </a:ext>
                </a:extLst>
              </p:cNvPr>
              <p:cNvSpPr>
                <a:spLocks noRot="1" noChangeAspect="1" noMove="1" noResize="1" noEditPoints="1" noAdjustHandles="1" noChangeArrowheads="1" noChangeShapeType="1" noTextEdit="1"/>
              </p:cNvSpPr>
              <p:nvPr/>
            </p:nvSpPr>
            <p:spPr>
              <a:xfrm>
                <a:off x="5890884" y="1893055"/>
                <a:ext cx="5756365" cy="4491456"/>
              </a:xfrm>
              <a:prstGeom prst="rect">
                <a:avLst/>
              </a:prstGeom>
              <a:blipFill>
                <a:blip r:embed="rId5"/>
                <a:stretch>
                  <a:fillRect l="-1587"/>
                </a:stretch>
              </a:blipFill>
              <a:ln>
                <a:noFill/>
              </a:ln>
              <a:effectLst/>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37F0E3-CC97-4B6C-854C-CF8675230F61}"/>
              </a:ext>
            </a:extLst>
          </p:cNvPr>
          <p:cNvSpPr txBox="1"/>
          <p:nvPr/>
        </p:nvSpPr>
        <p:spPr>
          <a:xfrm>
            <a:off x="6676467" y="1344755"/>
            <a:ext cx="3818674"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棄却サンプリングのアルゴリズム</a:t>
            </a:r>
            <a:endParaRPr kumimoji="1" lang="ja-JP" altLang="en-US" sz="24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702A32BC-F84A-426C-8110-0E5BD1D936BF}"/>
              </a:ext>
            </a:extLst>
          </p:cNvPr>
          <p:cNvSpPr>
            <a:spLocks noChangeAspect="1"/>
          </p:cNvSpPr>
          <p:nvPr/>
        </p:nvSpPr>
        <p:spPr>
          <a:xfrm>
            <a:off x="1687543"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51A79C69-5088-45F5-8589-D7E96DA2C13D}"/>
              </a:ext>
            </a:extLst>
          </p:cNvPr>
          <p:cNvSpPr>
            <a:spLocks noChangeAspect="1"/>
          </p:cNvSpPr>
          <p:nvPr/>
        </p:nvSpPr>
        <p:spPr>
          <a:xfrm>
            <a:off x="1687543" y="340541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77FD950C-DCB5-4F85-BE74-189B423C8CC4}"/>
              </a:ext>
            </a:extLst>
          </p:cNvPr>
          <p:cNvSpPr>
            <a:spLocks noChangeAspect="1"/>
          </p:cNvSpPr>
          <p:nvPr/>
        </p:nvSpPr>
        <p:spPr>
          <a:xfrm>
            <a:off x="2200832"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6032CDC-9849-4670-8522-0D513B2AEC32}"/>
              </a:ext>
            </a:extLst>
          </p:cNvPr>
          <p:cNvSpPr>
            <a:spLocks noChangeAspect="1"/>
          </p:cNvSpPr>
          <p:nvPr/>
        </p:nvSpPr>
        <p:spPr>
          <a:xfrm>
            <a:off x="2200832" y="3994783"/>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8C0CAF4D-D265-40A9-BE5A-DA9ACD32CE4F}"/>
              </a:ext>
            </a:extLst>
          </p:cNvPr>
          <p:cNvSpPr>
            <a:spLocks noChangeAspect="1"/>
          </p:cNvSpPr>
          <p:nvPr/>
        </p:nvSpPr>
        <p:spPr>
          <a:xfrm>
            <a:off x="2714121"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647ECA8-1619-40ED-822C-55C870108726}"/>
              </a:ext>
            </a:extLst>
          </p:cNvPr>
          <p:cNvSpPr>
            <a:spLocks noChangeAspect="1"/>
          </p:cNvSpPr>
          <p:nvPr/>
        </p:nvSpPr>
        <p:spPr>
          <a:xfrm>
            <a:off x="2714121" y="2718110"/>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922E8AF-8DCE-485C-8802-CE55D25380D5}"/>
              </a:ext>
            </a:extLst>
          </p:cNvPr>
          <p:cNvSpPr>
            <a:spLocks noChangeAspect="1"/>
          </p:cNvSpPr>
          <p:nvPr/>
        </p:nvSpPr>
        <p:spPr>
          <a:xfrm>
            <a:off x="3252446"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1512BF6-05D6-4B77-B19D-2AE63F203A35}"/>
              </a:ext>
            </a:extLst>
          </p:cNvPr>
          <p:cNvSpPr>
            <a:spLocks noChangeAspect="1"/>
          </p:cNvSpPr>
          <p:nvPr/>
        </p:nvSpPr>
        <p:spPr>
          <a:xfrm>
            <a:off x="3252446" y="2718110"/>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EEEFA90C-24BA-4282-B289-2D6A47259AC4}"/>
              </a:ext>
            </a:extLst>
          </p:cNvPr>
          <p:cNvSpPr>
            <a:spLocks noChangeAspect="1"/>
          </p:cNvSpPr>
          <p:nvPr/>
        </p:nvSpPr>
        <p:spPr>
          <a:xfrm>
            <a:off x="1702262" y="2668506"/>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1A58476-90FF-4682-AF59-F58EFCEBD7A3}"/>
              </a:ext>
            </a:extLst>
          </p:cNvPr>
          <p:cNvSpPr>
            <a:spLocks noChangeAspect="1"/>
          </p:cNvSpPr>
          <p:nvPr/>
        </p:nvSpPr>
        <p:spPr>
          <a:xfrm>
            <a:off x="2200832" y="3135530"/>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7C075649-A9FB-44A9-B6F0-C0321166DBF8}"/>
              </a:ext>
            </a:extLst>
          </p:cNvPr>
          <p:cNvSpPr>
            <a:spLocks noChangeAspect="1"/>
          </p:cNvSpPr>
          <p:nvPr/>
        </p:nvSpPr>
        <p:spPr>
          <a:xfrm>
            <a:off x="2714121" y="354941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0A97861-5FFC-4BD2-BAAA-8D37EA5FDA64}"/>
              </a:ext>
            </a:extLst>
          </p:cNvPr>
          <p:cNvSpPr>
            <a:spLocks noChangeAspect="1"/>
          </p:cNvSpPr>
          <p:nvPr/>
        </p:nvSpPr>
        <p:spPr>
          <a:xfrm>
            <a:off x="2714121" y="4054656"/>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A0E47F-94FA-486A-833C-311C04C23BE8}"/>
              </a:ext>
            </a:extLst>
          </p:cNvPr>
          <p:cNvSpPr>
            <a:spLocks noChangeAspect="1"/>
          </p:cNvSpPr>
          <p:nvPr/>
        </p:nvSpPr>
        <p:spPr>
          <a:xfrm>
            <a:off x="3238815" y="3422761"/>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D03F829D-1406-45F6-8D10-6F7F3A2BE580}"/>
              </a:ext>
            </a:extLst>
          </p:cNvPr>
          <p:cNvSpPr>
            <a:spLocks noChangeAspect="1"/>
          </p:cNvSpPr>
          <p:nvPr/>
        </p:nvSpPr>
        <p:spPr>
          <a:xfrm>
            <a:off x="3238815" y="4852184"/>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BE7E82C-3CC2-4714-9AF3-692ABA1D2C91}"/>
              </a:ext>
            </a:extLst>
          </p:cNvPr>
          <p:cNvSpPr>
            <a:spLocks noChangeAspect="1"/>
          </p:cNvSpPr>
          <p:nvPr/>
        </p:nvSpPr>
        <p:spPr>
          <a:xfrm>
            <a:off x="3861047"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0A40D1A-59A3-4A1B-8A2D-BC2D2E9DCCFC}"/>
              </a:ext>
            </a:extLst>
          </p:cNvPr>
          <p:cNvSpPr>
            <a:spLocks noChangeAspect="1"/>
          </p:cNvSpPr>
          <p:nvPr/>
        </p:nvSpPr>
        <p:spPr>
          <a:xfrm>
            <a:off x="3861047" y="2917577"/>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FAE2EB5-24C3-49D3-BAF8-20998331D403}"/>
              </a:ext>
            </a:extLst>
          </p:cNvPr>
          <p:cNvSpPr>
            <a:spLocks noChangeAspect="1"/>
          </p:cNvSpPr>
          <p:nvPr/>
        </p:nvSpPr>
        <p:spPr>
          <a:xfrm>
            <a:off x="3854231" y="394740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27B4B392-AC27-454E-8159-7B18E60D32B0}"/>
              </a:ext>
            </a:extLst>
          </p:cNvPr>
          <p:cNvSpPr>
            <a:spLocks noChangeAspect="1"/>
          </p:cNvSpPr>
          <p:nvPr/>
        </p:nvSpPr>
        <p:spPr>
          <a:xfrm>
            <a:off x="3861047" y="4440156"/>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A2F25D-C78C-4043-924E-42570C9A96B9}"/>
              </a:ext>
            </a:extLst>
          </p:cNvPr>
          <p:cNvSpPr>
            <a:spLocks noChangeAspect="1"/>
          </p:cNvSpPr>
          <p:nvPr/>
        </p:nvSpPr>
        <p:spPr>
          <a:xfrm>
            <a:off x="4624812" y="5218647"/>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7192E8D-E0DD-446B-9CED-0A4F710E96D7}"/>
              </a:ext>
            </a:extLst>
          </p:cNvPr>
          <p:cNvSpPr>
            <a:spLocks noChangeAspect="1"/>
          </p:cNvSpPr>
          <p:nvPr/>
        </p:nvSpPr>
        <p:spPr>
          <a:xfrm>
            <a:off x="4624812" y="2893663"/>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6185DC75-D64E-49BA-9045-4A357BDEAC0A}"/>
              </a:ext>
            </a:extLst>
          </p:cNvPr>
          <p:cNvSpPr>
            <a:spLocks noChangeAspect="1"/>
          </p:cNvSpPr>
          <p:nvPr/>
        </p:nvSpPr>
        <p:spPr>
          <a:xfrm>
            <a:off x="4617996" y="3638731"/>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3F3F5662-85D8-44C2-9740-7A4943EADB86}"/>
              </a:ext>
            </a:extLst>
          </p:cNvPr>
          <p:cNvSpPr>
            <a:spLocks noChangeAspect="1"/>
          </p:cNvSpPr>
          <p:nvPr/>
        </p:nvSpPr>
        <p:spPr>
          <a:xfrm>
            <a:off x="4617996" y="4189724"/>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0657ED2-F44B-4D4F-A79C-F25420E9A3A3}"/>
              </a:ext>
            </a:extLst>
          </p:cNvPr>
          <p:cNvSpPr txBox="1"/>
          <p:nvPr/>
        </p:nvSpPr>
        <p:spPr>
          <a:xfrm>
            <a:off x="1531756" y="5616929"/>
            <a:ext cx="455574"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1</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A9A25AF6-EA4B-42F9-8FD2-EC020B1E0CA3}"/>
              </a:ext>
            </a:extLst>
          </p:cNvPr>
          <p:cNvSpPr txBox="1"/>
          <p:nvPr/>
        </p:nvSpPr>
        <p:spPr>
          <a:xfrm>
            <a:off x="2045045" y="5616928"/>
            <a:ext cx="455574"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2</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F9EDB710-C920-4AB9-918A-FADEB033995D}"/>
              </a:ext>
            </a:extLst>
          </p:cNvPr>
          <p:cNvSpPr txBox="1"/>
          <p:nvPr/>
        </p:nvSpPr>
        <p:spPr>
          <a:xfrm>
            <a:off x="2573765" y="5616927"/>
            <a:ext cx="455574"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3</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54B8C345-102D-4420-9289-0C3C6361AD98}"/>
              </a:ext>
            </a:extLst>
          </p:cNvPr>
          <p:cNvSpPr txBox="1"/>
          <p:nvPr/>
        </p:nvSpPr>
        <p:spPr>
          <a:xfrm>
            <a:off x="3083028" y="5600638"/>
            <a:ext cx="455574" cy="615553"/>
          </a:xfrm>
          <a:prstGeom prst="rect">
            <a:avLst/>
          </a:prstGeom>
          <a:noFill/>
        </p:spPr>
        <p:txBody>
          <a:bodyPr wrap="none" rtlCol="0">
            <a:spAutoFit/>
          </a:bodyPr>
          <a:lstStyle/>
          <a:p>
            <a:r>
              <a:rPr lang="en-US" altLang="ja-JP" sz="3400" dirty="0">
                <a:solidFill>
                  <a:schemeClr val="accent2"/>
                </a:solidFill>
                <a:latin typeface="Meiryo UI" panose="020B0604030504040204" pitchFamily="50" charset="-128"/>
                <a:ea typeface="Meiryo UI" panose="020B0604030504040204" pitchFamily="50" charset="-128"/>
              </a:rPr>
              <a:t>3</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id="{7ACC227F-8DA2-4771-951C-C96528A8C96C}"/>
              </a:ext>
            </a:extLst>
          </p:cNvPr>
          <p:cNvSpPr txBox="1"/>
          <p:nvPr/>
        </p:nvSpPr>
        <p:spPr>
          <a:xfrm>
            <a:off x="3740177" y="5589820"/>
            <a:ext cx="455574"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2</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51" name="テキスト ボックス 50">
            <a:extLst>
              <a:ext uri="{FF2B5EF4-FFF2-40B4-BE49-F238E27FC236}">
                <a16:creationId xmlns:a16="http://schemas.microsoft.com/office/drawing/2014/main" id="{C9EE168A-C5F8-41EE-A7A8-4862538BD1B5}"/>
              </a:ext>
            </a:extLst>
          </p:cNvPr>
          <p:cNvSpPr txBox="1"/>
          <p:nvPr/>
        </p:nvSpPr>
        <p:spPr>
          <a:xfrm>
            <a:off x="4397025" y="5566594"/>
            <a:ext cx="455574"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1</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77743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物体 が含まれている画像&#10;&#10;高い精度で生成された説明">
            <a:extLst>
              <a:ext uri="{FF2B5EF4-FFF2-40B4-BE49-F238E27FC236}">
                <a16:creationId xmlns:a16="http://schemas.microsoft.com/office/drawing/2014/main" id="{A3BB8C1F-04F8-4AD5-AB98-85D3D8F53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 y="1837509"/>
            <a:ext cx="5979527" cy="3986351"/>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棄却サンプリング</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A8525E1C-6276-4403-8421-022CD82089CC}"/>
              </a:ext>
            </a:extLst>
          </p:cNvPr>
          <p:cNvSpPr txBox="1"/>
          <p:nvPr/>
        </p:nvSpPr>
        <p:spPr>
          <a:xfrm>
            <a:off x="1156297" y="1344755"/>
            <a:ext cx="4365298" cy="830997"/>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α=1.5, β=2.0</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solidFill>
                  <a:schemeClr val="accent2"/>
                </a:solidFill>
                <a:latin typeface="Meiryo UI" panose="020B0604030504040204" pitchFamily="50" charset="-128"/>
                <a:ea typeface="Meiryo UI" panose="020B0604030504040204" pitchFamily="50" charset="-128"/>
              </a:rPr>
              <a:t>赤</a:t>
            </a:r>
            <a:r>
              <a:rPr kumimoji="1" lang="en-US" altLang="ja-JP" sz="2400" dirty="0">
                <a:latin typeface="Meiryo UI" panose="020B0604030504040204" pitchFamily="50" charset="-128"/>
                <a:ea typeface="Meiryo UI" panose="020B0604030504040204" pitchFamily="50" charset="-128"/>
              </a:rPr>
              <a:t>)</a:t>
            </a:r>
          </a:p>
          <a:p>
            <a:r>
              <a:rPr kumimoji="1" lang="en-US" altLang="ja-JP" sz="2400" dirty="0">
                <a:latin typeface="Meiryo UI" panose="020B0604030504040204" pitchFamily="50" charset="-128"/>
                <a:ea typeface="Meiryo UI" panose="020B0604030504040204" pitchFamily="50" charset="-128"/>
              </a:rPr>
              <a:t>a=0, b=1</a:t>
            </a:r>
            <a:r>
              <a:rPr kumimoji="1" lang="ja-JP" altLang="en-US" sz="2400" dirty="0">
                <a:latin typeface="Meiryo UI" panose="020B0604030504040204" pitchFamily="50" charset="-128"/>
                <a:ea typeface="Meiryo UI" panose="020B0604030504040204" pitchFamily="50" charset="-128"/>
              </a:rPr>
              <a:t>の一様分布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黒</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702A32BC-F84A-426C-8110-0E5BD1D936BF}"/>
              </a:ext>
            </a:extLst>
          </p:cNvPr>
          <p:cNvSpPr>
            <a:spLocks noChangeAspect="1"/>
          </p:cNvSpPr>
          <p:nvPr/>
        </p:nvSpPr>
        <p:spPr>
          <a:xfrm>
            <a:off x="1687543"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51A79C69-5088-45F5-8589-D7E96DA2C13D}"/>
              </a:ext>
            </a:extLst>
          </p:cNvPr>
          <p:cNvSpPr>
            <a:spLocks noChangeAspect="1"/>
          </p:cNvSpPr>
          <p:nvPr/>
        </p:nvSpPr>
        <p:spPr>
          <a:xfrm>
            <a:off x="1687543" y="340541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77FD950C-DCB5-4F85-BE74-189B423C8CC4}"/>
              </a:ext>
            </a:extLst>
          </p:cNvPr>
          <p:cNvSpPr>
            <a:spLocks noChangeAspect="1"/>
          </p:cNvSpPr>
          <p:nvPr/>
        </p:nvSpPr>
        <p:spPr>
          <a:xfrm>
            <a:off x="2200832"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06032CDC-9849-4670-8522-0D513B2AEC32}"/>
              </a:ext>
            </a:extLst>
          </p:cNvPr>
          <p:cNvSpPr>
            <a:spLocks noChangeAspect="1"/>
          </p:cNvSpPr>
          <p:nvPr/>
        </p:nvSpPr>
        <p:spPr>
          <a:xfrm>
            <a:off x="2200832" y="3994783"/>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8C0CAF4D-D265-40A9-BE5A-DA9ACD32CE4F}"/>
              </a:ext>
            </a:extLst>
          </p:cNvPr>
          <p:cNvSpPr>
            <a:spLocks noChangeAspect="1"/>
          </p:cNvSpPr>
          <p:nvPr/>
        </p:nvSpPr>
        <p:spPr>
          <a:xfrm>
            <a:off x="2714121"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8647ECA8-1619-40ED-822C-55C870108726}"/>
              </a:ext>
            </a:extLst>
          </p:cNvPr>
          <p:cNvSpPr>
            <a:spLocks noChangeAspect="1"/>
          </p:cNvSpPr>
          <p:nvPr/>
        </p:nvSpPr>
        <p:spPr>
          <a:xfrm>
            <a:off x="2714121" y="2718110"/>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7922E8AF-8DCE-485C-8802-CE55D25380D5}"/>
              </a:ext>
            </a:extLst>
          </p:cNvPr>
          <p:cNvSpPr>
            <a:spLocks noChangeAspect="1"/>
          </p:cNvSpPr>
          <p:nvPr/>
        </p:nvSpPr>
        <p:spPr>
          <a:xfrm>
            <a:off x="3252446"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1512BF6-05D6-4B77-B19D-2AE63F203A35}"/>
              </a:ext>
            </a:extLst>
          </p:cNvPr>
          <p:cNvSpPr>
            <a:spLocks noChangeAspect="1"/>
          </p:cNvSpPr>
          <p:nvPr/>
        </p:nvSpPr>
        <p:spPr>
          <a:xfrm>
            <a:off x="3252446" y="2718110"/>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EEEFA90C-24BA-4282-B289-2D6A47259AC4}"/>
              </a:ext>
            </a:extLst>
          </p:cNvPr>
          <p:cNvSpPr>
            <a:spLocks noChangeAspect="1"/>
          </p:cNvSpPr>
          <p:nvPr/>
        </p:nvSpPr>
        <p:spPr>
          <a:xfrm>
            <a:off x="1702262" y="2668506"/>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1A58476-90FF-4682-AF59-F58EFCEBD7A3}"/>
              </a:ext>
            </a:extLst>
          </p:cNvPr>
          <p:cNvSpPr>
            <a:spLocks noChangeAspect="1"/>
          </p:cNvSpPr>
          <p:nvPr/>
        </p:nvSpPr>
        <p:spPr>
          <a:xfrm>
            <a:off x="2200832" y="3135530"/>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7C075649-A9FB-44A9-B6F0-C0321166DBF8}"/>
              </a:ext>
            </a:extLst>
          </p:cNvPr>
          <p:cNvSpPr>
            <a:spLocks noChangeAspect="1"/>
          </p:cNvSpPr>
          <p:nvPr/>
        </p:nvSpPr>
        <p:spPr>
          <a:xfrm>
            <a:off x="2714121" y="354941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0A97861-5FFC-4BD2-BAAA-8D37EA5FDA64}"/>
              </a:ext>
            </a:extLst>
          </p:cNvPr>
          <p:cNvSpPr>
            <a:spLocks noChangeAspect="1"/>
          </p:cNvSpPr>
          <p:nvPr/>
        </p:nvSpPr>
        <p:spPr>
          <a:xfrm>
            <a:off x="2714121" y="4054656"/>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DDA0E47F-94FA-486A-833C-311C04C23BE8}"/>
              </a:ext>
            </a:extLst>
          </p:cNvPr>
          <p:cNvSpPr>
            <a:spLocks noChangeAspect="1"/>
          </p:cNvSpPr>
          <p:nvPr/>
        </p:nvSpPr>
        <p:spPr>
          <a:xfrm>
            <a:off x="3238815" y="3422761"/>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D03F829D-1406-45F6-8D10-6F7F3A2BE580}"/>
              </a:ext>
            </a:extLst>
          </p:cNvPr>
          <p:cNvSpPr>
            <a:spLocks noChangeAspect="1"/>
          </p:cNvSpPr>
          <p:nvPr/>
        </p:nvSpPr>
        <p:spPr>
          <a:xfrm>
            <a:off x="3238815" y="4852184"/>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0BE7E82C-3CC2-4714-9AF3-692ABA1D2C91}"/>
              </a:ext>
            </a:extLst>
          </p:cNvPr>
          <p:cNvSpPr>
            <a:spLocks noChangeAspect="1"/>
          </p:cNvSpPr>
          <p:nvPr/>
        </p:nvSpPr>
        <p:spPr>
          <a:xfrm>
            <a:off x="3861047"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0A40D1A-59A3-4A1B-8A2D-BC2D2E9DCCFC}"/>
              </a:ext>
            </a:extLst>
          </p:cNvPr>
          <p:cNvSpPr>
            <a:spLocks noChangeAspect="1"/>
          </p:cNvSpPr>
          <p:nvPr/>
        </p:nvSpPr>
        <p:spPr>
          <a:xfrm>
            <a:off x="3861047" y="2917577"/>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FFAE2EB5-24C3-49D3-BAF8-20998331D403}"/>
              </a:ext>
            </a:extLst>
          </p:cNvPr>
          <p:cNvSpPr>
            <a:spLocks noChangeAspect="1"/>
          </p:cNvSpPr>
          <p:nvPr/>
        </p:nvSpPr>
        <p:spPr>
          <a:xfrm>
            <a:off x="3854231" y="394740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27B4B392-AC27-454E-8159-7B18E60D32B0}"/>
              </a:ext>
            </a:extLst>
          </p:cNvPr>
          <p:cNvSpPr>
            <a:spLocks noChangeAspect="1"/>
          </p:cNvSpPr>
          <p:nvPr/>
        </p:nvSpPr>
        <p:spPr>
          <a:xfrm>
            <a:off x="3861047" y="4440156"/>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3AA2F25D-C78C-4043-924E-42570C9A96B9}"/>
              </a:ext>
            </a:extLst>
          </p:cNvPr>
          <p:cNvSpPr>
            <a:spLocks noChangeAspect="1"/>
          </p:cNvSpPr>
          <p:nvPr/>
        </p:nvSpPr>
        <p:spPr>
          <a:xfrm>
            <a:off x="4624812" y="5218647"/>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47192E8D-E0DD-446B-9CED-0A4F710E96D7}"/>
              </a:ext>
            </a:extLst>
          </p:cNvPr>
          <p:cNvSpPr>
            <a:spLocks noChangeAspect="1"/>
          </p:cNvSpPr>
          <p:nvPr/>
        </p:nvSpPr>
        <p:spPr>
          <a:xfrm>
            <a:off x="4624812" y="2893663"/>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6185DC75-D64E-49BA-9045-4A357BDEAC0A}"/>
              </a:ext>
            </a:extLst>
          </p:cNvPr>
          <p:cNvSpPr>
            <a:spLocks noChangeAspect="1"/>
          </p:cNvSpPr>
          <p:nvPr/>
        </p:nvSpPr>
        <p:spPr>
          <a:xfrm>
            <a:off x="4617996" y="3638731"/>
            <a:ext cx="144000" cy="144000"/>
          </a:xfrm>
          <a:prstGeom prst="ellipse">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3F3F5662-85D8-44C2-9740-7A4943EADB86}"/>
              </a:ext>
            </a:extLst>
          </p:cNvPr>
          <p:cNvSpPr>
            <a:spLocks noChangeAspect="1"/>
          </p:cNvSpPr>
          <p:nvPr/>
        </p:nvSpPr>
        <p:spPr>
          <a:xfrm>
            <a:off x="4617996" y="4189724"/>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60657ED2-F44B-4D4F-A79C-F25420E9A3A3}"/>
              </a:ext>
            </a:extLst>
          </p:cNvPr>
          <p:cNvSpPr txBox="1"/>
          <p:nvPr/>
        </p:nvSpPr>
        <p:spPr>
          <a:xfrm>
            <a:off x="1531756" y="5616929"/>
            <a:ext cx="455574"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1</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47" name="テキスト ボックス 46">
            <a:extLst>
              <a:ext uri="{FF2B5EF4-FFF2-40B4-BE49-F238E27FC236}">
                <a16:creationId xmlns:a16="http://schemas.microsoft.com/office/drawing/2014/main" id="{A9A25AF6-EA4B-42F9-8FD2-EC020B1E0CA3}"/>
              </a:ext>
            </a:extLst>
          </p:cNvPr>
          <p:cNvSpPr txBox="1"/>
          <p:nvPr/>
        </p:nvSpPr>
        <p:spPr>
          <a:xfrm>
            <a:off x="2045045" y="5616928"/>
            <a:ext cx="455574"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2</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F9EDB710-C920-4AB9-918A-FADEB033995D}"/>
              </a:ext>
            </a:extLst>
          </p:cNvPr>
          <p:cNvSpPr txBox="1"/>
          <p:nvPr/>
        </p:nvSpPr>
        <p:spPr>
          <a:xfrm>
            <a:off x="2573765" y="5616927"/>
            <a:ext cx="455574"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3</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54B8C345-102D-4420-9289-0C3C6361AD98}"/>
              </a:ext>
            </a:extLst>
          </p:cNvPr>
          <p:cNvSpPr txBox="1"/>
          <p:nvPr/>
        </p:nvSpPr>
        <p:spPr>
          <a:xfrm>
            <a:off x="3083028" y="5600638"/>
            <a:ext cx="455574" cy="615553"/>
          </a:xfrm>
          <a:prstGeom prst="rect">
            <a:avLst/>
          </a:prstGeom>
          <a:noFill/>
        </p:spPr>
        <p:txBody>
          <a:bodyPr wrap="none" rtlCol="0">
            <a:spAutoFit/>
          </a:bodyPr>
          <a:lstStyle/>
          <a:p>
            <a:r>
              <a:rPr lang="en-US" altLang="ja-JP" sz="3400" dirty="0">
                <a:solidFill>
                  <a:schemeClr val="accent2"/>
                </a:solidFill>
                <a:latin typeface="Meiryo UI" panose="020B0604030504040204" pitchFamily="50" charset="-128"/>
                <a:ea typeface="Meiryo UI" panose="020B0604030504040204" pitchFamily="50" charset="-128"/>
              </a:rPr>
              <a:t>3</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50" name="テキスト ボックス 49">
            <a:extLst>
              <a:ext uri="{FF2B5EF4-FFF2-40B4-BE49-F238E27FC236}">
                <a16:creationId xmlns:a16="http://schemas.microsoft.com/office/drawing/2014/main" id="{7ACC227F-8DA2-4771-951C-C96528A8C96C}"/>
              </a:ext>
            </a:extLst>
          </p:cNvPr>
          <p:cNvSpPr txBox="1"/>
          <p:nvPr/>
        </p:nvSpPr>
        <p:spPr>
          <a:xfrm>
            <a:off x="3740177" y="5589820"/>
            <a:ext cx="455574"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2</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51" name="テキスト ボックス 50">
            <a:extLst>
              <a:ext uri="{FF2B5EF4-FFF2-40B4-BE49-F238E27FC236}">
                <a16:creationId xmlns:a16="http://schemas.microsoft.com/office/drawing/2014/main" id="{C9EE168A-C5F8-41EE-A7A8-4862538BD1B5}"/>
              </a:ext>
            </a:extLst>
          </p:cNvPr>
          <p:cNvSpPr txBox="1"/>
          <p:nvPr/>
        </p:nvSpPr>
        <p:spPr>
          <a:xfrm>
            <a:off x="4397025" y="5566594"/>
            <a:ext cx="455574" cy="615553"/>
          </a:xfrm>
          <a:prstGeom prst="rect">
            <a:avLst/>
          </a:prstGeom>
          <a:noFill/>
        </p:spPr>
        <p:txBody>
          <a:bodyPr wrap="none" rtlCol="0">
            <a:spAutoFit/>
          </a:bodyPr>
          <a:lstStyle/>
          <a:p>
            <a:r>
              <a:rPr kumimoji="1" lang="en-US" altLang="ja-JP" sz="3400" dirty="0">
                <a:solidFill>
                  <a:schemeClr val="accent2"/>
                </a:solidFill>
                <a:latin typeface="Meiryo UI" panose="020B0604030504040204" pitchFamily="50" charset="-128"/>
                <a:ea typeface="Meiryo UI" panose="020B0604030504040204" pitchFamily="50" charset="-128"/>
              </a:rPr>
              <a:t>1</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42" name="正方形/長方形 41">
            <a:extLst>
              <a:ext uri="{FF2B5EF4-FFF2-40B4-BE49-F238E27FC236}">
                <a16:creationId xmlns:a16="http://schemas.microsoft.com/office/drawing/2014/main" id="{310754F9-9810-43A9-BB4D-60880BFF0D12}"/>
              </a:ext>
            </a:extLst>
          </p:cNvPr>
          <p:cNvSpPr/>
          <p:nvPr/>
        </p:nvSpPr>
        <p:spPr>
          <a:xfrm>
            <a:off x="6415210" y="1723668"/>
            <a:ext cx="4713455" cy="188967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600" dirty="0">
                <a:solidFill>
                  <a:prstClr val="black"/>
                </a:solidFill>
                <a:latin typeface="Meiryo UI" panose="020B0604030504040204" pitchFamily="50" charset="-128"/>
                <a:ea typeface="Meiryo UI" panose="020B0604030504040204" pitchFamily="50" charset="-128"/>
              </a:rPr>
              <a:t>基本的にやっていることは</a:t>
            </a:r>
            <a:endParaRPr lang="en-US" altLang="ja-JP" sz="3600" dirty="0">
              <a:solidFill>
                <a:prstClr val="black"/>
              </a:solidFill>
              <a:latin typeface="Meiryo UI" panose="020B0604030504040204" pitchFamily="50" charset="-128"/>
              <a:ea typeface="Meiryo UI" panose="020B0604030504040204" pitchFamily="50" charset="-128"/>
            </a:endParaRPr>
          </a:p>
          <a:p>
            <a:pPr lvl="0"/>
            <a:r>
              <a:rPr lang="ja-JP" altLang="en-US" sz="3600" dirty="0">
                <a:solidFill>
                  <a:prstClr val="black"/>
                </a:solidFill>
                <a:latin typeface="Meiryo UI" panose="020B0604030504040204" pitchFamily="50" charset="-128"/>
                <a:ea typeface="Meiryo UI" panose="020B0604030504040204" pitchFamily="50" charset="-128"/>
              </a:rPr>
              <a:t>円周率の例題と同じ</a:t>
            </a:r>
            <a:endParaRPr lang="en-US" altLang="ja-JP" sz="3600" dirty="0">
              <a:solidFill>
                <a:prstClr val="black"/>
              </a:solidFill>
              <a:latin typeface="Meiryo UI" panose="020B0604030504040204" pitchFamily="50" charset="-128"/>
              <a:ea typeface="Meiryo UI" panose="020B0604030504040204" pitchFamily="50" charset="-128"/>
            </a:endParaRPr>
          </a:p>
        </p:txBody>
      </p:sp>
      <p:sp>
        <p:nvSpPr>
          <p:cNvPr id="43" name="正方形/長方形 42">
            <a:extLst>
              <a:ext uri="{FF2B5EF4-FFF2-40B4-BE49-F238E27FC236}">
                <a16:creationId xmlns:a16="http://schemas.microsoft.com/office/drawing/2014/main" id="{4B422A67-82BE-4598-A3A5-16F61C1C0192}"/>
              </a:ext>
            </a:extLst>
          </p:cNvPr>
          <p:cNvSpPr/>
          <p:nvPr/>
        </p:nvSpPr>
        <p:spPr>
          <a:xfrm>
            <a:off x="6415209" y="3934184"/>
            <a:ext cx="4713455" cy="188967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3600" dirty="0">
                <a:solidFill>
                  <a:prstClr val="black"/>
                </a:solidFill>
                <a:latin typeface="Meiryo UI" panose="020B0604030504040204" pitchFamily="50" charset="-128"/>
                <a:ea typeface="Meiryo UI" panose="020B0604030504040204" pitchFamily="50" charset="-128"/>
              </a:rPr>
              <a:t>受容確率 ∝</a:t>
            </a:r>
            <a:r>
              <a:rPr lang="en-US" altLang="ja-JP" sz="3600" dirty="0">
                <a:solidFill>
                  <a:prstClr val="black"/>
                </a:solidFill>
                <a:latin typeface="Meiryo UI" panose="020B0604030504040204" pitchFamily="50" charset="-128"/>
                <a:ea typeface="Meiryo UI" panose="020B0604030504040204" pitchFamily="50" charset="-128"/>
              </a:rPr>
              <a:t> f(x)</a:t>
            </a:r>
          </a:p>
        </p:txBody>
      </p:sp>
      <p:sp>
        <p:nvSpPr>
          <p:cNvPr id="44" name="テキスト ボックス 43">
            <a:extLst>
              <a:ext uri="{FF2B5EF4-FFF2-40B4-BE49-F238E27FC236}">
                <a16:creationId xmlns:a16="http://schemas.microsoft.com/office/drawing/2014/main" id="{4A12E733-AD01-4A4F-A3A6-CE60D47782A9}"/>
              </a:ext>
            </a:extLst>
          </p:cNvPr>
          <p:cNvSpPr txBox="1"/>
          <p:nvPr/>
        </p:nvSpPr>
        <p:spPr>
          <a:xfrm>
            <a:off x="8771936" y="5234213"/>
            <a:ext cx="1723549" cy="553998"/>
          </a:xfrm>
          <a:prstGeom prst="rect">
            <a:avLst/>
          </a:prstGeom>
          <a:noFill/>
        </p:spPr>
        <p:txBody>
          <a:bodyPr wrap="none" rtlCol="0">
            <a:spAutoFit/>
          </a:bodyPr>
          <a:lstStyle/>
          <a:p>
            <a:r>
              <a:rPr kumimoji="1" lang="ja-JP" altLang="en-US" sz="3000" dirty="0">
                <a:solidFill>
                  <a:schemeClr val="accent2"/>
                </a:solidFill>
                <a:latin typeface="Meiryo UI" panose="020B0604030504040204" pitchFamily="50" charset="-128"/>
                <a:ea typeface="Meiryo UI" panose="020B0604030504040204" pitchFamily="50" charset="-128"/>
              </a:rPr>
              <a:t>事後分布</a:t>
            </a:r>
          </a:p>
        </p:txBody>
      </p:sp>
    </p:spTree>
    <p:extLst>
      <p:ext uri="{BB962C8B-B14F-4D97-AF65-F5344CB8AC3E}">
        <p14:creationId xmlns:p14="http://schemas.microsoft.com/office/powerpoint/2010/main" val="202729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7119463"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まとめ</a:t>
            </a:r>
            <a:endParaRPr kumimoji="1" lang="en-US" altLang="ja-JP" sz="2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86C5780A-2D6C-4E01-8C12-F54BE594E76E}"/>
              </a:ext>
            </a:extLst>
          </p:cNvPr>
          <p:cNvSpPr/>
          <p:nvPr/>
        </p:nvSpPr>
        <p:spPr>
          <a:xfrm>
            <a:off x="256695" y="1648855"/>
            <a:ext cx="5991497" cy="2705429"/>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事後分布がどうやってモンテカルロ法でサンプリングできるかを学んだ。</a:t>
            </a: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endParaRPr lang="en-US" altLang="ja-JP" sz="2000" dirty="0">
              <a:solidFill>
                <a:schemeClr val="tx1"/>
              </a:solidFill>
              <a:latin typeface="Meiryo UI" panose="020B0604030504040204" pitchFamily="50" charset="-128"/>
              <a:ea typeface="Meiryo UI" panose="020B0604030504040204" pitchFamily="50" charset="-128"/>
            </a:endParaRPr>
          </a:p>
          <a:p>
            <a:pPr marL="342900" indent="-342900">
              <a:buFont typeface="Wingdings" panose="05000000000000000000" pitchFamily="2" charset="2"/>
              <a:buChar char="ü"/>
            </a:pPr>
            <a:r>
              <a:rPr lang="ja-JP" altLang="en-US" sz="2000" dirty="0">
                <a:solidFill>
                  <a:schemeClr val="tx1"/>
                </a:solidFill>
                <a:latin typeface="Meiryo UI" panose="020B0604030504040204" pitchFamily="50" charset="-128"/>
                <a:ea typeface="Meiryo UI" panose="020B0604030504040204" pitchFamily="50" charset="-128"/>
              </a:rPr>
              <a:t>棄却サンプリングのアルゴリズムについて学習した。基本的には円周率の例題でやったことと同じ</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28" name="正方形/長方形 27">
            <a:extLst>
              <a:ext uri="{FF2B5EF4-FFF2-40B4-BE49-F238E27FC236}">
                <a16:creationId xmlns:a16="http://schemas.microsoft.com/office/drawing/2014/main" id="{4316C3EF-15CB-4F3B-A07E-2EE1E74379A8}"/>
              </a:ext>
            </a:extLst>
          </p:cNvPr>
          <p:cNvSpPr/>
          <p:nvPr/>
        </p:nvSpPr>
        <p:spPr>
          <a:xfrm>
            <a:off x="256696" y="4580709"/>
            <a:ext cx="5991497" cy="1894113"/>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r>
              <a:rPr lang="ja-JP" altLang="en-US" sz="2000" dirty="0">
                <a:solidFill>
                  <a:schemeClr val="tx1"/>
                </a:solidFill>
                <a:latin typeface="Meiryo UI" panose="020B0604030504040204" pitchFamily="50" charset="-128"/>
                <a:ea typeface="Meiryo UI" panose="020B0604030504040204" pitchFamily="50" charset="-128"/>
              </a:rPr>
              <a:t>次の講義：実際に同じことを</a:t>
            </a:r>
            <a:r>
              <a:rPr lang="en-US" altLang="ja-JP" sz="2000" dirty="0">
                <a:solidFill>
                  <a:schemeClr val="tx1"/>
                </a:solidFill>
                <a:latin typeface="Meiryo UI" panose="020B0604030504040204" pitchFamily="50" charset="-128"/>
                <a:ea typeface="Meiryo UI" panose="020B0604030504040204" pitchFamily="50" charset="-128"/>
              </a:rPr>
              <a:t>Python</a:t>
            </a:r>
            <a:r>
              <a:rPr lang="ja-JP" altLang="en-US" sz="2000" dirty="0">
                <a:solidFill>
                  <a:schemeClr val="tx1"/>
                </a:solidFill>
                <a:latin typeface="Meiryo UI" panose="020B0604030504040204" pitchFamily="50" charset="-128"/>
                <a:ea typeface="Meiryo UI" panose="020B0604030504040204" pitchFamily="50" charset="-128"/>
              </a:rPr>
              <a:t>でやってみる</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B2C1E852-9107-4577-AE75-E9419A371E34}"/>
              </a:ext>
            </a:extLst>
          </p:cNvPr>
          <p:cNvPicPr>
            <a:picLocks noChangeAspect="1"/>
          </p:cNvPicPr>
          <p:nvPr/>
        </p:nvPicPr>
        <p:blipFill>
          <a:blip r:embed="rId4"/>
          <a:stretch>
            <a:fillRect/>
          </a:stretch>
        </p:blipFill>
        <p:spPr>
          <a:xfrm>
            <a:off x="6346666" y="4076917"/>
            <a:ext cx="5646913" cy="2640440"/>
          </a:xfrm>
          <a:prstGeom prst="rect">
            <a:avLst/>
          </a:prstGeom>
        </p:spPr>
      </p:pic>
      <p:pic>
        <p:nvPicPr>
          <p:cNvPr id="5" name="図 4">
            <a:extLst>
              <a:ext uri="{FF2B5EF4-FFF2-40B4-BE49-F238E27FC236}">
                <a16:creationId xmlns:a16="http://schemas.microsoft.com/office/drawing/2014/main" id="{4E68D954-E2F0-4D59-8234-F115CA7CE67D}"/>
              </a:ext>
            </a:extLst>
          </p:cNvPr>
          <p:cNvPicPr>
            <a:picLocks noChangeAspect="1"/>
          </p:cNvPicPr>
          <p:nvPr/>
        </p:nvPicPr>
        <p:blipFill>
          <a:blip r:embed="rId5"/>
          <a:stretch>
            <a:fillRect/>
          </a:stretch>
        </p:blipFill>
        <p:spPr>
          <a:xfrm>
            <a:off x="6486737" y="1525780"/>
            <a:ext cx="5366770" cy="2551137"/>
          </a:xfrm>
          <a:prstGeom prst="rect">
            <a:avLst/>
          </a:prstGeom>
        </p:spPr>
      </p:pic>
    </p:spTree>
    <p:extLst>
      <p:ext uri="{BB962C8B-B14F-4D97-AF65-F5344CB8AC3E}">
        <p14:creationId xmlns:p14="http://schemas.microsoft.com/office/powerpoint/2010/main" val="389452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前回の復習</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11" name="図 10">
            <a:extLst>
              <a:ext uri="{FF2B5EF4-FFF2-40B4-BE49-F238E27FC236}">
                <a16:creationId xmlns:a16="http://schemas.microsoft.com/office/drawing/2014/main" id="{9AA53BFC-93D3-4D1F-B916-8228BFEED2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760" y="1276858"/>
            <a:ext cx="5486411" cy="5486411"/>
          </a:xfrm>
          <a:prstGeom prst="rect">
            <a:avLst/>
          </a:prstGeom>
        </p:spPr>
      </p:pic>
      <p:sp>
        <p:nvSpPr>
          <p:cNvPr id="17" name="正方形/長方形 16">
            <a:extLst>
              <a:ext uri="{FF2B5EF4-FFF2-40B4-BE49-F238E27FC236}">
                <a16:creationId xmlns:a16="http://schemas.microsoft.com/office/drawing/2014/main" id="{BC8A5610-B431-4063-8DFD-0C8284463433}"/>
              </a:ext>
            </a:extLst>
          </p:cNvPr>
          <p:cNvSpPr/>
          <p:nvPr/>
        </p:nvSpPr>
        <p:spPr>
          <a:xfrm>
            <a:off x="6261463" y="1919667"/>
            <a:ext cx="5495107" cy="156376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乱数を引いて、</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円に入る確率を求め、</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円周率を求めた</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9CCA2347-8374-4D45-979F-0AE8CDDC3109}"/>
              </a:ext>
            </a:extLst>
          </p:cNvPr>
          <p:cNvSpPr/>
          <p:nvPr/>
        </p:nvSpPr>
        <p:spPr>
          <a:xfrm>
            <a:off x="6261463" y="4631310"/>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複雑な事後分布から</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モンテカルロ法でサンプリングしたい</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BBE02C2D-AD22-4D24-9D90-9BBD2CAA9580}"/>
              </a:ext>
            </a:extLst>
          </p:cNvPr>
          <p:cNvSpPr txBox="1"/>
          <p:nvPr/>
        </p:nvSpPr>
        <p:spPr>
          <a:xfrm>
            <a:off x="7849883" y="1325434"/>
            <a:ext cx="1975221"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円周率の例題</a:t>
            </a:r>
            <a:endParaRPr kumimoji="1" lang="ja-JP" altLang="en-US" sz="24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C09A11F2-1A26-4E67-95DC-B39030C461C6}"/>
              </a:ext>
            </a:extLst>
          </p:cNvPr>
          <p:cNvSpPr txBox="1"/>
          <p:nvPr/>
        </p:nvSpPr>
        <p:spPr>
          <a:xfrm>
            <a:off x="7358154" y="4069185"/>
            <a:ext cx="3134191"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ベイズ統計でやりたいこと</a:t>
            </a:r>
            <a:endParaRPr kumimoji="1" lang="ja-JP" altLang="en-US" sz="2400" dirty="0">
              <a:latin typeface="Meiryo UI" panose="020B0604030504040204" pitchFamily="50" charset="-128"/>
              <a:ea typeface="Meiryo UI" panose="020B0604030504040204" pitchFamily="50" charset="-128"/>
            </a:endParaRPr>
          </a:p>
        </p:txBody>
      </p:sp>
      <p:sp>
        <p:nvSpPr>
          <p:cNvPr id="2" name="二等辺三角形 1">
            <a:extLst>
              <a:ext uri="{FF2B5EF4-FFF2-40B4-BE49-F238E27FC236}">
                <a16:creationId xmlns:a16="http://schemas.microsoft.com/office/drawing/2014/main" id="{A0707602-ED26-4A65-BB0B-E7E047D4AE70}"/>
              </a:ext>
            </a:extLst>
          </p:cNvPr>
          <p:cNvSpPr/>
          <p:nvPr/>
        </p:nvSpPr>
        <p:spPr>
          <a:xfrm rot="10800000">
            <a:off x="7849883" y="3746967"/>
            <a:ext cx="2316480" cy="322217"/>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1997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前回の復習</a:t>
            </a:r>
            <a:endParaRPr lang="en-US" altLang="ja-JP" sz="2000" dirty="0">
              <a:solidFill>
                <a:schemeClr val="tx1"/>
              </a:solidFill>
              <a:latin typeface="Meiryo UI" panose="020B0604030504040204" pitchFamily="50" charset="-128"/>
              <a:ea typeface="Meiryo UI" panose="020B0604030504040204" pitchFamily="50" charset="-128"/>
            </a:endParaRPr>
          </a:p>
        </p:txBody>
      </p:sp>
      <p:pic>
        <p:nvPicPr>
          <p:cNvPr id="11" name="図 10">
            <a:extLst>
              <a:ext uri="{FF2B5EF4-FFF2-40B4-BE49-F238E27FC236}">
                <a16:creationId xmlns:a16="http://schemas.microsoft.com/office/drawing/2014/main" id="{9AA53BFC-93D3-4D1F-B916-8228BFEED2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760" y="1276858"/>
            <a:ext cx="5486411" cy="5486411"/>
          </a:xfrm>
          <a:prstGeom prst="rect">
            <a:avLst/>
          </a:prstGeom>
        </p:spPr>
      </p:pic>
      <p:sp>
        <p:nvSpPr>
          <p:cNvPr id="17" name="正方形/長方形 16">
            <a:extLst>
              <a:ext uri="{FF2B5EF4-FFF2-40B4-BE49-F238E27FC236}">
                <a16:creationId xmlns:a16="http://schemas.microsoft.com/office/drawing/2014/main" id="{BC8A5610-B431-4063-8DFD-0C8284463433}"/>
              </a:ext>
            </a:extLst>
          </p:cNvPr>
          <p:cNvSpPr/>
          <p:nvPr/>
        </p:nvSpPr>
        <p:spPr>
          <a:xfrm>
            <a:off x="6261463" y="1919667"/>
            <a:ext cx="5495107" cy="156376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乱数を引いて、</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円に入る確率を求め、</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円周率を求めた</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9CCA2347-8374-4D45-979F-0AE8CDDC3109}"/>
              </a:ext>
            </a:extLst>
          </p:cNvPr>
          <p:cNvSpPr/>
          <p:nvPr/>
        </p:nvSpPr>
        <p:spPr>
          <a:xfrm>
            <a:off x="6261463" y="4631310"/>
            <a:ext cx="5495107" cy="1253152"/>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000" dirty="0">
                <a:solidFill>
                  <a:schemeClr val="tx1"/>
                </a:solidFill>
                <a:latin typeface="Meiryo UI" panose="020B0604030504040204" pitchFamily="50" charset="-128"/>
                <a:ea typeface="Meiryo UI" panose="020B0604030504040204" pitchFamily="50" charset="-128"/>
              </a:rPr>
              <a:t>複雑な事後分布から</a:t>
            </a:r>
            <a:endParaRPr lang="en-US" altLang="ja-JP" sz="3000" dirty="0">
              <a:solidFill>
                <a:schemeClr val="tx1"/>
              </a:solidFill>
              <a:latin typeface="Meiryo UI" panose="020B0604030504040204" pitchFamily="50" charset="-128"/>
              <a:ea typeface="Meiryo UI" panose="020B0604030504040204" pitchFamily="50" charset="-128"/>
            </a:endParaRPr>
          </a:p>
          <a:p>
            <a:pPr algn="ctr"/>
            <a:r>
              <a:rPr lang="ja-JP" altLang="en-US" sz="3000" dirty="0">
                <a:solidFill>
                  <a:schemeClr val="tx1"/>
                </a:solidFill>
                <a:latin typeface="Meiryo UI" panose="020B0604030504040204" pitchFamily="50" charset="-128"/>
                <a:ea typeface="Meiryo UI" panose="020B0604030504040204" pitchFamily="50" charset="-128"/>
              </a:rPr>
              <a:t>モンテカルロ法でサンプリングしたい</a:t>
            </a:r>
            <a:endParaRPr lang="en-US" altLang="ja-JP" sz="3000" dirty="0">
              <a:solidFill>
                <a:schemeClr val="tx1"/>
              </a:solidFill>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BBE02C2D-AD22-4D24-9D90-9BBD2CAA9580}"/>
              </a:ext>
            </a:extLst>
          </p:cNvPr>
          <p:cNvSpPr txBox="1"/>
          <p:nvPr/>
        </p:nvSpPr>
        <p:spPr>
          <a:xfrm>
            <a:off x="7849883" y="1325434"/>
            <a:ext cx="1975221"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円周率の例題</a:t>
            </a:r>
            <a:endParaRPr kumimoji="1" lang="ja-JP" altLang="en-US" sz="24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C09A11F2-1A26-4E67-95DC-B39030C461C6}"/>
              </a:ext>
            </a:extLst>
          </p:cNvPr>
          <p:cNvSpPr txBox="1"/>
          <p:nvPr/>
        </p:nvSpPr>
        <p:spPr>
          <a:xfrm>
            <a:off x="7358154" y="4069185"/>
            <a:ext cx="3134191"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ベイズ統計でやりたいこと</a:t>
            </a:r>
            <a:endParaRPr kumimoji="1" lang="ja-JP" altLang="en-US" sz="2400" dirty="0">
              <a:latin typeface="Meiryo UI" panose="020B0604030504040204" pitchFamily="50" charset="-128"/>
              <a:ea typeface="Meiryo UI" panose="020B0604030504040204" pitchFamily="50" charset="-128"/>
            </a:endParaRPr>
          </a:p>
        </p:txBody>
      </p:sp>
      <p:sp>
        <p:nvSpPr>
          <p:cNvPr id="2" name="二等辺三角形 1">
            <a:extLst>
              <a:ext uri="{FF2B5EF4-FFF2-40B4-BE49-F238E27FC236}">
                <a16:creationId xmlns:a16="http://schemas.microsoft.com/office/drawing/2014/main" id="{A0707602-ED26-4A65-BB0B-E7E047D4AE70}"/>
              </a:ext>
            </a:extLst>
          </p:cNvPr>
          <p:cNvSpPr/>
          <p:nvPr/>
        </p:nvSpPr>
        <p:spPr>
          <a:xfrm rot="10800000">
            <a:off x="7849883" y="3746967"/>
            <a:ext cx="2316480" cy="322217"/>
          </a:xfrm>
          <a:prstGeom prst="triangle">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97E4AD01-8C0A-488F-AD6C-2B5809766738}"/>
              </a:ext>
            </a:extLst>
          </p:cNvPr>
          <p:cNvSpPr txBox="1"/>
          <p:nvPr/>
        </p:nvSpPr>
        <p:spPr>
          <a:xfrm>
            <a:off x="7161317" y="5984922"/>
            <a:ext cx="4142481" cy="553998"/>
          </a:xfrm>
          <a:prstGeom prst="rect">
            <a:avLst/>
          </a:prstGeom>
          <a:noFill/>
        </p:spPr>
        <p:txBody>
          <a:bodyPr wrap="none" rtlCol="0">
            <a:spAutoFit/>
          </a:bodyPr>
          <a:lstStyle/>
          <a:p>
            <a:r>
              <a:rPr kumimoji="1" lang="ja-JP" altLang="en-US" sz="3000" dirty="0">
                <a:solidFill>
                  <a:schemeClr val="accent2"/>
                </a:solidFill>
                <a:latin typeface="Meiryo UI" panose="020B0604030504040204" pitchFamily="50" charset="-128"/>
                <a:ea typeface="Meiryo UI" panose="020B0604030504040204" pitchFamily="50" charset="-128"/>
              </a:rPr>
              <a:t>棄却サンプリングが出てくる</a:t>
            </a:r>
          </a:p>
        </p:txBody>
      </p:sp>
    </p:spTree>
    <p:extLst>
      <p:ext uri="{BB962C8B-B14F-4D97-AF65-F5344CB8AC3E}">
        <p14:creationId xmlns:p14="http://schemas.microsoft.com/office/powerpoint/2010/main" val="225000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物体 が含まれている画像&#10;&#10;非常に高い精度で生成された説明">
            <a:extLst>
              <a:ext uri="{FF2B5EF4-FFF2-40B4-BE49-F238E27FC236}">
                <a16:creationId xmlns:a16="http://schemas.microsoft.com/office/drawing/2014/main" id="{95D28DFD-F8DA-4493-A19E-D7148F577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40" y="1764426"/>
            <a:ext cx="6035052" cy="4023368"/>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400" dirty="0">
                <a:solidFill>
                  <a:schemeClr val="tx1"/>
                </a:solidFill>
                <a:latin typeface="Meiryo UI" panose="020B0604030504040204" pitchFamily="50" charset="-128"/>
                <a:ea typeface="Meiryo UI" panose="020B0604030504040204" pitchFamily="50" charset="-128"/>
              </a:rPr>
              <a:t>事後分布をどう近似するか？</a:t>
            </a:r>
            <a:endParaRPr lang="en-US" altLang="ja-JP" sz="2000" dirty="0">
              <a:solidFill>
                <a:schemeClr val="tx1"/>
              </a:solidFill>
              <a:latin typeface="Meiryo UI" panose="020B0604030504040204" pitchFamily="50" charset="-128"/>
              <a:ea typeface="Meiryo UI" panose="020B0604030504040204" pitchFamily="50" charset="-128"/>
            </a:endParaRPr>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A2C0F2CA-3A68-4E03-8C51-6517759B0A8E}"/>
                  </a:ext>
                </a:extLst>
              </p:cNvPr>
              <p:cNvSpPr/>
              <p:nvPr/>
            </p:nvSpPr>
            <p:spPr>
              <a:xfrm>
                <a:off x="5925947" y="2476625"/>
                <a:ext cx="5756365" cy="9924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ea typeface="Meiryo UI" panose="020B0604030504040204" pitchFamily="50" charset="-128"/>
                        </a:rPr>
                        <m:t>𝐵𝑒𝑡𝑎</m:t>
                      </m:r>
                      <m:d>
                        <m:dPr>
                          <m:ctrlPr>
                            <a:rPr lang="en-US" altLang="ja-JP" sz="2400" i="1">
                              <a:solidFill>
                                <a:schemeClr val="tx1"/>
                              </a:solidFill>
                              <a:latin typeface="Cambria Math" panose="02040503050406030204" pitchFamily="18" charset="0"/>
                              <a:ea typeface="Meiryo UI" panose="020B0604030504040204" pitchFamily="50" charset="-128"/>
                            </a:rPr>
                          </m:ctrlPr>
                        </m:dPr>
                        <m:e>
                          <m:r>
                            <a:rPr lang="en-US" altLang="ja-JP" sz="2400" i="1">
                              <a:solidFill>
                                <a:schemeClr val="tx1"/>
                              </a:solidFill>
                              <a:latin typeface="Cambria Math" panose="02040503050406030204" pitchFamily="18" charset="0"/>
                              <a:ea typeface="Meiryo UI" panose="020B0604030504040204" pitchFamily="50" charset="-128"/>
                            </a:rPr>
                            <m:t>𝑥</m:t>
                          </m:r>
                        </m:e>
                        <m:e>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i="1">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β</m:t>
                          </m:r>
                        </m:e>
                      </m:d>
                      <m:r>
                        <a:rPr lang="en-US" altLang="ja-JP" sz="2400" i="1">
                          <a:solidFill>
                            <a:schemeClr val="tx1"/>
                          </a:solidFill>
                          <a:latin typeface="Cambria Math" panose="02040503050406030204" pitchFamily="18" charset="0"/>
                          <a:ea typeface="Meiryo UI" panose="020B0604030504040204" pitchFamily="50" charset="-128"/>
                        </a:rPr>
                        <m:t>=</m:t>
                      </m:r>
                      <m:f>
                        <m:fPr>
                          <m:ctrlPr>
                            <a:rPr lang="en-US" altLang="ja-JP" sz="2400" i="1">
                              <a:solidFill>
                                <a:schemeClr val="tx1"/>
                              </a:solidFill>
                              <a:latin typeface="Cambria Math" panose="02040503050406030204" pitchFamily="18" charset="0"/>
                              <a:ea typeface="Meiryo UI" panose="020B0604030504040204" pitchFamily="50" charset="-128"/>
                            </a:rPr>
                          </m:ctrlPr>
                        </m:fPr>
                        <m:num>
                          <m:r>
                            <a:rPr lang="en-US" altLang="ja-JP" sz="2400" i="1">
                              <a:solidFill>
                                <a:schemeClr val="tx1"/>
                              </a:solidFill>
                              <a:latin typeface="Cambria Math" panose="02040503050406030204" pitchFamily="18" charset="0"/>
                              <a:ea typeface="Meiryo UI" panose="020B0604030504040204" pitchFamily="50" charset="-128"/>
                            </a:rPr>
                            <m:t>1</m:t>
                          </m:r>
                        </m:num>
                        <m:den>
                          <m:r>
                            <a:rPr lang="en-US" altLang="ja-JP" sz="2400" i="1">
                              <a:solidFill>
                                <a:schemeClr val="tx1"/>
                              </a:solidFill>
                              <a:latin typeface="Cambria Math" panose="02040503050406030204" pitchFamily="18" charset="0"/>
                              <a:ea typeface="Meiryo UI" panose="020B0604030504040204" pitchFamily="50" charset="-128"/>
                            </a:rPr>
                            <m:t>𝐵</m:t>
                          </m:r>
                          <m:r>
                            <a:rPr lang="en-US" altLang="ja-JP" sz="2400" i="1">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i="1">
                              <a:solidFill>
                                <a:schemeClr val="tx1"/>
                              </a:solidFill>
                              <a:latin typeface="Cambria Math" panose="02040503050406030204" pitchFamily="18" charset="0"/>
                              <a:ea typeface="Meiryo UI" panose="020B0604030504040204" pitchFamily="50" charset="-128"/>
                            </a:rPr>
                            <m:t>,</m:t>
                          </m:r>
                          <m:r>
                            <m:rPr>
                              <m:sty m:val="p"/>
                            </m:rPr>
                            <a:rPr lang="en-US" altLang="ja-JP" sz="2400" i="1">
                              <a:solidFill>
                                <a:schemeClr val="tx1"/>
                              </a:solidFill>
                              <a:latin typeface="Cambria Math" panose="02040503050406030204" pitchFamily="18" charset="0"/>
                              <a:ea typeface="Meiryo UI" panose="020B0604030504040204" pitchFamily="50" charset="-128"/>
                            </a:rPr>
                            <m:t>β</m:t>
                          </m:r>
                          <m:r>
                            <a:rPr lang="en-US" altLang="ja-JP" sz="2400" i="1">
                              <a:solidFill>
                                <a:schemeClr val="tx1"/>
                              </a:solidFill>
                              <a:latin typeface="Cambria Math" panose="02040503050406030204" pitchFamily="18" charset="0"/>
                              <a:ea typeface="Meiryo UI" panose="020B0604030504040204" pitchFamily="50" charset="-128"/>
                            </a:rPr>
                            <m:t>)</m:t>
                          </m:r>
                        </m:den>
                      </m:f>
                      <m:sSup>
                        <m:sSupPr>
                          <m:ctrlPr>
                            <a:rPr lang="en-US" altLang="ja-JP" sz="2400" i="1">
                              <a:solidFill>
                                <a:schemeClr val="tx1"/>
                              </a:solidFill>
                              <a:latin typeface="Cambria Math" panose="02040503050406030204" pitchFamily="18" charset="0"/>
                              <a:ea typeface="Meiryo UI" panose="020B0604030504040204" pitchFamily="50" charset="-128"/>
                            </a:rPr>
                          </m:ctrlPr>
                        </m:sSupPr>
                        <m:e>
                          <m:sSup>
                            <m:sSupPr>
                              <m:ctrlPr>
                                <a:rPr lang="en-US" altLang="ja-JP" sz="2400" i="1">
                                  <a:solidFill>
                                    <a:schemeClr val="tx1"/>
                                  </a:solidFill>
                                  <a:latin typeface="Cambria Math" panose="02040503050406030204" pitchFamily="18" charset="0"/>
                                  <a:ea typeface="Meiryo UI" panose="020B0604030504040204" pitchFamily="50" charset="-128"/>
                                </a:rPr>
                              </m:ctrlPr>
                            </m:sSupPr>
                            <m:e>
                              <m:r>
                                <a:rPr lang="en-US" altLang="ja-JP" sz="2400" b="0" i="1" smtClean="0">
                                  <a:solidFill>
                                    <a:schemeClr val="tx1"/>
                                  </a:solidFill>
                                  <a:latin typeface="Cambria Math" panose="02040503050406030204" pitchFamily="18" charset="0"/>
                                  <a:ea typeface="Meiryo UI" panose="020B0604030504040204" pitchFamily="50" charset="-128"/>
                                </a:rPr>
                                <m:t>𝑥</m:t>
                              </m:r>
                            </m:e>
                            <m:sup>
                              <m:r>
                                <m:rPr>
                                  <m:sty m:val="p"/>
                                </m:rPr>
                                <a:rPr lang="en-US" altLang="ja-JP" sz="2400" i="1">
                                  <a:solidFill>
                                    <a:schemeClr val="tx1"/>
                                  </a:solidFill>
                                  <a:latin typeface="Cambria Math" panose="02040503050406030204" pitchFamily="18" charset="0"/>
                                  <a:ea typeface="Meiryo UI" panose="020B0604030504040204" pitchFamily="50" charset="-128"/>
                                </a:rPr>
                                <m:t>α</m:t>
                              </m:r>
                              <m:r>
                                <a:rPr lang="en-US" altLang="ja-JP" sz="2400" i="1">
                                  <a:solidFill>
                                    <a:schemeClr val="tx1"/>
                                  </a:solidFill>
                                  <a:latin typeface="Cambria Math" panose="02040503050406030204" pitchFamily="18" charset="0"/>
                                  <a:ea typeface="Meiryo UI" panose="020B0604030504040204" pitchFamily="50" charset="-128"/>
                                </a:rPr>
                                <m:t>−1</m:t>
                              </m:r>
                            </m:sup>
                          </m:sSup>
                          <m:d>
                            <m:dPr>
                              <m:ctrlPr>
                                <a:rPr lang="en-US" altLang="ja-JP" sz="2400" i="1">
                                  <a:solidFill>
                                    <a:schemeClr val="tx1"/>
                                  </a:solidFill>
                                  <a:latin typeface="Cambria Math" panose="02040503050406030204" pitchFamily="18" charset="0"/>
                                  <a:ea typeface="Meiryo UI" panose="020B0604030504040204" pitchFamily="50" charset="-128"/>
                                </a:rPr>
                              </m:ctrlPr>
                            </m:dPr>
                            <m:e>
                              <m:r>
                                <a:rPr lang="en-US" altLang="ja-JP" sz="2400" i="1">
                                  <a:solidFill>
                                    <a:schemeClr val="tx1"/>
                                  </a:solidFill>
                                  <a:latin typeface="Cambria Math" panose="02040503050406030204" pitchFamily="18" charset="0"/>
                                  <a:ea typeface="Meiryo UI" panose="020B0604030504040204" pitchFamily="50" charset="-128"/>
                                </a:rPr>
                                <m:t>1−</m:t>
                              </m:r>
                              <m:r>
                                <a:rPr lang="en-US" altLang="ja-JP" sz="2400" b="0" i="1" smtClean="0">
                                  <a:solidFill>
                                    <a:schemeClr val="tx1"/>
                                  </a:solidFill>
                                  <a:latin typeface="Cambria Math" panose="02040503050406030204" pitchFamily="18" charset="0"/>
                                  <a:ea typeface="Meiryo UI" panose="020B0604030504040204" pitchFamily="50" charset="-128"/>
                                </a:rPr>
                                <m:t>𝑥</m:t>
                              </m:r>
                            </m:e>
                          </m:d>
                        </m:e>
                        <m:sup>
                          <m:r>
                            <m:rPr>
                              <m:sty m:val="p"/>
                            </m:rPr>
                            <a:rPr lang="en-US" altLang="ja-JP" sz="2400" i="1">
                              <a:solidFill>
                                <a:schemeClr val="tx1"/>
                              </a:solidFill>
                              <a:latin typeface="Cambria Math" panose="02040503050406030204" pitchFamily="18" charset="0"/>
                              <a:ea typeface="Meiryo UI" panose="020B0604030504040204" pitchFamily="50" charset="-128"/>
                            </a:rPr>
                            <m:t>β</m:t>
                          </m:r>
                          <m:r>
                            <a:rPr lang="en-US" altLang="ja-JP" sz="2400" i="1">
                              <a:solidFill>
                                <a:schemeClr val="tx1"/>
                              </a:solidFill>
                              <a:latin typeface="Cambria Math" panose="02040503050406030204" pitchFamily="18" charset="0"/>
                              <a:ea typeface="Meiryo UI" panose="020B0604030504040204" pitchFamily="50" charset="-128"/>
                            </a:rPr>
                            <m:t>−1</m:t>
                          </m:r>
                        </m:sup>
                      </m:sSup>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40" name="正方形/長方形 39">
                <a:extLst>
                  <a:ext uri="{FF2B5EF4-FFF2-40B4-BE49-F238E27FC236}">
                    <a16:creationId xmlns:a16="http://schemas.microsoft.com/office/drawing/2014/main" id="{A2C0F2CA-3A68-4E03-8C51-6517759B0A8E}"/>
                  </a:ext>
                </a:extLst>
              </p:cNvPr>
              <p:cNvSpPr>
                <a:spLocks noRot="1" noChangeAspect="1" noMove="1" noResize="1" noEditPoints="1" noAdjustHandles="1" noChangeArrowheads="1" noChangeShapeType="1" noTextEdit="1"/>
              </p:cNvSpPr>
              <p:nvPr/>
            </p:nvSpPr>
            <p:spPr>
              <a:xfrm>
                <a:off x="5925947" y="2476625"/>
                <a:ext cx="5756365" cy="992437"/>
              </a:xfrm>
              <a:prstGeom prst="rect">
                <a:avLst/>
              </a:prstGeom>
              <a:blipFill>
                <a:blip r:embed="rId5"/>
                <a:stretch>
                  <a:fillRect/>
                </a:stretch>
              </a:blipFill>
              <a:ln>
                <a:noFill/>
              </a:ln>
              <a:effectLst/>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8525E1C-6276-4403-8421-022CD82089CC}"/>
              </a:ext>
            </a:extLst>
          </p:cNvPr>
          <p:cNvSpPr txBox="1"/>
          <p:nvPr/>
        </p:nvSpPr>
        <p:spPr>
          <a:xfrm>
            <a:off x="1269508" y="1610142"/>
            <a:ext cx="3788217" cy="461665"/>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α=1.5, β=2.0</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p>
        </p:txBody>
      </p:sp>
      <p:sp>
        <p:nvSpPr>
          <p:cNvPr id="13" name="正方形/長方形 12">
            <a:extLst>
              <a:ext uri="{FF2B5EF4-FFF2-40B4-BE49-F238E27FC236}">
                <a16:creationId xmlns:a16="http://schemas.microsoft.com/office/drawing/2014/main" id="{703144E4-2150-43FF-B944-F12D142CE92F}"/>
              </a:ext>
            </a:extLst>
          </p:cNvPr>
          <p:cNvSpPr/>
          <p:nvPr/>
        </p:nvSpPr>
        <p:spPr>
          <a:xfrm>
            <a:off x="5925947" y="4562708"/>
            <a:ext cx="5756365" cy="1866938"/>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3600" dirty="0">
                <a:solidFill>
                  <a:schemeClr val="tx1"/>
                </a:solidFill>
                <a:latin typeface="Meiryo UI" panose="020B0604030504040204" pitchFamily="50" charset="-128"/>
                <a:ea typeface="Meiryo UI" panose="020B0604030504040204" pitchFamily="50" charset="-128"/>
              </a:rPr>
              <a:t>どうやりますか？</a:t>
            </a:r>
            <a:endParaRPr lang="en-US" altLang="ja-JP" sz="3600" dirty="0">
              <a:solidFill>
                <a:schemeClr val="tx1"/>
              </a:solidFill>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DF1C9139-4008-45C7-914B-C770CF86FB4F}"/>
              </a:ext>
            </a:extLst>
          </p:cNvPr>
          <p:cNvSpPr/>
          <p:nvPr/>
        </p:nvSpPr>
        <p:spPr>
          <a:xfrm>
            <a:off x="6813495" y="3785052"/>
            <a:ext cx="4213013" cy="461665"/>
          </a:xfrm>
          <a:prstGeom prst="rect">
            <a:avLst/>
          </a:prstGeom>
        </p:spPr>
        <p:txBody>
          <a:bodyPr wrap="none">
            <a:spAutoFit/>
          </a:bodyPr>
          <a:lstStyle/>
          <a:p>
            <a:r>
              <a:rPr lang="ja-JP" altLang="en-US" sz="2400" dirty="0">
                <a:latin typeface="Meiryo UI" panose="020B0604030504040204" pitchFamily="50" charset="-128"/>
                <a:ea typeface="Meiryo UI" panose="020B0604030504040204" pitchFamily="50" charset="-128"/>
              </a:rPr>
              <a:t>モンテカルロ法でサンプリングしたい</a:t>
            </a:r>
            <a:endParaRPr lang="en-US" altLang="ja-JP" sz="2400" dirty="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C94E33FD-4013-4DB9-B0E4-3AF62BFAEA99}"/>
              </a:ext>
            </a:extLst>
          </p:cNvPr>
          <p:cNvSpPr/>
          <p:nvPr/>
        </p:nvSpPr>
        <p:spPr>
          <a:xfrm>
            <a:off x="6499724" y="1698970"/>
            <a:ext cx="4398961" cy="461665"/>
          </a:xfrm>
          <a:prstGeom prst="rect">
            <a:avLst/>
          </a:prstGeom>
        </p:spPr>
        <p:txBody>
          <a:bodyPr wrap="none">
            <a:spAutoFit/>
          </a:bodyPr>
          <a:lstStyle/>
          <a:p>
            <a:r>
              <a:rPr lang="ja-JP" altLang="en-US" sz="2400" dirty="0">
                <a:latin typeface="Meiryo UI" panose="020B0604030504040204" pitchFamily="50" charset="-128"/>
                <a:ea typeface="Meiryo UI" panose="020B0604030504040204" pitchFamily="50" charset="-128"/>
              </a:rPr>
              <a:t>事後分布が</a:t>
            </a:r>
            <a:r>
              <a:rPr lang="en-US" altLang="ja-JP" sz="2400" dirty="0">
                <a:latin typeface="Meiryo UI" panose="020B0604030504040204" pitchFamily="50" charset="-128"/>
                <a:ea typeface="Meiryo UI" panose="020B0604030504040204" pitchFamily="50" charset="-128"/>
              </a:rPr>
              <a:t>Beta</a:t>
            </a:r>
            <a:r>
              <a:rPr lang="ja-JP" altLang="en-US" sz="2400" dirty="0">
                <a:latin typeface="Meiryo UI" panose="020B0604030504040204" pitchFamily="50" charset="-128"/>
                <a:ea typeface="Meiryo UI" panose="020B0604030504040204" pitchFamily="50" charset="-128"/>
              </a:rPr>
              <a:t>分布に従うとする</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261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物体 が含まれている画像&#10;&#10;高い精度で生成された説明">
            <a:extLst>
              <a:ext uri="{FF2B5EF4-FFF2-40B4-BE49-F238E27FC236}">
                <a16:creationId xmlns:a16="http://schemas.microsoft.com/office/drawing/2014/main" id="{A3BB8C1F-04F8-4AD5-AB98-85D3D8F53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 y="1837509"/>
            <a:ext cx="5979527" cy="3986351"/>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棄却サンプリング</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A8525E1C-6276-4403-8421-022CD82089CC}"/>
              </a:ext>
            </a:extLst>
          </p:cNvPr>
          <p:cNvSpPr txBox="1"/>
          <p:nvPr/>
        </p:nvSpPr>
        <p:spPr>
          <a:xfrm>
            <a:off x="1156297" y="1344755"/>
            <a:ext cx="4365298" cy="830997"/>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α=1.5, β=2.0</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solidFill>
                  <a:schemeClr val="accent2"/>
                </a:solidFill>
                <a:latin typeface="Meiryo UI" panose="020B0604030504040204" pitchFamily="50" charset="-128"/>
                <a:ea typeface="Meiryo UI" panose="020B0604030504040204" pitchFamily="50" charset="-128"/>
              </a:rPr>
              <a:t>赤</a:t>
            </a:r>
            <a:r>
              <a:rPr kumimoji="1" lang="en-US" altLang="ja-JP" sz="2400" dirty="0">
                <a:latin typeface="Meiryo UI" panose="020B0604030504040204" pitchFamily="50" charset="-128"/>
                <a:ea typeface="Meiryo UI" panose="020B0604030504040204" pitchFamily="50" charset="-128"/>
              </a:rPr>
              <a:t>)</a:t>
            </a:r>
          </a:p>
          <a:p>
            <a:r>
              <a:rPr kumimoji="1" lang="en-US" altLang="ja-JP" sz="2400" dirty="0">
                <a:latin typeface="Meiryo UI" panose="020B0604030504040204" pitchFamily="50" charset="-128"/>
                <a:ea typeface="Meiryo UI" panose="020B0604030504040204" pitchFamily="50" charset="-128"/>
              </a:rPr>
              <a:t>a=0, b=1</a:t>
            </a:r>
            <a:r>
              <a:rPr kumimoji="1" lang="ja-JP" altLang="en-US" sz="2400" dirty="0">
                <a:latin typeface="Meiryo UI" panose="020B0604030504040204" pitchFamily="50" charset="-128"/>
                <a:ea typeface="Meiryo UI" panose="020B0604030504040204" pitchFamily="50" charset="-128"/>
              </a:rPr>
              <a:t>の一様分布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黒</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
        <p:nvSpPr>
          <p:cNvPr id="10" name="正方形/長方形 9">
            <a:extLst>
              <a:ext uri="{FF2B5EF4-FFF2-40B4-BE49-F238E27FC236}">
                <a16:creationId xmlns:a16="http://schemas.microsoft.com/office/drawing/2014/main" id="{F70E2A77-BA54-468A-A8FB-C6DB222B29D9}"/>
              </a:ext>
            </a:extLst>
          </p:cNvPr>
          <p:cNvSpPr/>
          <p:nvPr/>
        </p:nvSpPr>
        <p:spPr>
          <a:xfrm>
            <a:off x="5943364" y="1344755"/>
            <a:ext cx="5756365" cy="9924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en-US" altLang="ja-JP" sz="2400" dirty="0">
                <a:solidFill>
                  <a:prstClr val="black"/>
                </a:solidFill>
                <a:latin typeface="Meiryo UI" panose="020B0604030504040204" pitchFamily="50" charset="-128"/>
                <a:ea typeface="Meiryo UI" panose="020B0604030504040204" pitchFamily="50" charset="-128"/>
              </a:rPr>
              <a:t>Beta</a:t>
            </a:r>
            <a:r>
              <a:rPr lang="ja-JP" altLang="en-US" sz="2400" dirty="0">
                <a:solidFill>
                  <a:prstClr val="black"/>
                </a:solidFill>
                <a:latin typeface="Meiryo UI" panose="020B0604030504040204" pitchFamily="50" charset="-128"/>
                <a:ea typeface="Meiryo UI" panose="020B0604030504040204" pitchFamily="50" charset="-128"/>
              </a:rPr>
              <a:t>分布</a:t>
            </a:r>
            <a:r>
              <a:rPr lang="en-US" altLang="ja-JP" sz="2400" dirty="0">
                <a:solidFill>
                  <a:prstClr val="black"/>
                </a:solidFill>
                <a:latin typeface="Meiryo UI" panose="020B0604030504040204" pitchFamily="50" charset="-128"/>
                <a:ea typeface="Meiryo UI" panose="020B0604030504040204" pitchFamily="50" charset="-128"/>
              </a:rPr>
              <a:t>f(x)</a:t>
            </a:r>
            <a:r>
              <a:rPr lang="ja-JP" altLang="en-US" sz="2400" dirty="0">
                <a:solidFill>
                  <a:prstClr val="black"/>
                </a:solidFill>
                <a:latin typeface="Meiryo UI" panose="020B0604030504040204" pitchFamily="50" charset="-128"/>
                <a:ea typeface="Meiryo UI" panose="020B0604030504040204" pitchFamily="50" charset="-128"/>
              </a:rPr>
              <a:t>に従う乱数の発生は諦める</a:t>
            </a:r>
            <a:endParaRPr lang="en-US" altLang="ja-JP" sz="2400" dirty="0">
              <a:solidFill>
                <a:prstClr val="black"/>
              </a:solidFill>
              <a:latin typeface="Meiryo UI" panose="020B0604030504040204" pitchFamily="50" charset="-128"/>
              <a:ea typeface="Meiryo UI" panose="020B0604030504040204" pitchFamily="50" charset="-128"/>
            </a:endParaRPr>
          </a:p>
          <a:p>
            <a:pPr lvl="0"/>
            <a:r>
              <a:rPr lang="ja-JP" altLang="en-US" sz="2400" dirty="0">
                <a:solidFill>
                  <a:prstClr val="black"/>
                </a:solidFill>
                <a:latin typeface="Meiryo UI" panose="020B0604030504040204" pitchFamily="50" charset="-128"/>
                <a:ea typeface="Meiryo UI" panose="020B0604030504040204" pitchFamily="50" charset="-128"/>
              </a:rPr>
              <a:t>（</a:t>
            </a:r>
            <a:r>
              <a:rPr lang="en-US" altLang="ja-JP" sz="2400" dirty="0">
                <a:solidFill>
                  <a:prstClr val="black"/>
                </a:solidFill>
                <a:latin typeface="Meiryo UI" panose="020B0604030504040204" pitchFamily="50" charset="-128"/>
                <a:ea typeface="Meiryo UI" panose="020B0604030504040204" pitchFamily="50" charset="-128"/>
              </a:rPr>
              <a:t>f(x)</a:t>
            </a:r>
            <a:r>
              <a:rPr lang="ja-JP" altLang="en-US" sz="2400" dirty="0">
                <a:solidFill>
                  <a:prstClr val="black"/>
                </a:solidFill>
                <a:latin typeface="Meiryo UI" panose="020B0604030504040204" pitchFamily="50" charset="-128"/>
                <a:ea typeface="Meiryo UI" panose="020B0604030504040204" pitchFamily="50" charset="-128"/>
              </a:rPr>
              <a:t>を</a:t>
            </a:r>
            <a:r>
              <a:rPr lang="ja-JP" altLang="en-US" sz="2400" b="1" dirty="0">
                <a:solidFill>
                  <a:prstClr val="black"/>
                </a:solidFill>
                <a:latin typeface="Meiryo UI" panose="020B0604030504040204" pitchFamily="50" charset="-128"/>
                <a:ea typeface="Meiryo UI" panose="020B0604030504040204" pitchFamily="50" charset="-128"/>
              </a:rPr>
              <a:t>目標分布</a:t>
            </a:r>
            <a:r>
              <a:rPr lang="ja-JP" altLang="en-US" sz="2400" dirty="0">
                <a:solidFill>
                  <a:prstClr val="black"/>
                </a:solidFill>
                <a:latin typeface="Meiryo UI" panose="020B0604030504040204" pitchFamily="50" charset="-128"/>
                <a:ea typeface="Meiryo UI" panose="020B0604030504040204" pitchFamily="50" charset="-128"/>
              </a:rPr>
              <a:t>という）</a:t>
            </a:r>
            <a:endParaRPr lang="en-US" altLang="ja-JP" sz="2400" dirty="0">
              <a:solidFill>
                <a:prstClr val="black"/>
              </a:solidFill>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0F84B36A-C838-4758-8D62-58256E8ED1EB}"/>
              </a:ext>
            </a:extLst>
          </p:cNvPr>
          <p:cNvSpPr txBox="1"/>
          <p:nvPr/>
        </p:nvSpPr>
        <p:spPr>
          <a:xfrm>
            <a:off x="6028742" y="2540969"/>
            <a:ext cx="1633781"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その代わり、</a:t>
            </a:r>
          </a:p>
        </p:txBody>
      </p:sp>
      <p:sp>
        <p:nvSpPr>
          <p:cNvPr id="18" name="正方形/長方形 17">
            <a:extLst>
              <a:ext uri="{FF2B5EF4-FFF2-40B4-BE49-F238E27FC236}">
                <a16:creationId xmlns:a16="http://schemas.microsoft.com/office/drawing/2014/main" id="{03A10900-3BA9-4494-B1B1-42488BEF2F45}"/>
              </a:ext>
            </a:extLst>
          </p:cNvPr>
          <p:cNvSpPr/>
          <p:nvPr/>
        </p:nvSpPr>
        <p:spPr>
          <a:xfrm>
            <a:off x="5943364" y="3264555"/>
            <a:ext cx="5756365" cy="9924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サンプリングが簡単な一様分布</a:t>
            </a:r>
            <a:r>
              <a:rPr lang="en-US" altLang="ja-JP" sz="2400" dirty="0">
                <a:solidFill>
                  <a:prstClr val="black"/>
                </a:solidFill>
                <a:latin typeface="Meiryo UI" panose="020B0604030504040204" pitchFamily="50" charset="-128"/>
                <a:ea typeface="Meiryo UI" panose="020B0604030504040204" pitchFamily="50" charset="-128"/>
              </a:rPr>
              <a:t>g(x)</a:t>
            </a:r>
            <a:r>
              <a:rPr lang="ja-JP" altLang="en-US" sz="2400" dirty="0">
                <a:solidFill>
                  <a:prstClr val="black"/>
                </a:solidFill>
                <a:latin typeface="Meiryo UI" panose="020B0604030504040204" pitchFamily="50" charset="-128"/>
                <a:ea typeface="Meiryo UI" panose="020B0604030504040204" pitchFamily="50" charset="-128"/>
              </a:rPr>
              <a:t>を使う</a:t>
            </a:r>
            <a:endParaRPr lang="en-US" altLang="ja-JP" sz="2400" dirty="0">
              <a:solidFill>
                <a:prstClr val="black"/>
              </a:solidFill>
              <a:latin typeface="Meiryo UI" panose="020B0604030504040204" pitchFamily="50" charset="-128"/>
              <a:ea typeface="Meiryo UI" panose="020B0604030504040204" pitchFamily="50" charset="-128"/>
            </a:endParaRPr>
          </a:p>
          <a:p>
            <a:pPr lvl="0"/>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これを</a:t>
            </a:r>
            <a:r>
              <a:rPr lang="ja-JP" altLang="en-US" sz="2400" b="1" dirty="0">
                <a:solidFill>
                  <a:prstClr val="black"/>
                </a:solidFill>
                <a:latin typeface="Meiryo UI" panose="020B0604030504040204" pitchFamily="50" charset="-128"/>
                <a:ea typeface="Meiryo UI" panose="020B0604030504040204" pitchFamily="50" charset="-128"/>
              </a:rPr>
              <a:t>提案分布</a:t>
            </a:r>
            <a:r>
              <a:rPr lang="ja-JP" altLang="en-US" sz="2400" dirty="0">
                <a:solidFill>
                  <a:prstClr val="black"/>
                </a:solidFill>
                <a:latin typeface="Meiryo UI" panose="020B0604030504040204" pitchFamily="50" charset="-128"/>
                <a:ea typeface="Meiryo UI" panose="020B0604030504040204" pitchFamily="50" charset="-128"/>
              </a:rPr>
              <a:t>という</a:t>
            </a:r>
            <a:r>
              <a:rPr lang="en-US" altLang="ja-JP" sz="2400" dirty="0">
                <a:solidFill>
                  <a:prstClr val="black"/>
                </a:solidFill>
                <a:latin typeface="Meiryo UI" panose="020B0604030504040204" pitchFamily="50" charset="-128"/>
                <a:ea typeface="Meiryo UI" panose="020B0604030504040204" pitchFamily="50" charset="-128"/>
              </a:rPr>
              <a:t>)</a:t>
            </a:r>
          </a:p>
        </p:txBody>
      </p:sp>
      <p:cxnSp>
        <p:nvCxnSpPr>
          <p:cNvPr id="11" name="直線矢印コネクタ 10">
            <a:extLst>
              <a:ext uri="{FF2B5EF4-FFF2-40B4-BE49-F238E27FC236}">
                <a16:creationId xmlns:a16="http://schemas.microsoft.com/office/drawing/2014/main" id="{E0103A7B-B692-4927-858A-B4C86B3AF9DB}"/>
              </a:ext>
            </a:extLst>
          </p:cNvPr>
          <p:cNvCxnSpPr/>
          <p:nvPr/>
        </p:nvCxnSpPr>
        <p:spPr>
          <a:xfrm flipH="1" flipV="1">
            <a:off x="4180114" y="2481943"/>
            <a:ext cx="287383" cy="46155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2" name="テキスト ボックス 21">
            <a:extLst>
              <a:ext uri="{FF2B5EF4-FFF2-40B4-BE49-F238E27FC236}">
                <a16:creationId xmlns:a16="http://schemas.microsoft.com/office/drawing/2014/main" id="{E5EED130-FCD1-4E43-84F2-228880ED342A}"/>
              </a:ext>
            </a:extLst>
          </p:cNvPr>
          <p:cNvSpPr txBox="1"/>
          <p:nvPr/>
        </p:nvSpPr>
        <p:spPr>
          <a:xfrm>
            <a:off x="4017063" y="2943497"/>
            <a:ext cx="1415772" cy="461665"/>
          </a:xfrm>
          <a:prstGeom prst="rect">
            <a:avLst/>
          </a:prstGeom>
          <a:noFill/>
        </p:spPr>
        <p:txBody>
          <a:bodyPr wrap="none" rtlCol="0">
            <a:spAutoFit/>
          </a:bodyPr>
          <a:lstStyle/>
          <a:p>
            <a:r>
              <a:rPr kumimoji="1" lang="ja-JP" altLang="en-US" sz="2400" dirty="0">
                <a:solidFill>
                  <a:schemeClr val="accent2"/>
                </a:solidFill>
                <a:latin typeface="Meiryo UI" panose="020B0604030504040204" pitchFamily="50" charset="-128"/>
                <a:ea typeface="Meiryo UI" panose="020B0604030504040204" pitchFamily="50" charset="-128"/>
              </a:rPr>
              <a:t>提案分布</a:t>
            </a:r>
          </a:p>
        </p:txBody>
      </p: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609F3DA4-4643-4544-A1FB-28FFB9B91280}"/>
                  </a:ext>
                </a:extLst>
              </p:cNvPr>
              <p:cNvSpPr/>
              <p:nvPr/>
            </p:nvSpPr>
            <p:spPr>
              <a:xfrm>
                <a:off x="5943364" y="5073753"/>
                <a:ext cx="5756365" cy="9924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𝑓</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𝑥</m:t>
                          </m:r>
                        </m:e>
                      </m:d>
                      <m:r>
                        <a:rPr lang="en-US" altLang="ja-JP" sz="2400" b="0" i="1" smtClean="0">
                          <a:solidFill>
                            <a:schemeClr val="tx1"/>
                          </a:solidFill>
                          <a:latin typeface="Cambria Math" panose="02040503050406030204" pitchFamily="18" charset="0"/>
                          <a:ea typeface="Cambria Math" panose="02040503050406030204" pitchFamily="18" charset="0"/>
                        </a:rPr>
                        <m:t>≤</m:t>
                      </m:r>
                      <m:r>
                        <a:rPr lang="en-US" altLang="ja-JP" sz="2400" b="0" i="1" smtClean="0">
                          <a:solidFill>
                            <a:schemeClr val="tx1"/>
                          </a:solidFill>
                          <a:latin typeface="Cambria Math" panose="02040503050406030204" pitchFamily="18" charset="0"/>
                          <a:ea typeface="Cambria Math" panose="02040503050406030204" pitchFamily="18" charset="0"/>
                        </a:rPr>
                        <m:t>𝑀𝑔</m:t>
                      </m:r>
                      <m:r>
                        <a:rPr lang="en-US" altLang="ja-JP" sz="2400" b="0" i="1" smtClean="0">
                          <a:solidFill>
                            <a:schemeClr val="tx1"/>
                          </a:solidFill>
                          <a:latin typeface="Cambria Math" panose="02040503050406030204" pitchFamily="18" charset="0"/>
                          <a:ea typeface="Cambria Math" panose="02040503050406030204" pitchFamily="18" charset="0"/>
                        </a:rPr>
                        <m:t>(</m:t>
                      </m:r>
                      <m:r>
                        <a:rPr lang="en-US" altLang="ja-JP" sz="2400" b="0" i="1" smtClean="0">
                          <a:solidFill>
                            <a:schemeClr val="tx1"/>
                          </a:solidFill>
                          <a:latin typeface="Cambria Math" panose="02040503050406030204" pitchFamily="18" charset="0"/>
                          <a:ea typeface="Cambria Math" panose="02040503050406030204" pitchFamily="18" charset="0"/>
                        </a:rPr>
                        <m:t>𝑥</m:t>
                      </m:r>
                      <m:r>
                        <a:rPr lang="en-US" altLang="ja-JP" sz="2400" b="0" i="1" smtClean="0">
                          <a:solidFill>
                            <a:schemeClr val="tx1"/>
                          </a:solidFill>
                          <a:latin typeface="Cambria Math" panose="02040503050406030204" pitchFamily="18" charset="0"/>
                          <a:ea typeface="Cambria Math" panose="02040503050406030204" pitchFamily="18" charset="0"/>
                        </a:rPr>
                        <m:t>)</m:t>
                      </m:r>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23" name="正方形/長方形 22">
                <a:extLst>
                  <a:ext uri="{FF2B5EF4-FFF2-40B4-BE49-F238E27FC236}">
                    <a16:creationId xmlns:a16="http://schemas.microsoft.com/office/drawing/2014/main" id="{609F3DA4-4643-4544-A1FB-28FFB9B91280}"/>
                  </a:ext>
                </a:extLst>
              </p:cNvPr>
              <p:cNvSpPr>
                <a:spLocks noRot="1" noChangeAspect="1" noMove="1" noResize="1" noEditPoints="1" noAdjustHandles="1" noChangeArrowheads="1" noChangeShapeType="1" noTextEdit="1"/>
              </p:cNvSpPr>
              <p:nvPr/>
            </p:nvSpPr>
            <p:spPr>
              <a:xfrm>
                <a:off x="5943364" y="5073753"/>
                <a:ext cx="5756365" cy="992437"/>
              </a:xfrm>
              <a:prstGeom prst="rect">
                <a:avLst/>
              </a:prstGeom>
              <a:blipFill>
                <a:blip r:embed="rId5"/>
                <a:stretch>
                  <a:fillRect/>
                </a:stretch>
              </a:blipFill>
              <a:ln>
                <a:noFill/>
              </a:ln>
              <a:effectLst/>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979DBBF2-CD60-453C-B88F-2D4CC1239B69}"/>
              </a:ext>
            </a:extLst>
          </p:cNvPr>
          <p:cNvSpPr txBox="1"/>
          <p:nvPr/>
        </p:nvSpPr>
        <p:spPr>
          <a:xfrm>
            <a:off x="6028741" y="4434540"/>
            <a:ext cx="1096775"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ただし、</a:t>
            </a:r>
          </a:p>
        </p:txBody>
      </p:sp>
      <p:sp>
        <p:nvSpPr>
          <p:cNvPr id="25" name="テキスト ボックス 24">
            <a:extLst>
              <a:ext uri="{FF2B5EF4-FFF2-40B4-BE49-F238E27FC236}">
                <a16:creationId xmlns:a16="http://schemas.microsoft.com/office/drawing/2014/main" id="{074CC1B2-6A29-4F11-84A5-47BEC1578999}"/>
              </a:ext>
            </a:extLst>
          </p:cNvPr>
          <p:cNvSpPr txBox="1"/>
          <p:nvPr/>
        </p:nvSpPr>
        <p:spPr>
          <a:xfrm>
            <a:off x="7492913" y="6170247"/>
            <a:ext cx="4216219"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となるように</a:t>
            </a:r>
            <a:r>
              <a:rPr lang="ja-JP" altLang="en-US" sz="2400" dirty="0">
                <a:latin typeface="Meiryo UI" panose="020B0604030504040204" pitchFamily="50" charset="-128"/>
                <a:ea typeface="Meiryo UI" panose="020B0604030504040204" pitchFamily="50" charset="-128"/>
              </a:rPr>
              <a:t>定数</a:t>
            </a:r>
            <a:r>
              <a:rPr lang="en-US" altLang="ja-JP" sz="2400" dirty="0">
                <a:latin typeface="Meiryo UI" panose="020B0604030504040204" pitchFamily="50" charset="-128"/>
                <a:ea typeface="Meiryo UI" panose="020B0604030504040204" pitchFamily="50" charset="-128"/>
              </a:rPr>
              <a:t>M</a:t>
            </a:r>
            <a:r>
              <a:rPr lang="ja-JP" altLang="en-US" sz="2400" dirty="0">
                <a:latin typeface="Meiryo UI" panose="020B0604030504040204" pitchFamily="50" charset="-128"/>
                <a:ea typeface="Meiryo UI" panose="020B0604030504040204" pitchFamily="50" charset="-128"/>
              </a:rPr>
              <a:t>を調整している</a:t>
            </a:r>
            <a:endParaRPr kumimoji="1" lang="ja-JP" altLang="en-US" sz="2400" dirty="0">
              <a:latin typeface="Meiryo UI" panose="020B0604030504040204" pitchFamily="50" charset="-128"/>
              <a:ea typeface="Meiryo UI" panose="020B0604030504040204" pitchFamily="50" charset="-128"/>
            </a:endParaRPr>
          </a:p>
        </p:txBody>
      </p:sp>
      <p:cxnSp>
        <p:nvCxnSpPr>
          <p:cNvPr id="15" name="直線矢印コネクタ 14">
            <a:extLst>
              <a:ext uri="{FF2B5EF4-FFF2-40B4-BE49-F238E27FC236}">
                <a16:creationId xmlns:a16="http://schemas.microsoft.com/office/drawing/2014/main" id="{F7376696-6D9F-46C4-BE34-860308D787E1}"/>
              </a:ext>
            </a:extLst>
          </p:cNvPr>
          <p:cNvCxnSpPr/>
          <p:nvPr/>
        </p:nvCxnSpPr>
        <p:spPr>
          <a:xfrm flipH="1" flipV="1">
            <a:off x="1708798" y="3174385"/>
            <a:ext cx="287383" cy="46155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9" name="テキスト ボックス 18">
            <a:extLst>
              <a:ext uri="{FF2B5EF4-FFF2-40B4-BE49-F238E27FC236}">
                <a16:creationId xmlns:a16="http://schemas.microsoft.com/office/drawing/2014/main" id="{5EC5F772-1635-4349-A65C-671B509B0197}"/>
              </a:ext>
            </a:extLst>
          </p:cNvPr>
          <p:cNvSpPr txBox="1"/>
          <p:nvPr/>
        </p:nvSpPr>
        <p:spPr>
          <a:xfrm>
            <a:off x="1996181" y="3538140"/>
            <a:ext cx="1415772" cy="461665"/>
          </a:xfrm>
          <a:prstGeom prst="rect">
            <a:avLst/>
          </a:prstGeom>
          <a:noFill/>
        </p:spPr>
        <p:txBody>
          <a:bodyPr wrap="none" rtlCol="0">
            <a:spAutoFit/>
          </a:bodyPr>
          <a:lstStyle/>
          <a:p>
            <a:r>
              <a:rPr lang="ja-JP" altLang="en-US" sz="2400" dirty="0">
                <a:solidFill>
                  <a:schemeClr val="accent2"/>
                </a:solidFill>
                <a:latin typeface="Meiryo UI" panose="020B0604030504040204" pitchFamily="50" charset="-128"/>
                <a:ea typeface="Meiryo UI" panose="020B0604030504040204" pitchFamily="50" charset="-128"/>
              </a:rPr>
              <a:t>目標</a:t>
            </a:r>
            <a:r>
              <a:rPr kumimoji="1" lang="ja-JP" altLang="en-US" sz="2400" dirty="0">
                <a:solidFill>
                  <a:schemeClr val="accent2"/>
                </a:solidFill>
                <a:latin typeface="Meiryo UI" panose="020B0604030504040204" pitchFamily="50" charset="-128"/>
                <a:ea typeface="Meiryo UI" panose="020B0604030504040204" pitchFamily="50" charset="-128"/>
              </a:rPr>
              <a:t>分布</a:t>
            </a:r>
          </a:p>
        </p:txBody>
      </p:sp>
    </p:spTree>
    <p:extLst>
      <p:ext uri="{BB962C8B-B14F-4D97-AF65-F5344CB8AC3E}">
        <p14:creationId xmlns:p14="http://schemas.microsoft.com/office/powerpoint/2010/main" val="229440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物体 が含まれている画像&#10;&#10;高い精度で生成された説明">
            <a:extLst>
              <a:ext uri="{FF2B5EF4-FFF2-40B4-BE49-F238E27FC236}">
                <a16:creationId xmlns:a16="http://schemas.microsoft.com/office/drawing/2014/main" id="{A3BB8C1F-04F8-4AD5-AB98-85D3D8F53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 y="1837509"/>
            <a:ext cx="5979527" cy="3986351"/>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棄却サンプリング</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A8525E1C-6276-4403-8421-022CD82089CC}"/>
              </a:ext>
            </a:extLst>
          </p:cNvPr>
          <p:cNvSpPr txBox="1"/>
          <p:nvPr/>
        </p:nvSpPr>
        <p:spPr>
          <a:xfrm>
            <a:off x="1156297" y="1344755"/>
            <a:ext cx="4365298" cy="830997"/>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α=1.5, β=2.0</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solidFill>
                  <a:schemeClr val="accent2"/>
                </a:solidFill>
                <a:latin typeface="Meiryo UI" panose="020B0604030504040204" pitchFamily="50" charset="-128"/>
                <a:ea typeface="Meiryo UI" panose="020B0604030504040204" pitchFamily="50" charset="-128"/>
              </a:rPr>
              <a:t>赤</a:t>
            </a:r>
            <a:r>
              <a:rPr kumimoji="1" lang="en-US" altLang="ja-JP" sz="2400" dirty="0">
                <a:latin typeface="Meiryo UI" panose="020B0604030504040204" pitchFamily="50" charset="-128"/>
                <a:ea typeface="Meiryo UI" panose="020B0604030504040204" pitchFamily="50" charset="-128"/>
              </a:rPr>
              <a:t>)</a:t>
            </a:r>
          </a:p>
          <a:p>
            <a:r>
              <a:rPr kumimoji="1" lang="en-US" altLang="ja-JP" sz="2400" dirty="0">
                <a:latin typeface="Meiryo UI" panose="020B0604030504040204" pitchFamily="50" charset="-128"/>
                <a:ea typeface="Meiryo UI" panose="020B0604030504040204" pitchFamily="50" charset="-128"/>
              </a:rPr>
              <a:t>a=0, b=1</a:t>
            </a:r>
            <a:r>
              <a:rPr kumimoji="1" lang="ja-JP" altLang="en-US" sz="2400" dirty="0">
                <a:latin typeface="Meiryo UI" panose="020B0604030504040204" pitchFamily="50" charset="-128"/>
                <a:ea typeface="Meiryo UI" panose="020B0604030504040204" pitchFamily="50" charset="-128"/>
              </a:rPr>
              <a:t>の一様分布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黒</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0F84B36A-C838-4758-8D62-58256E8ED1EB}"/>
              </a:ext>
            </a:extLst>
          </p:cNvPr>
          <p:cNvSpPr txBox="1"/>
          <p:nvPr/>
        </p:nvSpPr>
        <p:spPr>
          <a:xfrm>
            <a:off x="6028742" y="2540969"/>
            <a:ext cx="1633781"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その代わり、</a:t>
            </a:r>
          </a:p>
        </p:txBody>
      </p:sp>
      <p:sp>
        <p:nvSpPr>
          <p:cNvPr id="18" name="正方形/長方形 17">
            <a:extLst>
              <a:ext uri="{FF2B5EF4-FFF2-40B4-BE49-F238E27FC236}">
                <a16:creationId xmlns:a16="http://schemas.microsoft.com/office/drawing/2014/main" id="{03A10900-3BA9-4494-B1B1-42488BEF2F45}"/>
              </a:ext>
            </a:extLst>
          </p:cNvPr>
          <p:cNvSpPr/>
          <p:nvPr/>
        </p:nvSpPr>
        <p:spPr>
          <a:xfrm>
            <a:off x="5943364" y="3264555"/>
            <a:ext cx="5756365" cy="9924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サンプリングが簡単な一様分布</a:t>
            </a:r>
            <a:r>
              <a:rPr lang="en-US" altLang="ja-JP" sz="2400" dirty="0">
                <a:solidFill>
                  <a:prstClr val="black"/>
                </a:solidFill>
                <a:latin typeface="Meiryo UI" panose="020B0604030504040204" pitchFamily="50" charset="-128"/>
                <a:ea typeface="Meiryo UI" panose="020B0604030504040204" pitchFamily="50" charset="-128"/>
              </a:rPr>
              <a:t>g(x)</a:t>
            </a:r>
            <a:r>
              <a:rPr lang="ja-JP" altLang="en-US" sz="2400" dirty="0">
                <a:solidFill>
                  <a:prstClr val="black"/>
                </a:solidFill>
                <a:latin typeface="Meiryo UI" panose="020B0604030504040204" pitchFamily="50" charset="-128"/>
                <a:ea typeface="Meiryo UI" panose="020B0604030504040204" pitchFamily="50" charset="-128"/>
              </a:rPr>
              <a:t>を使う</a:t>
            </a:r>
            <a:endParaRPr lang="en-US" altLang="ja-JP" sz="2400" dirty="0">
              <a:solidFill>
                <a:prstClr val="black"/>
              </a:solidFill>
              <a:latin typeface="Meiryo UI" panose="020B0604030504040204" pitchFamily="50" charset="-128"/>
              <a:ea typeface="Meiryo UI" panose="020B0604030504040204" pitchFamily="50" charset="-128"/>
            </a:endParaRPr>
          </a:p>
          <a:p>
            <a:pPr lvl="0"/>
            <a:r>
              <a:rPr lang="en-US" altLang="ja-JP" sz="2400" dirty="0">
                <a:solidFill>
                  <a:prstClr val="black"/>
                </a:solidFill>
                <a:latin typeface="Meiryo UI" panose="020B0604030504040204" pitchFamily="50" charset="-128"/>
                <a:ea typeface="Meiryo UI" panose="020B0604030504040204" pitchFamily="50" charset="-128"/>
              </a:rPr>
              <a:t>(</a:t>
            </a:r>
            <a:r>
              <a:rPr lang="ja-JP" altLang="en-US" sz="2400" dirty="0">
                <a:solidFill>
                  <a:prstClr val="black"/>
                </a:solidFill>
                <a:latin typeface="Meiryo UI" panose="020B0604030504040204" pitchFamily="50" charset="-128"/>
                <a:ea typeface="Meiryo UI" panose="020B0604030504040204" pitchFamily="50" charset="-128"/>
              </a:rPr>
              <a:t>これを</a:t>
            </a:r>
            <a:r>
              <a:rPr lang="ja-JP" altLang="en-US" sz="2400" b="1" dirty="0">
                <a:solidFill>
                  <a:prstClr val="black"/>
                </a:solidFill>
                <a:latin typeface="Meiryo UI" panose="020B0604030504040204" pitchFamily="50" charset="-128"/>
                <a:ea typeface="Meiryo UI" panose="020B0604030504040204" pitchFamily="50" charset="-128"/>
              </a:rPr>
              <a:t>提案分布</a:t>
            </a:r>
            <a:r>
              <a:rPr lang="ja-JP" altLang="en-US" sz="2400" dirty="0">
                <a:solidFill>
                  <a:prstClr val="black"/>
                </a:solidFill>
                <a:latin typeface="Meiryo UI" panose="020B0604030504040204" pitchFamily="50" charset="-128"/>
                <a:ea typeface="Meiryo UI" panose="020B0604030504040204" pitchFamily="50" charset="-128"/>
              </a:rPr>
              <a:t>という</a:t>
            </a:r>
            <a:r>
              <a:rPr lang="en-US" altLang="ja-JP" sz="2400" dirty="0">
                <a:solidFill>
                  <a:prstClr val="black"/>
                </a:solidFill>
                <a:latin typeface="Meiryo UI" panose="020B0604030504040204" pitchFamily="50" charset="-128"/>
                <a:ea typeface="Meiryo UI" panose="020B0604030504040204" pitchFamily="50" charset="-128"/>
              </a:rPr>
              <a:t>)</a:t>
            </a:r>
          </a:p>
        </p:txBody>
      </p:sp>
      <p:cxnSp>
        <p:nvCxnSpPr>
          <p:cNvPr id="11" name="直線矢印コネクタ 10">
            <a:extLst>
              <a:ext uri="{FF2B5EF4-FFF2-40B4-BE49-F238E27FC236}">
                <a16:creationId xmlns:a16="http://schemas.microsoft.com/office/drawing/2014/main" id="{E0103A7B-B692-4927-858A-B4C86B3AF9DB}"/>
              </a:ext>
            </a:extLst>
          </p:cNvPr>
          <p:cNvCxnSpPr/>
          <p:nvPr/>
        </p:nvCxnSpPr>
        <p:spPr>
          <a:xfrm flipH="1" flipV="1">
            <a:off x="4180114" y="2481943"/>
            <a:ext cx="287383" cy="461554"/>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2" name="テキスト ボックス 21">
            <a:extLst>
              <a:ext uri="{FF2B5EF4-FFF2-40B4-BE49-F238E27FC236}">
                <a16:creationId xmlns:a16="http://schemas.microsoft.com/office/drawing/2014/main" id="{E5EED130-FCD1-4E43-84F2-228880ED342A}"/>
              </a:ext>
            </a:extLst>
          </p:cNvPr>
          <p:cNvSpPr txBox="1"/>
          <p:nvPr/>
        </p:nvSpPr>
        <p:spPr>
          <a:xfrm>
            <a:off x="4017063" y="2943497"/>
            <a:ext cx="1415772" cy="461665"/>
          </a:xfrm>
          <a:prstGeom prst="rect">
            <a:avLst/>
          </a:prstGeom>
          <a:noFill/>
        </p:spPr>
        <p:txBody>
          <a:bodyPr wrap="none" rtlCol="0">
            <a:spAutoFit/>
          </a:bodyPr>
          <a:lstStyle/>
          <a:p>
            <a:r>
              <a:rPr kumimoji="1" lang="ja-JP" altLang="en-US" sz="2400" dirty="0">
                <a:solidFill>
                  <a:schemeClr val="accent2"/>
                </a:solidFill>
                <a:latin typeface="Meiryo UI" panose="020B0604030504040204" pitchFamily="50" charset="-128"/>
                <a:ea typeface="Meiryo UI" panose="020B0604030504040204" pitchFamily="50" charset="-128"/>
              </a:rPr>
              <a:t>提案分布</a:t>
            </a:r>
          </a:p>
        </p:txBody>
      </p:sp>
      <mc:AlternateContent xmlns:mc="http://schemas.openxmlformats.org/markup-compatibility/2006" xmlns:a14="http://schemas.microsoft.com/office/drawing/2010/main">
        <mc:Choice Requires="a14">
          <p:sp>
            <p:nvSpPr>
              <p:cNvPr id="23" name="正方形/長方形 22">
                <a:extLst>
                  <a:ext uri="{FF2B5EF4-FFF2-40B4-BE49-F238E27FC236}">
                    <a16:creationId xmlns:a16="http://schemas.microsoft.com/office/drawing/2014/main" id="{609F3DA4-4643-4544-A1FB-28FFB9B91280}"/>
                  </a:ext>
                </a:extLst>
              </p:cNvPr>
              <p:cNvSpPr/>
              <p:nvPr/>
            </p:nvSpPr>
            <p:spPr>
              <a:xfrm>
                <a:off x="5943364" y="5073753"/>
                <a:ext cx="5756365" cy="9924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Meiryo UI" panose="020B0604030504040204" pitchFamily="50" charset="-128"/>
                        </a:rPr>
                        <m:t>𝑓</m:t>
                      </m:r>
                      <m:d>
                        <m:dPr>
                          <m:ctrlPr>
                            <a:rPr lang="en-US" altLang="ja-JP" sz="2400" b="0" i="1" smtClean="0">
                              <a:solidFill>
                                <a:schemeClr val="tx1"/>
                              </a:solidFill>
                              <a:latin typeface="Cambria Math" panose="02040503050406030204" pitchFamily="18" charset="0"/>
                              <a:ea typeface="Meiryo UI" panose="020B0604030504040204" pitchFamily="50" charset="-128"/>
                            </a:rPr>
                          </m:ctrlPr>
                        </m:dPr>
                        <m:e>
                          <m:r>
                            <a:rPr lang="en-US" altLang="ja-JP" sz="2400" b="0" i="1" smtClean="0">
                              <a:solidFill>
                                <a:schemeClr val="tx1"/>
                              </a:solidFill>
                              <a:latin typeface="Cambria Math" panose="02040503050406030204" pitchFamily="18" charset="0"/>
                              <a:ea typeface="Meiryo UI" panose="020B0604030504040204" pitchFamily="50" charset="-128"/>
                            </a:rPr>
                            <m:t>𝑥</m:t>
                          </m:r>
                        </m:e>
                      </m:d>
                      <m:r>
                        <a:rPr lang="en-US" altLang="ja-JP" sz="2400" b="0" i="1" smtClean="0">
                          <a:solidFill>
                            <a:schemeClr val="tx1"/>
                          </a:solidFill>
                          <a:latin typeface="Cambria Math" panose="02040503050406030204" pitchFamily="18" charset="0"/>
                          <a:ea typeface="Cambria Math" panose="02040503050406030204" pitchFamily="18" charset="0"/>
                        </a:rPr>
                        <m:t>≤</m:t>
                      </m:r>
                      <m:r>
                        <a:rPr lang="en-US" altLang="ja-JP" sz="2400" b="0" i="1" smtClean="0">
                          <a:solidFill>
                            <a:schemeClr val="tx1"/>
                          </a:solidFill>
                          <a:latin typeface="Cambria Math" panose="02040503050406030204" pitchFamily="18" charset="0"/>
                          <a:ea typeface="Cambria Math" panose="02040503050406030204" pitchFamily="18" charset="0"/>
                        </a:rPr>
                        <m:t>𝑀𝑔</m:t>
                      </m:r>
                      <m:r>
                        <a:rPr lang="en-US" altLang="ja-JP" sz="2400" b="0" i="1" smtClean="0">
                          <a:solidFill>
                            <a:schemeClr val="tx1"/>
                          </a:solidFill>
                          <a:latin typeface="Cambria Math" panose="02040503050406030204" pitchFamily="18" charset="0"/>
                          <a:ea typeface="Cambria Math" panose="02040503050406030204" pitchFamily="18" charset="0"/>
                        </a:rPr>
                        <m:t>(</m:t>
                      </m:r>
                      <m:r>
                        <a:rPr lang="en-US" altLang="ja-JP" sz="2400" b="0" i="1" smtClean="0">
                          <a:solidFill>
                            <a:schemeClr val="tx1"/>
                          </a:solidFill>
                          <a:latin typeface="Cambria Math" panose="02040503050406030204" pitchFamily="18" charset="0"/>
                          <a:ea typeface="Cambria Math" panose="02040503050406030204" pitchFamily="18" charset="0"/>
                        </a:rPr>
                        <m:t>𝑥</m:t>
                      </m:r>
                      <m:r>
                        <a:rPr lang="en-US" altLang="ja-JP" sz="2400" b="0" i="1" smtClean="0">
                          <a:solidFill>
                            <a:schemeClr val="tx1"/>
                          </a:solidFill>
                          <a:latin typeface="Cambria Math" panose="02040503050406030204" pitchFamily="18" charset="0"/>
                          <a:ea typeface="Cambria Math" panose="02040503050406030204" pitchFamily="18" charset="0"/>
                        </a:rPr>
                        <m:t>)</m:t>
                      </m:r>
                    </m:oMath>
                  </m:oMathPara>
                </a14:m>
                <a:endParaRPr lang="en-US" altLang="ja-JP" sz="2400" dirty="0">
                  <a:solidFill>
                    <a:schemeClr val="tx1"/>
                  </a:solidFill>
                  <a:latin typeface="Meiryo UI" panose="020B0604030504040204" pitchFamily="50" charset="-128"/>
                  <a:ea typeface="Meiryo UI" panose="020B0604030504040204" pitchFamily="50" charset="-128"/>
                </a:endParaRPr>
              </a:p>
            </p:txBody>
          </p:sp>
        </mc:Choice>
        <mc:Fallback xmlns="">
          <p:sp>
            <p:nvSpPr>
              <p:cNvPr id="23" name="正方形/長方形 22">
                <a:extLst>
                  <a:ext uri="{FF2B5EF4-FFF2-40B4-BE49-F238E27FC236}">
                    <a16:creationId xmlns:a16="http://schemas.microsoft.com/office/drawing/2014/main" id="{609F3DA4-4643-4544-A1FB-28FFB9B91280}"/>
                  </a:ext>
                </a:extLst>
              </p:cNvPr>
              <p:cNvSpPr>
                <a:spLocks noRot="1" noChangeAspect="1" noMove="1" noResize="1" noEditPoints="1" noAdjustHandles="1" noChangeArrowheads="1" noChangeShapeType="1" noTextEdit="1"/>
              </p:cNvSpPr>
              <p:nvPr/>
            </p:nvSpPr>
            <p:spPr>
              <a:xfrm>
                <a:off x="5943364" y="5073753"/>
                <a:ext cx="5756365" cy="992437"/>
              </a:xfrm>
              <a:prstGeom prst="rect">
                <a:avLst/>
              </a:prstGeom>
              <a:blipFill>
                <a:blip r:embed="rId5"/>
                <a:stretch>
                  <a:fillRect/>
                </a:stretch>
              </a:blipFill>
              <a:ln>
                <a:noFill/>
              </a:ln>
              <a:effectLst/>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979DBBF2-CD60-453C-B88F-2D4CC1239B69}"/>
              </a:ext>
            </a:extLst>
          </p:cNvPr>
          <p:cNvSpPr txBox="1"/>
          <p:nvPr/>
        </p:nvSpPr>
        <p:spPr>
          <a:xfrm>
            <a:off x="6028741" y="4434540"/>
            <a:ext cx="1096775"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ただし、</a:t>
            </a:r>
          </a:p>
        </p:txBody>
      </p:sp>
      <p:sp>
        <p:nvSpPr>
          <p:cNvPr id="25" name="テキスト ボックス 24">
            <a:extLst>
              <a:ext uri="{FF2B5EF4-FFF2-40B4-BE49-F238E27FC236}">
                <a16:creationId xmlns:a16="http://schemas.microsoft.com/office/drawing/2014/main" id="{074CC1B2-6A29-4F11-84A5-47BEC1578999}"/>
              </a:ext>
            </a:extLst>
          </p:cNvPr>
          <p:cNvSpPr txBox="1"/>
          <p:nvPr/>
        </p:nvSpPr>
        <p:spPr>
          <a:xfrm>
            <a:off x="7492913" y="6170247"/>
            <a:ext cx="4216219"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となるように</a:t>
            </a:r>
            <a:r>
              <a:rPr lang="ja-JP" altLang="en-US" sz="2400" dirty="0">
                <a:latin typeface="Meiryo UI" panose="020B0604030504040204" pitchFamily="50" charset="-128"/>
                <a:ea typeface="Meiryo UI" panose="020B0604030504040204" pitchFamily="50" charset="-128"/>
              </a:rPr>
              <a:t>定数</a:t>
            </a:r>
            <a:r>
              <a:rPr lang="en-US" altLang="ja-JP" sz="2400" dirty="0">
                <a:latin typeface="Meiryo UI" panose="020B0604030504040204" pitchFamily="50" charset="-128"/>
                <a:ea typeface="Meiryo UI" panose="020B0604030504040204" pitchFamily="50" charset="-128"/>
              </a:rPr>
              <a:t>M</a:t>
            </a:r>
            <a:r>
              <a:rPr lang="ja-JP" altLang="en-US" sz="2400" dirty="0">
                <a:latin typeface="Meiryo UI" panose="020B0604030504040204" pitchFamily="50" charset="-128"/>
                <a:ea typeface="Meiryo UI" panose="020B0604030504040204" pitchFamily="50" charset="-128"/>
              </a:rPr>
              <a:t>を調整している</a:t>
            </a:r>
            <a:endParaRPr kumimoji="1" lang="ja-JP" altLang="en-US" sz="2400" dirty="0">
              <a:latin typeface="Meiryo UI" panose="020B0604030504040204" pitchFamily="50" charset="-128"/>
              <a:ea typeface="Meiryo UI" panose="020B0604030504040204" pitchFamily="50" charset="-128"/>
            </a:endParaRPr>
          </a:p>
        </p:txBody>
      </p:sp>
      <p:cxnSp>
        <p:nvCxnSpPr>
          <p:cNvPr id="15" name="直線矢印コネクタ 14">
            <a:extLst>
              <a:ext uri="{FF2B5EF4-FFF2-40B4-BE49-F238E27FC236}">
                <a16:creationId xmlns:a16="http://schemas.microsoft.com/office/drawing/2014/main" id="{DE3ABE70-F6C5-4BBA-B796-9EA0E7119798}"/>
              </a:ext>
            </a:extLst>
          </p:cNvPr>
          <p:cNvCxnSpPr>
            <a:cxnSpLocks/>
          </p:cNvCxnSpPr>
          <p:nvPr/>
        </p:nvCxnSpPr>
        <p:spPr>
          <a:xfrm flipH="1" flipV="1">
            <a:off x="2636287" y="2505626"/>
            <a:ext cx="120440" cy="49700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9" name="テキスト ボックス 18">
            <a:extLst>
              <a:ext uri="{FF2B5EF4-FFF2-40B4-BE49-F238E27FC236}">
                <a16:creationId xmlns:a16="http://schemas.microsoft.com/office/drawing/2014/main" id="{FB14AEDA-ABCA-4E07-BCF4-9C7E3ECF2AD8}"/>
              </a:ext>
            </a:extLst>
          </p:cNvPr>
          <p:cNvSpPr txBox="1"/>
          <p:nvPr/>
        </p:nvSpPr>
        <p:spPr>
          <a:xfrm>
            <a:off x="1783773" y="3112728"/>
            <a:ext cx="2279791" cy="1138773"/>
          </a:xfrm>
          <a:prstGeom prst="rect">
            <a:avLst/>
          </a:prstGeom>
          <a:noFill/>
        </p:spPr>
        <p:txBody>
          <a:bodyPr wrap="none" rtlCol="0">
            <a:spAutoFit/>
          </a:bodyPr>
          <a:lstStyle/>
          <a:p>
            <a:r>
              <a:rPr kumimoji="1" lang="ja-JP" altLang="en-US" sz="3400" dirty="0">
                <a:solidFill>
                  <a:schemeClr val="accent2"/>
                </a:solidFill>
                <a:latin typeface="Meiryo UI" panose="020B0604030504040204" pitchFamily="50" charset="-128"/>
                <a:ea typeface="Meiryo UI" panose="020B0604030504040204" pitchFamily="50" charset="-128"/>
              </a:rPr>
              <a:t>具体的には</a:t>
            </a:r>
            <a:endParaRPr kumimoji="1" lang="en-US" altLang="ja-JP" sz="3400" dirty="0">
              <a:solidFill>
                <a:schemeClr val="accent2"/>
              </a:solidFill>
              <a:latin typeface="Meiryo UI" panose="020B0604030504040204" pitchFamily="50" charset="-128"/>
              <a:ea typeface="Meiryo UI" panose="020B0604030504040204" pitchFamily="50" charset="-128"/>
            </a:endParaRPr>
          </a:p>
          <a:p>
            <a:r>
              <a:rPr kumimoji="1" lang="en-US" altLang="ja-JP" sz="3400" dirty="0">
                <a:solidFill>
                  <a:schemeClr val="accent2"/>
                </a:solidFill>
                <a:latin typeface="Meiryo UI" panose="020B0604030504040204" pitchFamily="50" charset="-128"/>
                <a:ea typeface="Meiryo UI" panose="020B0604030504040204" pitchFamily="50" charset="-128"/>
              </a:rPr>
              <a:t>M=f(</a:t>
            </a:r>
            <a:r>
              <a:rPr kumimoji="1" lang="en-US" altLang="ja-JP" sz="3400" dirty="0" err="1">
                <a:solidFill>
                  <a:schemeClr val="accent2"/>
                </a:solidFill>
                <a:latin typeface="Meiryo UI" panose="020B0604030504040204" pitchFamily="50" charset="-128"/>
                <a:ea typeface="Meiryo UI" panose="020B0604030504040204" pitchFamily="50" charset="-128"/>
              </a:rPr>
              <a:t>x</a:t>
            </a:r>
            <a:r>
              <a:rPr kumimoji="1" lang="en-US" altLang="ja-JP" sz="3400" baseline="-25000" dirty="0" err="1">
                <a:solidFill>
                  <a:schemeClr val="accent2"/>
                </a:solidFill>
                <a:latin typeface="Meiryo UI" panose="020B0604030504040204" pitchFamily="50" charset="-128"/>
                <a:ea typeface="Meiryo UI" panose="020B0604030504040204" pitchFamily="50" charset="-128"/>
              </a:rPr>
              <a:t>max</a:t>
            </a:r>
            <a:r>
              <a:rPr kumimoji="1" lang="en-US" altLang="ja-JP" sz="3400" dirty="0">
                <a:solidFill>
                  <a:schemeClr val="accent2"/>
                </a:solidFill>
                <a:latin typeface="Meiryo UI" panose="020B0604030504040204" pitchFamily="50" charset="-128"/>
                <a:ea typeface="Meiryo UI" panose="020B0604030504040204" pitchFamily="50" charset="-128"/>
              </a:rPr>
              <a:t>)</a:t>
            </a:r>
            <a:endParaRPr kumimoji="1" lang="ja-JP" altLang="en-US" sz="3400" dirty="0">
              <a:solidFill>
                <a:schemeClr val="accent2"/>
              </a:solidFill>
              <a:latin typeface="Meiryo UI" panose="020B0604030504040204" pitchFamily="50" charset="-128"/>
              <a:ea typeface="Meiryo UI" panose="020B0604030504040204" pitchFamily="50" charset="-128"/>
            </a:endParaRPr>
          </a:p>
        </p:txBody>
      </p:sp>
      <p:sp>
        <p:nvSpPr>
          <p:cNvPr id="20" name="正方形/長方形 19">
            <a:extLst>
              <a:ext uri="{FF2B5EF4-FFF2-40B4-BE49-F238E27FC236}">
                <a16:creationId xmlns:a16="http://schemas.microsoft.com/office/drawing/2014/main" id="{A4DB1EB8-62BB-4C45-91BD-72B3D0357E27}"/>
              </a:ext>
            </a:extLst>
          </p:cNvPr>
          <p:cNvSpPr/>
          <p:nvPr/>
        </p:nvSpPr>
        <p:spPr>
          <a:xfrm>
            <a:off x="5943364" y="1344755"/>
            <a:ext cx="5756365" cy="992437"/>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en-US" altLang="ja-JP" sz="2400" dirty="0">
                <a:solidFill>
                  <a:prstClr val="black"/>
                </a:solidFill>
                <a:latin typeface="Meiryo UI" panose="020B0604030504040204" pitchFamily="50" charset="-128"/>
                <a:ea typeface="Meiryo UI" panose="020B0604030504040204" pitchFamily="50" charset="-128"/>
              </a:rPr>
              <a:t>Beta</a:t>
            </a:r>
            <a:r>
              <a:rPr lang="ja-JP" altLang="en-US" sz="2400" dirty="0">
                <a:solidFill>
                  <a:prstClr val="black"/>
                </a:solidFill>
                <a:latin typeface="Meiryo UI" panose="020B0604030504040204" pitchFamily="50" charset="-128"/>
                <a:ea typeface="Meiryo UI" panose="020B0604030504040204" pitchFamily="50" charset="-128"/>
              </a:rPr>
              <a:t>分布</a:t>
            </a:r>
            <a:r>
              <a:rPr lang="en-US" altLang="ja-JP" sz="2400" dirty="0">
                <a:solidFill>
                  <a:prstClr val="black"/>
                </a:solidFill>
                <a:latin typeface="Meiryo UI" panose="020B0604030504040204" pitchFamily="50" charset="-128"/>
                <a:ea typeface="Meiryo UI" panose="020B0604030504040204" pitchFamily="50" charset="-128"/>
              </a:rPr>
              <a:t>f(x)</a:t>
            </a:r>
            <a:r>
              <a:rPr lang="ja-JP" altLang="en-US" sz="2400" dirty="0">
                <a:solidFill>
                  <a:prstClr val="black"/>
                </a:solidFill>
                <a:latin typeface="Meiryo UI" panose="020B0604030504040204" pitchFamily="50" charset="-128"/>
                <a:ea typeface="Meiryo UI" panose="020B0604030504040204" pitchFamily="50" charset="-128"/>
              </a:rPr>
              <a:t>に従う乱数の発生は諦める</a:t>
            </a:r>
            <a:endParaRPr lang="en-US" altLang="ja-JP" sz="2400" dirty="0">
              <a:solidFill>
                <a:prstClr val="black"/>
              </a:solidFill>
              <a:latin typeface="Meiryo UI" panose="020B0604030504040204" pitchFamily="50" charset="-128"/>
              <a:ea typeface="Meiryo UI" panose="020B0604030504040204" pitchFamily="50" charset="-128"/>
            </a:endParaRPr>
          </a:p>
          <a:p>
            <a:pPr lvl="0"/>
            <a:r>
              <a:rPr lang="ja-JP" altLang="en-US" sz="2400" dirty="0">
                <a:solidFill>
                  <a:prstClr val="black"/>
                </a:solidFill>
                <a:latin typeface="Meiryo UI" panose="020B0604030504040204" pitchFamily="50" charset="-128"/>
                <a:ea typeface="Meiryo UI" panose="020B0604030504040204" pitchFamily="50" charset="-128"/>
              </a:rPr>
              <a:t>（</a:t>
            </a:r>
            <a:r>
              <a:rPr lang="en-US" altLang="ja-JP" sz="2400" dirty="0">
                <a:solidFill>
                  <a:prstClr val="black"/>
                </a:solidFill>
                <a:latin typeface="Meiryo UI" panose="020B0604030504040204" pitchFamily="50" charset="-128"/>
                <a:ea typeface="Meiryo UI" panose="020B0604030504040204" pitchFamily="50" charset="-128"/>
              </a:rPr>
              <a:t>f(x)</a:t>
            </a:r>
            <a:r>
              <a:rPr lang="ja-JP" altLang="en-US" sz="2400" dirty="0">
                <a:solidFill>
                  <a:prstClr val="black"/>
                </a:solidFill>
                <a:latin typeface="Meiryo UI" panose="020B0604030504040204" pitchFamily="50" charset="-128"/>
                <a:ea typeface="Meiryo UI" panose="020B0604030504040204" pitchFamily="50" charset="-128"/>
              </a:rPr>
              <a:t>を</a:t>
            </a:r>
            <a:r>
              <a:rPr lang="ja-JP" altLang="en-US" sz="2400" b="1" dirty="0">
                <a:solidFill>
                  <a:prstClr val="black"/>
                </a:solidFill>
                <a:latin typeface="Meiryo UI" panose="020B0604030504040204" pitchFamily="50" charset="-128"/>
                <a:ea typeface="Meiryo UI" panose="020B0604030504040204" pitchFamily="50" charset="-128"/>
              </a:rPr>
              <a:t>目標分布</a:t>
            </a:r>
            <a:r>
              <a:rPr lang="ja-JP" altLang="en-US" sz="2400" dirty="0">
                <a:solidFill>
                  <a:prstClr val="black"/>
                </a:solidFill>
                <a:latin typeface="Meiryo UI" panose="020B0604030504040204" pitchFamily="50" charset="-128"/>
                <a:ea typeface="Meiryo UI" panose="020B0604030504040204" pitchFamily="50" charset="-128"/>
              </a:rPr>
              <a:t>という）</a:t>
            </a:r>
            <a:endParaRPr lang="en-US" altLang="ja-JP" sz="2400" dirty="0">
              <a:solidFill>
                <a:prstClr val="black"/>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696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物体 が含まれている画像&#10;&#10;高い精度で生成された説明">
            <a:extLst>
              <a:ext uri="{FF2B5EF4-FFF2-40B4-BE49-F238E27FC236}">
                <a16:creationId xmlns:a16="http://schemas.microsoft.com/office/drawing/2014/main" id="{A3BB8C1F-04F8-4AD5-AB98-85D3D8F53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 y="1837509"/>
            <a:ext cx="5979527" cy="3986351"/>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棄却サンプリング</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A8525E1C-6276-4403-8421-022CD82089CC}"/>
              </a:ext>
            </a:extLst>
          </p:cNvPr>
          <p:cNvSpPr txBox="1"/>
          <p:nvPr/>
        </p:nvSpPr>
        <p:spPr>
          <a:xfrm>
            <a:off x="1156297" y="1344755"/>
            <a:ext cx="4365298" cy="830997"/>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α=1.5, β=2.0</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solidFill>
                  <a:schemeClr val="accent2"/>
                </a:solidFill>
                <a:latin typeface="Meiryo UI" panose="020B0604030504040204" pitchFamily="50" charset="-128"/>
                <a:ea typeface="Meiryo UI" panose="020B0604030504040204" pitchFamily="50" charset="-128"/>
              </a:rPr>
              <a:t>赤</a:t>
            </a:r>
            <a:r>
              <a:rPr kumimoji="1" lang="en-US" altLang="ja-JP" sz="2400" dirty="0">
                <a:latin typeface="Meiryo UI" panose="020B0604030504040204" pitchFamily="50" charset="-128"/>
                <a:ea typeface="Meiryo UI" panose="020B0604030504040204" pitchFamily="50" charset="-128"/>
              </a:rPr>
              <a:t>)</a:t>
            </a:r>
          </a:p>
          <a:p>
            <a:r>
              <a:rPr kumimoji="1" lang="en-US" altLang="ja-JP" sz="2400" dirty="0">
                <a:latin typeface="Meiryo UI" panose="020B0604030504040204" pitchFamily="50" charset="-128"/>
                <a:ea typeface="Meiryo UI" panose="020B0604030504040204" pitchFamily="50" charset="-128"/>
              </a:rPr>
              <a:t>a=0, b=1</a:t>
            </a:r>
            <a:r>
              <a:rPr kumimoji="1" lang="ja-JP" altLang="en-US" sz="2400" dirty="0">
                <a:latin typeface="Meiryo UI" panose="020B0604030504040204" pitchFamily="50" charset="-128"/>
                <a:ea typeface="Meiryo UI" panose="020B0604030504040204" pitchFamily="50" charset="-128"/>
              </a:rPr>
              <a:t>の一様分布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黒</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F70E2A77-BA54-468A-A8FB-C6DB222B29D9}"/>
                  </a:ext>
                </a:extLst>
              </p:cNvPr>
              <p:cNvSpPr/>
              <p:nvPr/>
            </p:nvSpPr>
            <p:spPr>
              <a:xfrm>
                <a:off x="5890884" y="1893055"/>
                <a:ext cx="5756365" cy="449145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①</a:t>
                </a:r>
                <a:r>
                  <a:rPr lang="en-US" altLang="ja-JP" sz="2400" dirty="0">
                    <a:solidFill>
                      <a:schemeClr val="tx1"/>
                    </a:solidFill>
                    <a:ea typeface="Cambria Math" panose="02040503050406030204" pitchFamily="18" charset="0"/>
                  </a:rPr>
                  <a:t> </a:t>
                </a:r>
                <a14:m>
                  <m:oMath xmlns:m="http://schemas.openxmlformats.org/officeDocument/2006/math">
                    <m:r>
                      <a:rPr lang="en-US" altLang="ja-JP" sz="2400" i="1">
                        <a:solidFill>
                          <a:schemeClr val="tx1"/>
                        </a:solidFill>
                        <a:latin typeface="Cambria Math" panose="02040503050406030204" pitchFamily="18" charset="0"/>
                        <a:ea typeface="Cambria Math" panose="02040503050406030204" pitchFamily="18" charset="0"/>
                      </a:rPr>
                      <m:t>𝑔</m:t>
                    </m:r>
                    <m:r>
                      <a:rPr lang="en-US" altLang="ja-JP" sz="2400" i="1">
                        <a:solidFill>
                          <a:schemeClr val="tx1"/>
                        </a:solidFill>
                        <a:latin typeface="Cambria Math" panose="02040503050406030204" pitchFamily="18" charset="0"/>
                        <a:ea typeface="Cambria Math" panose="02040503050406030204" pitchFamily="18" charset="0"/>
                      </a:rPr>
                      <m:t>(</m:t>
                    </m:r>
                    <m:r>
                      <a:rPr lang="en-US" altLang="ja-JP" sz="2400" i="1">
                        <a:solidFill>
                          <a:schemeClr val="tx1"/>
                        </a:solidFill>
                        <a:latin typeface="Cambria Math" panose="02040503050406030204" pitchFamily="18" charset="0"/>
                        <a:ea typeface="Cambria Math" panose="02040503050406030204" pitchFamily="18" charset="0"/>
                      </a:rPr>
                      <m:t>𝑥</m:t>
                    </m:r>
                    <m:r>
                      <a:rPr lang="en-US" altLang="ja-JP" sz="2400" i="1">
                        <a:solidFill>
                          <a:schemeClr val="tx1"/>
                        </a:solidFill>
                        <a:latin typeface="Cambria Math" panose="02040503050406030204" pitchFamily="18" charset="0"/>
                        <a:ea typeface="Cambria Math" panose="02040503050406030204" pitchFamily="18" charset="0"/>
                      </a:rPr>
                      <m:t>)</m:t>
                    </m:r>
                  </m:oMath>
                </a14:m>
                <a:r>
                  <a:rPr lang="ja-JP" altLang="en-US" sz="2400" dirty="0">
                    <a:solidFill>
                      <a:prstClr val="black"/>
                    </a:solidFill>
                    <a:latin typeface="Meiryo UI" panose="020B0604030504040204" pitchFamily="50" charset="-128"/>
                    <a:ea typeface="Meiryo UI" panose="020B0604030504040204" pitchFamily="50" charset="-128"/>
                  </a:rPr>
                  <a:t>から乱数で候補</a:t>
                </a:r>
                <a:r>
                  <a:rPr lang="en-US" altLang="ja-JP" sz="2400" dirty="0">
                    <a:solidFill>
                      <a:prstClr val="black"/>
                    </a:solidFill>
                    <a:latin typeface="Meiryo UI" panose="020B0604030504040204" pitchFamily="50" charset="-128"/>
                    <a:ea typeface="Meiryo UI" panose="020B0604030504040204" pitchFamily="50" charset="-128"/>
                  </a:rPr>
                  <a:t>x</a:t>
                </a:r>
                <a:r>
                  <a:rPr lang="ja-JP" altLang="en-US" sz="2400" dirty="0">
                    <a:solidFill>
                      <a:prstClr val="black"/>
                    </a:solidFill>
                    <a:latin typeface="Meiryo UI" panose="020B0604030504040204" pitchFamily="50" charset="-128"/>
                    <a:ea typeface="Meiryo UI" panose="020B0604030504040204" pitchFamily="50" charset="-128"/>
                  </a:rPr>
                  <a:t>をサンプリング</a:t>
                </a:r>
                <a:endParaRPr lang="en-US" altLang="ja-JP" sz="2400" dirty="0">
                  <a:solidFill>
                    <a:prstClr val="black"/>
                  </a:solidFill>
                  <a:latin typeface="Meiryo UI" panose="020B0604030504040204" pitchFamily="50" charset="-128"/>
                  <a:ea typeface="Meiryo UI" panose="020B0604030504040204" pitchFamily="50" charset="-128"/>
                </a:endParaRPr>
              </a:p>
              <a:p>
                <a:pPr lvl="0"/>
                <a:endParaRPr lang="en-US" altLang="ja-JP" sz="2400" dirty="0">
                  <a:solidFill>
                    <a:prstClr val="black"/>
                  </a:solidFill>
                  <a:latin typeface="Meiryo UI" panose="020B0604030504040204" pitchFamily="50" charset="-128"/>
                  <a:ea typeface="Meiryo UI" panose="020B0604030504040204" pitchFamily="50" charset="-128"/>
                </a:endParaRPr>
              </a:p>
              <a:p>
                <a:pPr lvl="0"/>
                <a:r>
                  <a:rPr lang="ja-JP" altLang="en-US" sz="2400" dirty="0">
                    <a:solidFill>
                      <a:prstClr val="black"/>
                    </a:solidFill>
                    <a:latin typeface="Meiryo UI" panose="020B0604030504040204" pitchFamily="50" charset="-128"/>
                    <a:ea typeface="Meiryo UI" panose="020B0604030504040204" pitchFamily="50" charset="-128"/>
                  </a:rPr>
                  <a:t>②</a:t>
                </a:r>
                <a:r>
                  <a:rPr lang="en-US" altLang="ja-JP" sz="2400" dirty="0">
                    <a:solidFill>
                      <a:schemeClr val="tx1"/>
                    </a:solidFill>
                    <a:ea typeface="Cambria Math" panose="02040503050406030204" pitchFamily="18" charset="0"/>
                  </a:rPr>
                  <a:t> </a:t>
                </a:r>
                <a14:m>
                  <m:oMath xmlns:m="http://schemas.openxmlformats.org/officeDocument/2006/math">
                    <m:r>
                      <a:rPr lang="en-US" altLang="ja-JP" sz="2400" i="1">
                        <a:solidFill>
                          <a:schemeClr val="tx1"/>
                        </a:solidFill>
                        <a:latin typeface="Cambria Math" panose="02040503050406030204" pitchFamily="18" charset="0"/>
                        <a:ea typeface="Cambria Math" panose="02040503050406030204" pitchFamily="18" charset="0"/>
                      </a:rPr>
                      <m:t>𝑀𝑔</m:t>
                    </m:r>
                    <m:r>
                      <a:rPr lang="en-US" altLang="ja-JP" sz="2400" i="1">
                        <a:solidFill>
                          <a:schemeClr val="tx1"/>
                        </a:solidFill>
                        <a:latin typeface="Cambria Math" panose="02040503050406030204" pitchFamily="18" charset="0"/>
                        <a:ea typeface="Cambria Math" panose="02040503050406030204" pitchFamily="18" charset="0"/>
                      </a:rPr>
                      <m:t>(</m:t>
                    </m:r>
                    <m:r>
                      <a:rPr lang="en-US" altLang="ja-JP" sz="2400" i="1">
                        <a:solidFill>
                          <a:schemeClr val="tx1"/>
                        </a:solidFill>
                        <a:latin typeface="Cambria Math" panose="02040503050406030204" pitchFamily="18" charset="0"/>
                        <a:ea typeface="Cambria Math" panose="02040503050406030204" pitchFamily="18" charset="0"/>
                      </a:rPr>
                      <m:t>𝑥</m:t>
                    </m:r>
                    <m:r>
                      <a:rPr lang="en-US" altLang="ja-JP" sz="2400" i="1">
                        <a:solidFill>
                          <a:schemeClr val="tx1"/>
                        </a:solidFill>
                        <a:latin typeface="Cambria Math" panose="02040503050406030204" pitchFamily="18" charset="0"/>
                        <a:ea typeface="Cambria Math" panose="02040503050406030204" pitchFamily="18" charset="0"/>
                      </a:rPr>
                      <m:t>)</m:t>
                    </m:r>
                  </m:oMath>
                </a14:m>
                <a:r>
                  <a:rPr lang="ja-JP" altLang="en-US" sz="2400" dirty="0">
                    <a:solidFill>
                      <a:prstClr val="black"/>
                    </a:solidFill>
                    <a:latin typeface="Meiryo UI" panose="020B0604030504040204" pitchFamily="50" charset="-128"/>
                    <a:ea typeface="Meiryo UI" panose="020B0604030504040204" pitchFamily="50" charset="-128"/>
                  </a:rPr>
                  <a:t>から乱数</a:t>
                </a:r>
                <a:r>
                  <a:rPr lang="en-US" altLang="ja-JP" sz="2400" dirty="0">
                    <a:solidFill>
                      <a:prstClr val="black"/>
                    </a:solidFill>
                    <a:latin typeface="Meiryo UI" panose="020B0604030504040204" pitchFamily="50" charset="-128"/>
                    <a:ea typeface="Meiryo UI" panose="020B0604030504040204" pitchFamily="50" charset="-128"/>
                  </a:rPr>
                  <a:t>r</a:t>
                </a:r>
                <a:r>
                  <a:rPr lang="ja-JP" altLang="en-US" sz="2400" dirty="0">
                    <a:solidFill>
                      <a:prstClr val="black"/>
                    </a:solidFill>
                    <a:latin typeface="Meiryo UI" panose="020B0604030504040204" pitchFamily="50" charset="-128"/>
                    <a:ea typeface="Meiryo UI" panose="020B0604030504040204" pitchFamily="50" charset="-128"/>
                  </a:rPr>
                  <a:t>を引き、次式を判定</a:t>
                </a:r>
                <a:endParaRPr lang="en-US" altLang="ja-JP" sz="2400" dirty="0">
                  <a:solidFill>
                    <a:prstClr val="black"/>
                  </a:solidFill>
                  <a:latin typeface="Meiryo UI" panose="020B0604030504040204" pitchFamily="50" charset="-128"/>
                  <a:ea typeface="Meiryo UI"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Cambria Math" panose="02040503050406030204" pitchFamily="18" charset="0"/>
                        </a:rPr>
                        <m:t>𝑟</m:t>
                      </m:r>
                      <m:r>
                        <a:rPr lang="en-US" altLang="ja-JP" sz="2400" i="1">
                          <a:solidFill>
                            <a:schemeClr val="tx1"/>
                          </a:solidFill>
                          <a:latin typeface="Cambria Math" panose="02040503050406030204" pitchFamily="18" charset="0"/>
                          <a:ea typeface="Cambria Math" panose="02040503050406030204" pitchFamily="18" charset="0"/>
                        </a:rPr>
                        <m:t>≤</m:t>
                      </m:r>
                      <m:r>
                        <a:rPr lang="en-US" altLang="ja-JP" sz="2400" b="0" i="1" smtClean="0">
                          <a:solidFill>
                            <a:schemeClr val="tx1"/>
                          </a:solidFill>
                          <a:latin typeface="Cambria Math" panose="02040503050406030204" pitchFamily="18" charset="0"/>
                          <a:ea typeface="Cambria Math" panose="02040503050406030204" pitchFamily="18" charset="0"/>
                        </a:rPr>
                        <m:t>𝑓</m:t>
                      </m:r>
                      <m:r>
                        <a:rPr lang="en-US" altLang="ja-JP" sz="2400" i="1" smtClean="0">
                          <a:solidFill>
                            <a:schemeClr val="tx1"/>
                          </a:solidFill>
                          <a:latin typeface="Cambria Math" panose="02040503050406030204" pitchFamily="18" charset="0"/>
                          <a:ea typeface="Cambria Math" panose="02040503050406030204" pitchFamily="18" charset="0"/>
                        </a:rPr>
                        <m:t>(</m:t>
                      </m:r>
                      <m:r>
                        <a:rPr lang="en-US" altLang="ja-JP" sz="2400" i="1">
                          <a:solidFill>
                            <a:schemeClr val="tx1"/>
                          </a:solidFill>
                          <a:latin typeface="Cambria Math" panose="02040503050406030204" pitchFamily="18" charset="0"/>
                          <a:ea typeface="Cambria Math" panose="02040503050406030204" pitchFamily="18" charset="0"/>
                        </a:rPr>
                        <m:t>𝑥</m:t>
                      </m:r>
                      <m:r>
                        <a:rPr lang="en-US" altLang="ja-JP" sz="2400" i="1">
                          <a:solidFill>
                            <a:schemeClr val="tx1"/>
                          </a:solidFill>
                          <a:latin typeface="Cambria Math" panose="02040503050406030204" pitchFamily="18" charset="0"/>
                          <a:ea typeface="Cambria Math" panose="02040503050406030204" pitchFamily="18" charset="0"/>
                        </a:rPr>
                        <m:t>)</m:t>
                      </m:r>
                    </m:oMath>
                  </m:oMathPara>
                </a14:m>
                <a:endParaRPr lang="en-US" altLang="ja-JP" sz="2400" dirty="0">
                  <a:solidFill>
                    <a:schemeClr val="tx1"/>
                  </a:solidFill>
                  <a:latin typeface="Meiryo UI" panose="020B0604030504040204" pitchFamily="50" charset="-128"/>
                  <a:ea typeface="Meiryo UI" panose="020B0604030504040204" pitchFamily="50" charset="-128"/>
                </a:endParaRPr>
              </a:p>
              <a:p>
                <a:pPr lvl="0"/>
                <a:r>
                  <a:rPr lang="ja-JP" altLang="en-US" sz="2400" dirty="0">
                    <a:solidFill>
                      <a:prstClr val="black"/>
                    </a:solidFill>
                    <a:latin typeface="Meiryo UI" panose="020B0604030504040204" pitchFamily="50" charset="-128"/>
                    <a:ea typeface="Meiryo UI" panose="020B0604030504040204" pitchFamily="50" charset="-128"/>
                  </a:rPr>
                  <a:t>③ 真ならばその</a:t>
                </a:r>
                <a:r>
                  <a:rPr lang="en-US" altLang="ja-JP" sz="2400" dirty="0">
                    <a:solidFill>
                      <a:prstClr val="black"/>
                    </a:solidFill>
                    <a:latin typeface="Meiryo UI" panose="020B0604030504040204" pitchFamily="50" charset="-128"/>
                    <a:ea typeface="Meiryo UI" panose="020B0604030504040204" pitchFamily="50" charset="-128"/>
                  </a:rPr>
                  <a:t>x</a:t>
                </a:r>
                <a:r>
                  <a:rPr lang="ja-JP" altLang="en-US" sz="2400" dirty="0">
                    <a:solidFill>
                      <a:prstClr val="black"/>
                    </a:solidFill>
                    <a:latin typeface="Meiryo UI" panose="020B0604030504040204" pitchFamily="50" charset="-128"/>
                    <a:ea typeface="Meiryo UI" panose="020B0604030504040204" pitchFamily="50" charset="-128"/>
                  </a:rPr>
                  <a:t>のカウントを</a:t>
                </a:r>
                <a:r>
                  <a:rPr lang="en-US" altLang="ja-JP" sz="2400" dirty="0">
                    <a:solidFill>
                      <a:prstClr val="black"/>
                    </a:solidFill>
                    <a:latin typeface="Meiryo UI" panose="020B0604030504040204" pitchFamily="50" charset="-128"/>
                    <a:ea typeface="Meiryo UI" panose="020B0604030504040204" pitchFamily="50" charset="-128"/>
                  </a:rPr>
                  <a:t>1</a:t>
                </a:r>
                <a:r>
                  <a:rPr lang="ja-JP" altLang="en-US" sz="2400" dirty="0">
                    <a:solidFill>
                      <a:prstClr val="black"/>
                    </a:solidFill>
                    <a:latin typeface="Meiryo UI" panose="020B0604030504040204" pitchFamily="50" charset="-128"/>
                    <a:ea typeface="Meiryo UI" panose="020B0604030504040204" pitchFamily="50" charset="-128"/>
                  </a:rPr>
                  <a:t>増やす。偽ならばそのサンプルは棄却する</a:t>
                </a:r>
                <a:endParaRPr lang="en-US" altLang="ja-JP" sz="2400" dirty="0">
                  <a:solidFill>
                    <a:prstClr val="black"/>
                  </a:solidFill>
                  <a:latin typeface="Meiryo UI" panose="020B0604030504040204" pitchFamily="50" charset="-128"/>
                  <a:ea typeface="Meiryo UI" panose="020B0604030504040204" pitchFamily="50" charset="-128"/>
                </a:endParaRPr>
              </a:p>
              <a:p>
                <a:pPr lvl="0"/>
                <a:endParaRPr lang="en-US" altLang="ja-JP" sz="2400" dirty="0">
                  <a:solidFill>
                    <a:prstClr val="black"/>
                  </a:solidFill>
                  <a:latin typeface="Meiryo UI" panose="020B0604030504040204" pitchFamily="50" charset="-128"/>
                  <a:ea typeface="Meiryo UI" panose="020B0604030504040204" pitchFamily="50" charset="-128"/>
                </a:endParaRPr>
              </a:p>
              <a:p>
                <a:pPr lvl="0"/>
                <a:r>
                  <a:rPr lang="ja-JP" altLang="en-US" sz="2400" dirty="0">
                    <a:solidFill>
                      <a:prstClr val="black"/>
                    </a:solidFill>
                    <a:latin typeface="Meiryo UI" panose="020B0604030504040204" pitchFamily="50" charset="-128"/>
                    <a:ea typeface="Meiryo UI" panose="020B0604030504040204" pitchFamily="50" charset="-128"/>
                  </a:rPr>
                  <a:t>④</a:t>
                </a:r>
                <a:r>
                  <a:rPr lang="en-US" altLang="ja-JP" sz="2400" dirty="0">
                    <a:solidFill>
                      <a:prstClr val="black"/>
                    </a:solidFill>
                    <a:latin typeface="Meiryo UI" panose="020B0604030504040204" pitchFamily="50" charset="-128"/>
                    <a:ea typeface="Meiryo UI" panose="020B0604030504040204" pitchFamily="50" charset="-128"/>
                  </a:rPr>
                  <a:t> </a:t>
                </a:r>
                <a:r>
                  <a:rPr lang="ja-JP" altLang="en-US" sz="2400" dirty="0">
                    <a:solidFill>
                      <a:prstClr val="black"/>
                    </a:solidFill>
                    <a:latin typeface="Meiryo UI" panose="020B0604030504040204" pitchFamily="50" charset="-128"/>
                    <a:ea typeface="Meiryo UI" panose="020B0604030504040204" pitchFamily="50" charset="-128"/>
                  </a:rPr>
                  <a:t>②と③を</a:t>
                </a:r>
                <a:r>
                  <a:rPr lang="en-US" altLang="ja-JP" sz="2400" dirty="0">
                    <a:solidFill>
                      <a:prstClr val="black"/>
                    </a:solidFill>
                    <a:latin typeface="Meiryo UI" panose="020B0604030504040204" pitchFamily="50" charset="-128"/>
                    <a:ea typeface="Meiryo UI" panose="020B0604030504040204" pitchFamily="50" charset="-128"/>
                  </a:rPr>
                  <a:t>N</a:t>
                </a:r>
                <a:r>
                  <a:rPr lang="ja-JP" altLang="en-US" sz="2400" dirty="0">
                    <a:solidFill>
                      <a:prstClr val="black"/>
                    </a:solidFill>
                    <a:latin typeface="Meiryo UI" panose="020B0604030504040204" pitchFamily="50" charset="-128"/>
                    <a:ea typeface="Meiryo UI" panose="020B0604030504040204" pitchFamily="50" charset="-128"/>
                  </a:rPr>
                  <a:t>回繰り返す</a:t>
                </a:r>
                <a:endParaRPr lang="en-US" altLang="ja-JP" sz="2400" dirty="0">
                  <a:solidFill>
                    <a:prstClr val="black"/>
                  </a:solidFill>
                  <a:latin typeface="Meiryo UI" panose="020B0604030504040204" pitchFamily="50" charset="-128"/>
                  <a:ea typeface="Meiryo UI" panose="020B0604030504040204" pitchFamily="50" charset="-128"/>
                </a:endParaRPr>
              </a:p>
              <a:p>
                <a:pPr lvl="0"/>
                <a:endParaRPr lang="en-US" altLang="ja-JP" sz="2400" dirty="0">
                  <a:solidFill>
                    <a:prstClr val="black"/>
                  </a:solidFill>
                  <a:latin typeface="Meiryo UI" panose="020B0604030504040204" pitchFamily="50" charset="-128"/>
                  <a:ea typeface="Meiryo UI" panose="020B0604030504040204" pitchFamily="50" charset="-128"/>
                </a:endParaRPr>
              </a:p>
              <a:p>
                <a:pPr lvl="0"/>
                <a:r>
                  <a:rPr lang="ja-JP" altLang="en-US" sz="2400" dirty="0">
                    <a:solidFill>
                      <a:prstClr val="black"/>
                    </a:solidFill>
                    <a:latin typeface="Meiryo UI" panose="020B0604030504040204" pitchFamily="50" charset="-128"/>
                    <a:ea typeface="Meiryo UI" panose="020B0604030504040204" pitchFamily="50" charset="-128"/>
                  </a:rPr>
                  <a:t>⑤　各</a:t>
                </a:r>
                <a:r>
                  <a:rPr lang="en-US" altLang="ja-JP" sz="2400" dirty="0">
                    <a:solidFill>
                      <a:prstClr val="black"/>
                    </a:solidFill>
                    <a:latin typeface="Meiryo UI" panose="020B0604030504040204" pitchFamily="50" charset="-128"/>
                    <a:ea typeface="Meiryo UI" panose="020B0604030504040204" pitchFamily="50" charset="-128"/>
                  </a:rPr>
                  <a:t>x</a:t>
                </a:r>
                <a:r>
                  <a:rPr lang="ja-JP" altLang="en-US" sz="2400" dirty="0">
                    <a:solidFill>
                      <a:prstClr val="black"/>
                    </a:solidFill>
                    <a:latin typeface="Meiryo UI" panose="020B0604030504040204" pitchFamily="50" charset="-128"/>
                    <a:ea typeface="Meiryo UI" panose="020B0604030504040204" pitchFamily="50" charset="-128"/>
                  </a:rPr>
                  <a:t>でカウント数のヒストグラムを作成</a:t>
                </a:r>
                <a:endParaRPr lang="en-US" altLang="ja-JP" sz="2400" dirty="0">
                  <a:solidFill>
                    <a:prstClr val="black"/>
                  </a:solidFill>
                  <a:latin typeface="Meiryo UI" panose="020B0604030504040204" pitchFamily="50" charset="-128"/>
                  <a:ea typeface="Meiryo UI" panose="020B0604030504040204" pitchFamily="50" charset="-128"/>
                </a:endParaRPr>
              </a:p>
            </p:txBody>
          </p:sp>
        </mc:Choice>
        <mc:Fallback>
          <p:sp>
            <p:nvSpPr>
              <p:cNvPr id="10" name="正方形/長方形 9">
                <a:extLst>
                  <a:ext uri="{FF2B5EF4-FFF2-40B4-BE49-F238E27FC236}">
                    <a16:creationId xmlns:a16="http://schemas.microsoft.com/office/drawing/2014/main" id="{F70E2A77-BA54-468A-A8FB-C6DB222B29D9}"/>
                  </a:ext>
                </a:extLst>
              </p:cNvPr>
              <p:cNvSpPr>
                <a:spLocks noRot="1" noChangeAspect="1" noMove="1" noResize="1" noEditPoints="1" noAdjustHandles="1" noChangeArrowheads="1" noChangeShapeType="1" noTextEdit="1"/>
              </p:cNvSpPr>
              <p:nvPr/>
            </p:nvSpPr>
            <p:spPr>
              <a:xfrm>
                <a:off x="5890884" y="1893055"/>
                <a:ext cx="5756365" cy="4491456"/>
              </a:xfrm>
              <a:prstGeom prst="rect">
                <a:avLst/>
              </a:prstGeom>
              <a:blipFill>
                <a:blip r:embed="rId5"/>
                <a:stretch>
                  <a:fillRect l="-1587"/>
                </a:stretch>
              </a:blipFill>
              <a:ln>
                <a:noFill/>
              </a:ln>
              <a:effectLst/>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37F0E3-CC97-4B6C-854C-CF8675230F61}"/>
              </a:ext>
            </a:extLst>
          </p:cNvPr>
          <p:cNvSpPr txBox="1"/>
          <p:nvPr/>
        </p:nvSpPr>
        <p:spPr>
          <a:xfrm>
            <a:off x="6676467" y="1344755"/>
            <a:ext cx="3818674"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棄却サンプリングのアルゴリズム</a:t>
            </a:r>
            <a:endParaRPr kumimoji="1" lang="ja-JP" altLang="en-US"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750903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物体 が含まれている画像&#10;&#10;高い精度で生成された説明">
            <a:extLst>
              <a:ext uri="{FF2B5EF4-FFF2-40B4-BE49-F238E27FC236}">
                <a16:creationId xmlns:a16="http://schemas.microsoft.com/office/drawing/2014/main" id="{A3BB8C1F-04F8-4AD5-AB98-85D3D8F53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 y="1837509"/>
            <a:ext cx="5979527" cy="3986351"/>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棄却サンプリング</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A8525E1C-6276-4403-8421-022CD82089CC}"/>
              </a:ext>
            </a:extLst>
          </p:cNvPr>
          <p:cNvSpPr txBox="1"/>
          <p:nvPr/>
        </p:nvSpPr>
        <p:spPr>
          <a:xfrm>
            <a:off x="1156297" y="1344755"/>
            <a:ext cx="4365298" cy="830997"/>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α=1.5, β=2.0</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solidFill>
                  <a:schemeClr val="accent2"/>
                </a:solidFill>
                <a:latin typeface="Meiryo UI" panose="020B0604030504040204" pitchFamily="50" charset="-128"/>
                <a:ea typeface="Meiryo UI" panose="020B0604030504040204" pitchFamily="50" charset="-128"/>
              </a:rPr>
              <a:t>赤</a:t>
            </a:r>
            <a:r>
              <a:rPr kumimoji="1" lang="en-US" altLang="ja-JP" sz="2400" dirty="0">
                <a:latin typeface="Meiryo UI" panose="020B0604030504040204" pitchFamily="50" charset="-128"/>
                <a:ea typeface="Meiryo UI" panose="020B0604030504040204" pitchFamily="50" charset="-128"/>
              </a:rPr>
              <a:t>)</a:t>
            </a:r>
          </a:p>
          <a:p>
            <a:r>
              <a:rPr kumimoji="1" lang="en-US" altLang="ja-JP" sz="2400" dirty="0">
                <a:latin typeface="Meiryo UI" panose="020B0604030504040204" pitchFamily="50" charset="-128"/>
                <a:ea typeface="Meiryo UI" panose="020B0604030504040204" pitchFamily="50" charset="-128"/>
              </a:rPr>
              <a:t>a=0, b=1</a:t>
            </a:r>
            <a:r>
              <a:rPr kumimoji="1" lang="ja-JP" altLang="en-US" sz="2400" dirty="0">
                <a:latin typeface="Meiryo UI" panose="020B0604030504040204" pitchFamily="50" charset="-128"/>
                <a:ea typeface="Meiryo UI" panose="020B0604030504040204" pitchFamily="50" charset="-128"/>
              </a:rPr>
              <a:t>の一様分布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黒</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F70E2A77-BA54-468A-A8FB-C6DB222B29D9}"/>
                  </a:ext>
                </a:extLst>
              </p:cNvPr>
              <p:cNvSpPr/>
              <p:nvPr/>
            </p:nvSpPr>
            <p:spPr>
              <a:xfrm>
                <a:off x="5890884" y="1893055"/>
                <a:ext cx="5756365" cy="449145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prstClr val="black"/>
                    </a:solidFill>
                    <a:latin typeface="Meiryo UI" panose="020B0604030504040204" pitchFamily="50" charset="-128"/>
                    <a:ea typeface="Meiryo UI" panose="020B0604030504040204" pitchFamily="50" charset="-128"/>
                  </a:rPr>
                  <a:t>①</a:t>
                </a:r>
                <a:r>
                  <a:rPr lang="en-US" altLang="ja-JP" sz="2400" dirty="0">
                    <a:solidFill>
                      <a:schemeClr val="tx1"/>
                    </a:solidFill>
                    <a:ea typeface="Cambria Math" panose="02040503050406030204" pitchFamily="18" charset="0"/>
                  </a:rPr>
                  <a:t> </a:t>
                </a:r>
                <a14:m>
                  <m:oMath xmlns:m="http://schemas.openxmlformats.org/officeDocument/2006/math">
                    <m:r>
                      <a:rPr lang="en-US" altLang="ja-JP" sz="2400" i="1">
                        <a:solidFill>
                          <a:schemeClr val="tx1"/>
                        </a:solidFill>
                        <a:latin typeface="Cambria Math" panose="02040503050406030204" pitchFamily="18" charset="0"/>
                        <a:ea typeface="Cambria Math" panose="02040503050406030204" pitchFamily="18" charset="0"/>
                      </a:rPr>
                      <m:t>𝑔</m:t>
                    </m:r>
                    <m:r>
                      <a:rPr lang="en-US" altLang="ja-JP" sz="2400" i="1">
                        <a:solidFill>
                          <a:schemeClr val="tx1"/>
                        </a:solidFill>
                        <a:latin typeface="Cambria Math" panose="02040503050406030204" pitchFamily="18" charset="0"/>
                        <a:ea typeface="Cambria Math" panose="02040503050406030204" pitchFamily="18" charset="0"/>
                      </a:rPr>
                      <m:t>(</m:t>
                    </m:r>
                    <m:r>
                      <a:rPr lang="en-US" altLang="ja-JP" sz="2400" i="1">
                        <a:solidFill>
                          <a:schemeClr val="tx1"/>
                        </a:solidFill>
                        <a:latin typeface="Cambria Math" panose="02040503050406030204" pitchFamily="18" charset="0"/>
                        <a:ea typeface="Cambria Math" panose="02040503050406030204" pitchFamily="18" charset="0"/>
                      </a:rPr>
                      <m:t>𝑥</m:t>
                    </m:r>
                    <m:r>
                      <a:rPr lang="en-US" altLang="ja-JP" sz="2400" i="1">
                        <a:solidFill>
                          <a:schemeClr val="tx1"/>
                        </a:solidFill>
                        <a:latin typeface="Cambria Math" panose="02040503050406030204" pitchFamily="18" charset="0"/>
                        <a:ea typeface="Cambria Math" panose="02040503050406030204" pitchFamily="18" charset="0"/>
                      </a:rPr>
                      <m:t>)</m:t>
                    </m:r>
                  </m:oMath>
                </a14:m>
                <a:r>
                  <a:rPr lang="ja-JP" altLang="en-US" sz="2400" dirty="0">
                    <a:solidFill>
                      <a:prstClr val="black"/>
                    </a:solidFill>
                    <a:latin typeface="Meiryo UI" panose="020B0604030504040204" pitchFamily="50" charset="-128"/>
                    <a:ea typeface="Meiryo UI" panose="020B0604030504040204" pitchFamily="50" charset="-128"/>
                  </a:rPr>
                  <a:t>から乱数で候補</a:t>
                </a:r>
                <a:r>
                  <a:rPr lang="en-US" altLang="ja-JP" sz="2400" dirty="0">
                    <a:solidFill>
                      <a:prstClr val="black"/>
                    </a:solidFill>
                    <a:latin typeface="Meiryo UI" panose="020B0604030504040204" pitchFamily="50" charset="-128"/>
                    <a:ea typeface="Meiryo UI" panose="020B0604030504040204" pitchFamily="50" charset="-128"/>
                  </a:rPr>
                  <a:t>x</a:t>
                </a:r>
                <a:r>
                  <a:rPr lang="ja-JP" altLang="en-US" sz="2400" dirty="0">
                    <a:solidFill>
                      <a:prstClr val="black"/>
                    </a:solidFill>
                    <a:latin typeface="Meiryo UI" panose="020B0604030504040204" pitchFamily="50" charset="-128"/>
                    <a:ea typeface="Meiryo UI" panose="020B0604030504040204" pitchFamily="50" charset="-128"/>
                  </a:rPr>
                  <a:t>をサンプリング</a:t>
                </a:r>
                <a:endParaRPr lang="en-US" altLang="ja-JP" sz="2400" dirty="0">
                  <a:solidFill>
                    <a:prstClr val="black"/>
                  </a:solidFill>
                  <a:latin typeface="Meiryo UI" panose="020B0604030504040204" pitchFamily="50" charset="-128"/>
                  <a:ea typeface="Meiryo UI" panose="020B0604030504040204" pitchFamily="50" charset="-128"/>
                </a:endParaRPr>
              </a:p>
              <a:p>
                <a:pPr lvl="0"/>
                <a:endParaRPr lang="en-US" altLang="ja-JP" sz="2400" dirty="0">
                  <a:solidFill>
                    <a:prstClr val="black"/>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②</a:t>
                </a:r>
                <a:r>
                  <a:rPr lang="en-US" altLang="ja-JP" sz="2400" dirty="0">
                    <a:solidFill>
                      <a:schemeClr val="bg2"/>
                    </a:solidFill>
                    <a:ea typeface="Cambria Math" panose="02040503050406030204" pitchFamily="18" charset="0"/>
                  </a:rPr>
                  <a:t> </a:t>
                </a:r>
                <a14:m>
                  <m:oMath xmlns:m="http://schemas.openxmlformats.org/officeDocument/2006/math">
                    <m:r>
                      <a:rPr lang="en-US" altLang="ja-JP" sz="2400" i="1">
                        <a:solidFill>
                          <a:schemeClr val="bg2"/>
                        </a:solidFill>
                        <a:latin typeface="Cambria Math" panose="02040503050406030204" pitchFamily="18" charset="0"/>
                        <a:ea typeface="Cambria Math" panose="02040503050406030204" pitchFamily="18" charset="0"/>
                      </a:rPr>
                      <m:t>𝑀𝑔</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a14:m>
                <a:r>
                  <a:rPr lang="ja-JP" altLang="en-US" sz="2400" dirty="0">
                    <a:solidFill>
                      <a:schemeClr val="bg2"/>
                    </a:solidFill>
                    <a:latin typeface="Meiryo UI" panose="020B0604030504040204" pitchFamily="50" charset="-128"/>
                    <a:ea typeface="Meiryo UI" panose="020B0604030504040204" pitchFamily="50" charset="-128"/>
                  </a:rPr>
                  <a:t>から乱数</a:t>
                </a:r>
                <a:r>
                  <a:rPr lang="en-US" altLang="ja-JP" sz="2400" dirty="0">
                    <a:solidFill>
                      <a:schemeClr val="bg2"/>
                    </a:solidFill>
                    <a:latin typeface="Meiryo UI" panose="020B0604030504040204" pitchFamily="50" charset="-128"/>
                    <a:ea typeface="Meiryo UI" panose="020B0604030504040204" pitchFamily="50" charset="-128"/>
                  </a:rPr>
                  <a:t>r</a:t>
                </a:r>
                <a:r>
                  <a:rPr lang="ja-JP" altLang="en-US" sz="2400" dirty="0">
                    <a:solidFill>
                      <a:schemeClr val="bg2"/>
                    </a:solidFill>
                    <a:latin typeface="Meiryo UI" panose="020B0604030504040204" pitchFamily="50" charset="-128"/>
                    <a:ea typeface="Meiryo UI" panose="020B0604030504040204" pitchFamily="50" charset="-128"/>
                  </a:rPr>
                  <a:t>を引き、次式を判定</a:t>
                </a:r>
                <a:endParaRPr lang="en-US" altLang="ja-JP" sz="2400" dirty="0">
                  <a:solidFill>
                    <a:schemeClr val="bg2"/>
                  </a:solidFill>
                  <a:latin typeface="Meiryo UI" panose="020B0604030504040204" pitchFamily="50" charset="-128"/>
                  <a:ea typeface="Meiryo UI"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2400" b="0" i="1" smtClean="0">
                          <a:solidFill>
                            <a:schemeClr val="bg2"/>
                          </a:solidFill>
                          <a:latin typeface="Cambria Math" panose="02040503050406030204" pitchFamily="18" charset="0"/>
                          <a:ea typeface="Cambria Math" panose="02040503050406030204" pitchFamily="18" charset="0"/>
                        </a:rPr>
                        <m:t>𝑟</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b="0" i="1" smtClean="0">
                          <a:solidFill>
                            <a:schemeClr val="bg2"/>
                          </a:solidFill>
                          <a:latin typeface="Cambria Math" panose="02040503050406030204" pitchFamily="18" charset="0"/>
                          <a:ea typeface="Cambria Math" panose="02040503050406030204" pitchFamily="18" charset="0"/>
                        </a:rPr>
                        <m:t>𝑓</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m:oMathPara>
                </a14:m>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③ 真ならばその</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のカウントを</a:t>
                </a:r>
                <a:r>
                  <a:rPr lang="en-US" altLang="ja-JP" sz="2400" dirty="0">
                    <a:solidFill>
                      <a:schemeClr val="bg2"/>
                    </a:solidFill>
                    <a:latin typeface="Meiryo UI" panose="020B0604030504040204" pitchFamily="50" charset="-128"/>
                    <a:ea typeface="Meiryo UI" panose="020B0604030504040204" pitchFamily="50" charset="-128"/>
                  </a:rPr>
                  <a:t>1</a:t>
                </a:r>
                <a:r>
                  <a:rPr lang="ja-JP" altLang="en-US" sz="2400" dirty="0">
                    <a:solidFill>
                      <a:schemeClr val="bg2"/>
                    </a:solidFill>
                    <a:latin typeface="Meiryo UI" panose="020B0604030504040204" pitchFamily="50" charset="-128"/>
                    <a:ea typeface="Meiryo UI" panose="020B0604030504040204" pitchFamily="50" charset="-128"/>
                  </a:rPr>
                  <a:t>増やす。偽ならばそのサンプルは棄却する</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④</a:t>
                </a:r>
                <a:r>
                  <a:rPr lang="en-US" altLang="ja-JP" sz="2400" dirty="0">
                    <a:solidFill>
                      <a:schemeClr val="bg2"/>
                    </a:solidFill>
                    <a:latin typeface="Meiryo UI" panose="020B0604030504040204" pitchFamily="50" charset="-128"/>
                    <a:ea typeface="Meiryo UI" panose="020B0604030504040204" pitchFamily="50" charset="-128"/>
                  </a:rPr>
                  <a:t> </a:t>
                </a:r>
                <a:r>
                  <a:rPr lang="ja-JP" altLang="en-US" sz="2400" dirty="0">
                    <a:solidFill>
                      <a:schemeClr val="bg2"/>
                    </a:solidFill>
                    <a:latin typeface="Meiryo UI" panose="020B0604030504040204" pitchFamily="50" charset="-128"/>
                    <a:ea typeface="Meiryo UI" panose="020B0604030504040204" pitchFamily="50" charset="-128"/>
                  </a:rPr>
                  <a:t>②と③を</a:t>
                </a:r>
                <a:r>
                  <a:rPr lang="en-US" altLang="ja-JP" sz="2400" dirty="0">
                    <a:solidFill>
                      <a:schemeClr val="bg2"/>
                    </a:solidFill>
                    <a:latin typeface="Meiryo UI" panose="020B0604030504040204" pitchFamily="50" charset="-128"/>
                    <a:ea typeface="Meiryo UI" panose="020B0604030504040204" pitchFamily="50" charset="-128"/>
                  </a:rPr>
                  <a:t>N</a:t>
                </a:r>
                <a:r>
                  <a:rPr lang="ja-JP" altLang="en-US" sz="2400" dirty="0">
                    <a:solidFill>
                      <a:schemeClr val="bg2"/>
                    </a:solidFill>
                    <a:latin typeface="Meiryo UI" panose="020B0604030504040204" pitchFamily="50" charset="-128"/>
                    <a:ea typeface="Meiryo UI" panose="020B0604030504040204" pitchFamily="50" charset="-128"/>
                  </a:rPr>
                  <a:t>回繰り返す</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⑤　各</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でカウント数のヒストグラムを作成</a:t>
                </a:r>
                <a:endParaRPr lang="en-US" altLang="ja-JP" sz="2400" dirty="0">
                  <a:solidFill>
                    <a:schemeClr val="bg2"/>
                  </a:solidFill>
                  <a:latin typeface="Meiryo UI" panose="020B0604030504040204" pitchFamily="50" charset="-128"/>
                  <a:ea typeface="Meiryo UI" panose="020B0604030504040204" pitchFamily="50" charset="-128"/>
                </a:endParaRPr>
              </a:p>
            </p:txBody>
          </p:sp>
        </mc:Choice>
        <mc:Fallback>
          <p:sp>
            <p:nvSpPr>
              <p:cNvPr id="10" name="正方形/長方形 9">
                <a:extLst>
                  <a:ext uri="{FF2B5EF4-FFF2-40B4-BE49-F238E27FC236}">
                    <a16:creationId xmlns:a16="http://schemas.microsoft.com/office/drawing/2014/main" id="{F70E2A77-BA54-468A-A8FB-C6DB222B29D9}"/>
                  </a:ext>
                </a:extLst>
              </p:cNvPr>
              <p:cNvSpPr>
                <a:spLocks noRot="1" noChangeAspect="1" noMove="1" noResize="1" noEditPoints="1" noAdjustHandles="1" noChangeArrowheads="1" noChangeShapeType="1" noTextEdit="1"/>
              </p:cNvSpPr>
              <p:nvPr/>
            </p:nvSpPr>
            <p:spPr>
              <a:xfrm>
                <a:off x="5890884" y="1893055"/>
                <a:ext cx="5756365" cy="4491456"/>
              </a:xfrm>
              <a:prstGeom prst="rect">
                <a:avLst/>
              </a:prstGeom>
              <a:blipFill>
                <a:blip r:embed="rId5"/>
                <a:stretch>
                  <a:fillRect l="-1587"/>
                </a:stretch>
              </a:blipFill>
              <a:ln>
                <a:noFill/>
              </a:ln>
              <a:effectLst/>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37F0E3-CC97-4B6C-854C-CF8675230F61}"/>
              </a:ext>
            </a:extLst>
          </p:cNvPr>
          <p:cNvSpPr txBox="1"/>
          <p:nvPr/>
        </p:nvSpPr>
        <p:spPr>
          <a:xfrm>
            <a:off x="6676467" y="1344755"/>
            <a:ext cx="3818674"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棄却サンプリングのアルゴリズム</a:t>
            </a:r>
            <a:endParaRPr kumimoji="1" lang="ja-JP" altLang="en-US" sz="24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702A32BC-F84A-426C-8110-0E5BD1D936BF}"/>
              </a:ext>
            </a:extLst>
          </p:cNvPr>
          <p:cNvSpPr>
            <a:spLocks noChangeAspect="1"/>
          </p:cNvSpPr>
          <p:nvPr/>
        </p:nvSpPr>
        <p:spPr>
          <a:xfrm>
            <a:off x="1687543"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F84911D3-5003-48F5-91F1-411BF8637550}"/>
              </a:ext>
            </a:extLst>
          </p:cNvPr>
          <p:cNvCxnSpPr>
            <a:cxnSpLocks/>
          </p:cNvCxnSpPr>
          <p:nvPr/>
        </p:nvCxnSpPr>
        <p:spPr>
          <a:xfrm flipH="1">
            <a:off x="1226624" y="5299480"/>
            <a:ext cx="4146565"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85333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物体 が含まれている画像&#10;&#10;高い精度で生成された説明">
            <a:extLst>
              <a:ext uri="{FF2B5EF4-FFF2-40B4-BE49-F238E27FC236}">
                <a16:creationId xmlns:a16="http://schemas.microsoft.com/office/drawing/2014/main" id="{A3BB8C1F-04F8-4AD5-AB98-85D3D8F53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82" y="1837509"/>
            <a:ext cx="5979527" cy="3986351"/>
          </a:xfrm>
          <a:prstGeom prst="rect">
            <a:avLst/>
          </a:prstGeom>
        </p:spPr>
      </p:pic>
      <p:pic>
        <p:nvPicPr>
          <p:cNvPr id="7" name="図 6" descr="ベクトル グラフィックス が含まれている画像&#10;&#10;高い精度で生成された説明">
            <a:extLst>
              <a:ext uri="{FF2B5EF4-FFF2-40B4-BE49-F238E27FC236}">
                <a16:creationId xmlns:a16="http://schemas.microsoft.com/office/drawing/2014/main" id="{19BC2234-0A9B-4D0D-AEBD-595E71A10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508" y="284274"/>
            <a:ext cx="836070" cy="838300"/>
          </a:xfrm>
          <a:prstGeom prst="rect">
            <a:avLst/>
          </a:prstGeom>
        </p:spPr>
      </p:pic>
      <p:pic>
        <p:nvPicPr>
          <p:cNvPr id="16" name="図 15">
            <a:extLst>
              <a:ext uri="{FF2B5EF4-FFF2-40B4-BE49-F238E27FC236}">
                <a16:creationId xmlns:a16="http://schemas.microsoft.com/office/drawing/2014/main" id="{3F98919E-A6BC-4AD4-BC13-861CC4009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640" y="129990"/>
            <a:ext cx="1146868" cy="1146868"/>
          </a:xfrm>
          <a:prstGeom prst="rect">
            <a:avLst/>
          </a:prstGeom>
        </p:spPr>
      </p:pic>
      <p:sp>
        <p:nvSpPr>
          <p:cNvPr id="21" name="正方形/長方形 20">
            <a:extLst>
              <a:ext uri="{FF2B5EF4-FFF2-40B4-BE49-F238E27FC236}">
                <a16:creationId xmlns:a16="http://schemas.microsoft.com/office/drawing/2014/main" id="{5CAD2783-CE69-49F5-8497-0EE70AA2B9B1}"/>
              </a:ext>
            </a:extLst>
          </p:cNvPr>
          <p:cNvSpPr/>
          <p:nvPr/>
        </p:nvSpPr>
        <p:spPr>
          <a:xfrm>
            <a:off x="3252446" y="284274"/>
            <a:ext cx="6494557" cy="838300"/>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algn="ctr"/>
            <a:r>
              <a:rPr lang="ja-JP" altLang="en-US" sz="2000" dirty="0">
                <a:solidFill>
                  <a:schemeClr val="tx1"/>
                </a:solidFill>
                <a:latin typeface="Meiryo UI" panose="020B0604030504040204" pitchFamily="50" charset="-128"/>
                <a:ea typeface="Meiryo UI" panose="020B0604030504040204" pitchFamily="50" charset="-128"/>
              </a:rPr>
              <a:t>棄却サンプリング</a:t>
            </a:r>
            <a:endParaRPr lang="en-US" altLang="ja-JP" sz="2000" dirty="0">
              <a:solidFill>
                <a:schemeClr val="tx1"/>
              </a:solidFill>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A8525E1C-6276-4403-8421-022CD82089CC}"/>
              </a:ext>
            </a:extLst>
          </p:cNvPr>
          <p:cNvSpPr txBox="1"/>
          <p:nvPr/>
        </p:nvSpPr>
        <p:spPr>
          <a:xfrm>
            <a:off x="1156297" y="1344755"/>
            <a:ext cx="4365298" cy="830997"/>
          </a:xfrm>
          <a:prstGeom prst="rect">
            <a:avLst/>
          </a:prstGeom>
          <a:noFill/>
        </p:spPr>
        <p:txBody>
          <a:bodyPr wrap="none" rtlCol="0">
            <a:spAutoFit/>
          </a:bodyPr>
          <a:lstStyle/>
          <a:p>
            <a:r>
              <a:rPr kumimoji="1" lang="en-US" altLang="ja-JP" sz="2400" dirty="0">
                <a:latin typeface="Meiryo UI" panose="020B0604030504040204" pitchFamily="50" charset="-128"/>
                <a:ea typeface="Meiryo UI" panose="020B0604030504040204" pitchFamily="50" charset="-128"/>
              </a:rPr>
              <a:t>α=1.5, β=2.0</a:t>
            </a:r>
            <a:r>
              <a:rPr kumimoji="1" lang="ja-JP" altLang="en-US" sz="2400" dirty="0">
                <a:latin typeface="Meiryo UI" panose="020B0604030504040204" pitchFamily="50" charset="-128"/>
                <a:ea typeface="Meiryo UI" panose="020B0604030504040204" pitchFamily="50" charset="-128"/>
              </a:rPr>
              <a:t>の</a:t>
            </a:r>
            <a:r>
              <a:rPr kumimoji="1" lang="en-US" altLang="ja-JP" sz="2400" dirty="0">
                <a:latin typeface="Meiryo UI" panose="020B0604030504040204" pitchFamily="50" charset="-128"/>
                <a:ea typeface="Meiryo UI" panose="020B0604030504040204" pitchFamily="50" charset="-128"/>
              </a:rPr>
              <a:t>Beta</a:t>
            </a:r>
            <a:r>
              <a:rPr kumimoji="1" lang="ja-JP" altLang="en-US" sz="2400" dirty="0">
                <a:latin typeface="Meiryo UI" panose="020B0604030504040204" pitchFamily="50" charset="-128"/>
                <a:ea typeface="Meiryo UI" panose="020B0604030504040204" pitchFamily="50" charset="-128"/>
              </a:rPr>
              <a:t>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solidFill>
                  <a:schemeClr val="accent2"/>
                </a:solidFill>
                <a:latin typeface="Meiryo UI" panose="020B0604030504040204" pitchFamily="50" charset="-128"/>
                <a:ea typeface="Meiryo UI" panose="020B0604030504040204" pitchFamily="50" charset="-128"/>
              </a:rPr>
              <a:t>赤</a:t>
            </a:r>
            <a:r>
              <a:rPr kumimoji="1" lang="en-US" altLang="ja-JP" sz="2400" dirty="0">
                <a:latin typeface="Meiryo UI" panose="020B0604030504040204" pitchFamily="50" charset="-128"/>
                <a:ea typeface="Meiryo UI" panose="020B0604030504040204" pitchFamily="50" charset="-128"/>
              </a:rPr>
              <a:t>)</a:t>
            </a:r>
          </a:p>
          <a:p>
            <a:r>
              <a:rPr kumimoji="1" lang="en-US" altLang="ja-JP" sz="2400" dirty="0">
                <a:latin typeface="Meiryo UI" panose="020B0604030504040204" pitchFamily="50" charset="-128"/>
                <a:ea typeface="Meiryo UI" panose="020B0604030504040204" pitchFamily="50" charset="-128"/>
              </a:rPr>
              <a:t>a=0, b=1</a:t>
            </a:r>
            <a:r>
              <a:rPr kumimoji="1" lang="ja-JP" altLang="en-US" sz="2400" dirty="0">
                <a:latin typeface="Meiryo UI" panose="020B0604030504040204" pitchFamily="50" charset="-128"/>
                <a:ea typeface="Meiryo UI" panose="020B0604030504040204" pitchFamily="50" charset="-128"/>
              </a:rPr>
              <a:t>の一様分布</a:t>
            </a: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黒</a:t>
            </a:r>
            <a:r>
              <a:rPr kumimoji="1" lang="en-US" altLang="ja-JP" sz="2400" dirty="0">
                <a:latin typeface="Meiryo UI" panose="020B0604030504040204" pitchFamily="50" charset="-128"/>
                <a:ea typeface="Meiryo UI" panose="020B0604030504040204" pitchFamily="50" charset="-128"/>
              </a:rPr>
              <a:t>)</a:t>
            </a:r>
            <a:endParaRPr kumimoji="1" lang="ja-JP" altLang="en-US" sz="2400" dirty="0">
              <a:latin typeface="Meiryo UI" panose="020B0604030504040204" pitchFamily="50" charset="-128"/>
              <a:ea typeface="Meiryo UI" panose="020B0604030504040204" pitchFamily="50" charset="-128"/>
            </a:endParaRPr>
          </a:p>
        </p:txBody>
      </p:sp>
      <mc:AlternateContent xmlns:mc="http://schemas.openxmlformats.org/markup-compatibility/2006">
        <mc:Choice xmlns:a14="http://schemas.microsoft.com/office/drawing/2010/main" Requires="a14">
          <p:sp>
            <p:nvSpPr>
              <p:cNvPr id="10" name="正方形/長方形 9">
                <a:extLst>
                  <a:ext uri="{FF2B5EF4-FFF2-40B4-BE49-F238E27FC236}">
                    <a16:creationId xmlns:a16="http://schemas.microsoft.com/office/drawing/2014/main" id="{F70E2A77-BA54-468A-A8FB-C6DB222B29D9}"/>
                  </a:ext>
                </a:extLst>
              </p:cNvPr>
              <p:cNvSpPr/>
              <p:nvPr/>
            </p:nvSpPr>
            <p:spPr>
              <a:xfrm>
                <a:off x="5890884" y="1893055"/>
                <a:ext cx="5756365" cy="4491456"/>
              </a:xfrm>
              <a:prstGeom prst="rect">
                <a:avLst/>
              </a:prstGeom>
              <a:solidFill>
                <a:schemeClr val="accent3">
                  <a:lumMod val="20000"/>
                  <a:lumOff val="80000"/>
                  <a:alpha val="50000"/>
                </a:schemeClr>
              </a:solidFill>
              <a:ln>
                <a:noFill/>
              </a:ln>
              <a:effectLst/>
            </p:spPr>
            <p:style>
              <a:lnRef idx="0">
                <a:scrgbClr r="0" g="0" b="0"/>
              </a:lnRef>
              <a:fillRef idx="1002">
                <a:schemeClr val="dk1"/>
              </a:fillRef>
              <a:effectRef idx="0">
                <a:scrgbClr r="0" g="0" b="0"/>
              </a:effectRef>
              <a:fontRef idx="minor">
                <a:schemeClr val="lt1"/>
              </a:fontRef>
            </p:style>
            <p:txBody>
              <a:bodyPr rtlCol="0" anchor="ctr"/>
              <a:lstStyle/>
              <a:p>
                <a:pPr lvl="0"/>
                <a:r>
                  <a:rPr lang="ja-JP" altLang="en-US" sz="2400" dirty="0">
                    <a:solidFill>
                      <a:schemeClr val="bg2"/>
                    </a:solidFill>
                    <a:latin typeface="Meiryo UI" panose="020B0604030504040204" pitchFamily="50" charset="-128"/>
                    <a:ea typeface="Meiryo UI" panose="020B0604030504040204" pitchFamily="50" charset="-128"/>
                  </a:rPr>
                  <a:t>①</a:t>
                </a:r>
                <a:r>
                  <a:rPr lang="en-US" altLang="ja-JP" sz="2400" dirty="0">
                    <a:solidFill>
                      <a:schemeClr val="bg2"/>
                    </a:solidFill>
                    <a:ea typeface="Cambria Math" panose="02040503050406030204" pitchFamily="18" charset="0"/>
                  </a:rPr>
                  <a:t> </a:t>
                </a:r>
                <a14:m>
                  <m:oMath xmlns:m="http://schemas.openxmlformats.org/officeDocument/2006/math">
                    <m:r>
                      <a:rPr lang="en-US" altLang="ja-JP" sz="2400" i="1">
                        <a:solidFill>
                          <a:schemeClr val="bg2"/>
                        </a:solidFill>
                        <a:latin typeface="Cambria Math" panose="02040503050406030204" pitchFamily="18" charset="0"/>
                        <a:ea typeface="Cambria Math" panose="02040503050406030204" pitchFamily="18" charset="0"/>
                      </a:rPr>
                      <m:t>𝑔</m:t>
                    </m:r>
                    <m:r>
                      <a:rPr lang="en-US" altLang="ja-JP" sz="2400" i="1">
                        <a:solidFill>
                          <a:schemeClr val="bg2"/>
                        </a:solidFill>
                        <a:latin typeface="Cambria Math" panose="02040503050406030204" pitchFamily="18" charset="0"/>
                        <a:ea typeface="Cambria Math" panose="02040503050406030204" pitchFamily="18" charset="0"/>
                      </a:rPr>
                      <m:t>(</m:t>
                    </m:r>
                    <m:r>
                      <a:rPr lang="en-US" altLang="ja-JP" sz="2400" i="1">
                        <a:solidFill>
                          <a:schemeClr val="bg2"/>
                        </a:solidFill>
                        <a:latin typeface="Cambria Math" panose="02040503050406030204" pitchFamily="18" charset="0"/>
                        <a:ea typeface="Cambria Math" panose="02040503050406030204" pitchFamily="18" charset="0"/>
                      </a:rPr>
                      <m:t>𝑥</m:t>
                    </m:r>
                    <m:r>
                      <a:rPr lang="en-US" altLang="ja-JP" sz="2400" i="1">
                        <a:solidFill>
                          <a:schemeClr val="bg2"/>
                        </a:solidFill>
                        <a:latin typeface="Cambria Math" panose="02040503050406030204" pitchFamily="18" charset="0"/>
                        <a:ea typeface="Cambria Math" panose="02040503050406030204" pitchFamily="18" charset="0"/>
                      </a:rPr>
                      <m:t>)</m:t>
                    </m:r>
                  </m:oMath>
                </a14:m>
                <a:r>
                  <a:rPr lang="ja-JP" altLang="en-US" sz="2400" dirty="0">
                    <a:solidFill>
                      <a:schemeClr val="bg2"/>
                    </a:solidFill>
                    <a:latin typeface="Meiryo UI" panose="020B0604030504040204" pitchFamily="50" charset="-128"/>
                    <a:ea typeface="Meiryo UI" panose="020B0604030504040204" pitchFamily="50" charset="-128"/>
                  </a:rPr>
                  <a:t>から乱数で候補</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をサンプリング</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prstClr val="black"/>
                  </a:solidFill>
                  <a:latin typeface="Meiryo UI" panose="020B0604030504040204" pitchFamily="50" charset="-128"/>
                  <a:ea typeface="Meiryo UI" panose="020B0604030504040204" pitchFamily="50" charset="-128"/>
                </a:endParaRPr>
              </a:p>
              <a:p>
                <a:pPr lvl="0"/>
                <a:r>
                  <a:rPr lang="ja-JP" altLang="en-US" sz="2400" dirty="0">
                    <a:solidFill>
                      <a:schemeClr val="tx1"/>
                    </a:solidFill>
                    <a:latin typeface="Meiryo UI" panose="020B0604030504040204" pitchFamily="50" charset="-128"/>
                    <a:ea typeface="Meiryo UI" panose="020B0604030504040204" pitchFamily="50" charset="-128"/>
                  </a:rPr>
                  <a:t>②</a:t>
                </a:r>
                <a:r>
                  <a:rPr lang="en-US" altLang="ja-JP" sz="2400" dirty="0">
                    <a:solidFill>
                      <a:schemeClr val="tx1"/>
                    </a:solidFill>
                    <a:ea typeface="Cambria Math" panose="02040503050406030204" pitchFamily="18" charset="0"/>
                  </a:rPr>
                  <a:t> </a:t>
                </a:r>
                <a14:m>
                  <m:oMath xmlns:m="http://schemas.openxmlformats.org/officeDocument/2006/math">
                    <m:r>
                      <a:rPr lang="en-US" altLang="ja-JP" sz="2400" i="1">
                        <a:solidFill>
                          <a:schemeClr val="tx1"/>
                        </a:solidFill>
                        <a:latin typeface="Cambria Math" panose="02040503050406030204" pitchFamily="18" charset="0"/>
                        <a:ea typeface="Cambria Math" panose="02040503050406030204" pitchFamily="18" charset="0"/>
                      </a:rPr>
                      <m:t>𝑀𝑔</m:t>
                    </m:r>
                    <m:r>
                      <a:rPr lang="en-US" altLang="ja-JP" sz="2400" i="1">
                        <a:solidFill>
                          <a:schemeClr val="tx1"/>
                        </a:solidFill>
                        <a:latin typeface="Cambria Math" panose="02040503050406030204" pitchFamily="18" charset="0"/>
                        <a:ea typeface="Cambria Math" panose="02040503050406030204" pitchFamily="18" charset="0"/>
                      </a:rPr>
                      <m:t>(</m:t>
                    </m:r>
                    <m:r>
                      <a:rPr lang="en-US" altLang="ja-JP" sz="2400" i="1">
                        <a:solidFill>
                          <a:schemeClr val="tx1"/>
                        </a:solidFill>
                        <a:latin typeface="Cambria Math" panose="02040503050406030204" pitchFamily="18" charset="0"/>
                        <a:ea typeface="Cambria Math" panose="02040503050406030204" pitchFamily="18" charset="0"/>
                      </a:rPr>
                      <m:t>𝑥</m:t>
                    </m:r>
                    <m:r>
                      <a:rPr lang="en-US" altLang="ja-JP" sz="2400" i="1">
                        <a:solidFill>
                          <a:schemeClr val="tx1"/>
                        </a:solidFill>
                        <a:latin typeface="Cambria Math" panose="02040503050406030204" pitchFamily="18" charset="0"/>
                        <a:ea typeface="Cambria Math" panose="02040503050406030204" pitchFamily="18" charset="0"/>
                      </a:rPr>
                      <m:t>)</m:t>
                    </m:r>
                  </m:oMath>
                </a14:m>
                <a:r>
                  <a:rPr lang="ja-JP" altLang="en-US" sz="2400" dirty="0">
                    <a:solidFill>
                      <a:schemeClr val="tx1"/>
                    </a:solidFill>
                    <a:latin typeface="Meiryo UI" panose="020B0604030504040204" pitchFamily="50" charset="-128"/>
                    <a:ea typeface="Meiryo UI" panose="020B0604030504040204" pitchFamily="50" charset="-128"/>
                  </a:rPr>
                  <a:t>から乱数</a:t>
                </a:r>
                <a:r>
                  <a:rPr lang="en-US" altLang="ja-JP" sz="2400" dirty="0">
                    <a:solidFill>
                      <a:schemeClr val="tx1"/>
                    </a:solidFill>
                    <a:latin typeface="Meiryo UI" panose="020B0604030504040204" pitchFamily="50" charset="-128"/>
                    <a:ea typeface="Meiryo UI" panose="020B0604030504040204" pitchFamily="50" charset="-128"/>
                  </a:rPr>
                  <a:t>r</a:t>
                </a:r>
                <a:r>
                  <a:rPr lang="ja-JP" altLang="en-US" sz="2400" dirty="0">
                    <a:solidFill>
                      <a:schemeClr val="tx1"/>
                    </a:solidFill>
                    <a:latin typeface="Meiryo UI" panose="020B0604030504040204" pitchFamily="50" charset="-128"/>
                    <a:ea typeface="Meiryo UI" panose="020B0604030504040204" pitchFamily="50" charset="-128"/>
                  </a:rPr>
                  <a:t>を引き、次式を判定</a:t>
                </a:r>
                <a:endParaRPr lang="en-US" altLang="ja-JP" sz="2400" dirty="0">
                  <a:solidFill>
                    <a:schemeClr val="tx1"/>
                  </a:solidFill>
                  <a:latin typeface="Meiryo UI" panose="020B0604030504040204" pitchFamily="50" charset="-128"/>
                  <a:ea typeface="Meiryo UI" panose="020B0604030504040204" pitchFamily="50" charset="-128"/>
                </a:endParaRPr>
              </a:p>
              <a:p>
                <a:pPr/>
                <a14:m>
                  <m:oMathPara xmlns:m="http://schemas.openxmlformats.org/officeDocument/2006/math">
                    <m:oMathParaPr>
                      <m:jc m:val="centerGroup"/>
                    </m:oMathParaPr>
                    <m:oMath xmlns:m="http://schemas.openxmlformats.org/officeDocument/2006/math">
                      <m:r>
                        <a:rPr lang="en-US" altLang="ja-JP" sz="2400" b="0" i="1" smtClean="0">
                          <a:solidFill>
                            <a:schemeClr val="tx1"/>
                          </a:solidFill>
                          <a:latin typeface="Cambria Math" panose="02040503050406030204" pitchFamily="18" charset="0"/>
                          <a:ea typeface="Cambria Math" panose="02040503050406030204" pitchFamily="18" charset="0"/>
                        </a:rPr>
                        <m:t>𝑟</m:t>
                      </m:r>
                      <m:r>
                        <a:rPr lang="en-US" altLang="ja-JP" sz="2400" i="1">
                          <a:solidFill>
                            <a:schemeClr val="tx1"/>
                          </a:solidFill>
                          <a:latin typeface="Cambria Math" panose="02040503050406030204" pitchFamily="18" charset="0"/>
                          <a:ea typeface="Cambria Math" panose="02040503050406030204" pitchFamily="18" charset="0"/>
                        </a:rPr>
                        <m:t>≤</m:t>
                      </m:r>
                      <m:r>
                        <a:rPr lang="en-US" altLang="ja-JP" sz="2400" b="0" i="1" smtClean="0">
                          <a:solidFill>
                            <a:schemeClr val="tx1"/>
                          </a:solidFill>
                          <a:latin typeface="Cambria Math" panose="02040503050406030204" pitchFamily="18" charset="0"/>
                          <a:ea typeface="Cambria Math" panose="02040503050406030204" pitchFamily="18" charset="0"/>
                        </a:rPr>
                        <m:t>𝑓</m:t>
                      </m:r>
                      <m:r>
                        <a:rPr lang="en-US" altLang="ja-JP" sz="2400" i="1">
                          <a:solidFill>
                            <a:schemeClr val="tx1"/>
                          </a:solidFill>
                          <a:latin typeface="Cambria Math" panose="02040503050406030204" pitchFamily="18" charset="0"/>
                          <a:ea typeface="Cambria Math" panose="02040503050406030204" pitchFamily="18" charset="0"/>
                        </a:rPr>
                        <m:t>(</m:t>
                      </m:r>
                      <m:r>
                        <a:rPr lang="en-US" altLang="ja-JP" sz="2400" i="1">
                          <a:solidFill>
                            <a:schemeClr val="tx1"/>
                          </a:solidFill>
                          <a:latin typeface="Cambria Math" panose="02040503050406030204" pitchFamily="18" charset="0"/>
                          <a:ea typeface="Cambria Math" panose="02040503050406030204" pitchFamily="18" charset="0"/>
                        </a:rPr>
                        <m:t>𝑥</m:t>
                      </m:r>
                      <m:r>
                        <a:rPr lang="en-US" altLang="ja-JP" sz="2400" i="1">
                          <a:solidFill>
                            <a:schemeClr val="tx1"/>
                          </a:solidFill>
                          <a:latin typeface="Cambria Math" panose="02040503050406030204" pitchFamily="18" charset="0"/>
                          <a:ea typeface="Cambria Math" panose="02040503050406030204" pitchFamily="18" charset="0"/>
                        </a:rPr>
                        <m:t>)</m:t>
                      </m:r>
                    </m:oMath>
                  </m:oMathPara>
                </a14:m>
                <a:endParaRPr lang="en-US" altLang="ja-JP" sz="2400" dirty="0">
                  <a:solidFill>
                    <a:schemeClr val="tx1"/>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③ 真ならばその</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のカウントを</a:t>
                </a:r>
                <a:r>
                  <a:rPr lang="en-US" altLang="ja-JP" sz="2400" dirty="0">
                    <a:solidFill>
                      <a:schemeClr val="bg2"/>
                    </a:solidFill>
                    <a:latin typeface="Meiryo UI" panose="020B0604030504040204" pitchFamily="50" charset="-128"/>
                    <a:ea typeface="Meiryo UI" panose="020B0604030504040204" pitchFamily="50" charset="-128"/>
                  </a:rPr>
                  <a:t>1</a:t>
                </a:r>
                <a:r>
                  <a:rPr lang="ja-JP" altLang="en-US" sz="2400" dirty="0">
                    <a:solidFill>
                      <a:schemeClr val="bg2"/>
                    </a:solidFill>
                    <a:latin typeface="Meiryo UI" panose="020B0604030504040204" pitchFamily="50" charset="-128"/>
                    <a:ea typeface="Meiryo UI" panose="020B0604030504040204" pitchFamily="50" charset="-128"/>
                  </a:rPr>
                  <a:t>増やす。偽ならばそのサンプルは棄却する</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④</a:t>
                </a:r>
                <a:r>
                  <a:rPr lang="en-US" altLang="ja-JP" sz="2400" dirty="0">
                    <a:solidFill>
                      <a:schemeClr val="bg2"/>
                    </a:solidFill>
                    <a:latin typeface="Meiryo UI" panose="020B0604030504040204" pitchFamily="50" charset="-128"/>
                    <a:ea typeface="Meiryo UI" panose="020B0604030504040204" pitchFamily="50" charset="-128"/>
                  </a:rPr>
                  <a:t> </a:t>
                </a:r>
                <a:r>
                  <a:rPr lang="ja-JP" altLang="en-US" sz="2400" dirty="0">
                    <a:solidFill>
                      <a:schemeClr val="bg2"/>
                    </a:solidFill>
                    <a:latin typeface="Meiryo UI" panose="020B0604030504040204" pitchFamily="50" charset="-128"/>
                    <a:ea typeface="Meiryo UI" panose="020B0604030504040204" pitchFamily="50" charset="-128"/>
                  </a:rPr>
                  <a:t>②と③を</a:t>
                </a:r>
                <a:r>
                  <a:rPr lang="en-US" altLang="ja-JP" sz="2400" dirty="0">
                    <a:solidFill>
                      <a:schemeClr val="bg2"/>
                    </a:solidFill>
                    <a:latin typeface="Meiryo UI" panose="020B0604030504040204" pitchFamily="50" charset="-128"/>
                    <a:ea typeface="Meiryo UI" panose="020B0604030504040204" pitchFamily="50" charset="-128"/>
                  </a:rPr>
                  <a:t>N</a:t>
                </a:r>
                <a:r>
                  <a:rPr lang="ja-JP" altLang="en-US" sz="2400" dirty="0">
                    <a:solidFill>
                      <a:schemeClr val="bg2"/>
                    </a:solidFill>
                    <a:latin typeface="Meiryo UI" panose="020B0604030504040204" pitchFamily="50" charset="-128"/>
                    <a:ea typeface="Meiryo UI" panose="020B0604030504040204" pitchFamily="50" charset="-128"/>
                  </a:rPr>
                  <a:t>回繰り返す</a:t>
                </a:r>
                <a:endParaRPr lang="en-US" altLang="ja-JP" sz="2400" dirty="0">
                  <a:solidFill>
                    <a:schemeClr val="bg2"/>
                  </a:solidFill>
                  <a:latin typeface="Meiryo UI" panose="020B0604030504040204" pitchFamily="50" charset="-128"/>
                  <a:ea typeface="Meiryo UI" panose="020B0604030504040204" pitchFamily="50" charset="-128"/>
                </a:endParaRPr>
              </a:p>
              <a:p>
                <a:pPr lvl="0"/>
                <a:endParaRPr lang="en-US" altLang="ja-JP" sz="2400" dirty="0">
                  <a:solidFill>
                    <a:schemeClr val="bg2"/>
                  </a:solidFill>
                  <a:latin typeface="Meiryo UI" panose="020B0604030504040204" pitchFamily="50" charset="-128"/>
                  <a:ea typeface="Meiryo UI" panose="020B0604030504040204" pitchFamily="50" charset="-128"/>
                </a:endParaRPr>
              </a:p>
              <a:p>
                <a:pPr lvl="0"/>
                <a:r>
                  <a:rPr lang="ja-JP" altLang="en-US" sz="2400" dirty="0">
                    <a:solidFill>
                      <a:schemeClr val="bg2"/>
                    </a:solidFill>
                    <a:latin typeface="Meiryo UI" panose="020B0604030504040204" pitchFamily="50" charset="-128"/>
                    <a:ea typeface="Meiryo UI" panose="020B0604030504040204" pitchFamily="50" charset="-128"/>
                  </a:rPr>
                  <a:t>⑤　各</a:t>
                </a:r>
                <a:r>
                  <a:rPr lang="en-US" altLang="ja-JP" sz="2400" dirty="0">
                    <a:solidFill>
                      <a:schemeClr val="bg2"/>
                    </a:solidFill>
                    <a:latin typeface="Meiryo UI" panose="020B0604030504040204" pitchFamily="50" charset="-128"/>
                    <a:ea typeface="Meiryo UI" panose="020B0604030504040204" pitchFamily="50" charset="-128"/>
                  </a:rPr>
                  <a:t>x</a:t>
                </a:r>
                <a:r>
                  <a:rPr lang="ja-JP" altLang="en-US" sz="2400" dirty="0">
                    <a:solidFill>
                      <a:schemeClr val="bg2"/>
                    </a:solidFill>
                    <a:latin typeface="Meiryo UI" panose="020B0604030504040204" pitchFamily="50" charset="-128"/>
                    <a:ea typeface="Meiryo UI" panose="020B0604030504040204" pitchFamily="50" charset="-128"/>
                  </a:rPr>
                  <a:t>でカウント数のヒストグラムを作成</a:t>
                </a:r>
                <a:endParaRPr lang="en-US" altLang="ja-JP" sz="2400" dirty="0">
                  <a:solidFill>
                    <a:schemeClr val="bg2"/>
                  </a:solidFill>
                  <a:latin typeface="Meiryo UI" panose="020B0604030504040204" pitchFamily="50" charset="-128"/>
                  <a:ea typeface="Meiryo UI" panose="020B0604030504040204" pitchFamily="50" charset="-128"/>
                </a:endParaRPr>
              </a:p>
            </p:txBody>
          </p:sp>
        </mc:Choice>
        <mc:Fallback>
          <p:sp>
            <p:nvSpPr>
              <p:cNvPr id="10" name="正方形/長方形 9">
                <a:extLst>
                  <a:ext uri="{FF2B5EF4-FFF2-40B4-BE49-F238E27FC236}">
                    <a16:creationId xmlns:a16="http://schemas.microsoft.com/office/drawing/2014/main" id="{F70E2A77-BA54-468A-A8FB-C6DB222B29D9}"/>
                  </a:ext>
                </a:extLst>
              </p:cNvPr>
              <p:cNvSpPr>
                <a:spLocks noRot="1" noChangeAspect="1" noMove="1" noResize="1" noEditPoints="1" noAdjustHandles="1" noChangeArrowheads="1" noChangeShapeType="1" noTextEdit="1"/>
              </p:cNvSpPr>
              <p:nvPr/>
            </p:nvSpPr>
            <p:spPr>
              <a:xfrm>
                <a:off x="5890884" y="1893055"/>
                <a:ext cx="5756365" cy="4491456"/>
              </a:xfrm>
              <a:prstGeom prst="rect">
                <a:avLst/>
              </a:prstGeom>
              <a:blipFill>
                <a:blip r:embed="rId5"/>
                <a:stretch>
                  <a:fillRect l="-1587"/>
                </a:stretch>
              </a:blipFill>
              <a:ln>
                <a:noFill/>
              </a:ln>
              <a:effectLst/>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5237F0E3-CC97-4B6C-854C-CF8675230F61}"/>
              </a:ext>
            </a:extLst>
          </p:cNvPr>
          <p:cNvSpPr txBox="1"/>
          <p:nvPr/>
        </p:nvSpPr>
        <p:spPr>
          <a:xfrm>
            <a:off x="6676467" y="1344755"/>
            <a:ext cx="3818674" cy="461665"/>
          </a:xfrm>
          <a:prstGeom prst="rect">
            <a:avLst/>
          </a:prstGeom>
          <a:noFill/>
        </p:spPr>
        <p:txBody>
          <a:bodyPr wrap="none" rtlCol="0">
            <a:spAutoFit/>
          </a:bodyPr>
          <a:lstStyle/>
          <a:p>
            <a:r>
              <a:rPr lang="ja-JP" altLang="en-US" sz="2400" dirty="0">
                <a:latin typeface="Meiryo UI" panose="020B0604030504040204" pitchFamily="50" charset="-128"/>
                <a:ea typeface="Meiryo UI" panose="020B0604030504040204" pitchFamily="50" charset="-128"/>
              </a:rPr>
              <a:t>棄却サンプリングのアルゴリズム</a:t>
            </a:r>
            <a:endParaRPr kumimoji="1" lang="ja-JP" altLang="en-US" sz="24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702A32BC-F84A-426C-8110-0E5BD1D936BF}"/>
              </a:ext>
            </a:extLst>
          </p:cNvPr>
          <p:cNvSpPr>
            <a:spLocks noChangeAspect="1"/>
          </p:cNvSpPr>
          <p:nvPr/>
        </p:nvSpPr>
        <p:spPr>
          <a:xfrm>
            <a:off x="1687543" y="5242561"/>
            <a:ext cx="144000" cy="144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51A79C69-5088-45F5-8589-D7E96DA2C13D}"/>
              </a:ext>
            </a:extLst>
          </p:cNvPr>
          <p:cNvSpPr>
            <a:spLocks noChangeAspect="1"/>
          </p:cNvSpPr>
          <p:nvPr/>
        </p:nvSpPr>
        <p:spPr>
          <a:xfrm>
            <a:off x="1687543" y="3405412"/>
            <a:ext cx="144000" cy="144000"/>
          </a:xfrm>
          <a:prstGeom prst="ellipse">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BFF6ADBD-250A-417E-8046-F21449520968}"/>
              </a:ext>
            </a:extLst>
          </p:cNvPr>
          <p:cNvCxnSpPr>
            <a:cxnSpLocks/>
          </p:cNvCxnSpPr>
          <p:nvPr/>
        </p:nvCxnSpPr>
        <p:spPr>
          <a:xfrm flipH="1">
            <a:off x="1831543" y="2999863"/>
            <a:ext cx="309618" cy="402528"/>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5" name="直線矢印コネクタ 4">
            <a:extLst>
              <a:ext uri="{FF2B5EF4-FFF2-40B4-BE49-F238E27FC236}">
                <a16:creationId xmlns:a16="http://schemas.microsoft.com/office/drawing/2014/main" id="{1791AC98-59B2-40C8-A10C-37EB59A744F5}"/>
              </a:ext>
            </a:extLst>
          </p:cNvPr>
          <p:cNvCxnSpPr>
            <a:endCxn id="2" idx="4"/>
          </p:cNvCxnSpPr>
          <p:nvPr/>
        </p:nvCxnSpPr>
        <p:spPr>
          <a:xfrm>
            <a:off x="1759543" y="2455817"/>
            <a:ext cx="0" cy="2930744"/>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17" name="テキスト ボックス 16">
            <a:extLst>
              <a:ext uri="{FF2B5EF4-FFF2-40B4-BE49-F238E27FC236}">
                <a16:creationId xmlns:a16="http://schemas.microsoft.com/office/drawing/2014/main" id="{BD5CF64A-376A-4611-81FE-64F6D1BAC11D}"/>
              </a:ext>
            </a:extLst>
          </p:cNvPr>
          <p:cNvSpPr txBox="1"/>
          <p:nvPr/>
        </p:nvSpPr>
        <p:spPr>
          <a:xfrm>
            <a:off x="2105578" y="2633260"/>
            <a:ext cx="311304" cy="461665"/>
          </a:xfrm>
          <a:prstGeom prst="rect">
            <a:avLst/>
          </a:prstGeom>
          <a:noFill/>
        </p:spPr>
        <p:txBody>
          <a:bodyPr wrap="none" rtlCol="0">
            <a:spAutoFit/>
          </a:bodyPr>
          <a:lstStyle/>
          <a:p>
            <a:r>
              <a:rPr kumimoji="1" lang="en-US" altLang="ja-JP" sz="2400" dirty="0">
                <a:solidFill>
                  <a:schemeClr val="accent2"/>
                </a:solidFill>
                <a:latin typeface="Meiryo UI" panose="020B0604030504040204" pitchFamily="50" charset="-128"/>
                <a:ea typeface="Meiryo UI" panose="020B0604030504040204" pitchFamily="50" charset="-128"/>
              </a:rPr>
              <a:t>r</a:t>
            </a:r>
            <a:endParaRPr kumimoji="1" lang="ja-JP" altLang="en-US" sz="2400" dirty="0">
              <a:solidFill>
                <a:schemeClr val="accent2"/>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570204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4769</TotalTime>
  <Words>1012</Words>
  <Application>Microsoft Office PowerPoint</Application>
  <PresentationFormat>ワイド画面</PresentationFormat>
  <Paragraphs>162</Paragraphs>
  <Slides>14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Meiryo UI</vt:lpstr>
      <vt:lpstr>游ゴシック</vt:lpstr>
      <vt:lpstr>游ゴシック Light</vt:lpstr>
      <vt:lpstr>Arial</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tetsuya t</dc:creator>
  <cp:lastModifiedBy>tetsuya t</cp:lastModifiedBy>
  <cp:revision>144</cp:revision>
  <dcterms:created xsi:type="dcterms:W3CDTF">2017-12-20T12:04:47Z</dcterms:created>
  <dcterms:modified xsi:type="dcterms:W3CDTF">2018-01-27T04:01:55Z</dcterms:modified>
</cp:coreProperties>
</file>