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332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2" r:id="rId12"/>
    <p:sldId id="341" r:id="rId13"/>
    <p:sldId id="343" r:id="rId14"/>
    <p:sldId id="323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9FF99"/>
    <a:srgbClr val="FFCC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31B6A-92DD-48D5-B859-2DB4893EE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938FE91E-5BB8-4E9A-910B-AF42898CD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B8A4DC-23D7-4F41-AEC8-33C4A1C60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4AC873-13D6-46BB-8D8B-30DD0493F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031491-F0F2-4C48-81DB-D74B26BF6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634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0DFE1A-DEB6-4E50-9BF9-489586620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39F5AB-C188-4664-8EC2-EE390D025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F31FD2-4F7B-4F3C-8C8C-6D09E23F4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9D2F8D-08A7-4BE6-91AA-2874D8D4B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6D947A-CD3A-401B-8788-3228FEF2C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132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5A23922-06E9-4355-9FDC-85B88560EF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C39D56F-E7F9-4F7A-AB75-BC3C32D3F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214983-6D90-4C1D-A8DD-E30F5F053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4400AD-958D-4188-A604-FCB267149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857CC2-F188-493D-B0D0-52B58A24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3075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47EC60-0E46-423F-94D9-E247E3844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3D67E3-C385-4B81-AF6E-D144A47C2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B8AD5F-CA5E-4595-9908-516E648CC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B29551-5D82-4686-A0D2-6F20464FA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386F68-F3A7-4F2B-A96A-70691A7D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2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F90853-64EA-4DD2-80C7-E55C20BD9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3964B8-23C3-4596-9B60-B52081176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83EFF4-76F4-40B0-9C9B-538C127C6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D17F6E-127E-42BE-B240-2555A3A94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FF002E-2F22-4822-9362-F10E5F0B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9879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2B8409-8E40-414A-AFFF-DDB564EB7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50DDA1-201A-4E95-B1ED-6FBF9C231D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D6E8C88-83BD-40CD-BFE4-80F0CD578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636E1C2-E713-478F-B52C-F3A1AECF9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3F358F0-E89E-4AD7-85CA-E2D37E3D1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456F50-59B3-4F36-9968-BB88F326D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3349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781067-1FF5-4371-A6F8-19013C868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B3B800-30C6-43A2-A635-62E34C1E6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0D85788-252C-42AD-80FA-28532CE5A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5809E12-AA39-461F-BAFE-F946C48EE7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6F08E07-9A56-4B8C-A481-46EC92FC03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67C635F-6C45-4C1F-A501-8043075D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1E7F0B0-33EA-44D5-95EB-789B58930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0F52FBF-BBFE-417E-9998-9E482D554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10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BA8B93-8753-495A-AFA6-9D243B0D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795C710-70E1-43FB-941D-E219CB06D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9AC0BE2-38C2-4B9E-B6FF-AEB285F79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4CA4796-E2EB-4E71-BB03-555D67B1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70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721B895-A1DF-40F1-8BA7-DD29F0838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2E5D0D5-A395-4E86-A022-E1EC92AF5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E826A7-0B14-4B0E-B4E5-B33F75978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282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930B79-84B9-456A-8B98-EDD4C3EA5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85B831-233A-4BE3-A081-D7B7F1BAF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BFCB22A-0BCA-4054-8512-F1D09C811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08CBD0B-8213-4F93-A710-72A8C8672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5A86B8-9E05-4B67-A93D-DE8A8FB50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9DE324-DCA8-4AC9-81F2-811C605FA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368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9EDB76-9E7E-4B26-8C2D-58A5013CB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672B0E-42A9-4882-8F40-F03D84532E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6DC5AB-672B-4977-A368-1CF640465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50B351B-88C2-4661-8CCB-1DDE34A5C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A60F26-3B9B-4CA0-BE5D-0175F39C5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2B9FC7-C66A-4765-BDE3-915AA6148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070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DE29723-876A-4916-BF1A-78039BFA6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CF10D0-54D6-4E13-B72B-C765E09ED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B2D8A4-28E4-42C0-9E9B-3135F083C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09537-CC24-4F06-9D3E-2D3FC8049D88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548A5B-53F3-484E-A68E-3F8505C11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DFF2EB-CA09-463B-B817-BBA7F79CC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7972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E5D5B68-5AC7-45F7-8C5A-40C461F6D3D7}"/>
              </a:ext>
            </a:extLst>
          </p:cNvPr>
          <p:cNvSpPr/>
          <p:nvPr/>
        </p:nvSpPr>
        <p:spPr>
          <a:xfrm>
            <a:off x="3946697" y="1276858"/>
            <a:ext cx="4450081" cy="1672045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次元の呪い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2442060" y="3735791"/>
            <a:ext cx="7276706" cy="1606733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この講義で身に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付く事</a:t>
            </a:r>
          </a:p>
          <a:p>
            <a:pPr marL="514350" indent="-514350">
              <a:buFont typeface="+mj-lt"/>
              <a:buAutoNum type="romanUcPeriod"/>
            </a:pP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次元の呪いとは何かが理解できる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514350" indent="-514350">
              <a:buFont typeface="+mj-lt"/>
              <a:buAutoNum type="romanUcPeriod"/>
            </a:pP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単純なモンテカルロ法の限界が理解できる。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1115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2AF4C079-A03F-4F78-8290-0080C9AA2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04" y="1751804"/>
            <a:ext cx="4144092" cy="4144092"/>
          </a:xfrm>
          <a:prstGeom prst="rect">
            <a:avLst/>
          </a:prstGeom>
        </p:spPr>
      </p:pic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求め方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1207720-810B-4D09-88D4-F3853312364C}"/>
              </a:ext>
            </a:extLst>
          </p:cNvPr>
          <p:cNvSpPr txBox="1"/>
          <p:nvPr/>
        </p:nvSpPr>
        <p:spPr>
          <a:xfrm>
            <a:off x="1439766" y="1597520"/>
            <a:ext cx="2165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次元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球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の場合</a:t>
            </a: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E7EA16F9-9A33-4173-8D8B-8CE8773FAB66}"/>
              </a:ext>
            </a:extLst>
          </p:cNvPr>
          <p:cNvSpPr>
            <a:spLocks noChangeAspect="1"/>
          </p:cNvSpPr>
          <p:nvPr/>
        </p:nvSpPr>
        <p:spPr>
          <a:xfrm>
            <a:off x="2279250" y="3863534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FE6C71AD-2ED4-4D9D-8B45-03747DAB3DB8}"/>
              </a:ext>
            </a:extLst>
          </p:cNvPr>
          <p:cNvSpPr>
            <a:spLocks noChangeAspect="1"/>
          </p:cNvSpPr>
          <p:nvPr/>
        </p:nvSpPr>
        <p:spPr>
          <a:xfrm>
            <a:off x="1961578" y="4255216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EC9E534E-E5CA-489C-A3C0-696A690DA893}"/>
              </a:ext>
            </a:extLst>
          </p:cNvPr>
          <p:cNvSpPr>
            <a:spLocks noChangeAspect="1"/>
          </p:cNvSpPr>
          <p:nvPr/>
        </p:nvSpPr>
        <p:spPr>
          <a:xfrm>
            <a:off x="1197508" y="3304340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A578F038-8CE3-48AC-BEE1-DF44D01A9773}"/>
              </a:ext>
            </a:extLst>
          </p:cNvPr>
          <p:cNvSpPr>
            <a:spLocks noChangeAspect="1"/>
          </p:cNvSpPr>
          <p:nvPr/>
        </p:nvSpPr>
        <p:spPr>
          <a:xfrm>
            <a:off x="1817578" y="3156840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93C2C079-F785-4649-8D12-7FCD8D9DA5F3}"/>
              </a:ext>
            </a:extLst>
          </p:cNvPr>
          <p:cNvSpPr>
            <a:spLocks noChangeAspect="1"/>
          </p:cNvSpPr>
          <p:nvPr/>
        </p:nvSpPr>
        <p:spPr>
          <a:xfrm>
            <a:off x="1053508" y="4077570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FB8541AF-1377-463B-9A1A-D1F9E4066ED6}"/>
              </a:ext>
            </a:extLst>
          </p:cNvPr>
          <p:cNvSpPr>
            <a:spLocks noChangeAspect="1"/>
          </p:cNvSpPr>
          <p:nvPr/>
        </p:nvSpPr>
        <p:spPr>
          <a:xfrm>
            <a:off x="2521508" y="4278728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1C2004AB-A9F7-43E2-B65B-96E09171E554}"/>
              </a:ext>
            </a:extLst>
          </p:cNvPr>
          <p:cNvSpPr>
            <a:spLocks noChangeAspect="1"/>
          </p:cNvSpPr>
          <p:nvPr/>
        </p:nvSpPr>
        <p:spPr>
          <a:xfrm>
            <a:off x="2203836" y="4670410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06DEFB30-1496-4079-AC33-7F42BAF1E28F}"/>
              </a:ext>
            </a:extLst>
          </p:cNvPr>
          <p:cNvSpPr>
            <a:spLocks noChangeAspect="1"/>
          </p:cNvSpPr>
          <p:nvPr/>
        </p:nvSpPr>
        <p:spPr>
          <a:xfrm>
            <a:off x="1439766" y="3719534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4D96A837-B4B1-41C8-B152-3C2DB36AA630}"/>
              </a:ext>
            </a:extLst>
          </p:cNvPr>
          <p:cNvSpPr>
            <a:spLocks noChangeAspect="1"/>
          </p:cNvSpPr>
          <p:nvPr/>
        </p:nvSpPr>
        <p:spPr>
          <a:xfrm>
            <a:off x="2059836" y="3572034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8886D1C3-A16D-4EBC-9F47-503672FF8374}"/>
              </a:ext>
            </a:extLst>
          </p:cNvPr>
          <p:cNvSpPr>
            <a:spLocks noChangeAspect="1"/>
          </p:cNvSpPr>
          <p:nvPr/>
        </p:nvSpPr>
        <p:spPr>
          <a:xfrm>
            <a:off x="1295766" y="4492764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EFC765D0-603D-4F54-9C3A-53A7E581939D}"/>
              </a:ext>
            </a:extLst>
          </p:cNvPr>
          <p:cNvSpPr>
            <a:spLocks noChangeAspect="1"/>
          </p:cNvSpPr>
          <p:nvPr/>
        </p:nvSpPr>
        <p:spPr>
          <a:xfrm>
            <a:off x="3081438" y="3878253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1F67BA1B-9C1D-4583-8EA9-8E09C88E1C10}"/>
              </a:ext>
            </a:extLst>
          </p:cNvPr>
          <p:cNvSpPr>
            <a:spLocks noChangeAspect="1"/>
          </p:cNvSpPr>
          <p:nvPr/>
        </p:nvSpPr>
        <p:spPr>
          <a:xfrm>
            <a:off x="2665508" y="5074401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8BE84739-0FCD-4839-BD6B-4A63F1E33D55}"/>
              </a:ext>
            </a:extLst>
          </p:cNvPr>
          <p:cNvSpPr>
            <a:spLocks noChangeAspect="1"/>
          </p:cNvSpPr>
          <p:nvPr/>
        </p:nvSpPr>
        <p:spPr>
          <a:xfrm>
            <a:off x="1757438" y="4896755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A8310BB7-729A-42B4-A7E0-E5307700470A}"/>
              </a:ext>
            </a:extLst>
          </p:cNvPr>
          <p:cNvSpPr>
            <a:spLocks noChangeAspect="1"/>
          </p:cNvSpPr>
          <p:nvPr/>
        </p:nvSpPr>
        <p:spPr>
          <a:xfrm>
            <a:off x="3225438" y="5097913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356C5BF5-CAD2-42D3-BFC8-E835D44BF9A0}"/>
              </a:ext>
            </a:extLst>
          </p:cNvPr>
          <p:cNvSpPr>
            <a:spLocks noChangeAspect="1"/>
          </p:cNvSpPr>
          <p:nvPr/>
        </p:nvSpPr>
        <p:spPr>
          <a:xfrm>
            <a:off x="2143696" y="4538719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1BC42782-599F-49EB-8EE5-0E0A1DDC4ADD}"/>
              </a:ext>
            </a:extLst>
          </p:cNvPr>
          <p:cNvSpPr>
            <a:spLocks noChangeAspect="1"/>
          </p:cNvSpPr>
          <p:nvPr/>
        </p:nvSpPr>
        <p:spPr>
          <a:xfrm>
            <a:off x="2200738" y="2479146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E9C1867C-DAC6-4CBA-B3F6-1BB1F92C6A72}"/>
              </a:ext>
            </a:extLst>
          </p:cNvPr>
          <p:cNvSpPr>
            <a:spLocks noChangeAspect="1"/>
          </p:cNvSpPr>
          <p:nvPr/>
        </p:nvSpPr>
        <p:spPr>
          <a:xfrm>
            <a:off x="2760668" y="2502658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AB4D7CED-4D65-40AD-B197-E2B8B3DEFBBC}"/>
              </a:ext>
            </a:extLst>
          </p:cNvPr>
          <p:cNvSpPr>
            <a:spLocks noChangeAspect="1"/>
          </p:cNvSpPr>
          <p:nvPr/>
        </p:nvSpPr>
        <p:spPr>
          <a:xfrm>
            <a:off x="2442996" y="2894340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7DF3379-A049-43AD-80D9-10DEEBCD2939}"/>
              </a:ext>
            </a:extLst>
          </p:cNvPr>
          <p:cNvSpPr>
            <a:spLocks noChangeAspect="1"/>
          </p:cNvSpPr>
          <p:nvPr/>
        </p:nvSpPr>
        <p:spPr>
          <a:xfrm>
            <a:off x="2904668" y="3298331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EB2190B0-6295-4BC4-882B-5729FC5C9DFB}"/>
              </a:ext>
            </a:extLst>
          </p:cNvPr>
          <p:cNvSpPr>
            <a:spLocks noChangeAspect="1"/>
          </p:cNvSpPr>
          <p:nvPr/>
        </p:nvSpPr>
        <p:spPr>
          <a:xfrm>
            <a:off x="1996598" y="3120685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70741A5F-1D9F-4568-A80E-EF7C70EDCB54}"/>
              </a:ext>
            </a:extLst>
          </p:cNvPr>
          <p:cNvSpPr>
            <a:spLocks noChangeAspect="1"/>
          </p:cNvSpPr>
          <p:nvPr/>
        </p:nvSpPr>
        <p:spPr>
          <a:xfrm>
            <a:off x="3464598" y="3321843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59381A07-2FFC-40AD-8B2C-AFAC0126C985}"/>
              </a:ext>
            </a:extLst>
          </p:cNvPr>
          <p:cNvSpPr>
            <a:spLocks noChangeAspect="1"/>
          </p:cNvSpPr>
          <p:nvPr/>
        </p:nvSpPr>
        <p:spPr>
          <a:xfrm>
            <a:off x="2382856" y="2762649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9890367E-4AF9-4B28-833D-F294BF9BAA99}"/>
              </a:ext>
            </a:extLst>
          </p:cNvPr>
          <p:cNvSpPr/>
          <p:nvPr/>
        </p:nvSpPr>
        <p:spPr>
          <a:xfrm>
            <a:off x="4284328" y="1588526"/>
            <a:ext cx="7694852" cy="2027434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ja-JP" altLang="en-US" sz="3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実際に</a:t>
            </a:r>
            <a:r>
              <a:rPr lang="en-US" altLang="ja-JP" sz="3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Python</a:t>
            </a:r>
            <a:r>
              <a:rPr lang="ja-JP" altLang="en-US" sz="3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で計算してみましょう</a:t>
            </a:r>
            <a:endParaRPr lang="en-US" altLang="ja-JP" sz="3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24D00C69-E889-4438-8C25-33BBAAFAA5A2}"/>
              </a:ext>
            </a:extLst>
          </p:cNvPr>
          <p:cNvSpPr/>
          <p:nvPr/>
        </p:nvSpPr>
        <p:spPr>
          <a:xfrm>
            <a:off x="4284328" y="3893903"/>
            <a:ext cx="7694852" cy="2027434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ja-JP" altLang="en-US" sz="3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次元が高くなってくると受容確率が</a:t>
            </a:r>
            <a:endParaRPr lang="en-US" altLang="ja-JP" sz="3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 algn="ctr"/>
            <a:r>
              <a:rPr lang="ja-JP" altLang="en-US" sz="3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どう変化するかに着目しましょう</a:t>
            </a:r>
            <a:endParaRPr lang="en-US" altLang="ja-JP" sz="3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3569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350B871-0F03-4B6F-8F2F-A5C9B36124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67" y="1754253"/>
            <a:ext cx="6687809" cy="4458539"/>
          </a:xfrm>
          <a:prstGeom prst="rect">
            <a:avLst/>
          </a:prstGeom>
        </p:spPr>
      </p:pic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次元の呪い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440E7ECE-DA2E-4089-A72B-A282DB8719E4}"/>
              </a:ext>
            </a:extLst>
          </p:cNvPr>
          <p:cNvSpPr txBox="1"/>
          <p:nvPr/>
        </p:nvSpPr>
        <p:spPr>
          <a:xfrm>
            <a:off x="2186800" y="1276858"/>
            <a:ext cx="33201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N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次元球体積の解析解と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モンテカルロ法の結果の比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8259CA0A-4A8E-4AB5-BAA4-7218E852DD56}"/>
              </a:ext>
            </a:extLst>
          </p:cNvPr>
          <p:cNvSpPr/>
          <p:nvPr/>
        </p:nvSpPr>
        <p:spPr>
          <a:xfrm>
            <a:off x="7263451" y="1692356"/>
            <a:ext cx="4692465" cy="2027434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3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</a:t>
            </a:r>
            <a:r>
              <a:rPr lang="ja-JP" altLang="en-US" sz="3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次元以上では</a:t>
            </a:r>
            <a:endParaRPr lang="en-US" altLang="ja-JP" sz="3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 algn="ctr"/>
            <a:r>
              <a:rPr lang="ja-JP" altLang="en-US" sz="3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ずれが顕著に</a:t>
            </a:r>
            <a:endParaRPr lang="en-US" altLang="ja-JP" sz="3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 algn="ctr"/>
            <a:r>
              <a:rPr lang="en-US" altLang="ja-JP" sz="3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3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次元の呪い</a:t>
            </a:r>
            <a:r>
              <a:rPr lang="en-US" altLang="ja-JP" sz="3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83EA5D90-CCB6-463E-A0F7-90CD4495E6B0}"/>
              </a:ext>
            </a:extLst>
          </p:cNvPr>
          <p:cNvSpPr/>
          <p:nvPr/>
        </p:nvSpPr>
        <p:spPr>
          <a:xfrm>
            <a:off x="7263450" y="3921384"/>
            <a:ext cx="4692465" cy="2027434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ja-JP" altLang="en-US" sz="3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なぜずれてくるのか？</a:t>
            </a:r>
            <a:endParaRPr lang="en-US" altLang="ja-JP" sz="3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3828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8ED9EF9-FDC1-44A0-B974-05A831750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758" y="1633819"/>
            <a:ext cx="5434147" cy="36227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09E0A871-695B-4EBE-A898-FC5665C9D180}"/>
                  </a:ext>
                </a:extLst>
              </p:cNvPr>
              <p:cNvSpPr/>
              <p:nvPr/>
            </p:nvSpPr>
            <p:spPr>
              <a:xfrm>
                <a:off x="1992744" y="5256583"/>
                <a:ext cx="2850973" cy="1417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en-US" altLang="ja-JP" sz="3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3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𝑁</m:t>
                          </m:r>
                        </m:sub>
                      </m:sSub>
                      <m:r>
                        <a:rPr lang="en-US" altLang="ja-JP" sz="3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</m:t>
                      </m:r>
                      <m:f>
                        <m:fPr>
                          <m:ctrlPr>
                            <a:rPr lang="en-US" altLang="ja-JP" sz="3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3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sSupPr>
                            <m:e>
                              <m:r>
                                <a:rPr lang="ja-JP" altLang="en-US" sz="3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ja-JP" sz="3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𝑁</m:t>
                              </m:r>
                              <m:r>
                                <a:rPr lang="en-US" altLang="ja-JP" sz="3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/2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l-GR" altLang="ja-JP" sz="3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l-GR" altLang="ja-JP" sz="3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3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3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US" altLang="ja-JP" sz="3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ja-JP" sz="3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ja-JP" sz="3000" dirty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09E0A871-695B-4EBE-A898-FC5665C9D1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744" y="5256583"/>
                <a:ext cx="2850973" cy="14176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図 7">
            <a:extLst>
              <a:ext uri="{FF2B5EF4-FFF2-40B4-BE49-F238E27FC236}">
                <a16:creationId xmlns:a16="http://schemas.microsoft.com/office/drawing/2014/main" id="{3C440FE6-9BB9-4396-887E-03DACA1DCD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67" y="1431142"/>
            <a:ext cx="5275310" cy="3516873"/>
          </a:xfrm>
          <a:prstGeom prst="rect">
            <a:avLst/>
          </a:prstGeom>
        </p:spPr>
      </p:pic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次元の呪い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440E7ECE-DA2E-4089-A72B-A282DB8719E4}"/>
              </a:ext>
            </a:extLst>
          </p:cNvPr>
          <p:cNvSpPr txBox="1"/>
          <p:nvPr/>
        </p:nvSpPr>
        <p:spPr>
          <a:xfrm>
            <a:off x="2140468" y="1276858"/>
            <a:ext cx="2258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N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次元球の体積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E98E9B57-F033-4E5B-8F17-FF0328125A4B}"/>
              </a:ext>
            </a:extLst>
          </p:cNvPr>
          <p:cNvSpPr txBox="1"/>
          <p:nvPr/>
        </p:nvSpPr>
        <p:spPr>
          <a:xfrm>
            <a:off x="8214132" y="1291988"/>
            <a:ext cx="1975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超格子の体積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62FED726-7B67-4CD4-8D70-090BFD86212B}"/>
                  </a:ext>
                </a:extLst>
              </p:cNvPr>
              <p:cNvSpPr/>
              <p:nvPr/>
            </p:nvSpPr>
            <p:spPr>
              <a:xfrm>
                <a:off x="8800832" y="5598414"/>
                <a:ext cx="80182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pPr>
                        <m:e>
                          <m:r>
                            <a:rPr lang="en-US" altLang="ja-JP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2</m:t>
                          </m:r>
                        </m:e>
                        <m:sup>
                          <m:r>
                            <a:rPr lang="en-US" altLang="ja-JP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US" altLang="ja-JP" sz="3200" dirty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62FED726-7B67-4CD4-8D70-090BFD8621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0832" y="5598414"/>
                <a:ext cx="801823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76C74BE6-9127-4AFF-8BA4-C123AE758820}"/>
              </a:ext>
            </a:extLst>
          </p:cNvPr>
          <p:cNvSpPr txBox="1"/>
          <p:nvPr/>
        </p:nvSpPr>
        <p:spPr>
          <a:xfrm>
            <a:off x="1542730" y="3445514"/>
            <a:ext cx="255550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kumimoji="1" lang="ja-JP" altLang="en-US" sz="3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次元で最大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6D03512-C8D9-441B-9AD0-0075C6953737}"/>
              </a:ext>
            </a:extLst>
          </p:cNvPr>
          <p:cNvSpPr txBox="1"/>
          <p:nvPr/>
        </p:nvSpPr>
        <p:spPr>
          <a:xfrm>
            <a:off x="8010472" y="2427140"/>
            <a:ext cx="105670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発散</a:t>
            </a:r>
          </a:p>
        </p:txBody>
      </p:sp>
    </p:spTree>
    <p:extLst>
      <p:ext uri="{BB962C8B-B14F-4D97-AF65-F5344CB8AC3E}">
        <p14:creationId xmlns:p14="http://schemas.microsoft.com/office/powerpoint/2010/main" val="2918376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次元の呪い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直方体 13">
            <a:extLst>
              <a:ext uri="{FF2B5EF4-FFF2-40B4-BE49-F238E27FC236}">
                <a16:creationId xmlns:a16="http://schemas.microsoft.com/office/drawing/2014/main" id="{8D41E4E8-280B-4FEA-A4A2-46B4CA483C83}"/>
              </a:ext>
            </a:extLst>
          </p:cNvPr>
          <p:cNvSpPr/>
          <p:nvPr/>
        </p:nvSpPr>
        <p:spPr>
          <a:xfrm>
            <a:off x="932262" y="2863553"/>
            <a:ext cx="4161801" cy="3401227"/>
          </a:xfrm>
          <a:prstGeom prst="cube">
            <a:avLst/>
          </a:prstGeom>
          <a:solidFill>
            <a:schemeClr val="bg2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61F162A6-5A0A-4E11-9A7E-A82EF545F6DF}"/>
              </a:ext>
            </a:extLst>
          </p:cNvPr>
          <p:cNvCxnSpPr/>
          <p:nvPr/>
        </p:nvCxnSpPr>
        <p:spPr>
          <a:xfrm flipV="1">
            <a:off x="2914115" y="2504630"/>
            <a:ext cx="0" cy="2290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C2538561-1732-4D82-9C90-6D90BF9CC743}"/>
              </a:ext>
            </a:extLst>
          </p:cNvPr>
          <p:cNvCxnSpPr>
            <a:cxnSpLocks/>
          </p:cNvCxnSpPr>
          <p:nvPr/>
        </p:nvCxnSpPr>
        <p:spPr>
          <a:xfrm flipH="1">
            <a:off x="743483" y="4785645"/>
            <a:ext cx="2170633" cy="1313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BCBF073A-C5CF-4DF4-A226-D008E7600121}"/>
              </a:ext>
            </a:extLst>
          </p:cNvPr>
          <p:cNvCxnSpPr>
            <a:cxnSpLocks/>
          </p:cNvCxnSpPr>
          <p:nvPr/>
        </p:nvCxnSpPr>
        <p:spPr>
          <a:xfrm flipH="1">
            <a:off x="2521009" y="4794902"/>
            <a:ext cx="393107" cy="1743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CA24F9D1-AE50-447F-BE9B-31F4D2152219}"/>
              </a:ext>
            </a:extLst>
          </p:cNvPr>
          <p:cNvCxnSpPr>
            <a:cxnSpLocks/>
          </p:cNvCxnSpPr>
          <p:nvPr/>
        </p:nvCxnSpPr>
        <p:spPr>
          <a:xfrm>
            <a:off x="2914115" y="4794902"/>
            <a:ext cx="1136591" cy="1743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EAAC2BD9-9056-4494-A37B-8F1A9698CB49}"/>
              </a:ext>
            </a:extLst>
          </p:cNvPr>
          <p:cNvCxnSpPr>
            <a:cxnSpLocks/>
          </p:cNvCxnSpPr>
          <p:nvPr/>
        </p:nvCxnSpPr>
        <p:spPr>
          <a:xfrm>
            <a:off x="2914114" y="4785645"/>
            <a:ext cx="2411338" cy="129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AA37BFA2-1B9C-402B-9E36-0544223C42E7}"/>
              </a:ext>
            </a:extLst>
          </p:cNvPr>
          <p:cNvCxnSpPr>
            <a:cxnSpLocks/>
          </p:cNvCxnSpPr>
          <p:nvPr/>
        </p:nvCxnSpPr>
        <p:spPr>
          <a:xfrm flipH="1" flipV="1">
            <a:off x="625708" y="4428501"/>
            <a:ext cx="2288405" cy="357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31DFC997-6FFB-4198-8EDD-5328A79E63A9}"/>
              </a:ext>
            </a:extLst>
          </p:cNvPr>
          <p:cNvSpPr txBox="1"/>
          <p:nvPr/>
        </p:nvSpPr>
        <p:spPr>
          <a:xfrm>
            <a:off x="790943" y="1482920"/>
            <a:ext cx="4786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超格子と超球の体積比較のイメージ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*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D2B1DB3-9599-4B58-A4D3-96EC1FD6FEB2}"/>
              </a:ext>
            </a:extLst>
          </p:cNvPr>
          <p:cNvSpPr txBox="1"/>
          <p:nvPr/>
        </p:nvSpPr>
        <p:spPr>
          <a:xfrm>
            <a:off x="1152378" y="1844541"/>
            <a:ext cx="44759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*4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次元以上は可視化できないので正しい図ではない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あくまで感覚を掴むための参考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9153227F-AA6E-482C-9E71-C9BD57A0B8B7}"/>
                  </a:ext>
                </a:extLst>
              </p:cNvPr>
              <p:cNvSpPr/>
              <p:nvPr/>
            </p:nvSpPr>
            <p:spPr>
              <a:xfrm>
                <a:off x="6861797" y="2117631"/>
                <a:ext cx="4692465" cy="130923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  <a:alpha val="50000"/>
                </a:schemeClr>
              </a:solidFill>
              <a:ln>
                <a:noFill/>
              </a:ln>
              <a:effectLst/>
            </p:spPr>
            <p:style>
              <a:lnRef idx="0">
                <a:scrgbClr r="0" g="0" b="0"/>
              </a:lnRef>
              <a:fillRef idx="1002">
                <a:schemeClr val="dk1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ja-JP" altLang="en-US" sz="3400" dirty="0">
                    <a:solidFill>
                      <a:prstClr val="black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3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3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3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𝑁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ja-JP" sz="3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sSupPr>
                          <m:e>
                            <m:r>
                              <a:rPr lang="en-US" altLang="ja-JP" sz="3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ja-JP" sz="3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𝑁</m:t>
                            </m:r>
                          </m:sup>
                        </m:sSup>
                      </m:den>
                    </m:f>
                    <m:r>
                      <a:rPr lang="en-US" altLang="ja-JP" sz="3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=3.7×</m:t>
                    </m:r>
                    <m:sSup>
                      <m:sSupPr>
                        <m:ctrlPr>
                          <a:rPr lang="en-US" altLang="ja-JP" sz="3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3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en-US" altLang="ja-JP" sz="3400" dirty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9153227F-AA6E-482C-9E71-C9BD57A0B8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797" y="2117631"/>
                <a:ext cx="4692465" cy="13092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楕円 45">
            <a:extLst>
              <a:ext uri="{FF2B5EF4-FFF2-40B4-BE49-F238E27FC236}">
                <a16:creationId xmlns:a16="http://schemas.microsoft.com/office/drawing/2014/main" id="{F4382090-45ED-4427-BB52-A50DB596D914}"/>
              </a:ext>
            </a:extLst>
          </p:cNvPr>
          <p:cNvSpPr>
            <a:spLocks noChangeAspect="1"/>
          </p:cNvSpPr>
          <p:nvPr/>
        </p:nvSpPr>
        <p:spPr>
          <a:xfrm>
            <a:off x="2885712" y="4739459"/>
            <a:ext cx="73895" cy="738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4FF47ECD-E997-4C46-80C3-0D6EBFC642ED}"/>
              </a:ext>
            </a:extLst>
          </p:cNvPr>
          <p:cNvSpPr txBox="1"/>
          <p:nvPr/>
        </p:nvSpPr>
        <p:spPr>
          <a:xfrm>
            <a:off x="3203867" y="402086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超球</a:t>
            </a:r>
            <a:endParaRPr kumimoji="1" lang="en-US" altLang="ja-JP" sz="24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131937B8-BC8C-4F37-8465-14E0660FA1D1}"/>
              </a:ext>
            </a:extLst>
          </p:cNvPr>
          <p:cNvCxnSpPr>
            <a:cxnSpLocks/>
          </p:cNvCxnSpPr>
          <p:nvPr/>
        </p:nvCxnSpPr>
        <p:spPr>
          <a:xfrm flipH="1">
            <a:off x="2972478" y="4456586"/>
            <a:ext cx="326698" cy="2597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2B00FB81-812D-4903-BF70-087ABB62A9F7}"/>
              </a:ext>
            </a:extLst>
          </p:cNvPr>
          <p:cNvSpPr txBox="1"/>
          <p:nvPr/>
        </p:nvSpPr>
        <p:spPr>
          <a:xfrm>
            <a:off x="5245491" y="3306824"/>
            <a:ext cx="1125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超</a:t>
            </a:r>
            <a:r>
              <a:rPr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格子</a:t>
            </a:r>
            <a:endParaRPr kumimoji="1" lang="en-US" altLang="ja-JP" sz="24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031D59F9-BC7B-4BD8-A2C5-048F4C876D92}"/>
              </a:ext>
            </a:extLst>
          </p:cNvPr>
          <p:cNvCxnSpPr>
            <a:cxnSpLocks/>
          </p:cNvCxnSpPr>
          <p:nvPr/>
        </p:nvCxnSpPr>
        <p:spPr>
          <a:xfrm flipH="1">
            <a:off x="5014102" y="3742544"/>
            <a:ext cx="326698" cy="2597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77586AA1-1ADC-42CD-B599-326CE0D4634D}"/>
              </a:ext>
            </a:extLst>
          </p:cNvPr>
          <p:cNvSpPr txBox="1"/>
          <p:nvPr/>
        </p:nvSpPr>
        <p:spPr>
          <a:xfrm>
            <a:off x="7570497" y="1227702"/>
            <a:ext cx="30925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超球と超格子の体積比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(14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次元の場合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C1E59018-80B6-4463-88A6-B23AD7A8773B}"/>
              </a:ext>
            </a:extLst>
          </p:cNvPr>
          <p:cNvSpPr/>
          <p:nvPr/>
        </p:nvSpPr>
        <p:spPr>
          <a:xfrm>
            <a:off x="6861797" y="4194362"/>
            <a:ext cx="4692465" cy="784228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ja-JP" altLang="en-US" sz="3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的が小さすぎて当たらない</a:t>
            </a:r>
            <a:endParaRPr lang="en-US" altLang="ja-JP" sz="3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C937719D-E06E-43E3-B7CA-EAC0B425B075}"/>
              </a:ext>
            </a:extLst>
          </p:cNvPr>
          <p:cNvSpPr txBox="1"/>
          <p:nvPr/>
        </p:nvSpPr>
        <p:spPr>
          <a:xfrm>
            <a:off x="6861797" y="3537445"/>
            <a:ext cx="14574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すなわち</a:t>
            </a:r>
            <a:endParaRPr kumimoji="1"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995F709-6296-4314-9D1C-84B5DC183DA0}"/>
              </a:ext>
            </a:extLst>
          </p:cNvPr>
          <p:cNvSpPr txBox="1"/>
          <p:nvPr/>
        </p:nvSpPr>
        <p:spPr>
          <a:xfrm>
            <a:off x="5808305" y="5158741"/>
            <a:ext cx="62023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毎回ランダムに点を打つだけだと</a:t>
            </a:r>
            <a:endParaRPr kumimoji="1" lang="en-US" altLang="ja-JP" sz="3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限界がある</a:t>
            </a:r>
            <a:r>
              <a:rPr lang="en-US" altLang="ja-JP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(MCMC</a:t>
            </a:r>
            <a:r>
              <a:rPr lang="ja-JP" altLang="en-US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が必要になってくる</a:t>
            </a:r>
            <a:r>
              <a:rPr lang="en-US" altLang="ja-JP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en-US" altLang="ja-JP" sz="3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5319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7119463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まとめ</a:t>
            </a:r>
            <a:endParaRPr kumimoji="1"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6C5780A-2D6C-4E01-8C12-F54BE594E76E}"/>
              </a:ext>
            </a:extLst>
          </p:cNvPr>
          <p:cNvSpPr/>
          <p:nvPr/>
        </p:nvSpPr>
        <p:spPr>
          <a:xfrm>
            <a:off x="188329" y="1973595"/>
            <a:ext cx="5991497" cy="3307706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高次元空間で発生する次元の呪いを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次元球を例に学習した。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次元の呪いがなぜ発生するのか、メカニズムを学習し、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MCMC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が必要になってくる理由を学習した。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C6D5B97A-CF0E-45C4-B69B-87DE9F755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5137" y="1349467"/>
            <a:ext cx="5238786" cy="232645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27D0B19-A58E-49F7-B95B-150F042207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5137" y="3902815"/>
            <a:ext cx="5887805" cy="279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52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物体 が含まれている画像&#10;&#10;高い精度で生成された説明">
            <a:extLst>
              <a:ext uri="{FF2B5EF4-FFF2-40B4-BE49-F238E27FC236}">
                <a16:creationId xmlns:a16="http://schemas.microsoft.com/office/drawing/2014/main" id="{A3BB8C1F-04F8-4AD5-AB98-85D3D8F53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82" y="1837509"/>
            <a:ext cx="5979527" cy="3986351"/>
          </a:xfrm>
          <a:prstGeom prst="rect">
            <a:avLst/>
          </a:prstGeom>
        </p:spPr>
      </p:pic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棄却サンプリング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復習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8525E1C-6276-4403-8421-022CD82089CC}"/>
              </a:ext>
            </a:extLst>
          </p:cNvPr>
          <p:cNvSpPr txBox="1"/>
          <p:nvPr/>
        </p:nvSpPr>
        <p:spPr>
          <a:xfrm>
            <a:off x="1156297" y="1344755"/>
            <a:ext cx="43652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α=1.5, β=2.0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Beta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分布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赤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a=0, b=1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の一様分布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黒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702A32BC-F84A-426C-8110-0E5BD1D936BF}"/>
              </a:ext>
            </a:extLst>
          </p:cNvPr>
          <p:cNvSpPr>
            <a:spLocks noChangeAspect="1"/>
          </p:cNvSpPr>
          <p:nvPr/>
        </p:nvSpPr>
        <p:spPr>
          <a:xfrm>
            <a:off x="1687543" y="5242561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51A79C69-5088-45F5-8589-D7E96DA2C13D}"/>
              </a:ext>
            </a:extLst>
          </p:cNvPr>
          <p:cNvSpPr>
            <a:spLocks noChangeAspect="1"/>
          </p:cNvSpPr>
          <p:nvPr/>
        </p:nvSpPr>
        <p:spPr>
          <a:xfrm>
            <a:off x="1687543" y="3405412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77FD950C-DCB5-4F85-BE74-189B423C8CC4}"/>
              </a:ext>
            </a:extLst>
          </p:cNvPr>
          <p:cNvSpPr>
            <a:spLocks noChangeAspect="1"/>
          </p:cNvSpPr>
          <p:nvPr/>
        </p:nvSpPr>
        <p:spPr>
          <a:xfrm>
            <a:off x="2200832" y="5242561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06032CDC-9849-4670-8522-0D513B2AEC32}"/>
              </a:ext>
            </a:extLst>
          </p:cNvPr>
          <p:cNvSpPr>
            <a:spLocks noChangeAspect="1"/>
          </p:cNvSpPr>
          <p:nvPr/>
        </p:nvSpPr>
        <p:spPr>
          <a:xfrm>
            <a:off x="2200832" y="3994783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8C0CAF4D-D265-40A9-BE5A-DA9ACD32CE4F}"/>
              </a:ext>
            </a:extLst>
          </p:cNvPr>
          <p:cNvSpPr>
            <a:spLocks noChangeAspect="1"/>
          </p:cNvSpPr>
          <p:nvPr/>
        </p:nvSpPr>
        <p:spPr>
          <a:xfrm>
            <a:off x="2714121" y="5242561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8647ECA8-1619-40ED-822C-55C870108726}"/>
              </a:ext>
            </a:extLst>
          </p:cNvPr>
          <p:cNvSpPr>
            <a:spLocks noChangeAspect="1"/>
          </p:cNvSpPr>
          <p:nvPr/>
        </p:nvSpPr>
        <p:spPr>
          <a:xfrm>
            <a:off x="2714121" y="2718110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7922E8AF-8DCE-485C-8802-CE55D25380D5}"/>
              </a:ext>
            </a:extLst>
          </p:cNvPr>
          <p:cNvSpPr>
            <a:spLocks noChangeAspect="1"/>
          </p:cNvSpPr>
          <p:nvPr/>
        </p:nvSpPr>
        <p:spPr>
          <a:xfrm>
            <a:off x="3252446" y="5242561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F1512BF6-05D6-4B77-B19D-2AE63F203A35}"/>
              </a:ext>
            </a:extLst>
          </p:cNvPr>
          <p:cNvSpPr>
            <a:spLocks noChangeAspect="1"/>
          </p:cNvSpPr>
          <p:nvPr/>
        </p:nvSpPr>
        <p:spPr>
          <a:xfrm>
            <a:off x="3252446" y="2718110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EEEFA90C-24BA-4282-B289-2D6A47259AC4}"/>
              </a:ext>
            </a:extLst>
          </p:cNvPr>
          <p:cNvSpPr>
            <a:spLocks noChangeAspect="1"/>
          </p:cNvSpPr>
          <p:nvPr/>
        </p:nvSpPr>
        <p:spPr>
          <a:xfrm>
            <a:off x="1702262" y="2668506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E1A58476-90FF-4682-AF59-F58EFCEBD7A3}"/>
              </a:ext>
            </a:extLst>
          </p:cNvPr>
          <p:cNvSpPr>
            <a:spLocks noChangeAspect="1"/>
          </p:cNvSpPr>
          <p:nvPr/>
        </p:nvSpPr>
        <p:spPr>
          <a:xfrm>
            <a:off x="2200832" y="3135530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7C075649-A9FB-44A9-B6F0-C0321166DBF8}"/>
              </a:ext>
            </a:extLst>
          </p:cNvPr>
          <p:cNvSpPr>
            <a:spLocks noChangeAspect="1"/>
          </p:cNvSpPr>
          <p:nvPr/>
        </p:nvSpPr>
        <p:spPr>
          <a:xfrm>
            <a:off x="2714121" y="3549412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D0A97861-5FFC-4BD2-BAAA-8D37EA5FDA64}"/>
              </a:ext>
            </a:extLst>
          </p:cNvPr>
          <p:cNvSpPr>
            <a:spLocks noChangeAspect="1"/>
          </p:cNvSpPr>
          <p:nvPr/>
        </p:nvSpPr>
        <p:spPr>
          <a:xfrm>
            <a:off x="2714121" y="4054656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DDA0E47F-94FA-486A-833C-311C04C23BE8}"/>
              </a:ext>
            </a:extLst>
          </p:cNvPr>
          <p:cNvSpPr>
            <a:spLocks noChangeAspect="1"/>
          </p:cNvSpPr>
          <p:nvPr/>
        </p:nvSpPr>
        <p:spPr>
          <a:xfrm>
            <a:off x="3238815" y="3422761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D03F829D-1406-45F6-8D10-6F7F3A2BE580}"/>
              </a:ext>
            </a:extLst>
          </p:cNvPr>
          <p:cNvSpPr>
            <a:spLocks noChangeAspect="1"/>
          </p:cNvSpPr>
          <p:nvPr/>
        </p:nvSpPr>
        <p:spPr>
          <a:xfrm>
            <a:off x="3238815" y="4852184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0BE7E82C-3CC2-4714-9AF3-692ABA1D2C91}"/>
              </a:ext>
            </a:extLst>
          </p:cNvPr>
          <p:cNvSpPr>
            <a:spLocks noChangeAspect="1"/>
          </p:cNvSpPr>
          <p:nvPr/>
        </p:nvSpPr>
        <p:spPr>
          <a:xfrm>
            <a:off x="3861047" y="5242561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D0A40D1A-59A3-4A1B-8A2D-BC2D2E9DCCFC}"/>
              </a:ext>
            </a:extLst>
          </p:cNvPr>
          <p:cNvSpPr>
            <a:spLocks noChangeAspect="1"/>
          </p:cNvSpPr>
          <p:nvPr/>
        </p:nvSpPr>
        <p:spPr>
          <a:xfrm>
            <a:off x="3861047" y="2917577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FFAE2EB5-24C3-49D3-BAF8-20998331D403}"/>
              </a:ext>
            </a:extLst>
          </p:cNvPr>
          <p:cNvSpPr>
            <a:spLocks noChangeAspect="1"/>
          </p:cNvSpPr>
          <p:nvPr/>
        </p:nvSpPr>
        <p:spPr>
          <a:xfrm>
            <a:off x="3854231" y="3947402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27B4B392-AC27-454E-8159-7B18E60D32B0}"/>
              </a:ext>
            </a:extLst>
          </p:cNvPr>
          <p:cNvSpPr>
            <a:spLocks noChangeAspect="1"/>
          </p:cNvSpPr>
          <p:nvPr/>
        </p:nvSpPr>
        <p:spPr>
          <a:xfrm>
            <a:off x="3861047" y="4440156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3AA2F25D-C78C-4043-924E-42570C9A96B9}"/>
              </a:ext>
            </a:extLst>
          </p:cNvPr>
          <p:cNvSpPr>
            <a:spLocks noChangeAspect="1"/>
          </p:cNvSpPr>
          <p:nvPr/>
        </p:nvSpPr>
        <p:spPr>
          <a:xfrm>
            <a:off x="4624812" y="5218647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47192E8D-E0DD-446B-9CED-0A4F710E96D7}"/>
              </a:ext>
            </a:extLst>
          </p:cNvPr>
          <p:cNvSpPr>
            <a:spLocks noChangeAspect="1"/>
          </p:cNvSpPr>
          <p:nvPr/>
        </p:nvSpPr>
        <p:spPr>
          <a:xfrm>
            <a:off x="4624812" y="2893663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6185DC75-D64E-49BA-9045-4A357BDEAC0A}"/>
              </a:ext>
            </a:extLst>
          </p:cNvPr>
          <p:cNvSpPr>
            <a:spLocks noChangeAspect="1"/>
          </p:cNvSpPr>
          <p:nvPr/>
        </p:nvSpPr>
        <p:spPr>
          <a:xfrm>
            <a:off x="4617996" y="3638731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3F3F5662-85D8-44C2-9740-7A4943EADB86}"/>
              </a:ext>
            </a:extLst>
          </p:cNvPr>
          <p:cNvSpPr>
            <a:spLocks noChangeAspect="1"/>
          </p:cNvSpPr>
          <p:nvPr/>
        </p:nvSpPr>
        <p:spPr>
          <a:xfrm>
            <a:off x="4617996" y="4189724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0657ED2-F44B-4D4F-A79C-F25420E9A3A3}"/>
              </a:ext>
            </a:extLst>
          </p:cNvPr>
          <p:cNvSpPr txBox="1"/>
          <p:nvPr/>
        </p:nvSpPr>
        <p:spPr>
          <a:xfrm>
            <a:off x="1531756" y="5616929"/>
            <a:ext cx="45557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sz="34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9A25AF6-EA4B-42F9-8FD2-EC020B1E0CA3}"/>
              </a:ext>
            </a:extLst>
          </p:cNvPr>
          <p:cNvSpPr txBox="1"/>
          <p:nvPr/>
        </p:nvSpPr>
        <p:spPr>
          <a:xfrm>
            <a:off x="2045045" y="5616928"/>
            <a:ext cx="45557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kumimoji="1" lang="ja-JP" altLang="en-US" sz="34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9EDB710-C920-4AB9-918A-FADEB033995D}"/>
              </a:ext>
            </a:extLst>
          </p:cNvPr>
          <p:cNvSpPr txBox="1"/>
          <p:nvPr/>
        </p:nvSpPr>
        <p:spPr>
          <a:xfrm>
            <a:off x="2573765" y="5616927"/>
            <a:ext cx="45557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endParaRPr kumimoji="1" lang="ja-JP" altLang="en-US" sz="34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54B8C345-102D-4420-9289-0C3C6361AD98}"/>
              </a:ext>
            </a:extLst>
          </p:cNvPr>
          <p:cNvSpPr txBox="1"/>
          <p:nvPr/>
        </p:nvSpPr>
        <p:spPr>
          <a:xfrm>
            <a:off x="3083028" y="5600638"/>
            <a:ext cx="45557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endParaRPr kumimoji="1" lang="ja-JP" altLang="en-US" sz="34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7ACC227F-8DA2-4771-951C-C96528A8C96C}"/>
              </a:ext>
            </a:extLst>
          </p:cNvPr>
          <p:cNvSpPr txBox="1"/>
          <p:nvPr/>
        </p:nvSpPr>
        <p:spPr>
          <a:xfrm>
            <a:off x="3740177" y="5589820"/>
            <a:ext cx="45557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kumimoji="1" lang="ja-JP" altLang="en-US" sz="34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C9EE168A-C5F8-41EE-A7A8-4862538BD1B5}"/>
              </a:ext>
            </a:extLst>
          </p:cNvPr>
          <p:cNvSpPr txBox="1"/>
          <p:nvPr/>
        </p:nvSpPr>
        <p:spPr>
          <a:xfrm>
            <a:off x="4397025" y="5566594"/>
            <a:ext cx="45557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sz="34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310754F9-9810-43A9-BB4D-60880BFF0D12}"/>
              </a:ext>
            </a:extLst>
          </p:cNvPr>
          <p:cNvSpPr/>
          <p:nvPr/>
        </p:nvSpPr>
        <p:spPr>
          <a:xfrm>
            <a:off x="6415210" y="1723668"/>
            <a:ext cx="4713455" cy="1889676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基本的にやっていることは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円周率の例題と同じ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4B422A67-82BE-4598-A3A5-16F61C1C0192}"/>
              </a:ext>
            </a:extLst>
          </p:cNvPr>
          <p:cNvSpPr/>
          <p:nvPr/>
        </p:nvSpPr>
        <p:spPr>
          <a:xfrm>
            <a:off x="6415209" y="3934184"/>
            <a:ext cx="4713455" cy="1889676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受容確率 ∝</a:t>
            </a:r>
            <a:r>
              <a:rPr lang="en-US" altLang="ja-JP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f(x)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A12E733-AD01-4A4F-A3A6-CE60D47782A9}"/>
              </a:ext>
            </a:extLst>
          </p:cNvPr>
          <p:cNvSpPr txBox="1"/>
          <p:nvPr/>
        </p:nvSpPr>
        <p:spPr>
          <a:xfrm>
            <a:off x="8771936" y="5234213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事後分布</a:t>
            </a:r>
          </a:p>
        </p:txBody>
      </p:sp>
    </p:spTree>
    <p:extLst>
      <p:ext uri="{BB962C8B-B14F-4D97-AF65-F5344CB8AC3E}">
        <p14:creationId xmlns:p14="http://schemas.microsoft.com/office/powerpoint/2010/main" val="2027297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物体 が含まれている画像&#10;&#10;高い精度で生成された説明">
            <a:extLst>
              <a:ext uri="{FF2B5EF4-FFF2-40B4-BE49-F238E27FC236}">
                <a16:creationId xmlns:a16="http://schemas.microsoft.com/office/drawing/2014/main" id="{A3BB8C1F-04F8-4AD5-AB98-85D3D8F53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82" y="1837509"/>
            <a:ext cx="5979527" cy="3986351"/>
          </a:xfrm>
          <a:prstGeom prst="rect">
            <a:avLst/>
          </a:prstGeom>
        </p:spPr>
      </p:pic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棄却サンプリング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復習</a:t>
            </a:r>
            <a:r>
              <a:rPr lang="en-US" altLang="ja-JP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8525E1C-6276-4403-8421-022CD82089CC}"/>
              </a:ext>
            </a:extLst>
          </p:cNvPr>
          <p:cNvSpPr txBox="1"/>
          <p:nvPr/>
        </p:nvSpPr>
        <p:spPr>
          <a:xfrm>
            <a:off x="1156297" y="1344755"/>
            <a:ext cx="43652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α=1.5, β=2.0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Beta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分布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赤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a=0, b=1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の一様分布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黒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702A32BC-F84A-426C-8110-0E5BD1D936BF}"/>
              </a:ext>
            </a:extLst>
          </p:cNvPr>
          <p:cNvSpPr>
            <a:spLocks noChangeAspect="1"/>
          </p:cNvSpPr>
          <p:nvPr/>
        </p:nvSpPr>
        <p:spPr>
          <a:xfrm>
            <a:off x="1687543" y="5242561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51A79C69-5088-45F5-8589-D7E96DA2C13D}"/>
              </a:ext>
            </a:extLst>
          </p:cNvPr>
          <p:cNvSpPr>
            <a:spLocks noChangeAspect="1"/>
          </p:cNvSpPr>
          <p:nvPr/>
        </p:nvSpPr>
        <p:spPr>
          <a:xfrm>
            <a:off x="1687543" y="3405412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77FD950C-DCB5-4F85-BE74-189B423C8CC4}"/>
              </a:ext>
            </a:extLst>
          </p:cNvPr>
          <p:cNvSpPr>
            <a:spLocks noChangeAspect="1"/>
          </p:cNvSpPr>
          <p:nvPr/>
        </p:nvSpPr>
        <p:spPr>
          <a:xfrm>
            <a:off x="2200832" y="5242561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06032CDC-9849-4670-8522-0D513B2AEC32}"/>
              </a:ext>
            </a:extLst>
          </p:cNvPr>
          <p:cNvSpPr>
            <a:spLocks noChangeAspect="1"/>
          </p:cNvSpPr>
          <p:nvPr/>
        </p:nvSpPr>
        <p:spPr>
          <a:xfrm>
            <a:off x="2200832" y="3994783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8C0CAF4D-D265-40A9-BE5A-DA9ACD32CE4F}"/>
              </a:ext>
            </a:extLst>
          </p:cNvPr>
          <p:cNvSpPr>
            <a:spLocks noChangeAspect="1"/>
          </p:cNvSpPr>
          <p:nvPr/>
        </p:nvSpPr>
        <p:spPr>
          <a:xfrm>
            <a:off x="2714121" y="5242561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8647ECA8-1619-40ED-822C-55C870108726}"/>
              </a:ext>
            </a:extLst>
          </p:cNvPr>
          <p:cNvSpPr>
            <a:spLocks noChangeAspect="1"/>
          </p:cNvSpPr>
          <p:nvPr/>
        </p:nvSpPr>
        <p:spPr>
          <a:xfrm>
            <a:off x="2714121" y="2718110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7922E8AF-8DCE-485C-8802-CE55D25380D5}"/>
              </a:ext>
            </a:extLst>
          </p:cNvPr>
          <p:cNvSpPr>
            <a:spLocks noChangeAspect="1"/>
          </p:cNvSpPr>
          <p:nvPr/>
        </p:nvSpPr>
        <p:spPr>
          <a:xfrm>
            <a:off x="3252446" y="5242561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F1512BF6-05D6-4B77-B19D-2AE63F203A35}"/>
              </a:ext>
            </a:extLst>
          </p:cNvPr>
          <p:cNvSpPr>
            <a:spLocks noChangeAspect="1"/>
          </p:cNvSpPr>
          <p:nvPr/>
        </p:nvSpPr>
        <p:spPr>
          <a:xfrm>
            <a:off x="3252446" y="2718110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EEEFA90C-24BA-4282-B289-2D6A47259AC4}"/>
              </a:ext>
            </a:extLst>
          </p:cNvPr>
          <p:cNvSpPr>
            <a:spLocks noChangeAspect="1"/>
          </p:cNvSpPr>
          <p:nvPr/>
        </p:nvSpPr>
        <p:spPr>
          <a:xfrm>
            <a:off x="1702262" y="2668506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E1A58476-90FF-4682-AF59-F58EFCEBD7A3}"/>
              </a:ext>
            </a:extLst>
          </p:cNvPr>
          <p:cNvSpPr>
            <a:spLocks noChangeAspect="1"/>
          </p:cNvSpPr>
          <p:nvPr/>
        </p:nvSpPr>
        <p:spPr>
          <a:xfrm>
            <a:off x="2200832" y="3135530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7C075649-A9FB-44A9-B6F0-C0321166DBF8}"/>
              </a:ext>
            </a:extLst>
          </p:cNvPr>
          <p:cNvSpPr>
            <a:spLocks noChangeAspect="1"/>
          </p:cNvSpPr>
          <p:nvPr/>
        </p:nvSpPr>
        <p:spPr>
          <a:xfrm>
            <a:off x="2714121" y="3549412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D0A97861-5FFC-4BD2-BAAA-8D37EA5FDA64}"/>
              </a:ext>
            </a:extLst>
          </p:cNvPr>
          <p:cNvSpPr>
            <a:spLocks noChangeAspect="1"/>
          </p:cNvSpPr>
          <p:nvPr/>
        </p:nvSpPr>
        <p:spPr>
          <a:xfrm>
            <a:off x="2714121" y="4054656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DDA0E47F-94FA-486A-833C-311C04C23BE8}"/>
              </a:ext>
            </a:extLst>
          </p:cNvPr>
          <p:cNvSpPr>
            <a:spLocks noChangeAspect="1"/>
          </p:cNvSpPr>
          <p:nvPr/>
        </p:nvSpPr>
        <p:spPr>
          <a:xfrm>
            <a:off x="3238815" y="3422761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D03F829D-1406-45F6-8D10-6F7F3A2BE580}"/>
              </a:ext>
            </a:extLst>
          </p:cNvPr>
          <p:cNvSpPr>
            <a:spLocks noChangeAspect="1"/>
          </p:cNvSpPr>
          <p:nvPr/>
        </p:nvSpPr>
        <p:spPr>
          <a:xfrm>
            <a:off x="3238815" y="4852184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0BE7E82C-3CC2-4714-9AF3-692ABA1D2C91}"/>
              </a:ext>
            </a:extLst>
          </p:cNvPr>
          <p:cNvSpPr>
            <a:spLocks noChangeAspect="1"/>
          </p:cNvSpPr>
          <p:nvPr/>
        </p:nvSpPr>
        <p:spPr>
          <a:xfrm>
            <a:off x="3861047" y="5242561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D0A40D1A-59A3-4A1B-8A2D-BC2D2E9DCCFC}"/>
              </a:ext>
            </a:extLst>
          </p:cNvPr>
          <p:cNvSpPr>
            <a:spLocks noChangeAspect="1"/>
          </p:cNvSpPr>
          <p:nvPr/>
        </p:nvSpPr>
        <p:spPr>
          <a:xfrm>
            <a:off x="3861047" y="2917577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FFAE2EB5-24C3-49D3-BAF8-20998331D403}"/>
              </a:ext>
            </a:extLst>
          </p:cNvPr>
          <p:cNvSpPr>
            <a:spLocks noChangeAspect="1"/>
          </p:cNvSpPr>
          <p:nvPr/>
        </p:nvSpPr>
        <p:spPr>
          <a:xfrm>
            <a:off x="3854231" y="3947402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27B4B392-AC27-454E-8159-7B18E60D32B0}"/>
              </a:ext>
            </a:extLst>
          </p:cNvPr>
          <p:cNvSpPr>
            <a:spLocks noChangeAspect="1"/>
          </p:cNvSpPr>
          <p:nvPr/>
        </p:nvSpPr>
        <p:spPr>
          <a:xfrm>
            <a:off x="3861047" y="4440156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3AA2F25D-C78C-4043-924E-42570C9A96B9}"/>
              </a:ext>
            </a:extLst>
          </p:cNvPr>
          <p:cNvSpPr>
            <a:spLocks noChangeAspect="1"/>
          </p:cNvSpPr>
          <p:nvPr/>
        </p:nvSpPr>
        <p:spPr>
          <a:xfrm>
            <a:off x="4624812" y="5218647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47192E8D-E0DD-446B-9CED-0A4F710E96D7}"/>
              </a:ext>
            </a:extLst>
          </p:cNvPr>
          <p:cNvSpPr>
            <a:spLocks noChangeAspect="1"/>
          </p:cNvSpPr>
          <p:nvPr/>
        </p:nvSpPr>
        <p:spPr>
          <a:xfrm>
            <a:off x="4624812" y="2893663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6185DC75-D64E-49BA-9045-4A357BDEAC0A}"/>
              </a:ext>
            </a:extLst>
          </p:cNvPr>
          <p:cNvSpPr>
            <a:spLocks noChangeAspect="1"/>
          </p:cNvSpPr>
          <p:nvPr/>
        </p:nvSpPr>
        <p:spPr>
          <a:xfrm>
            <a:off x="4617996" y="3638731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3F3F5662-85D8-44C2-9740-7A4943EADB86}"/>
              </a:ext>
            </a:extLst>
          </p:cNvPr>
          <p:cNvSpPr>
            <a:spLocks noChangeAspect="1"/>
          </p:cNvSpPr>
          <p:nvPr/>
        </p:nvSpPr>
        <p:spPr>
          <a:xfrm>
            <a:off x="4617996" y="4189724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0657ED2-F44B-4D4F-A79C-F25420E9A3A3}"/>
              </a:ext>
            </a:extLst>
          </p:cNvPr>
          <p:cNvSpPr txBox="1"/>
          <p:nvPr/>
        </p:nvSpPr>
        <p:spPr>
          <a:xfrm>
            <a:off x="1531756" y="5616929"/>
            <a:ext cx="45557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sz="34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9A25AF6-EA4B-42F9-8FD2-EC020B1E0CA3}"/>
              </a:ext>
            </a:extLst>
          </p:cNvPr>
          <p:cNvSpPr txBox="1"/>
          <p:nvPr/>
        </p:nvSpPr>
        <p:spPr>
          <a:xfrm>
            <a:off x="2045045" y="5616928"/>
            <a:ext cx="45557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kumimoji="1" lang="ja-JP" altLang="en-US" sz="34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9EDB710-C920-4AB9-918A-FADEB033995D}"/>
              </a:ext>
            </a:extLst>
          </p:cNvPr>
          <p:cNvSpPr txBox="1"/>
          <p:nvPr/>
        </p:nvSpPr>
        <p:spPr>
          <a:xfrm>
            <a:off x="2573765" y="5616927"/>
            <a:ext cx="45557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endParaRPr kumimoji="1" lang="ja-JP" altLang="en-US" sz="34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54B8C345-102D-4420-9289-0C3C6361AD98}"/>
              </a:ext>
            </a:extLst>
          </p:cNvPr>
          <p:cNvSpPr txBox="1"/>
          <p:nvPr/>
        </p:nvSpPr>
        <p:spPr>
          <a:xfrm>
            <a:off x="3083028" y="5600638"/>
            <a:ext cx="45557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endParaRPr kumimoji="1" lang="ja-JP" altLang="en-US" sz="34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7ACC227F-8DA2-4771-951C-C96528A8C96C}"/>
              </a:ext>
            </a:extLst>
          </p:cNvPr>
          <p:cNvSpPr txBox="1"/>
          <p:nvPr/>
        </p:nvSpPr>
        <p:spPr>
          <a:xfrm>
            <a:off x="3740177" y="5589820"/>
            <a:ext cx="45557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kumimoji="1" lang="ja-JP" altLang="en-US" sz="34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C9EE168A-C5F8-41EE-A7A8-4862538BD1B5}"/>
              </a:ext>
            </a:extLst>
          </p:cNvPr>
          <p:cNvSpPr txBox="1"/>
          <p:nvPr/>
        </p:nvSpPr>
        <p:spPr>
          <a:xfrm>
            <a:off x="4397025" y="5566594"/>
            <a:ext cx="45557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sz="34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310754F9-9810-43A9-BB4D-60880BFF0D12}"/>
              </a:ext>
            </a:extLst>
          </p:cNvPr>
          <p:cNvSpPr/>
          <p:nvPr/>
        </p:nvSpPr>
        <p:spPr>
          <a:xfrm>
            <a:off x="6415210" y="1723668"/>
            <a:ext cx="4713455" cy="1889676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基本的にやっていることは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円周率の例題と同じ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4B422A67-82BE-4598-A3A5-16F61C1C0192}"/>
              </a:ext>
            </a:extLst>
          </p:cNvPr>
          <p:cNvSpPr/>
          <p:nvPr/>
        </p:nvSpPr>
        <p:spPr>
          <a:xfrm>
            <a:off x="6415209" y="3934184"/>
            <a:ext cx="4713455" cy="1889676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受容確率 ∝</a:t>
            </a:r>
            <a:r>
              <a:rPr lang="en-US" altLang="ja-JP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f(x)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A12E733-AD01-4A4F-A3A6-CE60D47782A9}"/>
              </a:ext>
            </a:extLst>
          </p:cNvPr>
          <p:cNvSpPr txBox="1"/>
          <p:nvPr/>
        </p:nvSpPr>
        <p:spPr>
          <a:xfrm>
            <a:off x="8771936" y="5234213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事後分布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72F5DF13-2778-4862-8C95-CCF5371D7A3C}"/>
              </a:ext>
            </a:extLst>
          </p:cNvPr>
          <p:cNvSpPr/>
          <p:nvPr/>
        </p:nvSpPr>
        <p:spPr>
          <a:xfrm>
            <a:off x="1813296" y="2260323"/>
            <a:ext cx="7946634" cy="1889676"/>
          </a:xfrm>
          <a:prstGeom prst="rect">
            <a:avLst/>
          </a:prstGeom>
          <a:solidFill>
            <a:schemeClr val="accent5">
              <a:lumMod val="20000"/>
              <a:lumOff val="80000"/>
              <a:alpha val="95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パラメーターが高次元化すると対応できない</a:t>
            </a:r>
            <a:endParaRPr lang="en-US" altLang="ja-JP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これを</a:t>
            </a:r>
            <a:r>
              <a:rPr lang="ja-JP" altLang="en-US" sz="3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次元の呪い</a:t>
            </a:r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という</a:t>
            </a:r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84567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円周率の問題再訪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2" name="図 51">
            <a:extLst>
              <a:ext uri="{FF2B5EF4-FFF2-40B4-BE49-F238E27FC236}">
                <a16:creationId xmlns:a16="http://schemas.microsoft.com/office/drawing/2014/main" id="{5C5C61C3-195B-4186-BC9D-D0A16D84DB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65" y="1276858"/>
            <a:ext cx="5515786" cy="5515786"/>
          </a:xfrm>
          <a:prstGeom prst="rect">
            <a:avLst/>
          </a:prstGeom>
        </p:spPr>
      </p:pic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213A0BC3-C5DF-4BBC-9B25-CC7259A5EC76}"/>
              </a:ext>
            </a:extLst>
          </p:cNvPr>
          <p:cNvSpPr/>
          <p:nvPr/>
        </p:nvSpPr>
        <p:spPr>
          <a:xfrm>
            <a:off x="5899229" y="1666521"/>
            <a:ext cx="6000204" cy="1487406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3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問題：</a:t>
            </a:r>
            <a:endParaRPr lang="en-US" altLang="ja-JP" sz="3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en-US" altLang="ja-JP" sz="3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</a:t>
            </a:r>
            <a:r>
              <a:rPr lang="ja-JP" altLang="en-US" sz="3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次元球でモンテカルロ法を</a:t>
            </a:r>
            <a:endParaRPr lang="en-US" altLang="ja-JP" sz="3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ja-JP" altLang="en-US" sz="3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使って円周率を求めなさい</a:t>
            </a:r>
            <a:endParaRPr lang="en-US" altLang="ja-JP" sz="3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8E33863-D28B-4CDB-8FD0-B52BF1E28754}"/>
              </a:ext>
            </a:extLst>
          </p:cNvPr>
          <p:cNvSpPr txBox="1"/>
          <p:nvPr/>
        </p:nvSpPr>
        <p:spPr>
          <a:xfrm>
            <a:off x="7210877" y="1192459"/>
            <a:ext cx="3111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次元の呪いを実感しよう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83C0A25C-4682-42AC-B153-5E22D67CDDB3}"/>
                  </a:ext>
                </a:extLst>
              </p:cNvPr>
              <p:cNvSpPr/>
              <p:nvPr/>
            </p:nvSpPr>
            <p:spPr>
              <a:xfrm>
                <a:off x="5899229" y="3308210"/>
                <a:ext cx="6000204" cy="298808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  <a:alpha val="50000"/>
                </a:schemeClr>
              </a:solidFill>
              <a:ln>
                <a:noFill/>
              </a:ln>
              <a:effectLst/>
            </p:spPr>
            <p:style>
              <a:lnRef idx="0">
                <a:scrgbClr r="0" g="0" b="0"/>
              </a:lnRef>
              <a:fillRef idx="1002">
                <a:schemeClr val="dk1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ja-JP" altLang="en-US" sz="3000" dirty="0">
                    <a:solidFill>
                      <a:prstClr val="black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ヒント：</a:t>
                </a:r>
                <a:endParaRPr lang="en-US" altLang="ja-JP" sz="3000" dirty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r>
                  <a:rPr lang="ja-JP" altLang="en-US" sz="3000" dirty="0">
                    <a:solidFill>
                      <a:prstClr val="black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半径１の</a:t>
                </a:r>
                <a:r>
                  <a:rPr lang="en-US" altLang="ja-JP" sz="3000" dirty="0">
                    <a:solidFill>
                      <a:prstClr val="black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N</a:t>
                </a:r>
                <a:r>
                  <a:rPr lang="ja-JP" altLang="en-US" sz="3000" dirty="0">
                    <a:solidFill>
                      <a:prstClr val="black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次元球の体積</a:t>
                </a:r>
                <a:endParaRPr lang="en-US" altLang="ja-JP" sz="3000" dirty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en-US" altLang="ja-JP" sz="3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3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𝑁</m:t>
                          </m:r>
                        </m:sub>
                      </m:sSub>
                      <m:r>
                        <a:rPr lang="en-US" altLang="ja-JP" sz="3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</m:t>
                      </m:r>
                      <m:f>
                        <m:fPr>
                          <m:ctrlPr>
                            <a:rPr lang="en-US" altLang="ja-JP" sz="3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3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sSupPr>
                            <m:e>
                              <m:r>
                                <a:rPr lang="ja-JP" altLang="en-US" sz="3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ja-JP" sz="3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𝑁</m:t>
                              </m:r>
                              <m:r>
                                <a:rPr lang="en-US" altLang="ja-JP" sz="3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/2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l-GR" altLang="ja-JP" sz="3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l-GR" altLang="ja-JP" sz="3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3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3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US" altLang="ja-JP" sz="3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ja-JP" sz="3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ja-JP" sz="3000" dirty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83C0A25C-4682-42AC-B153-5E22D67CDD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229" y="3308210"/>
                <a:ext cx="6000204" cy="2988087"/>
              </a:xfrm>
              <a:prstGeom prst="rect">
                <a:avLst/>
              </a:prstGeom>
              <a:blipFill>
                <a:blip r:embed="rId5"/>
                <a:stretch>
                  <a:fillRect l="-243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662ACB0D-07EA-41C2-B504-58999FA17F01}"/>
              </a:ext>
            </a:extLst>
          </p:cNvPr>
          <p:cNvSpPr txBox="1"/>
          <p:nvPr/>
        </p:nvSpPr>
        <p:spPr>
          <a:xfrm>
            <a:off x="2362874" y="1348707"/>
            <a:ext cx="2165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次元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球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の場合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B94EBA6F-70FE-46CE-A04F-9F2C0C2F1C98}"/>
                  </a:ext>
                </a:extLst>
              </p:cNvPr>
              <p:cNvSpPr txBox="1"/>
              <p:nvPr/>
            </p:nvSpPr>
            <p:spPr>
              <a:xfrm>
                <a:off x="9846499" y="6313638"/>
                <a:ext cx="20529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kumimoji="1" lang="el-GR" altLang="ja-JP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は</a:t>
                </a:r>
                <a:r>
                  <a:rPr kumimoji="1" lang="en-US" altLang="ja-JP" sz="24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Γ</a:t>
                </a:r>
                <a:r>
                  <a:rPr kumimoji="1" lang="ja-JP" altLang="en-US" sz="24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関数</a:t>
                </a:r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B94EBA6F-70FE-46CE-A04F-9F2C0C2F1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6499" y="6313638"/>
                <a:ext cx="2052934" cy="461665"/>
              </a:xfrm>
              <a:prstGeom prst="rect">
                <a:avLst/>
              </a:prstGeom>
              <a:blipFill>
                <a:blip r:embed="rId6"/>
                <a:stretch>
                  <a:fillRect t="-12000" r="-3858" b="-29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0527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2AF4C079-A03F-4F78-8290-0080C9AA2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04" y="1751804"/>
            <a:ext cx="4144092" cy="4144092"/>
          </a:xfrm>
          <a:prstGeom prst="rect">
            <a:avLst/>
          </a:prstGeom>
        </p:spPr>
      </p:pic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求め方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C8184B24-BCC1-4CA5-91D6-797FFB1E1468}"/>
                  </a:ext>
                </a:extLst>
              </p:cNvPr>
              <p:cNvSpPr/>
              <p:nvPr/>
            </p:nvSpPr>
            <p:spPr>
              <a:xfrm>
                <a:off x="4388508" y="1544600"/>
                <a:ext cx="7694852" cy="492586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  <a:alpha val="50000"/>
                </a:schemeClr>
              </a:solidFill>
              <a:ln>
                <a:noFill/>
              </a:ln>
              <a:effectLst/>
            </p:spPr>
            <p:style>
              <a:lnRef idx="0">
                <a:scrgbClr r="0" g="0" b="0"/>
              </a:lnRef>
              <a:fillRef idx="1002">
                <a:schemeClr val="dk1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ja-JP" altLang="en-US" sz="3000" dirty="0">
                    <a:solidFill>
                      <a:prstClr val="black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①</a:t>
                </a:r>
                <a:r>
                  <a:rPr lang="en-US" altLang="ja-JP" sz="3000" dirty="0">
                    <a:solidFill>
                      <a:prstClr val="black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N</a:t>
                </a:r>
                <a:r>
                  <a:rPr lang="ja-JP" altLang="en-US" sz="3000" dirty="0">
                    <a:solidFill>
                      <a:prstClr val="black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個の</a:t>
                </a:r>
                <a:r>
                  <a:rPr lang="en-US" altLang="ja-JP" sz="3000" dirty="0">
                    <a:solidFill>
                      <a:prstClr val="black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[-1,1]</a:t>
                </a:r>
                <a:r>
                  <a:rPr lang="ja-JP" altLang="en-US" sz="3000" dirty="0">
                    <a:solidFill>
                      <a:prstClr val="black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の一様乱数を引いてくる</a:t>
                </a:r>
                <a:endParaRPr lang="en-US" altLang="ja-JP" sz="3000" dirty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r>
                  <a:rPr lang="ja-JP" altLang="en-US" sz="3000" dirty="0">
                    <a:solidFill>
                      <a:prstClr val="black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（</a:t>
                </a:r>
                <a:r>
                  <a:rPr lang="en-US" altLang="ja-JP" sz="3000" dirty="0">
                    <a:solidFill>
                      <a:prstClr val="black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N</a:t>
                </a:r>
                <a:r>
                  <a:rPr lang="ja-JP" altLang="en-US" sz="3000" dirty="0">
                    <a:solidFill>
                      <a:prstClr val="black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次元空間に点が一つ決まる</a:t>
                </a:r>
                <a:r>
                  <a:rPr lang="en-US" altLang="ja-JP" sz="3000" dirty="0">
                    <a:solidFill>
                      <a:prstClr val="black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)</a:t>
                </a:r>
              </a:p>
              <a:p>
                <a:pPr lvl="0"/>
                <a:endParaRPr lang="en-US" altLang="ja-JP" sz="3000" dirty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r>
                  <a:rPr lang="ja-JP" altLang="en-US" sz="3000" dirty="0">
                    <a:solidFill>
                      <a:prstClr val="black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②原点との距離を求め、以下の判定式を判定</a:t>
                </a:r>
                <a:endParaRPr lang="en-US" altLang="ja-JP" sz="3000" dirty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𝑟</m:t>
                      </m:r>
                      <m:r>
                        <a:rPr lang="en-US" altLang="ja-JP" sz="3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altLang="ja-JP" sz="3000" dirty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r>
                  <a:rPr lang="ja-JP" altLang="en-US" sz="3000" dirty="0">
                    <a:solidFill>
                      <a:prstClr val="black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③真ならばカウントを</a:t>
                </a:r>
                <a:r>
                  <a:rPr lang="en-US" altLang="ja-JP" sz="3000" dirty="0">
                    <a:solidFill>
                      <a:prstClr val="black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1</a:t>
                </a:r>
                <a:r>
                  <a:rPr lang="ja-JP" altLang="en-US" sz="3000" dirty="0">
                    <a:solidFill>
                      <a:prstClr val="black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増やし、偽ならば棄却する</a:t>
                </a:r>
                <a:endParaRPr lang="en-US" altLang="ja-JP" sz="3000" dirty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endParaRPr lang="en-US" altLang="ja-JP" sz="3000" dirty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r>
                  <a:rPr lang="ja-JP" altLang="en-US" sz="3000" dirty="0">
                    <a:solidFill>
                      <a:prstClr val="black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④①</a:t>
                </a:r>
                <a:r>
                  <a:rPr lang="en-US" altLang="ja-JP" sz="3000" dirty="0">
                    <a:solidFill>
                      <a:prstClr val="black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-</a:t>
                </a:r>
                <a:r>
                  <a:rPr lang="ja-JP" altLang="en-US" sz="3000" dirty="0">
                    <a:solidFill>
                      <a:prstClr val="black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③を</a:t>
                </a:r>
                <a:r>
                  <a:rPr lang="en-US" altLang="ja-JP" sz="3000" dirty="0">
                    <a:solidFill>
                      <a:prstClr val="black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N</a:t>
                </a:r>
                <a:r>
                  <a:rPr lang="ja-JP" altLang="en-US" sz="3000" dirty="0">
                    <a:solidFill>
                      <a:prstClr val="black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回繰り返し、受容確率</a:t>
                </a:r>
                <a:r>
                  <a:rPr lang="en-US" altLang="ja-JP" sz="3000" dirty="0">
                    <a:solidFill>
                      <a:prstClr val="black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p</a:t>
                </a:r>
                <a:r>
                  <a:rPr lang="ja-JP" altLang="en-US" sz="3000" dirty="0">
                    <a:solidFill>
                      <a:prstClr val="black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を計算</a:t>
                </a:r>
                <a:endParaRPr lang="en-US" altLang="ja-JP" sz="3000" dirty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endParaRPr lang="en-US" altLang="ja-JP" sz="3000" dirty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r>
                  <a:rPr lang="ja-JP" altLang="en-US" sz="3000" dirty="0">
                    <a:solidFill>
                      <a:prstClr val="black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⑤ </a:t>
                </a:r>
                <a14:m>
                  <m:oMath xmlns:m="http://schemas.openxmlformats.org/officeDocument/2006/math">
                    <m:r>
                      <a:rPr lang="en-US" altLang="ja-JP" sz="3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𝑝</m:t>
                    </m:r>
                    <m:r>
                      <a:rPr lang="en-US" altLang="ja-JP" sz="3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= </m:t>
                    </m:r>
                    <m:f>
                      <m:fPr>
                        <m:ctrlPr>
                          <a:rPr lang="en-US" altLang="ja-JP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3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3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3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𝑁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ja-JP" sz="3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sSupPr>
                          <m:e>
                            <m:r>
                              <a:rPr lang="en-US" altLang="ja-JP" sz="3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ja-JP" sz="3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𝑁</m:t>
                            </m:r>
                          </m:sup>
                        </m:sSup>
                      </m:den>
                    </m:f>
                  </m:oMath>
                </a14:m>
                <a:r>
                  <a:rPr lang="ja-JP" altLang="en-US" sz="3000" dirty="0">
                    <a:solidFill>
                      <a:prstClr val="black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となるはず</a:t>
                </a:r>
                <a:r>
                  <a:rPr lang="en-US" altLang="ja-JP" sz="3000" dirty="0">
                    <a:solidFill>
                      <a:prstClr val="black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sSupPr>
                      <m:e>
                        <m:r>
                          <a:rPr lang="en-US" altLang="ja-JP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2</m:t>
                        </m:r>
                      </m:e>
                      <m:sup>
                        <m:r>
                          <a:rPr lang="en-US" altLang="ja-JP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ja-JP" altLang="en-US" sz="3000" dirty="0">
                    <a:solidFill>
                      <a:prstClr val="black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は超格子の体積</a:t>
                </a:r>
                <a:r>
                  <a:rPr lang="en-US" altLang="ja-JP" sz="3000" dirty="0">
                    <a:solidFill>
                      <a:prstClr val="black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)</a:t>
                </a:r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C8184B24-BCC1-4CA5-91D6-797FFB1E14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508" y="1544600"/>
                <a:ext cx="7694852" cy="4925868"/>
              </a:xfrm>
              <a:prstGeom prst="rect">
                <a:avLst/>
              </a:prstGeom>
              <a:blipFill>
                <a:blip r:embed="rId5"/>
                <a:stretch>
                  <a:fillRect l="-1902" t="-866" b="-74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1207720-810B-4D09-88D4-F3853312364C}"/>
              </a:ext>
            </a:extLst>
          </p:cNvPr>
          <p:cNvSpPr txBox="1"/>
          <p:nvPr/>
        </p:nvSpPr>
        <p:spPr>
          <a:xfrm>
            <a:off x="1439766" y="1597520"/>
            <a:ext cx="2165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次元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球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の場合</a:t>
            </a:r>
          </a:p>
        </p:txBody>
      </p:sp>
    </p:spTree>
    <p:extLst>
      <p:ext uri="{BB962C8B-B14F-4D97-AF65-F5344CB8AC3E}">
        <p14:creationId xmlns:p14="http://schemas.microsoft.com/office/powerpoint/2010/main" val="36582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2AF4C079-A03F-4F78-8290-0080C9AA2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04" y="1751804"/>
            <a:ext cx="4144092" cy="4144092"/>
          </a:xfrm>
          <a:prstGeom prst="rect">
            <a:avLst/>
          </a:prstGeom>
        </p:spPr>
      </p:pic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求め方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1FDDCE6A-AF40-4878-94FC-D59F4A19B291}"/>
              </a:ext>
            </a:extLst>
          </p:cNvPr>
          <p:cNvSpPr>
            <a:spLocks noChangeAspect="1"/>
          </p:cNvSpPr>
          <p:nvPr/>
        </p:nvSpPr>
        <p:spPr>
          <a:xfrm>
            <a:off x="2279250" y="3863534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1207720-810B-4D09-88D4-F3853312364C}"/>
              </a:ext>
            </a:extLst>
          </p:cNvPr>
          <p:cNvSpPr txBox="1"/>
          <p:nvPr/>
        </p:nvSpPr>
        <p:spPr>
          <a:xfrm>
            <a:off x="1439766" y="1597520"/>
            <a:ext cx="2165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次元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球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の場合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8E37D42F-B432-4861-AA10-5D0C99077ACA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696074" y="3935534"/>
            <a:ext cx="1583176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057AF82-7711-4837-A43D-1C35027C0E4B}"/>
              </a:ext>
            </a:extLst>
          </p:cNvPr>
          <p:cNvCxnSpPr>
            <a:cxnSpLocks/>
          </p:cNvCxnSpPr>
          <p:nvPr/>
        </p:nvCxnSpPr>
        <p:spPr>
          <a:xfrm flipV="1">
            <a:off x="2361917" y="4007535"/>
            <a:ext cx="0" cy="1365654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B50AC49-D19C-4732-94FC-28D4972FBA3B}"/>
              </a:ext>
            </a:extLst>
          </p:cNvPr>
          <p:cNvSpPr txBox="1"/>
          <p:nvPr/>
        </p:nvSpPr>
        <p:spPr>
          <a:xfrm>
            <a:off x="2181036" y="5470230"/>
            <a:ext cx="484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kumimoji="1" lang="en-US" altLang="ja-JP" sz="2400" baseline="-250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sz="2400" baseline="-25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48D6E1E-D83D-4812-977E-2E9825FD7C39}"/>
              </a:ext>
            </a:extLst>
          </p:cNvPr>
          <p:cNvSpPr txBox="1"/>
          <p:nvPr/>
        </p:nvSpPr>
        <p:spPr>
          <a:xfrm>
            <a:off x="130325" y="3632701"/>
            <a:ext cx="484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lang="en-US" altLang="ja-JP" sz="2400" baseline="-250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kumimoji="1" lang="ja-JP" altLang="en-US" sz="2400" baseline="-25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4C665600-A8C2-49BC-9D8F-7D66E1C8FE93}"/>
                  </a:ext>
                </a:extLst>
              </p:cNvPr>
              <p:cNvSpPr/>
              <p:nvPr/>
            </p:nvSpPr>
            <p:spPr>
              <a:xfrm>
                <a:off x="4388508" y="1544600"/>
                <a:ext cx="7694852" cy="492586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  <a:alpha val="50000"/>
                </a:schemeClr>
              </a:solidFill>
              <a:ln>
                <a:noFill/>
              </a:ln>
              <a:effectLst/>
            </p:spPr>
            <p:style>
              <a:lnRef idx="0">
                <a:scrgbClr r="0" g="0" b="0"/>
              </a:lnRef>
              <a:fillRef idx="1002">
                <a:schemeClr val="dk1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ja-JP" altLang="en-US" sz="3000" dirty="0">
                    <a:solidFill>
                      <a:prstClr val="black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①</a:t>
                </a:r>
                <a:r>
                  <a:rPr lang="en-US" altLang="ja-JP" sz="3000" dirty="0">
                    <a:solidFill>
                      <a:prstClr val="black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N</a:t>
                </a:r>
                <a:r>
                  <a:rPr lang="ja-JP" altLang="en-US" sz="3000" dirty="0">
                    <a:solidFill>
                      <a:prstClr val="black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個の</a:t>
                </a:r>
                <a:r>
                  <a:rPr lang="en-US" altLang="ja-JP" sz="3000" dirty="0">
                    <a:solidFill>
                      <a:prstClr val="black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[-1,1]</a:t>
                </a:r>
                <a:r>
                  <a:rPr lang="ja-JP" altLang="en-US" sz="3000" dirty="0">
                    <a:solidFill>
                      <a:prstClr val="black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の一様乱数を引いてくる</a:t>
                </a:r>
                <a:endParaRPr lang="en-US" altLang="ja-JP" sz="3000" dirty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r>
                  <a:rPr lang="ja-JP" altLang="en-US" sz="3000" dirty="0">
                    <a:solidFill>
                      <a:prstClr val="black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（</a:t>
                </a:r>
                <a:r>
                  <a:rPr lang="en-US" altLang="ja-JP" sz="3000" dirty="0">
                    <a:solidFill>
                      <a:prstClr val="black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N</a:t>
                </a:r>
                <a:r>
                  <a:rPr lang="ja-JP" altLang="en-US" sz="3000" dirty="0">
                    <a:solidFill>
                      <a:prstClr val="black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次元空間に点が一つ決まる</a:t>
                </a:r>
                <a:r>
                  <a:rPr lang="en-US" altLang="ja-JP" sz="3000" dirty="0">
                    <a:solidFill>
                      <a:prstClr val="black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)</a:t>
                </a:r>
              </a:p>
              <a:p>
                <a:pPr lvl="0"/>
                <a:endParaRPr lang="en-US" altLang="ja-JP" sz="3000" dirty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r>
                  <a:rPr lang="ja-JP" altLang="en-US" sz="30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②原点との距離を求め、以下の判定式を判定</a:t>
                </a:r>
                <a:endParaRPr lang="en-US" altLang="ja-JP" sz="3000" dirty="0">
                  <a:solidFill>
                    <a:schemeClr val="bg2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𝑟</m:t>
                      </m:r>
                      <m:r>
                        <a:rPr lang="en-US" altLang="ja-JP" sz="3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altLang="ja-JP" sz="3000" dirty="0">
                  <a:solidFill>
                    <a:schemeClr val="bg2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r>
                  <a:rPr lang="ja-JP" altLang="en-US" sz="30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③真ならばカウントを</a:t>
                </a:r>
                <a:r>
                  <a:rPr lang="en-US" altLang="ja-JP" sz="30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1</a:t>
                </a:r>
                <a:r>
                  <a:rPr lang="ja-JP" altLang="en-US" sz="30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増やし、偽ならば棄却する</a:t>
                </a:r>
                <a:endParaRPr lang="en-US" altLang="ja-JP" sz="3000" dirty="0">
                  <a:solidFill>
                    <a:schemeClr val="bg2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endParaRPr lang="en-US" altLang="ja-JP" sz="3000" dirty="0">
                  <a:solidFill>
                    <a:schemeClr val="bg2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r>
                  <a:rPr lang="ja-JP" altLang="en-US" sz="30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④①</a:t>
                </a:r>
                <a:r>
                  <a:rPr lang="en-US" altLang="ja-JP" sz="30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-</a:t>
                </a:r>
                <a:r>
                  <a:rPr lang="ja-JP" altLang="en-US" sz="30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③を</a:t>
                </a:r>
                <a:r>
                  <a:rPr lang="en-US" altLang="ja-JP" sz="30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N</a:t>
                </a:r>
                <a:r>
                  <a:rPr lang="ja-JP" altLang="en-US" sz="30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回繰り返し、受容確率</a:t>
                </a:r>
                <a:r>
                  <a:rPr lang="en-US" altLang="ja-JP" sz="30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p</a:t>
                </a:r>
                <a:r>
                  <a:rPr lang="ja-JP" altLang="en-US" sz="30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を計算</a:t>
                </a:r>
                <a:endParaRPr lang="en-US" altLang="ja-JP" sz="3000" dirty="0">
                  <a:solidFill>
                    <a:schemeClr val="bg2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endParaRPr lang="en-US" altLang="ja-JP" sz="3000" dirty="0">
                  <a:solidFill>
                    <a:schemeClr val="bg2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r>
                  <a:rPr lang="ja-JP" altLang="en-US" sz="30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⑤ </a:t>
                </a:r>
                <a14:m>
                  <m:oMath xmlns:m="http://schemas.openxmlformats.org/officeDocument/2006/math">
                    <m:r>
                      <a:rPr lang="en-US" altLang="ja-JP" sz="30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𝑝</m:t>
                    </m:r>
                    <m:r>
                      <a:rPr lang="en-US" altLang="ja-JP" sz="30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= </m:t>
                    </m:r>
                    <m:f>
                      <m:fPr>
                        <m:ctrlPr>
                          <a:rPr lang="en-US" altLang="ja-JP" sz="30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30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30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30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𝑁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ja-JP" sz="30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sSupPr>
                          <m:e>
                            <m:r>
                              <a:rPr lang="en-US" altLang="ja-JP" sz="30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ja-JP" sz="30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𝑁</m:t>
                            </m:r>
                          </m:sup>
                        </m:sSup>
                      </m:den>
                    </m:f>
                  </m:oMath>
                </a14:m>
                <a:r>
                  <a:rPr lang="ja-JP" altLang="en-US" sz="30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となるはず</a:t>
                </a:r>
                <a:r>
                  <a:rPr lang="en-US" altLang="ja-JP" sz="30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30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sSupPr>
                      <m:e>
                        <m:r>
                          <a:rPr lang="en-US" altLang="ja-JP" sz="30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2</m:t>
                        </m:r>
                      </m:e>
                      <m:sup>
                        <m:r>
                          <a:rPr lang="en-US" altLang="ja-JP" sz="30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ja-JP" altLang="en-US" sz="30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は超格子の体積</a:t>
                </a:r>
                <a:r>
                  <a:rPr lang="en-US" altLang="ja-JP" sz="30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)</a:t>
                </a:r>
              </a:p>
            </p:txBody>
          </p:sp>
        </mc:Choice>
        <mc:Fallback xmlns="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4C665600-A8C2-49BC-9D8F-7D66E1C8FE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508" y="1544600"/>
                <a:ext cx="7694852" cy="4925868"/>
              </a:xfrm>
              <a:prstGeom prst="rect">
                <a:avLst/>
              </a:prstGeom>
              <a:blipFill>
                <a:blip r:embed="rId5"/>
                <a:stretch>
                  <a:fillRect l="-1902" t="-866" b="-74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5808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2AF4C079-A03F-4F78-8290-0080C9AA2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04" y="1751804"/>
            <a:ext cx="4144092" cy="4144092"/>
          </a:xfrm>
          <a:prstGeom prst="rect">
            <a:avLst/>
          </a:prstGeom>
        </p:spPr>
      </p:pic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求め方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1FDDCE6A-AF40-4878-94FC-D59F4A19B291}"/>
              </a:ext>
            </a:extLst>
          </p:cNvPr>
          <p:cNvSpPr>
            <a:spLocks noChangeAspect="1"/>
          </p:cNvSpPr>
          <p:nvPr/>
        </p:nvSpPr>
        <p:spPr>
          <a:xfrm>
            <a:off x="2279250" y="3863534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1207720-810B-4D09-88D4-F3853312364C}"/>
              </a:ext>
            </a:extLst>
          </p:cNvPr>
          <p:cNvSpPr txBox="1"/>
          <p:nvPr/>
        </p:nvSpPr>
        <p:spPr>
          <a:xfrm>
            <a:off x="1439766" y="1597520"/>
            <a:ext cx="2165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次元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球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の場合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8E37D42F-B432-4861-AA10-5D0C99077ACA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696074" y="3935534"/>
            <a:ext cx="1583176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057AF82-7711-4837-A43D-1C35027C0E4B}"/>
              </a:ext>
            </a:extLst>
          </p:cNvPr>
          <p:cNvCxnSpPr>
            <a:cxnSpLocks/>
          </p:cNvCxnSpPr>
          <p:nvPr/>
        </p:nvCxnSpPr>
        <p:spPr>
          <a:xfrm flipV="1">
            <a:off x="2361917" y="4007535"/>
            <a:ext cx="0" cy="1365654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B50AC49-D19C-4732-94FC-28D4972FBA3B}"/>
              </a:ext>
            </a:extLst>
          </p:cNvPr>
          <p:cNvSpPr txBox="1"/>
          <p:nvPr/>
        </p:nvSpPr>
        <p:spPr>
          <a:xfrm>
            <a:off x="2181036" y="5470230"/>
            <a:ext cx="484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kumimoji="1" lang="en-US" altLang="ja-JP" sz="2400" baseline="-250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sz="2400" baseline="-25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48D6E1E-D83D-4812-977E-2E9825FD7C39}"/>
              </a:ext>
            </a:extLst>
          </p:cNvPr>
          <p:cNvSpPr txBox="1"/>
          <p:nvPr/>
        </p:nvSpPr>
        <p:spPr>
          <a:xfrm>
            <a:off x="130325" y="3632701"/>
            <a:ext cx="484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lang="en-US" altLang="ja-JP" sz="2400" baseline="-250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kumimoji="1" lang="ja-JP" altLang="en-US" sz="2400" baseline="-25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90F21EB-C8A5-4617-8D0C-ABB0926B8B51}"/>
              </a:ext>
            </a:extLst>
          </p:cNvPr>
          <p:cNvCxnSpPr>
            <a:cxnSpLocks/>
            <a:stCxn id="13" idx="3"/>
          </p:cNvCxnSpPr>
          <p:nvPr/>
        </p:nvCxnSpPr>
        <p:spPr>
          <a:xfrm flipH="1">
            <a:off x="738451" y="3986446"/>
            <a:ext cx="1561887" cy="13867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21CB3392-6CEF-40A0-9FEF-13F63FADC171}"/>
                  </a:ext>
                </a:extLst>
              </p:cNvPr>
              <p:cNvSpPr/>
              <p:nvPr/>
            </p:nvSpPr>
            <p:spPr>
              <a:xfrm>
                <a:off x="4388508" y="1544600"/>
                <a:ext cx="7694852" cy="492586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  <a:alpha val="50000"/>
                </a:schemeClr>
              </a:solidFill>
              <a:ln>
                <a:noFill/>
              </a:ln>
              <a:effectLst/>
            </p:spPr>
            <p:style>
              <a:lnRef idx="0">
                <a:scrgbClr r="0" g="0" b="0"/>
              </a:lnRef>
              <a:fillRef idx="1002">
                <a:schemeClr val="dk1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ja-JP" altLang="en-US" sz="30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①</a:t>
                </a:r>
                <a:r>
                  <a:rPr lang="en-US" altLang="ja-JP" sz="30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N</a:t>
                </a:r>
                <a:r>
                  <a:rPr lang="ja-JP" altLang="en-US" sz="30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個の</a:t>
                </a:r>
                <a:r>
                  <a:rPr lang="en-US" altLang="ja-JP" sz="30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[-1,1]</a:t>
                </a:r>
                <a:r>
                  <a:rPr lang="ja-JP" altLang="en-US" sz="30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の一様乱数を引いてくる</a:t>
                </a:r>
                <a:endParaRPr lang="en-US" altLang="ja-JP" sz="3000" dirty="0">
                  <a:solidFill>
                    <a:schemeClr val="bg2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r>
                  <a:rPr lang="ja-JP" altLang="en-US" sz="30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（</a:t>
                </a:r>
                <a:r>
                  <a:rPr lang="en-US" altLang="ja-JP" sz="30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N</a:t>
                </a:r>
                <a:r>
                  <a:rPr lang="ja-JP" altLang="en-US" sz="30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次元空間に点が一つ決まる</a:t>
                </a:r>
                <a:r>
                  <a:rPr lang="en-US" altLang="ja-JP" sz="30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)</a:t>
                </a:r>
              </a:p>
              <a:p>
                <a:pPr lvl="0"/>
                <a:endParaRPr lang="en-US" altLang="ja-JP" sz="3000" dirty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r>
                  <a:rPr lang="ja-JP" altLang="en-US" sz="3000" dirty="0">
                    <a:solidFill>
                      <a:prstClr val="black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②原点との距離を求め、以下の判定式を判定</a:t>
                </a:r>
                <a:endParaRPr lang="en-US" altLang="ja-JP" sz="3000" dirty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𝑟</m:t>
                      </m:r>
                      <m:r>
                        <a:rPr lang="en-US" altLang="ja-JP" sz="3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altLang="ja-JP" sz="3000" dirty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r>
                  <a:rPr lang="ja-JP" altLang="en-US" sz="30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③真ならばカウントを</a:t>
                </a:r>
                <a:r>
                  <a:rPr lang="en-US" altLang="ja-JP" sz="30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1</a:t>
                </a:r>
                <a:r>
                  <a:rPr lang="ja-JP" altLang="en-US" sz="30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増やし、偽ならば棄却する</a:t>
                </a:r>
                <a:endParaRPr lang="en-US" altLang="ja-JP" sz="3000" dirty="0">
                  <a:solidFill>
                    <a:schemeClr val="bg2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endParaRPr lang="en-US" altLang="ja-JP" sz="3000" dirty="0">
                  <a:solidFill>
                    <a:schemeClr val="bg2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r>
                  <a:rPr lang="ja-JP" altLang="en-US" sz="30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④①</a:t>
                </a:r>
                <a:r>
                  <a:rPr lang="en-US" altLang="ja-JP" sz="30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-</a:t>
                </a:r>
                <a:r>
                  <a:rPr lang="ja-JP" altLang="en-US" sz="30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③を</a:t>
                </a:r>
                <a:r>
                  <a:rPr lang="en-US" altLang="ja-JP" sz="30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N</a:t>
                </a:r>
                <a:r>
                  <a:rPr lang="ja-JP" altLang="en-US" sz="30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回繰り返し、受容確率</a:t>
                </a:r>
                <a:r>
                  <a:rPr lang="en-US" altLang="ja-JP" sz="30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p</a:t>
                </a:r>
                <a:r>
                  <a:rPr lang="ja-JP" altLang="en-US" sz="30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を計算</a:t>
                </a:r>
                <a:endParaRPr lang="en-US" altLang="ja-JP" sz="3000" dirty="0">
                  <a:solidFill>
                    <a:schemeClr val="bg2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endParaRPr lang="en-US" altLang="ja-JP" sz="3000" dirty="0">
                  <a:solidFill>
                    <a:schemeClr val="bg2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r>
                  <a:rPr lang="ja-JP" altLang="en-US" sz="30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⑤ </a:t>
                </a:r>
                <a14:m>
                  <m:oMath xmlns:m="http://schemas.openxmlformats.org/officeDocument/2006/math">
                    <m:r>
                      <a:rPr lang="en-US" altLang="ja-JP" sz="30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𝑝</m:t>
                    </m:r>
                    <m:r>
                      <a:rPr lang="en-US" altLang="ja-JP" sz="30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= </m:t>
                    </m:r>
                    <m:f>
                      <m:fPr>
                        <m:ctrlPr>
                          <a:rPr lang="en-US" altLang="ja-JP" sz="30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30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30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30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𝑁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ja-JP" sz="30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sSupPr>
                          <m:e>
                            <m:r>
                              <a:rPr lang="en-US" altLang="ja-JP" sz="30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ja-JP" sz="30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𝑁</m:t>
                            </m:r>
                          </m:sup>
                        </m:sSup>
                      </m:den>
                    </m:f>
                  </m:oMath>
                </a14:m>
                <a:r>
                  <a:rPr lang="ja-JP" altLang="en-US" sz="30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となるはず</a:t>
                </a:r>
                <a:r>
                  <a:rPr lang="en-US" altLang="ja-JP" sz="30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30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sSupPr>
                      <m:e>
                        <m:r>
                          <a:rPr lang="en-US" altLang="ja-JP" sz="30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2</m:t>
                        </m:r>
                      </m:e>
                      <m:sup>
                        <m:r>
                          <a:rPr lang="en-US" altLang="ja-JP" sz="30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ja-JP" altLang="en-US" sz="30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は超格子の体積</a:t>
                </a:r>
                <a:r>
                  <a:rPr lang="en-US" altLang="ja-JP" sz="30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)</a:t>
                </a:r>
              </a:p>
            </p:txBody>
          </p:sp>
        </mc:Choice>
        <mc:Fallback xmlns="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21CB3392-6CEF-40A0-9FEF-13F63FADC1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508" y="1544600"/>
                <a:ext cx="7694852" cy="4925868"/>
              </a:xfrm>
              <a:prstGeom prst="rect">
                <a:avLst/>
              </a:prstGeom>
              <a:blipFill>
                <a:blip r:embed="rId5"/>
                <a:stretch>
                  <a:fillRect l="-1902" t="-866" b="-74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4800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2AF4C079-A03F-4F78-8290-0080C9AA2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04" y="1751804"/>
            <a:ext cx="4144092" cy="4144092"/>
          </a:xfrm>
          <a:prstGeom prst="rect">
            <a:avLst/>
          </a:prstGeom>
        </p:spPr>
      </p:pic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求め方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1FDDCE6A-AF40-4878-94FC-D59F4A19B291}"/>
              </a:ext>
            </a:extLst>
          </p:cNvPr>
          <p:cNvSpPr>
            <a:spLocks noChangeAspect="1"/>
          </p:cNvSpPr>
          <p:nvPr/>
        </p:nvSpPr>
        <p:spPr>
          <a:xfrm>
            <a:off x="2279250" y="3863534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1207720-810B-4D09-88D4-F3853312364C}"/>
              </a:ext>
            </a:extLst>
          </p:cNvPr>
          <p:cNvSpPr txBox="1"/>
          <p:nvPr/>
        </p:nvSpPr>
        <p:spPr>
          <a:xfrm>
            <a:off x="1439766" y="1597520"/>
            <a:ext cx="2165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次元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球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の場合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8E37D42F-B432-4861-AA10-5D0C99077ACA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696074" y="3935534"/>
            <a:ext cx="1583176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057AF82-7711-4837-A43D-1C35027C0E4B}"/>
              </a:ext>
            </a:extLst>
          </p:cNvPr>
          <p:cNvCxnSpPr>
            <a:cxnSpLocks/>
          </p:cNvCxnSpPr>
          <p:nvPr/>
        </p:nvCxnSpPr>
        <p:spPr>
          <a:xfrm flipV="1">
            <a:off x="2361917" y="4007535"/>
            <a:ext cx="0" cy="1365654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B50AC49-D19C-4732-94FC-28D4972FBA3B}"/>
              </a:ext>
            </a:extLst>
          </p:cNvPr>
          <p:cNvSpPr txBox="1"/>
          <p:nvPr/>
        </p:nvSpPr>
        <p:spPr>
          <a:xfrm>
            <a:off x="2181036" y="5470230"/>
            <a:ext cx="484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kumimoji="1" lang="en-US" altLang="ja-JP" sz="2400" baseline="-250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sz="2400" baseline="-25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48D6E1E-D83D-4812-977E-2E9825FD7C39}"/>
              </a:ext>
            </a:extLst>
          </p:cNvPr>
          <p:cNvSpPr txBox="1"/>
          <p:nvPr/>
        </p:nvSpPr>
        <p:spPr>
          <a:xfrm>
            <a:off x="130325" y="3632701"/>
            <a:ext cx="484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lang="en-US" altLang="ja-JP" sz="2400" baseline="-250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kumimoji="1" lang="ja-JP" altLang="en-US" sz="2400" baseline="-25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90F21EB-C8A5-4617-8D0C-ABB0926B8B51}"/>
              </a:ext>
            </a:extLst>
          </p:cNvPr>
          <p:cNvCxnSpPr>
            <a:cxnSpLocks/>
            <a:stCxn id="13" idx="3"/>
          </p:cNvCxnSpPr>
          <p:nvPr/>
        </p:nvCxnSpPr>
        <p:spPr>
          <a:xfrm flipH="1">
            <a:off x="738451" y="3986446"/>
            <a:ext cx="1561887" cy="13867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BDC0764-EA5D-4779-990C-C23B12CD22ED}"/>
              </a:ext>
            </a:extLst>
          </p:cNvPr>
          <p:cNvSpPr txBox="1"/>
          <p:nvPr/>
        </p:nvSpPr>
        <p:spPr>
          <a:xfrm>
            <a:off x="1172469" y="3084205"/>
            <a:ext cx="186621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400" dirty="0">
                <a:latin typeface="Meiryo UI" panose="020B0604030504040204" pitchFamily="50" charset="-128"/>
                <a:ea typeface="Meiryo UI" panose="020B0604030504040204" pitchFamily="50" charset="-128"/>
              </a:rPr>
              <a:t>今回は真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F2EA9D04-F167-4DF1-90A7-9AF0AB24C1A7}"/>
                  </a:ext>
                </a:extLst>
              </p:cNvPr>
              <p:cNvSpPr/>
              <p:nvPr/>
            </p:nvSpPr>
            <p:spPr>
              <a:xfrm>
                <a:off x="4388508" y="1544600"/>
                <a:ext cx="7694852" cy="492586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  <a:alpha val="50000"/>
                </a:schemeClr>
              </a:solidFill>
              <a:ln>
                <a:noFill/>
              </a:ln>
              <a:effectLst/>
            </p:spPr>
            <p:style>
              <a:lnRef idx="0">
                <a:scrgbClr r="0" g="0" b="0"/>
              </a:lnRef>
              <a:fillRef idx="1002">
                <a:schemeClr val="dk1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ja-JP" altLang="en-US" sz="30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①</a:t>
                </a:r>
                <a:r>
                  <a:rPr lang="en-US" altLang="ja-JP" sz="30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N</a:t>
                </a:r>
                <a:r>
                  <a:rPr lang="ja-JP" altLang="en-US" sz="30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個の</a:t>
                </a:r>
                <a:r>
                  <a:rPr lang="en-US" altLang="ja-JP" sz="30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[-1,1]</a:t>
                </a:r>
                <a:r>
                  <a:rPr lang="ja-JP" altLang="en-US" sz="30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の一様乱数を引いてくる</a:t>
                </a:r>
                <a:endParaRPr lang="en-US" altLang="ja-JP" sz="3000" dirty="0">
                  <a:solidFill>
                    <a:schemeClr val="bg2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r>
                  <a:rPr lang="ja-JP" altLang="en-US" sz="30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（</a:t>
                </a:r>
                <a:r>
                  <a:rPr lang="en-US" altLang="ja-JP" sz="30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N</a:t>
                </a:r>
                <a:r>
                  <a:rPr lang="ja-JP" altLang="en-US" sz="30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次元空間に点が一つ決まる</a:t>
                </a:r>
                <a:r>
                  <a:rPr lang="en-US" altLang="ja-JP" sz="30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)</a:t>
                </a:r>
              </a:p>
              <a:p>
                <a:pPr lvl="0"/>
                <a:endParaRPr lang="en-US" altLang="ja-JP" sz="3000" dirty="0">
                  <a:solidFill>
                    <a:schemeClr val="bg2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r>
                  <a:rPr lang="ja-JP" altLang="en-US" sz="30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②原点との距離を求め、以下の判定式を判定</a:t>
                </a:r>
                <a:endParaRPr lang="en-US" altLang="ja-JP" sz="3000" dirty="0">
                  <a:solidFill>
                    <a:schemeClr val="bg2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𝑟</m:t>
                      </m:r>
                      <m:r>
                        <a:rPr lang="en-US" altLang="ja-JP" sz="3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altLang="ja-JP" sz="3000" dirty="0">
                  <a:solidFill>
                    <a:schemeClr val="bg2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r>
                  <a:rPr lang="ja-JP" altLang="en-US" sz="3000" dirty="0">
                    <a:solidFill>
                      <a:prstClr val="black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③真ならばカウントを</a:t>
                </a:r>
                <a:r>
                  <a:rPr lang="en-US" altLang="ja-JP" sz="3000" dirty="0">
                    <a:solidFill>
                      <a:prstClr val="black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1</a:t>
                </a:r>
                <a:r>
                  <a:rPr lang="ja-JP" altLang="en-US" sz="3000" dirty="0">
                    <a:solidFill>
                      <a:prstClr val="black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増やし、偽ならば棄却する</a:t>
                </a:r>
                <a:endParaRPr lang="en-US" altLang="ja-JP" sz="3000" dirty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endParaRPr lang="en-US" altLang="ja-JP" sz="3000" dirty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r>
                  <a:rPr lang="ja-JP" altLang="en-US" sz="30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④①</a:t>
                </a:r>
                <a:r>
                  <a:rPr lang="en-US" altLang="ja-JP" sz="30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-</a:t>
                </a:r>
                <a:r>
                  <a:rPr lang="ja-JP" altLang="en-US" sz="30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③を</a:t>
                </a:r>
                <a:r>
                  <a:rPr lang="en-US" altLang="ja-JP" sz="30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N</a:t>
                </a:r>
                <a:r>
                  <a:rPr lang="ja-JP" altLang="en-US" sz="30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回繰り返し、受容確率</a:t>
                </a:r>
                <a:r>
                  <a:rPr lang="en-US" altLang="ja-JP" sz="30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p</a:t>
                </a:r>
                <a:r>
                  <a:rPr lang="ja-JP" altLang="en-US" sz="30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を計算</a:t>
                </a:r>
                <a:endParaRPr lang="en-US" altLang="ja-JP" sz="3000" dirty="0">
                  <a:solidFill>
                    <a:schemeClr val="bg2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endParaRPr lang="en-US" altLang="ja-JP" sz="3000" dirty="0">
                  <a:solidFill>
                    <a:schemeClr val="bg2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r>
                  <a:rPr lang="ja-JP" altLang="en-US" sz="30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⑤ </a:t>
                </a:r>
                <a14:m>
                  <m:oMath xmlns:m="http://schemas.openxmlformats.org/officeDocument/2006/math">
                    <m:r>
                      <a:rPr lang="en-US" altLang="ja-JP" sz="30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𝑝</m:t>
                    </m:r>
                    <m:r>
                      <a:rPr lang="en-US" altLang="ja-JP" sz="30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= </m:t>
                    </m:r>
                    <m:f>
                      <m:fPr>
                        <m:ctrlPr>
                          <a:rPr lang="en-US" altLang="ja-JP" sz="30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30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30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30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𝑁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ja-JP" sz="30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sSupPr>
                          <m:e>
                            <m:r>
                              <a:rPr lang="en-US" altLang="ja-JP" sz="30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ja-JP" sz="30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𝑁</m:t>
                            </m:r>
                          </m:sup>
                        </m:sSup>
                      </m:den>
                    </m:f>
                  </m:oMath>
                </a14:m>
                <a:r>
                  <a:rPr lang="ja-JP" altLang="en-US" sz="30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となるはず</a:t>
                </a:r>
                <a:r>
                  <a:rPr lang="en-US" altLang="ja-JP" sz="30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30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sSupPr>
                      <m:e>
                        <m:r>
                          <a:rPr lang="en-US" altLang="ja-JP" sz="30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2</m:t>
                        </m:r>
                      </m:e>
                      <m:sup>
                        <m:r>
                          <a:rPr lang="en-US" altLang="ja-JP" sz="30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ja-JP" altLang="en-US" sz="30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は超格子の体積</a:t>
                </a:r>
                <a:r>
                  <a:rPr lang="en-US" altLang="ja-JP" sz="30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)</a:t>
                </a:r>
              </a:p>
            </p:txBody>
          </p:sp>
        </mc:Choice>
        <mc:Fallback xmlns="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F2EA9D04-F167-4DF1-90A7-9AF0AB24C1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508" y="1544600"/>
                <a:ext cx="7694852" cy="4925868"/>
              </a:xfrm>
              <a:prstGeom prst="rect">
                <a:avLst/>
              </a:prstGeom>
              <a:blipFill>
                <a:blip r:embed="rId5"/>
                <a:stretch>
                  <a:fillRect l="-1902" t="-866" b="-74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5118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2AF4C079-A03F-4F78-8290-0080C9AA2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04" y="1751804"/>
            <a:ext cx="4144092" cy="4144092"/>
          </a:xfrm>
          <a:prstGeom prst="rect">
            <a:avLst/>
          </a:prstGeom>
        </p:spPr>
      </p:pic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求め方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1207720-810B-4D09-88D4-F3853312364C}"/>
              </a:ext>
            </a:extLst>
          </p:cNvPr>
          <p:cNvSpPr txBox="1"/>
          <p:nvPr/>
        </p:nvSpPr>
        <p:spPr>
          <a:xfrm>
            <a:off x="1439766" y="1597520"/>
            <a:ext cx="2165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次元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球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の場合</a:t>
            </a: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E7EA16F9-9A33-4173-8D8B-8CE8773FAB66}"/>
              </a:ext>
            </a:extLst>
          </p:cNvPr>
          <p:cNvSpPr>
            <a:spLocks noChangeAspect="1"/>
          </p:cNvSpPr>
          <p:nvPr/>
        </p:nvSpPr>
        <p:spPr>
          <a:xfrm>
            <a:off x="2279250" y="3863534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FE6C71AD-2ED4-4D9D-8B45-03747DAB3DB8}"/>
              </a:ext>
            </a:extLst>
          </p:cNvPr>
          <p:cNvSpPr>
            <a:spLocks noChangeAspect="1"/>
          </p:cNvSpPr>
          <p:nvPr/>
        </p:nvSpPr>
        <p:spPr>
          <a:xfrm>
            <a:off x="1961578" y="4255216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EC9E534E-E5CA-489C-A3C0-696A690DA893}"/>
              </a:ext>
            </a:extLst>
          </p:cNvPr>
          <p:cNvSpPr>
            <a:spLocks noChangeAspect="1"/>
          </p:cNvSpPr>
          <p:nvPr/>
        </p:nvSpPr>
        <p:spPr>
          <a:xfrm>
            <a:off x="1197508" y="3304340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A578F038-8CE3-48AC-BEE1-DF44D01A9773}"/>
              </a:ext>
            </a:extLst>
          </p:cNvPr>
          <p:cNvSpPr>
            <a:spLocks noChangeAspect="1"/>
          </p:cNvSpPr>
          <p:nvPr/>
        </p:nvSpPr>
        <p:spPr>
          <a:xfrm>
            <a:off x="1817578" y="3156840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93C2C079-F785-4649-8D12-7FCD8D9DA5F3}"/>
              </a:ext>
            </a:extLst>
          </p:cNvPr>
          <p:cNvSpPr>
            <a:spLocks noChangeAspect="1"/>
          </p:cNvSpPr>
          <p:nvPr/>
        </p:nvSpPr>
        <p:spPr>
          <a:xfrm>
            <a:off x="1053508" y="4077570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FB8541AF-1377-463B-9A1A-D1F9E4066ED6}"/>
              </a:ext>
            </a:extLst>
          </p:cNvPr>
          <p:cNvSpPr>
            <a:spLocks noChangeAspect="1"/>
          </p:cNvSpPr>
          <p:nvPr/>
        </p:nvSpPr>
        <p:spPr>
          <a:xfrm>
            <a:off x="2521508" y="4278728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1C2004AB-A9F7-43E2-B65B-96E09171E554}"/>
              </a:ext>
            </a:extLst>
          </p:cNvPr>
          <p:cNvSpPr>
            <a:spLocks noChangeAspect="1"/>
          </p:cNvSpPr>
          <p:nvPr/>
        </p:nvSpPr>
        <p:spPr>
          <a:xfrm>
            <a:off x="2203836" y="4670410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06DEFB30-1496-4079-AC33-7F42BAF1E28F}"/>
              </a:ext>
            </a:extLst>
          </p:cNvPr>
          <p:cNvSpPr>
            <a:spLocks noChangeAspect="1"/>
          </p:cNvSpPr>
          <p:nvPr/>
        </p:nvSpPr>
        <p:spPr>
          <a:xfrm>
            <a:off x="1439766" y="3719534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4D96A837-B4B1-41C8-B152-3C2DB36AA630}"/>
              </a:ext>
            </a:extLst>
          </p:cNvPr>
          <p:cNvSpPr>
            <a:spLocks noChangeAspect="1"/>
          </p:cNvSpPr>
          <p:nvPr/>
        </p:nvSpPr>
        <p:spPr>
          <a:xfrm>
            <a:off x="2059836" y="3572034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8886D1C3-A16D-4EBC-9F47-503672FF8374}"/>
              </a:ext>
            </a:extLst>
          </p:cNvPr>
          <p:cNvSpPr>
            <a:spLocks noChangeAspect="1"/>
          </p:cNvSpPr>
          <p:nvPr/>
        </p:nvSpPr>
        <p:spPr>
          <a:xfrm>
            <a:off x="1295766" y="4492764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EFC765D0-603D-4F54-9C3A-53A7E581939D}"/>
              </a:ext>
            </a:extLst>
          </p:cNvPr>
          <p:cNvSpPr>
            <a:spLocks noChangeAspect="1"/>
          </p:cNvSpPr>
          <p:nvPr/>
        </p:nvSpPr>
        <p:spPr>
          <a:xfrm>
            <a:off x="3081438" y="3878253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1F67BA1B-9C1D-4583-8EA9-8E09C88E1C10}"/>
              </a:ext>
            </a:extLst>
          </p:cNvPr>
          <p:cNvSpPr>
            <a:spLocks noChangeAspect="1"/>
          </p:cNvSpPr>
          <p:nvPr/>
        </p:nvSpPr>
        <p:spPr>
          <a:xfrm>
            <a:off x="2665508" y="5074401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8BE84739-0FCD-4839-BD6B-4A63F1E33D55}"/>
              </a:ext>
            </a:extLst>
          </p:cNvPr>
          <p:cNvSpPr>
            <a:spLocks noChangeAspect="1"/>
          </p:cNvSpPr>
          <p:nvPr/>
        </p:nvSpPr>
        <p:spPr>
          <a:xfrm>
            <a:off x="1757438" y="4896755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A8310BB7-729A-42B4-A7E0-E5307700470A}"/>
              </a:ext>
            </a:extLst>
          </p:cNvPr>
          <p:cNvSpPr>
            <a:spLocks noChangeAspect="1"/>
          </p:cNvSpPr>
          <p:nvPr/>
        </p:nvSpPr>
        <p:spPr>
          <a:xfrm>
            <a:off x="3225438" y="5097913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356C5BF5-CAD2-42D3-BFC8-E835D44BF9A0}"/>
              </a:ext>
            </a:extLst>
          </p:cNvPr>
          <p:cNvSpPr>
            <a:spLocks noChangeAspect="1"/>
          </p:cNvSpPr>
          <p:nvPr/>
        </p:nvSpPr>
        <p:spPr>
          <a:xfrm>
            <a:off x="2143696" y="4538719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1BC42782-599F-49EB-8EE5-0E0A1DDC4ADD}"/>
              </a:ext>
            </a:extLst>
          </p:cNvPr>
          <p:cNvSpPr>
            <a:spLocks noChangeAspect="1"/>
          </p:cNvSpPr>
          <p:nvPr/>
        </p:nvSpPr>
        <p:spPr>
          <a:xfrm>
            <a:off x="2200738" y="2479146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E9C1867C-DAC6-4CBA-B3F6-1BB1F92C6A72}"/>
              </a:ext>
            </a:extLst>
          </p:cNvPr>
          <p:cNvSpPr>
            <a:spLocks noChangeAspect="1"/>
          </p:cNvSpPr>
          <p:nvPr/>
        </p:nvSpPr>
        <p:spPr>
          <a:xfrm>
            <a:off x="2760668" y="2502658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AB4D7CED-4D65-40AD-B197-E2B8B3DEFBBC}"/>
              </a:ext>
            </a:extLst>
          </p:cNvPr>
          <p:cNvSpPr>
            <a:spLocks noChangeAspect="1"/>
          </p:cNvSpPr>
          <p:nvPr/>
        </p:nvSpPr>
        <p:spPr>
          <a:xfrm>
            <a:off x="2442996" y="2894340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7DF3379-A049-43AD-80D9-10DEEBCD2939}"/>
              </a:ext>
            </a:extLst>
          </p:cNvPr>
          <p:cNvSpPr>
            <a:spLocks noChangeAspect="1"/>
          </p:cNvSpPr>
          <p:nvPr/>
        </p:nvSpPr>
        <p:spPr>
          <a:xfrm>
            <a:off x="2904668" y="3298331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EB2190B0-6295-4BC4-882B-5729FC5C9DFB}"/>
              </a:ext>
            </a:extLst>
          </p:cNvPr>
          <p:cNvSpPr>
            <a:spLocks noChangeAspect="1"/>
          </p:cNvSpPr>
          <p:nvPr/>
        </p:nvSpPr>
        <p:spPr>
          <a:xfrm>
            <a:off x="1996598" y="3120685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70741A5F-1D9F-4568-A80E-EF7C70EDCB54}"/>
              </a:ext>
            </a:extLst>
          </p:cNvPr>
          <p:cNvSpPr>
            <a:spLocks noChangeAspect="1"/>
          </p:cNvSpPr>
          <p:nvPr/>
        </p:nvSpPr>
        <p:spPr>
          <a:xfrm>
            <a:off x="3464598" y="3321843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59381A07-2FFC-40AD-8B2C-AFAC0126C985}"/>
              </a:ext>
            </a:extLst>
          </p:cNvPr>
          <p:cNvSpPr>
            <a:spLocks noChangeAspect="1"/>
          </p:cNvSpPr>
          <p:nvPr/>
        </p:nvSpPr>
        <p:spPr>
          <a:xfrm>
            <a:off x="2382856" y="2762649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5DD63510-9AAF-40A3-A36B-1A1C3DA70D7B}"/>
                  </a:ext>
                </a:extLst>
              </p:cNvPr>
              <p:cNvSpPr/>
              <p:nvPr/>
            </p:nvSpPr>
            <p:spPr>
              <a:xfrm>
                <a:off x="4388508" y="1544600"/>
                <a:ext cx="7694852" cy="492586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  <a:alpha val="50000"/>
                </a:schemeClr>
              </a:solidFill>
              <a:ln>
                <a:noFill/>
              </a:ln>
              <a:effectLst/>
            </p:spPr>
            <p:style>
              <a:lnRef idx="0">
                <a:scrgbClr r="0" g="0" b="0"/>
              </a:lnRef>
              <a:fillRef idx="1002">
                <a:schemeClr val="dk1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ja-JP" altLang="en-US" sz="30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①</a:t>
                </a:r>
                <a:r>
                  <a:rPr lang="en-US" altLang="ja-JP" sz="30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N</a:t>
                </a:r>
                <a:r>
                  <a:rPr lang="ja-JP" altLang="en-US" sz="30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個の</a:t>
                </a:r>
                <a:r>
                  <a:rPr lang="en-US" altLang="ja-JP" sz="30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[-1,1]</a:t>
                </a:r>
                <a:r>
                  <a:rPr lang="ja-JP" altLang="en-US" sz="30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の一様乱数を引いてくる</a:t>
                </a:r>
                <a:endParaRPr lang="en-US" altLang="ja-JP" sz="3000" dirty="0">
                  <a:solidFill>
                    <a:schemeClr val="bg2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r>
                  <a:rPr lang="ja-JP" altLang="en-US" sz="30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（</a:t>
                </a:r>
                <a:r>
                  <a:rPr lang="en-US" altLang="ja-JP" sz="30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N</a:t>
                </a:r>
                <a:r>
                  <a:rPr lang="ja-JP" altLang="en-US" sz="30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次元空間に点が一つ決まる</a:t>
                </a:r>
                <a:r>
                  <a:rPr lang="en-US" altLang="ja-JP" sz="30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)</a:t>
                </a:r>
              </a:p>
              <a:p>
                <a:pPr lvl="0"/>
                <a:endParaRPr lang="en-US" altLang="ja-JP" sz="3000" dirty="0">
                  <a:solidFill>
                    <a:schemeClr val="bg2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r>
                  <a:rPr lang="ja-JP" altLang="en-US" sz="30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②原点との距離を求め、以下の判定式を判定</a:t>
                </a:r>
                <a:endParaRPr lang="en-US" altLang="ja-JP" sz="3000" dirty="0">
                  <a:solidFill>
                    <a:schemeClr val="bg2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𝑟</m:t>
                      </m:r>
                      <m:r>
                        <a:rPr lang="en-US" altLang="ja-JP" sz="3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altLang="ja-JP" sz="3000" dirty="0">
                  <a:solidFill>
                    <a:schemeClr val="bg2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r>
                  <a:rPr lang="ja-JP" altLang="en-US" sz="30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③真ならばカウントを</a:t>
                </a:r>
                <a:r>
                  <a:rPr lang="en-US" altLang="ja-JP" sz="30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1</a:t>
                </a:r>
                <a:r>
                  <a:rPr lang="ja-JP" altLang="en-US" sz="30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増やし、偽ならば棄却する</a:t>
                </a:r>
                <a:endParaRPr lang="en-US" altLang="ja-JP" sz="3000" dirty="0">
                  <a:solidFill>
                    <a:schemeClr val="bg2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endParaRPr lang="en-US" altLang="ja-JP" sz="3000" dirty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r>
                  <a:rPr lang="ja-JP" altLang="en-US" sz="3000" dirty="0">
                    <a:solidFill>
                      <a:prstClr val="black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④①</a:t>
                </a:r>
                <a:r>
                  <a:rPr lang="en-US" altLang="ja-JP" sz="3000" dirty="0">
                    <a:solidFill>
                      <a:prstClr val="black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-</a:t>
                </a:r>
                <a:r>
                  <a:rPr lang="ja-JP" altLang="en-US" sz="3000" dirty="0">
                    <a:solidFill>
                      <a:prstClr val="black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③を</a:t>
                </a:r>
                <a:r>
                  <a:rPr lang="en-US" altLang="ja-JP" sz="3000" dirty="0">
                    <a:solidFill>
                      <a:prstClr val="black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N</a:t>
                </a:r>
                <a:r>
                  <a:rPr lang="ja-JP" altLang="en-US" sz="3000" dirty="0">
                    <a:solidFill>
                      <a:prstClr val="black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回繰り返し、受容確率</a:t>
                </a:r>
                <a:r>
                  <a:rPr lang="en-US" altLang="ja-JP" sz="3000" dirty="0">
                    <a:solidFill>
                      <a:prstClr val="black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p</a:t>
                </a:r>
                <a:r>
                  <a:rPr lang="ja-JP" altLang="en-US" sz="3000" dirty="0">
                    <a:solidFill>
                      <a:prstClr val="black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を計算</a:t>
                </a:r>
                <a:endParaRPr lang="en-US" altLang="ja-JP" sz="3000" dirty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endParaRPr lang="en-US" altLang="ja-JP" sz="3000" dirty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:r>
                  <a:rPr lang="ja-JP" altLang="en-US" sz="3000" dirty="0">
                    <a:solidFill>
                      <a:prstClr val="black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⑤ </a:t>
                </a:r>
                <a14:m>
                  <m:oMath xmlns:m="http://schemas.openxmlformats.org/officeDocument/2006/math">
                    <m:r>
                      <a:rPr lang="en-US" altLang="ja-JP" sz="3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𝑝</m:t>
                    </m:r>
                    <m:r>
                      <a:rPr lang="en-US" altLang="ja-JP" sz="3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= </m:t>
                    </m:r>
                    <m:f>
                      <m:fPr>
                        <m:ctrlPr>
                          <a:rPr lang="en-US" altLang="ja-JP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3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3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3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𝑁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ja-JP" sz="3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sSupPr>
                          <m:e>
                            <m:r>
                              <a:rPr lang="en-US" altLang="ja-JP" sz="3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ja-JP" sz="3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𝑁</m:t>
                            </m:r>
                          </m:sup>
                        </m:sSup>
                      </m:den>
                    </m:f>
                  </m:oMath>
                </a14:m>
                <a:r>
                  <a:rPr lang="ja-JP" altLang="en-US" sz="3000" dirty="0">
                    <a:solidFill>
                      <a:prstClr val="black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となるはず</a:t>
                </a:r>
                <a:r>
                  <a:rPr lang="en-US" altLang="ja-JP" sz="3000" dirty="0">
                    <a:solidFill>
                      <a:prstClr val="black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sSupPr>
                      <m:e>
                        <m:r>
                          <a:rPr lang="en-US" altLang="ja-JP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2</m:t>
                        </m:r>
                      </m:e>
                      <m:sup>
                        <m:r>
                          <a:rPr lang="en-US" altLang="ja-JP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ja-JP" altLang="en-US" sz="3000" dirty="0">
                    <a:solidFill>
                      <a:prstClr val="black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は超格子の体積</a:t>
                </a:r>
                <a:r>
                  <a:rPr lang="en-US" altLang="ja-JP" sz="3000" dirty="0">
                    <a:solidFill>
                      <a:prstClr val="black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)</a:t>
                </a:r>
              </a:p>
            </p:txBody>
          </p:sp>
        </mc:Choice>
        <mc:Fallback xmlns="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5DD63510-9AAF-40A3-A36B-1A1C3DA70D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508" y="1544600"/>
                <a:ext cx="7694852" cy="4925868"/>
              </a:xfrm>
              <a:prstGeom prst="rect">
                <a:avLst/>
              </a:prstGeom>
              <a:blipFill>
                <a:blip r:embed="rId5"/>
                <a:stretch>
                  <a:fillRect l="-1902" t="-866" b="-74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3080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12262</TotalTime>
  <Words>843</Words>
  <Application>Microsoft Office PowerPoint</Application>
  <PresentationFormat>ワイド画面</PresentationFormat>
  <Paragraphs>145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1" baseType="lpstr">
      <vt:lpstr>Meiryo UI</vt:lpstr>
      <vt:lpstr>游ゴシック</vt:lpstr>
      <vt:lpstr>游ゴシック Light</vt:lpstr>
      <vt:lpstr>Arial</vt:lpstr>
      <vt:lpstr>Cambria Math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tetsuya t</dc:creator>
  <cp:lastModifiedBy>tetsuya t</cp:lastModifiedBy>
  <cp:revision>152</cp:revision>
  <dcterms:created xsi:type="dcterms:W3CDTF">2017-12-20T12:04:47Z</dcterms:created>
  <dcterms:modified xsi:type="dcterms:W3CDTF">2018-02-01T11:00:42Z</dcterms:modified>
</cp:coreProperties>
</file>