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56" r:id="rId3"/>
    <p:sldId id="369" r:id="rId4"/>
    <p:sldId id="357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23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FF99"/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1B6A-92DD-48D5-B859-2DB4893E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FE91E-5BB8-4E9A-910B-AF42898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8A4DC-23D7-4F41-AEC8-33C4A1C6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AC873-13D6-46BB-8D8B-30DD049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31491-F0F2-4C48-81DB-D74B26B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DFE1A-DEB6-4E50-9BF9-4895866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9F5AB-C188-4664-8EC2-EE390D0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31FD2-4F7B-4F3C-8C8C-6D09E23F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D2F8D-08A7-4BE6-91AA-2874D8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D947A-CD3A-401B-8788-3228FEF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A23922-06E9-4355-9FDC-85B88560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39D56F-E7F9-4F7A-AB75-BC3C32D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14983-6D90-4C1D-A8DD-E30F5F05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400AD-958D-4188-A604-FCB2671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57CC2-F188-493D-B0D0-52B58A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EC60-0E46-423F-94D9-E247E3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D67E3-C385-4B81-AF6E-D144A47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AD5F-CA5E-4595-9908-516E648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29551-5D82-4686-A0D2-6F20464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6F68-F3A7-4F2B-A96A-70691A7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0853-64EA-4DD2-80C7-E55C20B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964B8-23C3-4596-9B60-B5208117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3EFF4-76F4-40B0-9C9B-538C127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7F6E-127E-42BE-B240-2555A3A9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F002E-2F22-4822-9362-F10E5F0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B8409-8E40-414A-AFFF-DDB56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DDA1-201A-4E95-B1ED-6FBF9C23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E8C88-83BD-40CD-BFE4-80F0CD57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6E1C2-E713-478F-B52C-F3A1AEC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358F0-E89E-4AD7-85CA-E2D37E3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56F50-59B3-4F36-9968-BB88F326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067-1FF5-4371-A6F8-19013C8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800-30C6-43A2-A635-62E34C1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5788-252C-42AD-80FA-28532CE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809E12-AA39-461F-BAFE-F946C48E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08E07-9A56-4B8C-A481-46EC92FC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C635F-6C45-4C1F-A501-804307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E7F0B0-33EA-44D5-95EB-789B589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52FBF-BBFE-417E-9998-9E482D5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A8B93-8753-495A-AFA6-9D243B0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95C710-70E1-43FB-941D-E219CB0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AC0BE2-38C2-4B9E-B6FF-AEB285F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A4796-E2EB-4E71-BB03-555D67B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1B895-A1DF-40F1-8BA7-DD29F08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5D0D5-A395-4E86-A022-E1EC92AF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826A7-0B14-4B0E-B4E5-B33F759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30B79-84B9-456A-8B98-EDD4C3E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5B831-233A-4BE3-A081-D7B7F1BA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CB22A-0BCA-4054-8512-F1D09C8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CBD0B-8213-4F93-A710-72A8C86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86B8-9E05-4B67-A93D-DE8A8FB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DE324-DCA8-4AC9-81F2-811C605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DB76-9E7E-4B26-8C2D-58A5013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72B0E-42A9-4882-8F40-F03D8453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DC5AB-672B-4977-A368-1CF6404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B351B-88C2-4661-8CCB-1DDE34A5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0F26-3B9B-4CA0-BE5D-0175F39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B9FC7-C66A-4765-BDE3-915AA6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29723-876A-4916-BF1A-78039BF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F10D0-54D6-4E13-B72B-C765E09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2D8A4-28E4-42C0-9E9B-3135F083C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537-CC24-4F06-9D3E-2D3FC8049D88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8A5B-53F3-484E-A68E-3F8505C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FF2EB-CA09-463B-B817-BBA7F79C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5D5B68-5AC7-45F7-8C5A-40C461F6D3D7}"/>
              </a:ext>
            </a:extLst>
          </p:cNvPr>
          <p:cNvSpPr/>
          <p:nvPr/>
        </p:nvSpPr>
        <p:spPr>
          <a:xfrm>
            <a:off x="3946697" y="1276858"/>
            <a:ext cx="4450081" cy="1672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詳細つり合い</a:t>
            </a:r>
            <a:r>
              <a:rPr kumimoji="1"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2442060" y="3735791"/>
            <a:ext cx="7276706" cy="16067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この講義で身に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付く事</a:t>
            </a: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定常分布に収束する条件として詳細つり合いが理解できる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11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ラケットボール, 物体 が含まれている画像&#10;&#10;高い精度で生成された説明">
            <a:extLst>
              <a:ext uri="{FF2B5EF4-FFF2-40B4-BE49-F238E27FC236}">
                <a16:creationId xmlns:a16="http://schemas.microsoft.com/office/drawing/2014/main" id="{FE20C765-763D-4BFF-8A78-36CC42B98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431142"/>
            <a:ext cx="6195067" cy="4130044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D520571-96E7-427F-A836-D8F624B98CA0}"/>
              </a:ext>
            </a:extLst>
          </p:cNvPr>
          <p:cNvSpPr/>
          <p:nvPr/>
        </p:nvSpPr>
        <p:spPr>
          <a:xfrm>
            <a:off x="5885296" y="1848295"/>
            <a:ext cx="6052457" cy="103881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詳細つり合い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719563D-EB94-473F-9827-2090949AC964}"/>
              </a:ext>
            </a:extLst>
          </p:cNvPr>
          <p:cNvSpPr txBox="1"/>
          <p:nvPr/>
        </p:nvSpPr>
        <p:spPr>
          <a:xfrm>
            <a:off x="6499724" y="1325066"/>
            <a:ext cx="5043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確率分布の変化の式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(Master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方程式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76F92F0-9F7F-4CE4-A18F-3C48C538A34F}"/>
              </a:ext>
            </a:extLst>
          </p:cNvPr>
          <p:cNvSpPr txBox="1"/>
          <p:nvPr/>
        </p:nvSpPr>
        <p:spPr>
          <a:xfrm>
            <a:off x="5825644" y="288711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確率分布</a:t>
            </a:r>
            <a:endParaRPr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の変化</a:t>
            </a:r>
            <a:endParaRPr kumimoji="1" lang="ja-JP" altLang="en-US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5FCF840-34A4-420F-8510-8EF14906E62F}"/>
              </a:ext>
            </a:extLst>
          </p:cNvPr>
          <p:cNvSpPr txBox="1"/>
          <p:nvPr/>
        </p:nvSpPr>
        <p:spPr>
          <a:xfrm>
            <a:off x="8190344" y="28805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流出項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75AEA03-426E-423A-96BB-9124C486C4D4}"/>
              </a:ext>
            </a:extLst>
          </p:cNvPr>
          <p:cNvSpPr txBox="1"/>
          <p:nvPr/>
        </p:nvSpPr>
        <p:spPr>
          <a:xfrm>
            <a:off x="10125078" y="290639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流入項</a:t>
            </a:r>
            <a:endParaRPr kumimoji="1" lang="ja-JP" altLang="en-US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2BDC179-3EBC-482C-95C4-7A91E0071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31" y="1919523"/>
            <a:ext cx="5568186" cy="930199"/>
          </a:xfrm>
          <a:prstGeom prst="rect">
            <a:avLst/>
          </a:prstGeom>
        </p:spPr>
      </p:pic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2515878-5EA6-4A6B-8911-97E21251FFEE}"/>
              </a:ext>
            </a:extLst>
          </p:cNvPr>
          <p:cNvCxnSpPr>
            <a:cxnSpLocks/>
          </p:cNvCxnSpPr>
          <p:nvPr/>
        </p:nvCxnSpPr>
        <p:spPr>
          <a:xfrm>
            <a:off x="2743200" y="2885800"/>
            <a:ext cx="238486" cy="345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910967CB-3521-4568-99CB-06AA12FB9422}"/>
              </a:ext>
            </a:extLst>
          </p:cNvPr>
          <p:cNvCxnSpPr>
            <a:cxnSpLocks/>
          </p:cNvCxnSpPr>
          <p:nvPr/>
        </p:nvCxnSpPr>
        <p:spPr>
          <a:xfrm flipH="1" flipV="1">
            <a:off x="2605718" y="3230880"/>
            <a:ext cx="474617" cy="735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2AE4C41-AB45-493C-8FA7-0991E29F8763}"/>
              </a:ext>
            </a:extLst>
          </p:cNvPr>
          <p:cNvCxnSpPr>
            <a:cxnSpLocks/>
          </p:cNvCxnSpPr>
          <p:nvPr/>
        </p:nvCxnSpPr>
        <p:spPr>
          <a:xfrm flipH="1" flipV="1">
            <a:off x="3220172" y="4641669"/>
            <a:ext cx="1" cy="288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C57698A-9BC7-4900-B44E-878648F45EC3}"/>
              </a:ext>
            </a:extLst>
          </p:cNvPr>
          <p:cNvCxnSpPr>
            <a:cxnSpLocks/>
          </p:cNvCxnSpPr>
          <p:nvPr/>
        </p:nvCxnSpPr>
        <p:spPr>
          <a:xfrm>
            <a:off x="3220172" y="3944983"/>
            <a:ext cx="0" cy="9850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7618689-2028-466F-97B3-C34975B5BEC6}"/>
              </a:ext>
            </a:extLst>
          </p:cNvPr>
          <p:cNvCxnSpPr>
            <a:cxnSpLocks/>
          </p:cNvCxnSpPr>
          <p:nvPr/>
        </p:nvCxnSpPr>
        <p:spPr>
          <a:xfrm flipV="1">
            <a:off x="2513778" y="3792436"/>
            <a:ext cx="0" cy="1139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B3C32DF-5584-48DA-8915-7A46D509740A}"/>
              </a:ext>
            </a:extLst>
          </p:cNvPr>
          <p:cNvCxnSpPr>
            <a:cxnSpLocks/>
          </p:cNvCxnSpPr>
          <p:nvPr/>
        </p:nvCxnSpPr>
        <p:spPr>
          <a:xfrm>
            <a:off x="2518132" y="2774839"/>
            <a:ext cx="0" cy="21552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538CA59-FAA4-4C09-864A-BBB3D0768DB2}"/>
                  </a:ext>
                </a:extLst>
              </p:cNvPr>
              <p:cNvSpPr txBox="1"/>
              <p:nvPr/>
            </p:nvSpPr>
            <p:spPr>
              <a:xfrm>
                <a:off x="3212076" y="4508583"/>
                <a:ext cx="9775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𝑓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kumimoji="1" lang="ja-JP" alt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′)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538CA59-FAA4-4C09-864A-BBB3D076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076" y="4508583"/>
                <a:ext cx="977575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FB740F0B-4EDC-434B-B0B5-1168ECD0D9C9}"/>
                  </a:ext>
                </a:extLst>
              </p:cNvPr>
              <p:cNvSpPr txBox="1"/>
              <p:nvPr/>
            </p:nvSpPr>
            <p:spPr>
              <a:xfrm>
                <a:off x="1631610" y="4206691"/>
                <a:ext cx="906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𝑓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kumimoji="1" lang="ja-JP" alt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FB740F0B-4EDC-434B-B0B5-1168ECD0D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610" y="4206691"/>
                <a:ext cx="906467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B30F77E5-09F2-43E9-9B63-8F6A71691411}"/>
                  </a:ext>
                </a:extLst>
              </p:cNvPr>
              <p:cNvSpPr txBox="1"/>
              <p:nvPr/>
            </p:nvSpPr>
            <p:spPr>
              <a:xfrm>
                <a:off x="2799212" y="2515806"/>
                <a:ext cx="1285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𝑓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|</m:t>
                      </m:r>
                      <m:r>
                        <a:rPr lang="ja-JP" alt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B30F77E5-09F2-43E9-9B63-8F6A71691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212" y="2515806"/>
                <a:ext cx="1285352" cy="461665"/>
              </a:xfrm>
              <a:prstGeom prst="rect">
                <a:avLst/>
              </a:prstGeom>
              <a:blipFill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592E6-9768-42BF-8713-39F3A5F81164}"/>
                  </a:ext>
                </a:extLst>
              </p:cNvPr>
              <p:cNvSpPr txBox="1"/>
              <p:nvPr/>
            </p:nvSpPr>
            <p:spPr>
              <a:xfrm>
                <a:off x="1541688" y="3354701"/>
                <a:ext cx="1257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𝑓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ja-JP" alt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|</m:t>
                      </m:r>
                      <m:r>
                        <a:rPr lang="ja-JP" alt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′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592E6-9768-42BF-8713-39F3A5F8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688" y="3354701"/>
                <a:ext cx="1257524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E525DC9-9358-4E07-A85F-A417551D091C}"/>
                  </a:ext>
                </a:extLst>
              </p:cNvPr>
              <p:cNvSpPr txBox="1"/>
              <p:nvPr/>
            </p:nvSpPr>
            <p:spPr>
              <a:xfrm>
                <a:off x="2295776" y="4899215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E525DC9-9358-4E07-A85F-A417551D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776" y="4899215"/>
                <a:ext cx="47102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FBE2B57-F007-4A9D-8130-F72B8B3E50DF}"/>
                  </a:ext>
                </a:extLst>
              </p:cNvPr>
              <p:cNvSpPr txBox="1"/>
              <p:nvPr/>
            </p:nvSpPr>
            <p:spPr>
              <a:xfrm>
                <a:off x="3002637" y="4899714"/>
                <a:ext cx="542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FBE2B57-F007-4A9D-8130-F72B8B3E5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7" y="4899714"/>
                <a:ext cx="542136" cy="461665"/>
              </a:xfrm>
              <a:prstGeom prst="rect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621A650-9756-40C7-8C6E-44B85D69CEC1}"/>
              </a:ext>
            </a:extLst>
          </p:cNvPr>
          <p:cNvSpPr txBox="1"/>
          <p:nvPr/>
        </p:nvSpPr>
        <p:spPr>
          <a:xfrm>
            <a:off x="1298219" y="1279312"/>
            <a:ext cx="3688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詳細つり合いのイメージ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16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 descr="ラケットボール, 物体 が含まれている画像&#10;&#10;高い精度で生成された説明">
            <a:extLst>
              <a:ext uri="{FF2B5EF4-FFF2-40B4-BE49-F238E27FC236}">
                <a16:creationId xmlns:a16="http://schemas.microsoft.com/office/drawing/2014/main" id="{1CB243CE-A09B-4A40-9C0D-B7C999D23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431142"/>
            <a:ext cx="6195067" cy="4130044"/>
          </a:xfrm>
          <a:prstGeom prst="rect">
            <a:avLst/>
          </a:prstGeom>
        </p:spPr>
      </p:pic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7FCEECA-258F-4463-92A1-3835D74CE974}"/>
              </a:ext>
            </a:extLst>
          </p:cNvPr>
          <p:cNvSpPr/>
          <p:nvPr/>
        </p:nvSpPr>
        <p:spPr>
          <a:xfrm>
            <a:off x="5924123" y="5011778"/>
            <a:ext cx="6052457" cy="103197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D520571-96E7-427F-A836-D8F624B98CA0}"/>
              </a:ext>
            </a:extLst>
          </p:cNvPr>
          <p:cNvSpPr/>
          <p:nvPr/>
        </p:nvSpPr>
        <p:spPr>
          <a:xfrm>
            <a:off x="5885296" y="1848295"/>
            <a:ext cx="6052457" cy="103881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詳細つり合い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719563D-EB94-473F-9827-2090949AC964}"/>
              </a:ext>
            </a:extLst>
          </p:cNvPr>
          <p:cNvSpPr txBox="1"/>
          <p:nvPr/>
        </p:nvSpPr>
        <p:spPr>
          <a:xfrm>
            <a:off x="6499724" y="1325066"/>
            <a:ext cx="5043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確率分布の変化の式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(Master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方程式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76F92F0-9F7F-4CE4-A18F-3C48C538A34F}"/>
              </a:ext>
            </a:extLst>
          </p:cNvPr>
          <p:cNvSpPr txBox="1"/>
          <p:nvPr/>
        </p:nvSpPr>
        <p:spPr>
          <a:xfrm>
            <a:off x="5825644" y="288711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確率分布</a:t>
            </a:r>
            <a:endParaRPr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の変化</a:t>
            </a:r>
            <a:endParaRPr kumimoji="1" lang="ja-JP" altLang="en-US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5FCF840-34A4-420F-8510-8EF14906E62F}"/>
              </a:ext>
            </a:extLst>
          </p:cNvPr>
          <p:cNvSpPr txBox="1"/>
          <p:nvPr/>
        </p:nvSpPr>
        <p:spPr>
          <a:xfrm>
            <a:off x="8190344" y="28805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流出項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75AEA03-426E-423A-96BB-9124C486C4D4}"/>
              </a:ext>
            </a:extLst>
          </p:cNvPr>
          <p:cNvSpPr txBox="1"/>
          <p:nvPr/>
        </p:nvSpPr>
        <p:spPr>
          <a:xfrm>
            <a:off x="10125078" y="290639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流入項</a:t>
            </a:r>
            <a:endParaRPr kumimoji="1" lang="ja-JP" altLang="en-US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526CAE0-1838-417A-82C9-0045AE95484F}"/>
              </a:ext>
            </a:extLst>
          </p:cNvPr>
          <p:cNvSpPr txBox="1"/>
          <p:nvPr/>
        </p:nvSpPr>
        <p:spPr>
          <a:xfrm>
            <a:off x="6317707" y="3719116"/>
            <a:ext cx="5505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詳細つり合いを課すと、任意の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θ, θ’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について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70A5049-E94F-4D3D-9F09-443C6634E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39" y="5121843"/>
            <a:ext cx="4249691" cy="810166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EE78A0DD-189B-4E58-A648-F69DF0CF6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285" y="4334758"/>
            <a:ext cx="3344544" cy="362736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2EB0243-0674-4B60-B58A-ED721256BDCB}"/>
              </a:ext>
            </a:extLst>
          </p:cNvPr>
          <p:cNvSpPr txBox="1"/>
          <p:nvPr/>
        </p:nvSpPr>
        <p:spPr>
          <a:xfrm>
            <a:off x="9884843" y="4263200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なので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EF972C8-58AF-4245-8956-0EA5864E74E4}"/>
              </a:ext>
            </a:extLst>
          </p:cNvPr>
          <p:cNvSpPr txBox="1"/>
          <p:nvPr/>
        </p:nvSpPr>
        <p:spPr>
          <a:xfrm>
            <a:off x="9263303" y="6094154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定常分布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A4004029-B581-4A69-90DC-951ED9302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31" y="1919523"/>
            <a:ext cx="5568186" cy="930199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6B43A38-3A25-405F-96F3-1265F1B84A57}"/>
              </a:ext>
            </a:extLst>
          </p:cNvPr>
          <p:cNvCxnSpPr>
            <a:cxnSpLocks/>
          </p:cNvCxnSpPr>
          <p:nvPr/>
        </p:nvCxnSpPr>
        <p:spPr>
          <a:xfrm>
            <a:off x="2743200" y="2885800"/>
            <a:ext cx="238486" cy="345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172AB71-F7C1-4CC3-B787-3AF162503E1E}"/>
              </a:ext>
            </a:extLst>
          </p:cNvPr>
          <p:cNvCxnSpPr>
            <a:cxnSpLocks/>
          </p:cNvCxnSpPr>
          <p:nvPr/>
        </p:nvCxnSpPr>
        <p:spPr>
          <a:xfrm flipH="1" flipV="1">
            <a:off x="2605718" y="3230880"/>
            <a:ext cx="474617" cy="735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F1136FE-087D-4157-BD8B-AA2713AFDFC6}"/>
              </a:ext>
            </a:extLst>
          </p:cNvPr>
          <p:cNvCxnSpPr>
            <a:cxnSpLocks/>
          </p:cNvCxnSpPr>
          <p:nvPr/>
        </p:nvCxnSpPr>
        <p:spPr>
          <a:xfrm flipH="1" flipV="1">
            <a:off x="3220172" y="4641669"/>
            <a:ext cx="1" cy="288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D48CE84-09EA-4E99-9ADD-9191B55E638D}"/>
              </a:ext>
            </a:extLst>
          </p:cNvPr>
          <p:cNvCxnSpPr>
            <a:cxnSpLocks/>
          </p:cNvCxnSpPr>
          <p:nvPr/>
        </p:nvCxnSpPr>
        <p:spPr>
          <a:xfrm>
            <a:off x="3220172" y="3944983"/>
            <a:ext cx="0" cy="9850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83061EC-7823-4D7A-B161-DAABF20FE441}"/>
              </a:ext>
            </a:extLst>
          </p:cNvPr>
          <p:cNvCxnSpPr>
            <a:cxnSpLocks/>
          </p:cNvCxnSpPr>
          <p:nvPr/>
        </p:nvCxnSpPr>
        <p:spPr>
          <a:xfrm flipV="1">
            <a:off x="2513778" y="3792436"/>
            <a:ext cx="0" cy="1139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2139174-F476-429C-BE8F-F8E0C41DD354}"/>
              </a:ext>
            </a:extLst>
          </p:cNvPr>
          <p:cNvCxnSpPr>
            <a:cxnSpLocks/>
          </p:cNvCxnSpPr>
          <p:nvPr/>
        </p:nvCxnSpPr>
        <p:spPr>
          <a:xfrm>
            <a:off x="2518132" y="2774839"/>
            <a:ext cx="0" cy="21552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22EFA502-C6C6-4414-B4E8-778970E92DCA}"/>
                  </a:ext>
                </a:extLst>
              </p:cNvPr>
              <p:cNvSpPr txBox="1"/>
              <p:nvPr/>
            </p:nvSpPr>
            <p:spPr>
              <a:xfrm>
                <a:off x="3212076" y="4508583"/>
                <a:ext cx="9775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𝑓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kumimoji="1" lang="ja-JP" alt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′)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22EFA502-C6C6-4414-B4E8-778970E92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076" y="4508583"/>
                <a:ext cx="977575" cy="461665"/>
              </a:xfrm>
              <a:prstGeom prst="rect">
                <a:avLst/>
              </a:prstGeom>
              <a:blipFill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20874198-58D5-45FF-893E-BF3688F3D905}"/>
                  </a:ext>
                </a:extLst>
              </p:cNvPr>
              <p:cNvSpPr txBox="1"/>
              <p:nvPr/>
            </p:nvSpPr>
            <p:spPr>
              <a:xfrm>
                <a:off x="1631610" y="4206691"/>
                <a:ext cx="906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𝑓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kumimoji="1" lang="ja-JP" alt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20874198-58D5-45FF-893E-BF3688F3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610" y="4206691"/>
                <a:ext cx="906467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AB6ED2C-E844-47F6-B03B-A00B113B5839}"/>
                  </a:ext>
                </a:extLst>
              </p:cNvPr>
              <p:cNvSpPr txBox="1"/>
              <p:nvPr/>
            </p:nvSpPr>
            <p:spPr>
              <a:xfrm>
                <a:off x="2799212" y="2515806"/>
                <a:ext cx="1285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𝑓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|</m:t>
                      </m:r>
                      <m:r>
                        <a:rPr lang="ja-JP" alt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AB6ED2C-E844-47F6-B03B-A00B113B5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212" y="2515806"/>
                <a:ext cx="1285352" cy="461665"/>
              </a:xfrm>
              <a:prstGeom prst="rect">
                <a:avLst/>
              </a:prstGeom>
              <a:blipFill>
                <a:blip r:embed="rId10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AD044CDF-E374-457B-8619-B1D33BF37793}"/>
                  </a:ext>
                </a:extLst>
              </p:cNvPr>
              <p:cNvSpPr txBox="1"/>
              <p:nvPr/>
            </p:nvSpPr>
            <p:spPr>
              <a:xfrm>
                <a:off x="1541688" y="3354701"/>
                <a:ext cx="1257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𝑓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ja-JP" alt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|</m:t>
                      </m:r>
                      <m:r>
                        <a:rPr lang="ja-JP" alt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′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AD044CDF-E374-457B-8619-B1D33BF37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688" y="3354701"/>
                <a:ext cx="1257524" cy="461665"/>
              </a:xfrm>
              <a:prstGeom prst="rect">
                <a:avLst/>
              </a:prstGeom>
              <a:blipFill>
                <a:blip r:embed="rId1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B21D5FBC-EF06-48C7-958B-A25B1BADD121}"/>
                  </a:ext>
                </a:extLst>
              </p:cNvPr>
              <p:cNvSpPr txBox="1"/>
              <p:nvPr/>
            </p:nvSpPr>
            <p:spPr>
              <a:xfrm>
                <a:off x="2295776" y="4899215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B21D5FBC-EF06-48C7-958B-A25B1BADD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776" y="4899215"/>
                <a:ext cx="47102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BBEEAF0B-0298-40F2-8601-0E00490CAA83}"/>
                  </a:ext>
                </a:extLst>
              </p:cNvPr>
              <p:cNvSpPr txBox="1"/>
              <p:nvPr/>
            </p:nvSpPr>
            <p:spPr>
              <a:xfrm>
                <a:off x="3002637" y="4899714"/>
                <a:ext cx="542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BBEEAF0B-0298-40F2-8601-0E00490CA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7" y="4899714"/>
                <a:ext cx="542136" cy="461665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EE6E9B8-F71E-414A-B20D-71FB65D7B90B}"/>
              </a:ext>
            </a:extLst>
          </p:cNvPr>
          <p:cNvSpPr txBox="1"/>
          <p:nvPr/>
        </p:nvSpPr>
        <p:spPr>
          <a:xfrm>
            <a:off x="1298219" y="1279312"/>
            <a:ext cx="3688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詳細つり合いのイメージ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814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遷移核のバリエーション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3441F4C-7C1F-4429-A798-5B5CEAA21D3A}"/>
              </a:ext>
            </a:extLst>
          </p:cNvPr>
          <p:cNvSpPr/>
          <p:nvPr/>
        </p:nvSpPr>
        <p:spPr>
          <a:xfrm>
            <a:off x="470983" y="3399084"/>
            <a:ext cx="5102503" cy="103881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940621EE-CB12-4BE4-842C-AC84BE277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0" y="3676691"/>
            <a:ext cx="4451588" cy="482802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52DDC10-B287-4436-8CB1-EEF0936631B2}"/>
              </a:ext>
            </a:extLst>
          </p:cNvPr>
          <p:cNvSpPr txBox="1"/>
          <p:nvPr/>
        </p:nvSpPr>
        <p:spPr>
          <a:xfrm>
            <a:off x="1862761" y="2783135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詳細つり合い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C6652C4-0ADE-421A-B6C4-11A286028A12}"/>
              </a:ext>
            </a:extLst>
          </p:cNvPr>
          <p:cNvSpPr/>
          <p:nvPr/>
        </p:nvSpPr>
        <p:spPr>
          <a:xfrm>
            <a:off x="6034374" y="3094317"/>
            <a:ext cx="5817326" cy="268716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M-H</a:t>
            </a:r>
            <a:r>
              <a:rPr lang="ja-JP" altLang="en-US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アルゴリズム</a:t>
            </a:r>
            <a:endParaRPr lang="en-US" altLang="ja-JP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サンプラー（熱浴法）</a:t>
            </a:r>
            <a:endParaRPr lang="en-US" altLang="ja-JP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ハミルトニアンモンテカルロ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466F530-3C1B-43DD-ACDD-FCF20FB1E5E6}"/>
              </a:ext>
            </a:extLst>
          </p:cNvPr>
          <p:cNvSpPr/>
          <p:nvPr/>
        </p:nvSpPr>
        <p:spPr>
          <a:xfrm>
            <a:off x="6034374" y="1432804"/>
            <a:ext cx="5720235" cy="7580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詳細つり合いを満たす遷移核は１つではない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B9CB646-F2F2-4CF9-8738-EC26E99327E5}"/>
              </a:ext>
            </a:extLst>
          </p:cNvPr>
          <p:cNvSpPr txBox="1"/>
          <p:nvPr/>
        </p:nvSpPr>
        <p:spPr>
          <a:xfrm>
            <a:off x="7292556" y="250103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遷移核のバリエーション</a:t>
            </a:r>
          </a:p>
        </p:txBody>
      </p:sp>
    </p:spTree>
    <p:extLst>
      <p:ext uri="{BB962C8B-B14F-4D97-AF65-F5344CB8AC3E}">
        <p14:creationId xmlns:p14="http://schemas.microsoft.com/office/powerpoint/2010/main" val="86282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119463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6C5780A-2D6C-4E01-8C12-F54BE594E76E}"/>
              </a:ext>
            </a:extLst>
          </p:cNvPr>
          <p:cNvSpPr/>
          <p:nvPr/>
        </p:nvSpPr>
        <p:spPr>
          <a:xfrm>
            <a:off x="188329" y="1973595"/>
            <a:ext cx="5700005" cy="357376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定常分布に収束するには確率の流れが釣り合えばよい事を学んだ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確率の流れを釣り合わせる一つの方法として、詳細つり合いの条件について学んだ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詳細つり合いを満たす遷移核にはバリエーションがあることを学んだ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6CFDBD0-E9A5-4115-AF0C-3236E1528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161" y="1112667"/>
            <a:ext cx="5393505" cy="276870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672A70E-EB4A-481F-91DC-687183584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588" y="3979818"/>
            <a:ext cx="5804288" cy="27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マルコフ連鎖の例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人の移動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前回の復習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81A6710-01F0-4FA9-A7BD-36B750B6A76F}"/>
              </a:ext>
            </a:extLst>
          </p:cNvPr>
          <p:cNvSpPr>
            <a:spLocks noChangeAspect="1"/>
          </p:cNvSpPr>
          <p:nvPr/>
        </p:nvSpPr>
        <p:spPr>
          <a:xfrm>
            <a:off x="3713747" y="3450894"/>
            <a:ext cx="1367709" cy="1367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休憩室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21E10A5C-343F-49FA-BD65-3D69128E3C94}"/>
              </a:ext>
            </a:extLst>
          </p:cNvPr>
          <p:cNvSpPr>
            <a:spLocks noChangeAspect="1"/>
          </p:cNvSpPr>
          <p:nvPr/>
        </p:nvSpPr>
        <p:spPr>
          <a:xfrm>
            <a:off x="1884737" y="1949620"/>
            <a:ext cx="1367709" cy="1367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居室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1E2B098F-FCC5-47F6-AAFD-1D19F3C69B1E}"/>
              </a:ext>
            </a:extLst>
          </p:cNvPr>
          <p:cNvSpPr>
            <a:spLocks noChangeAspect="1"/>
          </p:cNvSpPr>
          <p:nvPr/>
        </p:nvSpPr>
        <p:spPr>
          <a:xfrm>
            <a:off x="860804" y="4175845"/>
            <a:ext cx="1367709" cy="1367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実験室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(J)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コネクタ: 曲線 44">
            <a:extLst>
              <a:ext uri="{FF2B5EF4-FFF2-40B4-BE49-F238E27FC236}">
                <a16:creationId xmlns:a16="http://schemas.microsoft.com/office/drawing/2014/main" id="{9BCEBF33-5B6A-4FDD-8F1D-BA6046F3DD7A}"/>
              </a:ext>
            </a:extLst>
          </p:cNvPr>
          <p:cNvCxnSpPr>
            <a:stCxn id="27" idx="2"/>
          </p:cNvCxnSpPr>
          <p:nvPr/>
        </p:nvCxnSpPr>
        <p:spPr>
          <a:xfrm rot="10800000" flipV="1">
            <a:off x="1519355" y="2633475"/>
            <a:ext cx="365382" cy="150127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コネクタ: 曲線 45">
            <a:extLst>
              <a:ext uri="{FF2B5EF4-FFF2-40B4-BE49-F238E27FC236}">
                <a16:creationId xmlns:a16="http://schemas.microsoft.com/office/drawing/2014/main" id="{9BE6FC4A-8D47-445F-A2C2-A84EF33FBC71}"/>
              </a:ext>
            </a:extLst>
          </p:cNvPr>
          <p:cNvCxnSpPr>
            <a:cxnSpLocks/>
            <a:stCxn id="28" idx="6"/>
            <a:endCxn id="27" idx="4"/>
          </p:cNvCxnSpPr>
          <p:nvPr/>
        </p:nvCxnSpPr>
        <p:spPr>
          <a:xfrm flipV="1">
            <a:off x="2228513" y="3317330"/>
            <a:ext cx="340079" cy="154237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1D146AF5-0B4E-4AC3-8DD9-A787BFF5BD98}"/>
              </a:ext>
            </a:extLst>
          </p:cNvPr>
          <p:cNvCxnSpPr>
            <a:cxnSpLocks/>
            <a:stCxn id="28" idx="5"/>
            <a:endCxn id="18" idx="4"/>
          </p:cNvCxnSpPr>
          <p:nvPr/>
        </p:nvCxnSpPr>
        <p:spPr>
          <a:xfrm rot="5400000" flipH="1" flipV="1">
            <a:off x="2950581" y="3896239"/>
            <a:ext cx="524655" cy="2369385"/>
          </a:xfrm>
          <a:prstGeom prst="curvedConnector3">
            <a:avLst>
              <a:gd name="adj1" fmla="val -8174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コネクタ: 曲線 60">
            <a:extLst>
              <a:ext uri="{FF2B5EF4-FFF2-40B4-BE49-F238E27FC236}">
                <a16:creationId xmlns:a16="http://schemas.microsoft.com/office/drawing/2014/main" id="{D1F720F1-A7DD-461E-B862-B057CEB47F88}"/>
              </a:ext>
            </a:extLst>
          </p:cNvPr>
          <p:cNvCxnSpPr>
            <a:cxnSpLocks/>
            <a:endCxn id="27" idx="5"/>
          </p:cNvCxnSpPr>
          <p:nvPr/>
        </p:nvCxnSpPr>
        <p:spPr>
          <a:xfrm rot="10800000">
            <a:off x="3052151" y="3117035"/>
            <a:ext cx="779183" cy="62275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コネクタ: 曲線 63">
            <a:extLst>
              <a:ext uri="{FF2B5EF4-FFF2-40B4-BE49-F238E27FC236}">
                <a16:creationId xmlns:a16="http://schemas.microsoft.com/office/drawing/2014/main" id="{84BD51F5-F7CC-4589-9AB7-DD05D9D50980}"/>
              </a:ext>
            </a:extLst>
          </p:cNvPr>
          <p:cNvCxnSpPr>
            <a:cxnSpLocks/>
          </p:cNvCxnSpPr>
          <p:nvPr/>
        </p:nvCxnSpPr>
        <p:spPr>
          <a:xfrm rot="900000">
            <a:off x="3280223" y="2818134"/>
            <a:ext cx="779183" cy="62275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コネクタ: 曲線 64">
            <a:extLst>
              <a:ext uri="{FF2B5EF4-FFF2-40B4-BE49-F238E27FC236}">
                <a16:creationId xmlns:a16="http://schemas.microsoft.com/office/drawing/2014/main" id="{474FBB1E-1A8C-4F05-B959-072161FEC1E7}"/>
              </a:ext>
            </a:extLst>
          </p:cNvPr>
          <p:cNvCxnSpPr>
            <a:cxnSpLocks/>
            <a:stCxn id="18" idx="3"/>
          </p:cNvCxnSpPr>
          <p:nvPr/>
        </p:nvCxnSpPr>
        <p:spPr>
          <a:xfrm rot="5400000">
            <a:off x="2732161" y="4011678"/>
            <a:ext cx="575253" cy="178851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96C45091-8724-41AD-98AC-660B5C115114}"/>
              </a:ext>
            </a:extLst>
          </p:cNvPr>
          <p:cNvSpPr/>
          <p:nvPr/>
        </p:nvSpPr>
        <p:spPr>
          <a:xfrm>
            <a:off x="1652245" y="1362929"/>
            <a:ext cx="611764" cy="692454"/>
          </a:xfrm>
          <a:custGeom>
            <a:avLst/>
            <a:gdLst>
              <a:gd name="connsiteX0" fmla="*/ 385185 w 611764"/>
              <a:gd name="connsiteY0" fmla="*/ 692454 h 692454"/>
              <a:gd name="connsiteX1" fmla="*/ 56412 w 611764"/>
              <a:gd name="connsiteY1" fmla="*/ 445874 h 692454"/>
              <a:gd name="connsiteX2" fmla="*/ 15315 w 611764"/>
              <a:gd name="connsiteY2" fmla="*/ 117101 h 692454"/>
              <a:gd name="connsiteX3" fmla="*/ 220799 w 611764"/>
              <a:gd name="connsiteY3" fmla="*/ 4085 h 692454"/>
              <a:gd name="connsiteX4" fmla="*/ 549572 w 611764"/>
              <a:gd name="connsiteY4" fmla="*/ 240391 h 692454"/>
              <a:gd name="connsiteX5" fmla="*/ 611216 w 611764"/>
              <a:gd name="connsiteY5" fmla="*/ 589712 h 69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764" h="692454">
                <a:moveTo>
                  <a:pt x="385185" y="692454"/>
                </a:moveTo>
                <a:cubicBezTo>
                  <a:pt x="251621" y="617110"/>
                  <a:pt x="118057" y="541766"/>
                  <a:pt x="56412" y="445874"/>
                </a:cubicBezTo>
                <a:cubicBezTo>
                  <a:pt x="-5233" y="349982"/>
                  <a:pt x="-12083" y="190732"/>
                  <a:pt x="15315" y="117101"/>
                </a:cubicBezTo>
                <a:cubicBezTo>
                  <a:pt x="42713" y="43470"/>
                  <a:pt x="131756" y="-16463"/>
                  <a:pt x="220799" y="4085"/>
                </a:cubicBezTo>
                <a:cubicBezTo>
                  <a:pt x="309842" y="24633"/>
                  <a:pt x="484503" y="142787"/>
                  <a:pt x="549572" y="240391"/>
                </a:cubicBezTo>
                <a:cubicBezTo>
                  <a:pt x="614641" y="337995"/>
                  <a:pt x="612928" y="463853"/>
                  <a:pt x="611216" y="589712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EC9FF28-1AA6-443A-9098-8B160A061E1B}"/>
              </a:ext>
            </a:extLst>
          </p:cNvPr>
          <p:cNvCxnSpPr>
            <a:cxnSpLocks/>
          </p:cNvCxnSpPr>
          <p:nvPr/>
        </p:nvCxnSpPr>
        <p:spPr>
          <a:xfrm>
            <a:off x="2264009" y="1867551"/>
            <a:ext cx="0" cy="14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76FE110F-5B73-4FCC-B6C8-EFD78EEAA51A}"/>
              </a:ext>
            </a:extLst>
          </p:cNvPr>
          <p:cNvSpPr/>
          <p:nvPr/>
        </p:nvSpPr>
        <p:spPr>
          <a:xfrm>
            <a:off x="4928839" y="4482790"/>
            <a:ext cx="636465" cy="561344"/>
          </a:xfrm>
          <a:custGeom>
            <a:avLst/>
            <a:gdLst>
              <a:gd name="connsiteX0" fmla="*/ 133815 w 636465"/>
              <a:gd name="connsiteY0" fmla="*/ 0 h 561344"/>
              <a:gd name="connsiteX1" fmla="*/ 446049 w 636465"/>
              <a:gd name="connsiteY1" fmla="*/ 66908 h 561344"/>
              <a:gd name="connsiteX2" fmla="*/ 635620 w 636465"/>
              <a:gd name="connsiteY2" fmla="*/ 345688 h 561344"/>
              <a:gd name="connsiteX3" fmla="*/ 501805 w 636465"/>
              <a:gd name="connsiteY3" fmla="*/ 546410 h 561344"/>
              <a:gd name="connsiteX4" fmla="*/ 189571 w 636465"/>
              <a:gd name="connsiteY4" fmla="*/ 512956 h 561344"/>
              <a:gd name="connsiteX5" fmla="*/ 0 w 636465"/>
              <a:gd name="connsiteY5" fmla="*/ 245327 h 56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6465" h="561344">
                <a:moveTo>
                  <a:pt x="133815" y="0"/>
                </a:moveTo>
                <a:cubicBezTo>
                  <a:pt x="248115" y="4646"/>
                  <a:pt x="362415" y="9293"/>
                  <a:pt x="446049" y="66908"/>
                </a:cubicBezTo>
                <a:cubicBezTo>
                  <a:pt x="529683" y="124523"/>
                  <a:pt x="626327" y="265771"/>
                  <a:pt x="635620" y="345688"/>
                </a:cubicBezTo>
                <a:cubicBezTo>
                  <a:pt x="644913" y="425605"/>
                  <a:pt x="576146" y="518532"/>
                  <a:pt x="501805" y="546410"/>
                </a:cubicBezTo>
                <a:cubicBezTo>
                  <a:pt x="427464" y="574288"/>
                  <a:pt x="273205" y="563136"/>
                  <a:pt x="189571" y="512956"/>
                </a:cubicBezTo>
                <a:cubicBezTo>
                  <a:pt x="105937" y="462776"/>
                  <a:pt x="52968" y="354051"/>
                  <a:pt x="0" y="245327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DFB21964-C100-4BF8-9C05-350A5FD133A8}"/>
              </a:ext>
            </a:extLst>
          </p:cNvPr>
          <p:cNvCxnSpPr>
            <a:cxnSpLocks/>
            <a:stCxn id="78" idx="0"/>
          </p:cNvCxnSpPr>
          <p:nvPr/>
        </p:nvCxnSpPr>
        <p:spPr>
          <a:xfrm flipH="1">
            <a:off x="5028458" y="4482790"/>
            <a:ext cx="34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419261E3-7856-4FFA-9FC3-4B9D0EE4F466}"/>
              </a:ext>
            </a:extLst>
          </p:cNvPr>
          <p:cNvSpPr/>
          <p:nvPr/>
        </p:nvSpPr>
        <p:spPr>
          <a:xfrm rot="7200000">
            <a:off x="333094" y="5179396"/>
            <a:ext cx="636465" cy="561344"/>
          </a:xfrm>
          <a:custGeom>
            <a:avLst/>
            <a:gdLst>
              <a:gd name="connsiteX0" fmla="*/ 133815 w 636465"/>
              <a:gd name="connsiteY0" fmla="*/ 0 h 561344"/>
              <a:gd name="connsiteX1" fmla="*/ 446049 w 636465"/>
              <a:gd name="connsiteY1" fmla="*/ 66908 h 561344"/>
              <a:gd name="connsiteX2" fmla="*/ 635620 w 636465"/>
              <a:gd name="connsiteY2" fmla="*/ 345688 h 561344"/>
              <a:gd name="connsiteX3" fmla="*/ 501805 w 636465"/>
              <a:gd name="connsiteY3" fmla="*/ 546410 h 561344"/>
              <a:gd name="connsiteX4" fmla="*/ 189571 w 636465"/>
              <a:gd name="connsiteY4" fmla="*/ 512956 h 561344"/>
              <a:gd name="connsiteX5" fmla="*/ 0 w 636465"/>
              <a:gd name="connsiteY5" fmla="*/ 245327 h 56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6465" h="561344">
                <a:moveTo>
                  <a:pt x="133815" y="0"/>
                </a:moveTo>
                <a:cubicBezTo>
                  <a:pt x="248115" y="4646"/>
                  <a:pt x="362415" y="9293"/>
                  <a:pt x="446049" y="66908"/>
                </a:cubicBezTo>
                <a:cubicBezTo>
                  <a:pt x="529683" y="124523"/>
                  <a:pt x="626327" y="265771"/>
                  <a:pt x="635620" y="345688"/>
                </a:cubicBezTo>
                <a:cubicBezTo>
                  <a:pt x="644913" y="425605"/>
                  <a:pt x="576146" y="518532"/>
                  <a:pt x="501805" y="546410"/>
                </a:cubicBezTo>
                <a:cubicBezTo>
                  <a:pt x="427464" y="574288"/>
                  <a:pt x="273205" y="563136"/>
                  <a:pt x="189571" y="512956"/>
                </a:cubicBezTo>
                <a:cubicBezTo>
                  <a:pt x="105937" y="462776"/>
                  <a:pt x="52968" y="354051"/>
                  <a:pt x="0" y="245327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33135020-3B71-4FC4-9C8B-A2A1FB3AC410}"/>
              </a:ext>
            </a:extLst>
          </p:cNvPr>
          <p:cNvCxnSpPr>
            <a:cxnSpLocks/>
          </p:cNvCxnSpPr>
          <p:nvPr/>
        </p:nvCxnSpPr>
        <p:spPr>
          <a:xfrm>
            <a:off x="776114" y="5202229"/>
            <a:ext cx="13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3D86FBB-7516-4578-816E-943415B45692}"/>
              </a:ext>
            </a:extLst>
          </p:cNvPr>
          <p:cNvSpPr txBox="1"/>
          <p:nvPr/>
        </p:nvSpPr>
        <p:spPr>
          <a:xfrm>
            <a:off x="2219871" y="1216874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0.1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78EF7FA-6000-42CA-8E76-599B5CD47DF7}"/>
              </a:ext>
            </a:extLst>
          </p:cNvPr>
          <p:cNvSpPr txBox="1"/>
          <p:nvPr/>
        </p:nvSpPr>
        <p:spPr>
          <a:xfrm>
            <a:off x="3803934" y="2618411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0.2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FECFB7B7-C6B4-4665-B94E-344C4F4C1451}"/>
              </a:ext>
            </a:extLst>
          </p:cNvPr>
          <p:cNvSpPr txBox="1"/>
          <p:nvPr/>
        </p:nvSpPr>
        <p:spPr>
          <a:xfrm>
            <a:off x="2800235" y="3600049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0.1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6C56282-FBED-41F0-AEC4-70280162D586}"/>
              </a:ext>
            </a:extLst>
          </p:cNvPr>
          <p:cNvSpPr txBox="1"/>
          <p:nvPr/>
        </p:nvSpPr>
        <p:spPr>
          <a:xfrm>
            <a:off x="5361819" y="49687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0.4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F9F254B9-D613-45EC-BB8A-5FC3FEE9EF44}"/>
              </a:ext>
            </a:extLst>
          </p:cNvPr>
          <p:cNvSpPr txBox="1"/>
          <p:nvPr/>
        </p:nvSpPr>
        <p:spPr>
          <a:xfrm>
            <a:off x="3417832" y="5786204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0.3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8C50E9E-8D79-4F53-AE7A-183E8B5CD927}"/>
              </a:ext>
            </a:extLst>
          </p:cNvPr>
          <p:cNvSpPr txBox="1"/>
          <p:nvPr/>
        </p:nvSpPr>
        <p:spPr>
          <a:xfrm>
            <a:off x="3052150" y="5014923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0.5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96201113-1C92-4659-8BFD-70975A6E2461}"/>
              </a:ext>
            </a:extLst>
          </p:cNvPr>
          <p:cNvSpPr txBox="1"/>
          <p:nvPr/>
        </p:nvSpPr>
        <p:spPr>
          <a:xfrm>
            <a:off x="1948779" y="3696764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0.5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15B5C3C-D97D-47D1-AA41-2F46414F4A93}"/>
              </a:ext>
            </a:extLst>
          </p:cNvPr>
          <p:cNvSpPr txBox="1"/>
          <p:nvPr/>
        </p:nvSpPr>
        <p:spPr>
          <a:xfrm>
            <a:off x="854906" y="3198301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0.7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E39CFB0-1476-4228-AD6D-D67A185F65C0}"/>
              </a:ext>
            </a:extLst>
          </p:cNvPr>
          <p:cNvSpPr txBox="1"/>
          <p:nvPr/>
        </p:nvSpPr>
        <p:spPr>
          <a:xfrm>
            <a:off x="400159" y="5722687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0.4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41439740-4148-4639-AB02-15C3DE68C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22" y="1972954"/>
            <a:ext cx="5481448" cy="3654299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FEB7F93-9980-4240-A179-65BB56BE5EE2}"/>
              </a:ext>
            </a:extLst>
          </p:cNvPr>
          <p:cNvSpPr txBox="1"/>
          <p:nvPr/>
        </p:nvSpPr>
        <p:spPr>
          <a:xfrm>
            <a:off x="6798902" y="1206869"/>
            <a:ext cx="41184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時間推移毎のヒストグラム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093778B-BBD6-4B73-8E2E-F5EAFCCBA402}"/>
              </a:ext>
            </a:extLst>
          </p:cNvPr>
          <p:cNvSpPr txBox="1"/>
          <p:nvPr/>
        </p:nvSpPr>
        <p:spPr>
          <a:xfrm>
            <a:off x="10716109" y="1760867"/>
            <a:ext cx="356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E9EEF20-DE63-4AA2-ACA5-74E6F1A4EE99}"/>
              </a:ext>
            </a:extLst>
          </p:cNvPr>
          <p:cNvSpPr txBox="1"/>
          <p:nvPr/>
        </p:nvSpPr>
        <p:spPr>
          <a:xfrm>
            <a:off x="9029627" y="1760867"/>
            <a:ext cx="439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06544EF-9213-4567-93B9-B6F56738DCF4}"/>
              </a:ext>
            </a:extLst>
          </p:cNvPr>
          <p:cNvSpPr txBox="1"/>
          <p:nvPr/>
        </p:nvSpPr>
        <p:spPr>
          <a:xfrm>
            <a:off x="7049123" y="1730842"/>
            <a:ext cx="478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C4C8D48-E73F-46B2-98D9-FD1F7ED14226}"/>
              </a:ext>
            </a:extLst>
          </p:cNvPr>
          <p:cNvSpPr txBox="1"/>
          <p:nvPr/>
        </p:nvSpPr>
        <p:spPr>
          <a:xfrm>
            <a:off x="6798902" y="5678482"/>
            <a:ext cx="45300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100step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以降は変化がない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定常分布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へ収束している</a:t>
            </a:r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298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定常分布へ収束するためには？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41439740-4148-4639-AB02-15C3DE68C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184" y="1538844"/>
            <a:ext cx="5568153" cy="3712102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093778B-BBD6-4B73-8E2E-F5EAFCCBA402}"/>
              </a:ext>
            </a:extLst>
          </p:cNvPr>
          <p:cNvSpPr txBox="1"/>
          <p:nvPr/>
        </p:nvSpPr>
        <p:spPr>
          <a:xfrm>
            <a:off x="7978743" y="1384560"/>
            <a:ext cx="356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E9EEF20-DE63-4AA2-ACA5-74E6F1A4EE99}"/>
              </a:ext>
            </a:extLst>
          </p:cNvPr>
          <p:cNvSpPr txBox="1"/>
          <p:nvPr/>
        </p:nvSpPr>
        <p:spPr>
          <a:xfrm>
            <a:off x="6292261" y="1384560"/>
            <a:ext cx="439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06544EF-9213-4567-93B9-B6F56738DCF4}"/>
              </a:ext>
            </a:extLst>
          </p:cNvPr>
          <p:cNvSpPr txBox="1"/>
          <p:nvPr/>
        </p:nvSpPr>
        <p:spPr>
          <a:xfrm>
            <a:off x="4311757" y="1354535"/>
            <a:ext cx="478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C4C8D48-E73F-46B2-98D9-FD1F7ED14226}"/>
              </a:ext>
            </a:extLst>
          </p:cNvPr>
          <p:cNvSpPr txBox="1"/>
          <p:nvPr/>
        </p:nvSpPr>
        <p:spPr>
          <a:xfrm>
            <a:off x="820847" y="5546726"/>
            <a:ext cx="104967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（今回）どのような条件を満たせば分布が定常分布へ収束するのか</a:t>
            </a:r>
            <a:endParaRPr kumimoji="1" lang="ja-JP" altLang="en-US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30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流れの定常状態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2F7363-48DF-47F5-B0A5-62AD96BE4B67}"/>
              </a:ext>
            </a:extLst>
          </p:cNvPr>
          <p:cNvSpPr/>
          <p:nvPr/>
        </p:nvSpPr>
        <p:spPr>
          <a:xfrm>
            <a:off x="1269508" y="2133600"/>
            <a:ext cx="925052" cy="343988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9B851F7-EEDB-4149-890D-6B0A8F9E0405}"/>
              </a:ext>
            </a:extLst>
          </p:cNvPr>
          <p:cNvSpPr/>
          <p:nvPr/>
        </p:nvSpPr>
        <p:spPr>
          <a:xfrm>
            <a:off x="4635369" y="4345576"/>
            <a:ext cx="790071" cy="122790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4757D1CE-56BD-4876-B06A-B24CB295787E}"/>
              </a:ext>
            </a:extLst>
          </p:cNvPr>
          <p:cNvSpPr/>
          <p:nvPr/>
        </p:nvSpPr>
        <p:spPr>
          <a:xfrm>
            <a:off x="2575793" y="2133600"/>
            <a:ext cx="2346959" cy="61830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584F35B-EFBC-4169-827C-D8FC68F522A9}"/>
              </a:ext>
            </a:extLst>
          </p:cNvPr>
          <p:cNvSpPr/>
          <p:nvPr/>
        </p:nvSpPr>
        <p:spPr>
          <a:xfrm>
            <a:off x="6050560" y="2185131"/>
            <a:ext cx="5723428" cy="114953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この後、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の分布は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どうなりますか？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103F3F2-3BFD-4182-BD50-E614C2D5F7F7}"/>
              </a:ext>
            </a:extLst>
          </p:cNvPr>
          <p:cNvSpPr txBox="1"/>
          <p:nvPr/>
        </p:nvSpPr>
        <p:spPr>
          <a:xfrm>
            <a:off x="2684651" y="1706048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流れ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(B|A)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2EBEAF3-1F87-4906-9946-56E884DD9154}"/>
              </a:ext>
            </a:extLst>
          </p:cNvPr>
          <p:cNvSpPr txBox="1"/>
          <p:nvPr/>
        </p:nvSpPr>
        <p:spPr>
          <a:xfrm>
            <a:off x="1521471" y="5661589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B3F7961-F244-4E19-807B-62876868B203}"/>
              </a:ext>
            </a:extLst>
          </p:cNvPr>
          <p:cNvSpPr txBox="1"/>
          <p:nvPr/>
        </p:nvSpPr>
        <p:spPr>
          <a:xfrm>
            <a:off x="4828550" y="5661589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AF85F-4FC8-49C2-A768-D28E75FE81AB}"/>
              </a:ext>
            </a:extLst>
          </p:cNvPr>
          <p:cNvSpPr txBox="1"/>
          <p:nvPr/>
        </p:nvSpPr>
        <p:spPr>
          <a:xfrm>
            <a:off x="2903034" y="3448595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流れ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(A|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C1CEC3F-73D6-4B5F-B102-63BB2A296DFB}"/>
              </a:ext>
            </a:extLst>
          </p:cNvPr>
          <p:cNvSpPr txBox="1"/>
          <p:nvPr/>
        </p:nvSpPr>
        <p:spPr>
          <a:xfrm>
            <a:off x="8435221" y="1599875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C6E7036F-8031-4EA3-92E2-33F22FDB5484}"/>
              </a:ext>
            </a:extLst>
          </p:cNvPr>
          <p:cNvSpPr/>
          <p:nvPr/>
        </p:nvSpPr>
        <p:spPr>
          <a:xfrm rot="10800000">
            <a:off x="2575794" y="2830287"/>
            <a:ext cx="1389017" cy="61830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6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流れの定常状態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2F7363-48DF-47F5-B0A5-62AD96BE4B67}"/>
              </a:ext>
            </a:extLst>
          </p:cNvPr>
          <p:cNvSpPr/>
          <p:nvPr/>
        </p:nvSpPr>
        <p:spPr>
          <a:xfrm>
            <a:off x="1269508" y="2403566"/>
            <a:ext cx="925052" cy="31699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9B851F7-EEDB-4149-890D-6B0A8F9E0405}"/>
              </a:ext>
            </a:extLst>
          </p:cNvPr>
          <p:cNvSpPr/>
          <p:nvPr/>
        </p:nvSpPr>
        <p:spPr>
          <a:xfrm>
            <a:off x="4635369" y="4014652"/>
            <a:ext cx="790071" cy="155883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4757D1CE-56BD-4876-B06A-B24CB295787E}"/>
              </a:ext>
            </a:extLst>
          </p:cNvPr>
          <p:cNvSpPr/>
          <p:nvPr/>
        </p:nvSpPr>
        <p:spPr>
          <a:xfrm>
            <a:off x="2575794" y="2133600"/>
            <a:ext cx="2059575" cy="61830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272F5FEF-3DD0-4A8B-9064-B178553700B9}"/>
              </a:ext>
            </a:extLst>
          </p:cNvPr>
          <p:cNvSpPr/>
          <p:nvPr/>
        </p:nvSpPr>
        <p:spPr>
          <a:xfrm rot="10800000">
            <a:off x="2575794" y="2830287"/>
            <a:ext cx="1389017" cy="61830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103F3F2-3BFD-4182-BD50-E614C2D5F7F7}"/>
              </a:ext>
            </a:extLst>
          </p:cNvPr>
          <p:cNvSpPr txBox="1"/>
          <p:nvPr/>
        </p:nvSpPr>
        <p:spPr>
          <a:xfrm>
            <a:off x="2684651" y="1706048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流れ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(B|A)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2EBEAF3-1F87-4906-9946-56E884DD9154}"/>
              </a:ext>
            </a:extLst>
          </p:cNvPr>
          <p:cNvSpPr txBox="1"/>
          <p:nvPr/>
        </p:nvSpPr>
        <p:spPr>
          <a:xfrm>
            <a:off x="1521471" y="5661589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B3F7961-F244-4E19-807B-62876868B203}"/>
              </a:ext>
            </a:extLst>
          </p:cNvPr>
          <p:cNvSpPr txBox="1"/>
          <p:nvPr/>
        </p:nvSpPr>
        <p:spPr>
          <a:xfrm>
            <a:off x="4828550" y="5661589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AF85F-4FC8-49C2-A768-D28E75FE81AB}"/>
              </a:ext>
            </a:extLst>
          </p:cNvPr>
          <p:cNvSpPr txBox="1"/>
          <p:nvPr/>
        </p:nvSpPr>
        <p:spPr>
          <a:xfrm>
            <a:off x="2903034" y="3448595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流れ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(A|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C1CEC3F-73D6-4B5F-B102-63BB2A296DFB}"/>
              </a:ext>
            </a:extLst>
          </p:cNvPr>
          <p:cNvSpPr txBox="1"/>
          <p:nvPr/>
        </p:nvSpPr>
        <p:spPr>
          <a:xfrm>
            <a:off x="8435221" y="1599875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1FD6245-DD2E-41FD-853E-B1BA1B538B99}"/>
              </a:ext>
            </a:extLst>
          </p:cNvPr>
          <p:cNvSpPr/>
          <p:nvPr/>
        </p:nvSpPr>
        <p:spPr>
          <a:xfrm>
            <a:off x="1269508" y="2133600"/>
            <a:ext cx="925052" cy="3439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83ED09A3-E860-46C9-8892-BF009A1BB47C}"/>
              </a:ext>
            </a:extLst>
          </p:cNvPr>
          <p:cNvSpPr/>
          <p:nvPr/>
        </p:nvSpPr>
        <p:spPr>
          <a:xfrm>
            <a:off x="2575796" y="2133600"/>
            <a:ext cx="2346959" cy="618308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49D2907-7674-4D5D-9F40-1B00420C31A0}"/>
              </a:ext>
            </a:extLst>
          </p:cNvPr>
          <p:cNvSpPr/>
          <p:nvPr/>
        </p:nvSpPr>
        <p:spPr>
          <a:xfrm>
            <a:off x="4635369" y="4310744"/>
            <a:ext cx="790071" cy="126274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28916B7-267F-458E-B35F-01B532BCD869}"/>
              </a:ext>
            </a:extLst>
          </p:cNvPr>
          <p:cNvSpPr/>
          <p:nvPr/>
        </p:nvSpPr>
        <p:spPr>
          <a:xfrm>
            <a:off x="6050560" y="2185131"/>
            <a:ext cx="5723428" cy="114953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この後、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の分布は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どうなりますか？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78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9B851F7-EEDB-4149-890D-6B0A8F9E0405}"/>
              </a:ext>
            </a:extLst>
          </p:cNvPr>
          <p:cNvSpPr/>
          <p:nvPr/>
        </p:nvSpPr>
        <p:spPr>
          <a:xfrm>
            <a:off x="4644078" y="3760902"/>
            <a:ext cx="790071" cy="1812584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605CCBD-A534-4E9D-B6D7-C0A58A966D42}"/>
              </a:ext>
            </a:extLst>
          </p:cNvPr>
          <p:cNvSpPr/>
          <p:nvPr/>
        </p:nvSpPr>
        <p:spPr>
          <a:xfrm>
            <a:off x="4638751" y="4014651"/>
            <a:ext cx="790071" cy="15588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流れの定常状態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2F7363-48DF-47F5-B0A5-62AD96BE4B67}"/>
              </a:ext>
            </a:extLst>
          </p:cNvPr>
          <p:cNvSpPr/>
          <p:nvPr/>
        </p:nvSpPr>
        <p:spPr>
          <a:xfrm>
            <a:off x="1269508" y="2403566"/>
            <a:ext cx="925052" cy="31699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4757D1CE-56BD-4876-B06A-B24CB295787E}"/>
              </a:ext>
            </a:extLst>
          </p:cNvPr>
          <p:cNvSpPr/>
          <p:nvPr/>
        </p:nvSpPr>
        <p:spPr>
          <a:xfrm>
            <a:off x="2575794" y="2133600"/>
            <a:ext cx="1389017" cy="61830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103F3F2-3BFD-4182-BD50-E614C2D5F7F7}"/>
              </a:ext>
            </a:extLst>
          </p:cNvPr>
          <p:cNvSpPr txBox="1"/>
          <p:nvPr/>
        </p:nvSpPr>
        <p:spPr>
          <a:xfrm>
            <a:off x="2684651" y="1706048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流れ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(B|A)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2EBEAF3-1F87-4906-9946-56E884DD9154}"/>
              </a:ext>
            </a:extLst>
          </p:cNvPr>
          <p:cNvSpPr txBox="1"/>
          <p:nvPr/>
        </p:nvSpPr>
        <p:spPr>
          <a:xfrm>
            <a:off x="1521471" y="5661589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B3F7961-F244-4E19-807B-62876868B203}"/>
              </a:ext>
            </a:extLst>
          </p:cNvPr>
          <p:cNvSpPr txBox="1"/>
          <p:nvPr/>
        </p:nvSpPr>
        <p:spPr>
          <a:xfrm>
            <a:off x="4828550" y="5661589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AF85F-4FC8-49C2-A768-D28E75FE81AB}"/>
              </a:ext>
            </a:extLst>
          </p:cNvPr>
          <p:cNvSpPr txBox="1"/>
          <p:nvPr/>
        </p:nvSpPr>
        <p:spPr>
          <a:xfrm>
            <a:off x="2903034" y="3448595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流れ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(A|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C1CEC3F-73D6-4B5F-B102-63BB2A296DFB}"/>
              </a:ext>
            </a:extLst>
          </p:cNvPr>
          <p:cNvSpPr txBox="1"/>
          <p:nvPr/>
        </p:nvSpPr>
        <p:spPr>
          <a:xfrm>
            <a:off x="8435221" y="1599875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1FD6245-DD2E-41FD-853E-B1BA1B538B99}"/>
              </a:ext>
            </a:extLst>
          </p:cNvPr>
          <p:cNvSpPr/>
          <p:nvPr/>
        </p:nvSpPr>
        <p:spPr>
          <a:xfrm>
            <a:off x="1269508" y="2133600"/>
            <a:ext cx="925052" cy="3439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83ED09A3-E860-46C9-8892-BF009A1BB47C}"/>
              </a:ext>
            </a:extLst>
          </p:cNvPr>
          <p:cNvSpPr/>
          <p:nvPr/>
        </p:nvSpPr>
        <p:spPr>
          <a:xfrm>
            <a:off x="2575796" y="2133600"/>
            <a:ext cx="2346959" cy="618308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49D2907-7674-4D5D-9F40-1B00420C31A0}"/>
              </a:ext>
            </a:extLst>
          </p:cNvPr>
          <p:cNvSpPr/>
          <p:nvPr/>
        </p:nvSpPr>
        <p:spPr>
          <a:xfrm>
            <a:off x="4635369" y="4310744"/>
            <a:ext cx="790071" cy="126274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EEA6601B-7374-481D-9378-80E8953AC180}"/>
              </a:ext>
            </a:extLst>
          </p:cNvPr>
          <p:cNvSpPr/>
          <p:nvPr/>
        </p:nvSpPr>
        <p:spPr>
          <a:xfrm>
            <a:off x="2593212" y="2132584"/>
            <a:ext cx="2059575" cy="618308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892457C-DE85-4BC6-A09E-160D28A7FC01}"/>
              </a:ext>
            </a:extLst>
          </p:cNvPr>
          <p:cNvSpPr/>
          <p:nvPr/>
        </p:nvSpPr>
        <p:spPr>
          <a:xfrm rot="10800000">
            <a:off x="2575794" y="2830287"/>
            <a:ext cx="1389017" cy="61830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358691-7641-49AE-8197-6CC83950569B}"/>
              </a:ext>
            </a:extLst>
          </p:cNvPr>
          <p:cNvSpPr/>
          <p:nvPr/>
        </p:nvSpPr>
        <p:spPr>
          <a:xfrm>
            <a:off x="1276272" y="2682240"/>
            <a:ext cx="918288" cy="2891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70B74E2-D8A0-4914-BD90-94B4F80259E7}"/>
              </a:ext>
            </a:extLst>
          </p:cNvPr>
          <p:cNvSpPr/>
          <p:nvPr/>
        </p:nvSpPr>
        <p:spPr>
          <a:xfrm>
            <a:off x="5883106" y="3439397"/>
            <a:ext cx="5723428" cy="94172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流れ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(B|A) = 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流れ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(A|B)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がつり合った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3FA11BA-7B5F-4997-86FC-C25CCDCBB302}"/>
              </a:ext>
            </a:extLst>
          </p:cNvPr>
          <p:cNvSpPr/>
          <p:nvPr/>
        </p:nvSpPr>
        <p:spPr>
          <a:xfrm>
            <a:off x="6050560" y="2185131"/>
            <a:ext cx="5723428" cy="114953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この後、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の分布は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どうなりますか？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157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9B851F7-EEDB-4149-890D-6B0A8F9E0405}"/>
              </a:ext>
            </a:extLst>
          </p:cNvPr>
          <p:cNvSpPr/>
          <p:nvPr/>
        </p:nvSpPr>
        <p:spPr>
          <a:xfrm>
            <a:off x="4644078" y="3760902"/>
            <a:ext cx="790071" cy="1812584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605CCBD-A534-4E9D-B6D7-C0A58A966D42}"/>
              </a:ext>
            </a:extLst>
          </p:cNvPr>
          <p:cNvSpPr/>
          <p:nvPr/>
        </p:nvSpPr>
        <p:spPr>
          <a:xfrm>
            <a:off x="4638751" y="4014651"/>
            <a:ext cx="790071" cy="15588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流れの定常状態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2F7363-48DF-47F5-B0A5-62AD96BE4B67}"/>
              </a:ext>
            </a:extLst>
          </p:cNvPr>
          <p:cNvSpPr/>
          <p:nvPr/>
        </p:nvSpPr>
        <p:spPr>
          <a:xfrm>
            <a:off x="1269508" y="2403566"/>
            <a:ext cx="925052" cy="31699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4757D1CE-56BD-4876-B06A-B24CB295787E}"/>
              </a:ext>
            </a:extLst>
          </p:cNvPr>
          <p:cNvSpPr/>
          <p:nvPr/>
        </p:nvSpPr>
        <p:spPr>
          <a:xfrm>
            <a:off x="2575794" y="2133600"/>
            <a:ext cx="1389017" cy="61830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103F3F2-3BFD-4182-BD50-E614C2D5F7F7}"/>
              </a:ext>
            </a:extLst>
          </p:cNvPr>
          <p:cNvSpPr txBox="1"/>
          <p:nvPr/>
        </p:nvSpPr>
        <p:spPr>
          <a:xfrm>
            <a:off x="2684651" y="1706048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流れ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(B|A)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2EBEAF3-1F87-4906-9946-56E884DD9154}"/>
              </a:ext>
            </a:extLst>
          </p:cNvPr>
          <p:cNvSpPr txBox="1"/>
          <p:nvPr/>
        </p:nvSpPr>
        <p:spPr>
          <a:xfrm>
            <a:off x="1521471" y="5661589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B3F7961-F244-4E19-807B-62876868B203}"/>
              </a:ext>
            </a:extLst>
          </p:cNvPr>
          <p:cNvSpPr txBox="1"/>
          <p:nvPr/>
        </p:nvSpPr>
        <p:spPr>
          <a:xfrm>
            <a:off x="4828550" y="5661589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AF85F-4FC8-49C2-A768-D28E75FE81AB}"/>
              </a:ext>
            </a:extLst>
          </p:cNvPr>
          <p:cNvSpPr txBox="1"/>
          <p:nvPr/>
        </p:nvSpPr>
        <p:spPr>
          <a:xfrm>
            <a:off x="2903034" y="3448595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流れ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(A|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C1CEC3F-73D6-4B5F-B102-63BB2A296DFB}"/>
              </a:ext>
            </a:extLst>
          </p:cNvPr>
          <p:cNvSpPr txBox="1"/>
          <p:nvPr/>
        </p:nvSpPr>
        <p:spPr>
          <a:xfrm>
            <a:off x="8435221" y="1599875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1FD6245-DD2E-41FD-853E-B1BA1B538B99}"/>
              </a:ext>
            </a:extLst>
          </p:cNvPr>
          <p:cNvSpPr/>
          <p:nvPr/>
        </p:nvSpPr>
        <p:spPr>
          <a:xfrm>
            <a:off x="1269508" y="2133600"/>
            <a:ext cx="925052" cy="3439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83ED09A3-E860-46C9-8892-BF009A1BB47C}"/>
              </a:ext>
            </a:extLst>
          </p:cNvPr>
          <p:cNvSpPr/>
          <p:nvPr/>
        </p:nvSpPr>
        <p:spPr>
          <a:xfrm>
            <a:off x="2575796" y="2133600"/>
            <a:ext cx="2346959" cy="618308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49D2907-7674-4D5D-9F40-1B00420C31A0}"/>
              </a:ext>
            </a:extLst>
          </p:cNvPr>
          <p:cNvSpPr/>
          <p:nvPr/>
        </p:nvSpPr>
        <p:spPr>
          <a:xfrm>
            <a:off x="4635369" y="4310744"/>
            <a:ext cx="790071" cy="126274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EEA6601B-7374-481D-9378-80E8953AC180}"/>
              </a:ext>
            </a:extLst>
          </p:cNvPr>
          <p:cNvSpPr/>
          <p:nvPr/>
        </p:nvSpPr>
        <p:spPr>
          <a:xfrm>
            <a:off x="2593212" y="2132584"/>
            <a:ext cx="2059575" cy="618308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892457C-DE85-4BC6-A09E-160D28A7FC01}"/>
              </a:ext>
            </a:extLst>
          </p:cNvPr>
          <p:cNvSpPr/>
          <p:nvPr/>
        </p:nvSpPr>
        <p:spPr>
          <a:xfrm rot="10800000">
            <a:off x="2575794" y="2830287"/>
            <a:ext cx="1389017" cy="61830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358691-7641-49AE-8197-6CC83950569B}"/>
              </a:ext>
            </a:extLst>
          </p:cNvPr>
          <p:cNvSpPr/>
          <p:nvPr/>
        </p:nvSpPr>
        <p:spPr>
          <a:xfrm>
            <a:off x="1276272" y="2682240"/>
            <a:ext cx="918288" cy="2891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135A9B1-8192-4ECE-B241-71A386473666}"/>
              </a:ext>
            </a:extLst>
          </p:cNvPr>
          <p:cNvSpPr/>
          <p:nvPr/>
        </p:nvSpPr>
        <p:spPr>
          <a:xfrm>
            <a:off x="6050560" y="4910415"/>
            <a:ext cx="5723428" cy="63633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これ以上、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は変化しない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CBF8D91-5600-4ECB-A8CF-C2A44EA33ED6}"/>
              </a:ext>
            </a:extLst>
          </p:cNvPr>
          <p:cNvSpPr/>
          <p:nvPr/>
        </p:nvSpPr>
        <p:spPr>
          <a:xfrm>
            <a:off x="5883106" y="3439397"/>
            <a:ext cx="5723428" cy="94172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流れ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(B|A) = 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流れ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(A|B)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がつり合った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AA95381-12FA-40BC-90A2-15D0CC72DF4B}"/>
              </a:ext>
            </a:extLst>
          </p:cNvPr>
          <p:cNvSpPr/>
          <p:nvPr/>
        </p:nvSpPr>
        <p:spPr>
          <a:xfrm>
            <a:off x="6050560" y="2185131"/>
            <a:ext cx="5723428" cy="114953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この後、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の分布は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どうなりますか？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439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9B851F7-EEDB-4149-890D-6B0A8F9E0405}"/>
              </a:ext>
            </a:extLst>
          </p:cNvPr>
          <p:cNvSpPr/>
          <p:nvPr/>
        </p:nvSpPr>
        <p:spPr>
          <a:xfrm>
            <a:off x="4644078" y="3760902"/>
            <a:ext cx="790071" cy="1812584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605CCBD-A534-4E9D-B6D7-C0A58A966D42}"/>
              </a:ext>
            </a:extLst>
          </p:cNvPr>
          <p:cNvSpPr/>
          <p:nvPr/>
        </p:nvSpPr>
        <p:spPr>
          <a:xfrm>
            <a:off x="4638751" y="4014651"/>
            <a:ext cx="790071" cy="15588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流れの定常状態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2F7363-48DF-47F5-B0A5-62AD96BE4B67}"/>
              </a:ext>
            </a:extLst>
          </p:cNvPr>
          <p:cNvSpPr/>
          <p:nvPr/>
        </p:nvSpPr>
        <p:spPr>
          <a:xfrm>
            <a:off x="1269508" y="2403566"/>
            <a:ext cx="925052" cy="31699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4757D1CE-56BD-4876-B06A-B24CB295787E}"/>
              </a:ext>
            </a:extLst>
          </p:cNvPr>
          <p:cNvSpPr/>
          <p:nvPr/>
        </p:nvSpPr>
        <p:spPr>
          <a:xfrm>
            <a:off x="2575794" y="2133600"/>
            <a:ext cx="1389017" cy="61830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103F3F2-3BFD-4182-BD50-E614C2D5F7F7}"/>
              </a:ext>
            </a:extLst>
          </p:cNvPr>
          <p:cNvSpPr txBox="1"/>
          <p:nvPr/>
        </p:nvSpPr>
        <p:spPr>
          <a:xfrm>
            <a:off x="2684651" y="1706048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流れ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(B|A)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2EBEAF3-1F87-4906-9946-56E884DD9154}"/>
              </a:ext>
            </a:extLst>
          </p:cNvPr>
          <p:cNvSpPr txBox="1"/>
          <p:nvPr/>
        </p:nvSpPr>
        <p:spPr>
          <a:xfrm>
            <a:off x="1521471" y="5661589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B3F7961-F244-4E19-807B-62876868B203}"/>
              </a:ext>
            </a:extLst>
          </p:cNvPr>
          <p:cNvSpPr txBox="1"/>
          <p:nvPr/>
        </p:nvSpPr>
        <p:spPr>
          <a:xfrm>
            <a:off x="4828550" y="5661589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5AF85F-4FC8-49C2-A768-D28E75FE81AB}"/>
              </a:ext>
            </a:extLst>
          </p:cNvPr>
          <p:cNvSpPr txBox="1"/>
          <p:nvPr/>
        </p:nvSpPr>
        <p:spPr>
          <a:xfrm>
            <a:off x="2903034" y="3448595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流れ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(A|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C1CEC3F-73D6-4B5F-B102-63BB2A296DFB}"/>
              </a:ext>
            </a:extLst>
          </p:cNvPr>
          <p:cNvSpPr txBox="1"/>
          <p:nvPr/>
        </p:nvSpPr>
        <p:spPr>
          <a:xfrm>
            <a:off x="8435221" y="1599875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1FD6245-DD2E-41FD-853E-B1BA1B538B99}"/>
              </a:ext>
            </a:extLst>
          </p:cNvPr>
          <p:cNvSpPr/>
          <p:nvPr/>
        </p:nvSpPr>
        <p:spPr>
          <a:xfrm>
            <a:off x="1269508" y="2133600"/>
            <a:ext cx="925052" cy="3439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83ED09A3-E860-46C9-8892-BF009A1BB47C}"/>
              </a:ext>
            </a:extLst>
          </p:cNvPr>
          <p:cNvSpPr/>
          <p:nvPr/>
        </p:nvSpPr>
        <p:spPr>
          <a:xfrm>
            <a:off x="2575796" y="2133600"/>
            <a:ext cx="2346959" cy="618308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49D2907-7674-4D5D-9F40-1B00420C31A0}"/>
              </a:ext>
            </a:extLst>
          </p:cNvPr>
          <p:cNvSpPr/>
          <p:nvPr/>
        </p:nvSpPr>
        <p:spPr>
          <a:xfrm>
            <a:off x="4635369" y="4310744"/>
            <a:ext cx="790071" cy="126274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EEA6601B-7374-481D-9378-80E8953AC180}"/>
              </a:ext>
            </a:extLst>
          </p:cNvPr>
          <p:cNvSpPr/>
          <p:nvPr/>
        </p:nvSpPr>
        <p:spPr>
          <a:xfrm>
            <a:off x="2593212" y="2132584"/>
            <a:ext cx="2059575" cy="618308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892457C-DE85-4BC6-A09E-160D28A7FC01}"/>
              </a:ext>
            </a:extLst>
          </p:cNvPr>
          <p:cNvSpPr/>
          <p:nvPr/>
        </p:nvSpPr>
        <p:spPr>
          <a:xfrm rot="10800000">
            <a:off x="2575794" y="2830287"/>
            <a:ext cx="1389017" cy="61830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358691-7641-49AE-8197-6CC83950569B}"/>
              </a:ext>
            </a:extLst>
          </p:cNvPr>
          <p:cNvSpPr/>
          <p:nvPr/>
        </p:nvSpPr>
        <p:spPr>
          <a:xfrm>
            <a:off x="1276272" y="2682240"/>
            <a:ext cx="918288" cy="2891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135A9B1-8192-4ECE-B241-71A386473666}"/>
              </a:ext>
            </a:extLst>
          </p:cNvPr>
          <p:cNvSpPr/>
          <p:nvPr/>
        </p:nvSpPr>
        <p:spPr>
          <a:xfrm>
            <a:off x="6050560" y="4910415"/>
            <a:ext cx="5723428" cy="63633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これ以上、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は変化しない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62C06AE-F6F4-47D0-AC76-1DA4CD26CF87}"/>
              </a:ext>
            </a:extLst>
          </p:cNvPr>
          <p:cNvSpPr txBox="1"/>
          <p:nvPr/>
        </p:nvSpPr>
        <p:spPr>
          <a:xfrm>
            <a:off x="6950097" y="4178080"/>
            <a:ext cx="35894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これが詳細つり合い</a:t>
            </a:r>
            <a:endParaRPr kumimoji="1" lang="en-US" altLang="ja-JP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C14BB8F-4B27-45A1-87DB-C06CB84F40A7}"/>
              </a:ext>
            </a:extLst>
          </p:cNvPr>
          <p:cNvCxnSpPr>
            <a:cxnSpLocks/>
          </p:cNvCxnSpPr>
          <p:nvPr/>
        </p:nvCxnSpPr>
        <p:spPr>
          <a:xfrm flipV="1">
            <a:off x="6334110" y="4178080"/>
            <a:ext cx="4821418" cy="465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165273F-F10D-4B81-B809-EC0876721814}"/>
              </a:ext>
            </a:extLst>
          </p:cNvPr>
          <p:cNvSpPr/>
          <p:nvPr/>
        </p:nvSpPr>
        <p:spPr>
          <a:xfrm>
            <a:off x="5883106" y="3439397"/>
            <a:ext cx="5723428" cy="94172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流れ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(B|A) = 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流れ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(A|B)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がつり合った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54E24F-F4D3-442B-AD97-82D918595E91}"/>
              </a:ext>
            </a:extLst>
          </p:cNvPr>
          <p:cNvSpPr txBox="1"/>
          <p:nvPr/>
        </p:nvSpPr>
        <p:spPr>
          <a:xfrm>
            <a:off x="1784157" y="6086924"/>
            <a:ext cx="2972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これが定常分布</a:t>
            </a:r>
            <a:endParaRPr kumimoji="1" lang="en-US" altLang="ja-JP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C5C1290-8B08-4A5E-8C2C-C76B791AAB6C}"/>
              </a:ext>
            </a:extLst>
          </p:cNvPr>
          <p:cNvSpPr/>
          <p:nvPr/>
        </p:nvSpPr>
        <p:spPr>
          <a:xfrm>
            <a:off x="6050560" y="2185131"/>
            <a:ext cx="5723428" cy="114953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この後、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の分布は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どうなりますか？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965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ラケットボール, 物体 が含まれている画像&#10;&#10;高い精度で生成された説明">
            <a:extLst>
              <a:ext uri="{FF2B5EF4-FFF2-40B4-BE49-F238E27FC236}">
                <a16:creationId xmlns:a16="http://schemas.microsoft.com/office/drawing/2014/main" id="{A76495D4-79E0-478F-BEB6-3D8F85FDA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431142"/>
            <a:ext cx="6195067" cy="4130044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詳細つり合い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584F35B-EFBC-4169-827C-D8FC68F522A9}"/>
              </a:ext>
            </a:extLst>
          </p:cNvPr>
          <p:cNvSpPr/>
          <p:nvPr/>
        </p:nvSpPr>
        <p:spPr>
          <a:xfrm>
            <a:off x="6170957" y="4295558"/>
            <a:ext cx="5723428" cy="69349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つの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任意の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θ,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θ’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で確率の流れが等しい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C1CEC3F-73D6-4B5F-B102-63BB2A296DFB}"/>
              </a:ext>
            </a:extLst>
          </p:cNvPr>
          <p:cNvSpPr txBox="1"/>
          <p:nvPr/>
        </p:nvSpPr>
        <p:spPr>
          <a:xfrm>
            <a:off x="7289797" y="3722667"/>
            <a:ext cx="3280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詳細つり合いの条件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CD208D1-1258-4C84-85DF-706EB7398A70}"/>
              </a:ext>
            </a:extLst>
          </p:cNvPr>
          <p:cNvCxnSpPr>
            <a:cxnSpLocks/>
          </p:cNvCxnSpPr>
          <p:nvPr/>
        </p:nvCxnSpPr>
        <p:spPr>
          <a:xfrm>
            <a:off x="2743200" y="2885800"/>
            <a:ext cx="238486" cy="345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7354330-C678-4AFF-930B-AE38F2C4AE53}"/>
              </a:ext>
            </a:extLst>
          </p:cNvPr>
          <p:cNvCxnSpPr>
            <a:cxnSpLocks/>
          </p:cNvCxnSpPr>
          <p:nvPr/>
        </p:nvCxnSpPr>
        <p:spPr>
          <a:xfrm flipH="1" flipV="1">
            <a:off x="2605718" y="3230880"/>
            <a:ext cx="474617" cy="735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0861644-988E-4AE3-84F6-B848C5F0C0EA}"/>
              </a:ext>
            </a:extLst>
          </p:cNvPr>
          <p:cNvCxnSpPr>
            <a:cxnSpLocks/>
          </p:cNvCxnSpPr>
          <p:nvPr/>
        </p:nvCxnSpPr>
        <p:spPr>
          <a:xfrm flipH="1" flipV="1">
            <a:off x="3220172" y="4641669"/>
            <a:ext cx="1" cy="288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26E1A7C-E7B3-4D93-BAAB-D3136D5039E1}"/>
              </a:ext>
            </a:extLst>
          </p:cNvPr>
          <p:cNvCxnSpPr>
            <a:cxnSpLocks/>
          </p:cNvCxnSpPr>
          <p:nvPr/>
        </p:nvCxnSpPr>
        <p:spPr>
          <a:xfrm>
            <a:off x="3220172" y="3944983"/>
            <a:ext cx="0" cy="9850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D2F0D71-0EE6-45FA-A205-2FBDB5B1E878}"/>
              </a:ext>
            </a:extLst>
          </p:cNvPr>
          <p:cNvCxnSpPr>
            <a:cxnSpLocks/>
          </p:cNvCxnSpPr>
          <p:nvPr/>
        </p:nvCxnSpPr>
        <p:spPr>
          <a:xfrm flipV="1">
            <a:off x="2513778" y="3792436"/>
            <a:ext cx="0" cy="1139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E654989-6F30-4898-BC75-C3DD49F6682A}"/>
              </a:ext>
            </a:extLst>
          </p:cNvPr>
          <p:cNvCxnSpPr>
            <a:cxnSpLocks/>
          </p:cNvCxnSpPr>
          <p:nvPr/>
        </p:nvCxnSpPr>
        <p:spPr>
          <a:xfrm>
            <a:off x="2518132" y="2774839"/>
            <a:ext cx="0" cy="21552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53463483-3A1E-42D1-AE3B-CB7561218C35}"/>
                  </a:ext>
                </a:extLst>
              </p:cNvPr>
              <p:cNvSpPr/>
              <p:nvPr/>
            </p:nvSpPr>
            <p:spPr>
              <a:xfrm>
                <a:off x="6170957" y="1762394"/>
                <a:ext cx="5723428" cy="11495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𝑓</m:t>
                      </m:r>
                      <m:d>
                        <m:dPr>
                          <m:ctrlPr>
                            <a:rPr lang="en-US" altLang="ja-JP" sz="3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lang="ja-JP" altLang="en-US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ja-JP" altLang="en-US" sz="3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e>
                      </m:d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𝑓</m:t>
                      </m:r>
                      <m:d>
                        <m:dPr>
                          <m:ctrlPr>
                            <a:rPr lang="en-US" altLang="ja-JP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ja-JP" altLang="en-US" sz="3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e>
                      </m:d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3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𝑓</m:t>
                      </m:r>
                      <m:d>
                        <m:dPr>
                          <m:ctrlPr>
                            <a:rPr lang="en-US" altLang="ja-JP" sz="3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ja-JP" altLang="en-US" sz="3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e>
                        <m:e>
                          <m:sSup>
                            <m:sSupPr>
                              <m:ctrlPr>
                                <a:rPr lang="en-US" altLang="ja-JP" sz="3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lang="ja-JP" altLang="en-US" sz="3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ja-JP" sz="3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𝑓</m:t>
                      </m:r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sSup>
                        <m:sSupPr>
                          <m:ctrlPr>
                            <a:rPr lang="en-US" altLang="ja-JP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ja-JP" altLang="en-US" sz="3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e>
                        <m:sup>
                          <m:r>
                            <a:rPr lang="en-US" altLang="ja-JP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′</m:t>
                          </m:r>
                        </m:sup>
                      </m:sSup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3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53463483-3A1E-42D1-AE3B-CB7561218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957" y="1762394"/>
                <a:ext cx="5723428" cy="1149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65E5488-529A-4557-8B68-C4129B7344B1}"/>
              </a:ext>
            </a:extLst>
          </p:cNvPr>
          <p:cNvSpPr txBox="1"/>
          <p:nvPr/>
        </p:nvSpPr>
        <p:spPr>
          <a:xfrm>
            <a:off x="8035442" y="1204446"/>
            <a:ext cx="1994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確率の流れ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D5D99934-6932-4DA3-957D-C907A837CF28}"/>
                  </a:ext>
                </a:extLst>
              </p:cNvPr>
              <p:cNvSpPr txBox="1"/>
              <p:nvPr/>
            </p:nvSpPr>
            <p:spPr>
              <a:xfrm>
                <a:off x="3212076" y="4508583"/>
                <a:ext cx="9775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𝑓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kumimoji="1" lang="ja-JP" alt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′)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D5D99934-6932-4DA3-957D-C907A837C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076" y="4508583"/>
                <a:ext cx="977575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2E0CB75-2A26-4B6D-B637-85C88D97F8EC}"/>
                  </a:ext>
                </a:extLst>
              </p:cNvPr>
              <p:cNvSpPr txBox="1"/>
              <p:nvPr/>
            </p:nvSpPr>
            <p:spPr>
              <a:xfrm>
                <a:off x="1631610" y="4206691"/>
                <a:ext cx="906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𝑓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kumimoji="1" lang="ja-JP" alt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2E0CB75-2A26-4B6D-B637-85C88D97F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610" y="4206691"/>
                <a:ext cx="906467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23A22AD-AC50-4F78-8993-A230B7F5CEAF}"/>
                  </a:ext>
                </a:extLst>
              </p:cNvPr>
              <p:cNvSpPr txBox="1"/>
              <p:nvPr/>
            </p:nvSpPr>
            <p:spPr>
              <a:xfrm>
                <a:off x="2799212" y="2515806"/>
                <a:ext cx="1285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𝑓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|</m:t>
                      </m:r>
                      <m:r>
                        <a:rPr lang="ja-JP" alt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23A22AD-AC50-4F78-8993-A230B7F5C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212" y="2515806"/>
                <a:ext cx="1285352" cy="461665"/>
              </a:xfrm>
              <a:prstGeom prst="rect">
                <a:avLst/>
              </a:prstGeom>
              <a:blipFill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43AD636D-05C0-42B4-8B82-DC6381997145}"/>
                  </a:ext>
                </a:extLst>
              </p:cNvPr>
              <p:cNvSpPr txBox="1"/>
              <p:nvPr/>
            </p:nvSpPr>
            <p:spPr>
              <a:xfrm>
                <a:off x="1541688" y="3354701"/>
                <a:ext cx="1257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𝑓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ja-JP" alt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|</m:t>
                      </m:r>
                      <m:r>
                        <a:rPr lang="ja-JP" alt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′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43AD636D-05C0-42B4-8B82-DC638199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688" y="3354701"/>
                <a:ext cx="1257524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0F26446-4C0B-4A42-893E-2E5040527AE1}"/>
              </a:ext>
            </a:extLst>
          </p:cNvPr>
          <p:cNvSpPr txBox="1"/>
          <p:nvPr/>
        </p:nvSpPr>
        <p:spPr>
          <a:xfrm>
            <a:off x="7633107" y="2891670"/>
            <a:ext cx="1685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起こりやすさ</a:t>
            </a:r>
            <a:endParaRPr kumimoji="1"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</a:t>
            </a:r>
            <a:r>
              <a:rPr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C00C670-A847-41B5-8A3E-F211DBECE657}"/>
              </a:ext>
            </a:extLst>
          </p:cNvPr>
          <p:cNvSpPr txBox="1"/>
          <p:nvPr/>
        </p:nvSpPr>
        <p:spPr>
          <a:xfrm>
            <a:off x="6142246" y="2891670"/>
            <a:ext cx="1476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移りやすさ</a:t>
            </a:r>
            <a:endParaRPr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遷移核</a:t>
            </a:r>
            <a:r>
              <a:rPr kumimoji="1"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4718C4D-AE75-4E88-B6E2-F9E82AB9C1F0}"/>
              </a:ext>
            </a:extLst>
          </p:cNvPr>
          <p:cNvSpPr txBox="1"/>
          <p:nvPr/>
        </p:nvSpPr>
        <p:spPr>
          <a:xfrm>
            <a:off x="1298219" y="1279312"/>
            <a:ext cx="3688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詳細つり合いのイメージ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F5D80ED-DA99-435E-8CEB-42A2B1AB94D6}"/>
              </a:ext>
            </a:extLst>
          </p:cNvPr>
          <p:cNvSpPr txBox="1"/>
          <p:nvPr/>
        </p:nvSpPr>
        <p:spPr>
          <a:xfrm>
            <a:off x="5952339" y="5208034"/>
            <a:ext cx="61606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詳細つり合いを満たす</a:t>
            </a:r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(=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流れが等しい</a:t>
            </a:r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と確率分布が定常分布になる</a:t>
            </a:r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詳細つり合いは十分条件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2AF5BF7-291B-4353-8717-58CF0B5D1DB1}"/>
                  </a:ext>
                </a:extLst>
              </p:cNvPr>
              <p:cNvSpPr txBox="1"/>
              <p:nvPr/>
            </p:nvSpPr>
            <p:spPr>
              <a:xfrm>
                <a:off x="2295776" y="4899215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2AF5BF7-291B-4353-8717-58CF0B5D1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776" y="4899215"/>
                <a:ext cx="47102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6E28557-D622-4A02-8E40-A29D0BE8DFF6}"/>
                  </a:ext>
                </a:extLst>
              </p:cNvPr>
              <p:cNvSpPr txBox="1"/>
              <p:nvPr/>
            </p:nvSpPr>
            <p:spPr>
              <a:xfrm>
                <a:off x="3002637" y="4899714"/>
                <a:ext cx="5421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6E28557-D622-4A02-8E40-A29D0BE8D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7" y="4899714"/>
                <a:ext cx="542136" cy="461665"/>
              </a:xfrm>
              <a:prstGeom prst="rect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3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6189</TotalTime>
  <Words>618</Words>
  <Application>Microsoft Office PowerPoint</Application>
  <PresentationFormat>ワイド画面</PresentationFormat>
  <Paragraphs>138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Meiryo UI</vt:lpstr>
      <vt:lpstr>游ゴシック</vt:lpstr>
      <vt:lpstr>游ゴシック Light</vt:lpstr>
      <vt:lpstr>Arial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t</dc:creator>
  <cp:lastModifiedBy>tetsuya t</cp:lastModifiedBy>
  <cp:revision>186</cp:revision>
  <dcterms:created xsi:type="dcterms:W3CDTF">2017-12-20T12:04:47Z</dcterms:created>
  <dcterms:modified xsi:type="dcterms:W3CDTF">2018-01-28T02:43:03Z</dcterms:modified>
</cp:coreProperties>
</file>