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80" r:id="rId3"/>
    <p:sldId id="367" r:id="rId4"/>
    <p:sldId id="372" r:id="rId5"/>
    <p:sldId id="371" r:id="rId6"/>
    <p:sldId id="374" r:id="rId7"/>
    <p:sldId id="375" r:id="rId8"/>
    <p:sldId id="376" r:id="rId9"/>
    <p:sldId id="377" r:id="rId10"/>
    <p:sldId id="378" r:id="rId11"/>
    <p:sldId id="379" r:id="rId12"/>
    <p:sldId id="373" r:id="rId13"/>
    <p:sldId id="381" r:id="rId14"/>
    <p:sldId id="382" r:id="rId15"/>
    <p:sldId id="383" r:id="rId16"/>
    <p:sldId id="384" r:id="rId17"/>
    <p:sldId id="385" r:id="rId18"/>
    <p:sldId id="386" r:id="rId19"/>
    <p:sldId id="32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442060" y="3735791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のアルゴリズムの１つである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サンプラーが理解できる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10C4C8BB-8525-46B5-8FBA-6EC8CA2F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solidFill>
                      <a:schemeClr val="bg2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5068B40-E26D-4D2D-84FC-7584D2E366D8}"/>
              </a:ext>
            </a:extLst>
          </p:cNvPr>
          <p:cNvSpPr>
            <a:spLocks noChangeAspect="1"/>
          </p:cNvSpPr>
          <p:nvPr/>
        </p:nvSpPr>
        <p:spPr>
          <a:xfrm>
            <a:off x="3707598" y="35718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2A889E2-D6E4-4AC1-85C2-2D28CA7A750C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flipH="1">
            <a:off x="3776425" y="3715863"/>
            <a:ext cx="3173" cy="858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DCD09D82-0414-4120-BD6B-53CB059FB9F6}"/>
              </a:ext>
            </a:extLst>
          </p:cNvPr>
          <p:cNvSpPr>
            <a:spLocks noChangeAspect="1"/>
          </p:cNvSpPr>
          <p:nvPr/>
        </p:nvSpPr>
        <p:spPr>
          <a:xfrm>
            <a:off x="4007142" y="35666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9B753F8-F22D-4DF1-955C-203019574AC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3851598" y="3638609"/>
            <a:ext cx="147144" cy="52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06DBCE9-A2A5-4E6C-9626-1728C057EE85}"/>
              </a:ext>
            </a:extLst>
          </p:cNvPr>
          <p:cNvSpPr>
            <a:spLocks noChangeAspect="1"/>
          </p:cNvSpPr>
          <p:nvPr/>
        </p:nvSpPr>
        <p:spPr>
          <a:xfrm>
            <a:off x="4011099" y="387517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B867768-07D2-42F7-A769-B556F6E527AF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4079142" y="3710609"/>
            <a:ext cx="3957" cy="1645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9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>
            <a:extLst>
              <a:ext uri="{FF2B5EF4-FFF2-40B4-BE49-F238E27FC236}">
                <a16:creationId xmlns:a16="http://schemas.microsoft.com/office/drawing/2014/main" id="{94579F08-097F-4991-B8A1-4D8F1D75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solidFill>
                      <a:schemeClr val="bg2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5068B40-E26D-4D2D-84FC-7584D2E366D8}"/>
              </a:ext>
            </a:extLst>
          </p:cNvPr>
          <p:cNvSpPr>
            <a:spLocks noChangeAspect="1"/>
          </p:cNvSpPr>
          <p:nvPr/>
        </p:nvSpPr>
        <p:spPr>
          <a:xfrm>
            <a:off x="3707598" y="35718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2A889E2-D6E4-4AC1-85C2-2D28CA7A750C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flipH="1">
            <a:off x="3776425" y="3715863"/>
            <a:ext cx="3173" cy="858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DCD09D82-0414-4120-BD6B-53CB059FB9F6}"/>
              </a:ext>
            </a:extLst>
          </p:cNvPr>
          <p:cNvSpPr>
            <a:spLocks noChangeAspect="1"/>
          </p:cNvSpPr>
          <p:nvPr/>
        </p:nvSpPr>
        <p:spPr>
          <a:xfrm>
            <a:off x="4007142" y="35666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9B753F8-F22D-4DF1-955C-203019574AC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3851598" y="3638609"/>
            <a:ext cx="147144" cy="52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06DBCE9-A2A5-4E6C-9626-1728C057EE85}"/>
              </a:ext>
            </a:extLst>
          </p:cNvPr>
          <p:cNvSpPr>
            <a:spLocks noChangeAspect="1"/>
          </p:cNvSpPr>
          <p:nvPr/>
        </p:nvSpPr>
        <p:spPr>
          <a:xfrm>
            <a:off x="4011099" y="387517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B867768-07D2-42F7-A769-B556F6E527AF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4079142" y="3710609"/>
            <a:ext cx="3957" cy="1645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87BBD16-2F01-43F8-A758-4910C38BB90F}"/>
              </a:ext>
            </a:extLst>
          </p:cNvPr>
          <p:cNvSpPr txBox="1"/>
          <p:nvPr/>
        </p:nvSpPr>
        <p:spPr>
          <a:xfrm>
            <a:off x="8157955" y="5165396"/>
            <a:ext cx="33249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各値を固定して、</a:t>
            </a:r>
            <a:endParaRPr kumimoji="1"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交互にサンプリング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9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E5F50231-FF7E-4ACA-BDB4-C117742AA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" y="2195155"/>
            <a:ext cx="4987646" cy="332509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二変量正規分布の例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EF7F46B-20CF-4C85-9D6E-EEC786239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34" y="1550784"/>
            <a:ext cx="1725677" cy="7418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46DE62E-5296-461C-976B-DBA64C8222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6" y="1755214"/>
            <a:ext cx="1011655" cy="27368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DE3B2FB-C7B6-4799-A610-96CC00225263}"/>
              </a:ext>
            </a:extLst>
          </p:cNvPr>
          <p:cNvSpPr txBox="1"/>
          <p:nvPr/>
        </p:nvSpPr>
        <p:spPr>
          <a:xfrm>
            <a:off x="3746818" y="1690891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EE1765-91C1-4F73-8BF0-5E4035AA79C4}"/>
              </a:ext>
            </a:extLst>
          </p:cNvPr>
          <p:cNvSpPr txBox="1"/>
          <p:nvPr/>
        </p:nvSpPr>
        <p:spPr>
          <a:xfrm>
            <a:off x="7328922" y="1277229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DCD7043-8211-4CEA-8658-FBB83CF05B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8" y="5932260"/>
            <a:ext cx="4872559" cy="34699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91F5C7-4896-4025-9C38-D38A79CF7EB9}"/>
              </a:ext>
            </a:extLst>
          </p:cNvPr>
          <p:cNvSpPr/>
          <p:nvPr/>
        </p:nvSpPr>
        <p:spPr>
          <a:xfrm>
            <a:off x="5189809" y="1755214"/>
            <a:ext cx="6915105" cy="497651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ED5AF7-E304-40F2-80A2-971BCAC7E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86" y="2338467"/>
            <a:ext cx="4703949" cy="381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9C595A-B0FB-4E97-817B-BDB42186A2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33" y="2832926"/>
            <a:ext cx="4478160" cy="381692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17892C-D3C2-4A36-9F6E-A71BBAFA287B}"/>
              </a:ext>
            </a:extLst>
          </p:cNvPr>
          <p:cNvSpPr txBox="1"/>
          <p:nvPr/>
        </p:nvSpPr>
        <p:spPr>
          <a:xfrm>
            <a:off x="5296852" y="2752953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平方完成する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E5C21DF-6DFC-464C-9B5C-151D5997EF97}"/>
              </a:ext>
            </a:extLst>
          </p:cNvPr>
          <p:cNvSpPr txBox="1"/>
          <p:nvPr/>
        </p:nvSpPr>
        <p:spPr>
          <a:xfrm>
            <a:off x="7484625" y="3324373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平均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ρz</a:t>
            </a:r>
            <a:r>
              <a:rPr kumimoji="1" lang="en-US" altLang="ja-JP" sz="2400" baseline="-25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en-US" altLang="ja-JP" sz="2400" baseline="30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の正規分布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95E207F-8562-412E-890A-B71D7E58AEE4}"/>
              </a:ext>
            </a:extLst>
          </p:cNvPr>
          <p:cNvCxnSpPr>
            <a:cxnSpLocks/>
          </p:cNvCxnSpPr>
          <p:nvPr/>
        </p:nvCxnSpPr>
        <p:spPr>
          <a:xfrm flipV="1">
            <a:off x="8002454" y="3269495"/>
            <a:ext cx="2526209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E8E247-7DC0-4BAE-AC04-F5F85FE869F4}"/>
              </a:ext>
            </a:extLst>
          </p:cNvPr>
          <p:cNvSpPr/>
          <p:nvPr/>
        </p:nvSpPr>
        <p:spPr>
          <a:xfrm>
            <a:off x="5189809" y="1833705"/>
            <a:ext cx="2896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以外を定数と置く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09EA2F2-6414-4538-9A1E-A2C3A2E9BEF1}"/>
                  </a:ext>
                </a:extLst>
              </p:cNvPr>
              <p:cNvSpPr/>
              <p:nvPr/>
            </p:nvSpPr>
            <p:spPr>
              <a:xfrm>
                <a:off x="5189809" y="3896405"/>
                <a:ext cx="65500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:r>
                  <a:rPr lang="en-US" altLang="ja-JP" sz="2400" dirty="0"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E09EA2F2-6414-4538-9A1E-A2C3A2E9B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09" y="3896405"/>
                <a:ext cx="6550063" cy="461665"/>
              </a:xfrm>
              <a:prstGeom prst="rect">
                <a:avLst/>
              </a:prstGeom>
              <a:blipFill>
                <a:blip r:embed="rId10"/>
                <a:stretch>
                  <a:fillRect l="-1395" t="-14474" r="-27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58D058A-9080-4180-8DB0-1C1682898F54}"/>
              </a:ext>
            </a:extLst>
          </p:cNvPr>
          <p:cNvSpPr/>
          <p:nvPr/>
        </p:nvSpPr>
        <p:spPr>
          <a:xfrm>
            <a:off x="5189808" y="4504534"/>
            <a:ext cx="47836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z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以外を定数と置き、式変形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対称なので添え字を入れ替えるだけ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29CEA0BB-07FB-402D-B894-37395BBD251C}"/>
                  </a:ext>
                </a:extLst>
              </p:cNvPr>
              <p:cNvSpPr/>
              <p:nvPr/>
            </p:nvSpPr>
            <p:spPr>
              <a:xfrm>
                <a:off x="5189809" y="5529079"/>
                <a:ext cx="646189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④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この時、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は更新した値を使う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29CEA0BB-07FB-402D-B894-37395BBD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09" y="5529079"/>
                <a:ext cx="6461897" cy="830997"/>
              </a:xfrm>
              <a:prstGeom prst="rect">
                <a:avLst/>
              </a:prstGeom>
              <a:blipFill>
                <a:blip r:embed="rId11"/>
                <a:stretch>
                  <a:fillRect l="-1415" t="-6618" r="-377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7A82F97B-088C-4B94-8CB2-4DC6F35F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7B10E69-8DEE-4937-8FC6-BCD71D48121B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76AF546-2FED-4F90-9F88-7A76E9B2C388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AB5CC5-5C43-46D3-9307-507C8FC352E2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</p:spTree>
    <p:extLst>
      <p:ext uri="{BB962C8B-B14F-4D97-AF65-F5344CB8AC3E}">
        <p14:creationId xmlns:p14="http://schemas.microsoft.com/office/powerpoint/2010/main" val="343558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6D06EC1C-11B7-45C8-A1A2-119DBF98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AA391D3-7E4D-4FC5-9BB2-563ADF894187}"/>
              </a:ext>
            </a:extLst>
          </p:cNvPr>
          <p:cNvSpPr txBox="1"/>
          <p:nvPr/>
        </p:nvSpPr>
        <p:spPr>
          <a:xfrm>
            <a:off x="2631609" y="4581965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kumimoji="1" lang="en-US" altLang="ja-JP" sz="2400" baseline="-25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サンプリング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88711E-7544-448E-9986-6E17FD743892}"/>
              </a:ext>
            </a:extLst>
          </p:cNvPr>
          <p:cNvCxnSpPr>
            <a:cxnSpLocks/>
          </p:cNvCxnSpPr>
          <p:nvPr/>
        </p:nvCxnSpPr>
        <p:spPr>
          <a:xfrm flipV="1">
            <a:off x="3404417" y="3945715"/>
            <a:ext cx="300008" cy="63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4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33396131-422A-4FC7-A985-E20F2601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solidFill>
                      <a:schemeClr val="bg2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D8A3239-EC40-4748-BF4B-7ACCBB31169A}"/>
              </a:ext>
            </a:extLst>
          </p:cNvPr>
          <p:cNvSpPr txBox="1"/>
          <p:nvPr/>
        </p:nvSpPr>
        <p:spPr>
          <a:xfrm>
            <a:off x="2433396" y="248849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lang="en-US" altLang="ja-JP" sz="2400" baseline="-25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サンプリング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6C49034-DB32-4DEF-A3B3-B413CB4D6286}"/>
              </a:ext>
            </a:extLst>
          </p:cNvPr>
          <p:cNvCxnSpPr>
            <a:cxnSpLocks/>
          </p:cNvCxnSpPr>
          <p:nvPr/>
        </p:nvCxnSpPr>
        <p:spPr>
          <a:xfrm>
            <a:off x="3174124" y="3017409"/>
            <a:ext cx="492316" cy="577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5068B40-E26D-4D2D-84FC-7584D2E366D8}"/>
              </a:ext>
            </a:extLst>
          </p:cNvPr>
          <p:cNvSpPr>
            <a:spLocks noChangeAspect="1"/>
          </p:cNvSpPr>
          <p:nvPr/>
        </p:nvSpPr>
        <p:spPr>
          <a:xfrm>
            <a:off x="3707598" y="35718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2A889E2-D6E4-4AC1-85C2-2D28CA7A750C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flipH="1">
            <a:off x="3776425" y="3715863"/>
            <a:ext cx="3173" cy="858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3A9CD92B-07D9-478C-BDB2-3B0683435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5068B40-E26D-4D2D-84FC-7584D2E366D8}"/>
              </a:ext>
            </a:extLst>
          </p:cNvPr>
          <p:cNvSpPr>
            <a:spLocks noChangeAspect="1"/>
          </p:cNvSpPr>
          <p:nvPr/>
        </p:nvSpPr>
        <p:spPr>
          <a:xfrm>
            <a:off x="3707598" y="35718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2A889E2-D6E4-4AC1-85C2-2D28CA7A750C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flipH="1">
            <a:off x="3776425" y="3715863"/>
            <a:ext cx="3173" cy="858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DCD09D82-0414-4120-BD6B-53CB059FB9F6}"/>
              </a:ext>
            </a:extLst>
          </p:cNvPr>
          <p:cNvSpPr>
            <a:spLocks noChangeAspect="1"/>
          </p:cNvSpPr>
          <p:nvPr/>
        </p:nvSpPr>
        <p:spPr>
          <a:xfrm>
            <a:off x="4007142" y="35666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9B753F8-F22D-4DF1-955C-203019574AC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3851598" y="3638609"/>
            <a:ext cx="147144" cy="52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9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10C4C8BB-8525-46B5-8FBA-6EC8CA2F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solidFill>
                      <a:schemeClr val="bg2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5068B40-E26D-4D2D-84FC-7584D2E366D8}"/>
              </a:ext>
            </a:extLst>
          </p:cNvPr>
          <p:cNvSpPr>
            <a:spLocks noChangeAspect="1"/>
          </p:cNvSpPr>
          <p:nvPr/>
        </p:nvSpPr>
        <p:spPr>
          <a:xfrm>
            <a:off x="3707598" y="35718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2A889E2-D6E4-4AC1-85C2-2D28CA7A750C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flipH="1">
            <a:off x="3776425" y="3715863"/>
            <a:ext cx="3173" cy="858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DCD09D82-0414-4120-BD6B-53CB059FB9F6}"/>
              </a:ext>
            </a:extLst>
          </p:cNvPr>
          <p:cNvSpPr>
            <a:spLocks noChangeAspect="1"/>
          </p:cNvSpPr>
          <p:nvPr/>
        </p:nvSpPr>
        <p:spPr>
          <a:xfrm>
            <a:off x="4007142" y="35666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9B753F8-F22D-4DF1-955C-203019574AC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3851598" y="3638609"/>
            <a:ext cx="147144" cy="52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06DBCE9-A2A5-4E6C-9626-1728C057EE85}"/>
              </a:ext>
            </a:extLst>
          </p:cNvPr>
          <p:cNvSpPr>
            <a:spLocks noChangeAspect="1"/>
          </p:cNvSpPr>
          <p:nvPr/>
        </p:nvSpPr>
        <p:spPr>
          <a:xfrm>
            <a:off x="4011099" y="387517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B867768-07D2-42F7-A769-B556F6E527AF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4079142" y="3710609"/>
            <a:ext cx="3957" cy="1645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4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>
            <a:extLst>
              <a:ext uri="{FF2B5EF4-FFF2-40B4-BE49-F238E27FC236}">
                <a16:creationId xmlns:a16="http://schemas.microsoft.com/office/drawing/2014/main" id="{94579F08-097F-4991-B8A1-4D8F1D75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solidFill>
                      <a:schemeClr val="bg2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5068B40-E26D-4D2D-84FC-7584D2E366D8}"/>
              </a:ext>
            </a:extLst>
          </p:cNvPr>
          <p:cNvSpPr>
            <a:spLocks noChangeAspect="1"/>
          </p:cNvSpPr>
          <p:nvPr/>
        </p:nvSpPr>
        <p:spPr>
          <a:xfrm>
            <a:off x="3707598" y="35718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2A889E2-D6E4-4AC1-85C2-2D28CA7A750C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flipH="1">
            <a:off x="3776425" y="3715863"/>
            <a:ext cx="3173" cy="858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DCD09D82-0414-4120-BD6B-53CB059FB9F6}"/>
              </a:ext>
            </a:extLst>
          </p:cNvPr>
          <p:cNvSpPr>
            <a:spLocks noChangeAspect="1"/>
          </p:cNvSpPr>
          <p:nvPr/>
        </p:nvSpPr>
        <p:spPr>
          <a:xfrm>
            <a:off x="4007142" y="35666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9B753F8-F22D-4DF1-955C-203019574AC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3851598" y="3638609"/>
            <a:ext cx="147144" cy="52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06DBCE9-A2A5-4E6C-9626-1728C057EE85}"/>
              </a:ext>
            </a:extLst>
          </p:cNvPr>
          <p:cNvSpPr>
            <a:spLocks noChangeAspect="1"/>
          </p:cNvSpPr>
          <p:nvPr/>
        </p:nvSpPr>
        <p:spPr>
          <a:xfrm>
            <a:off x="4011099" y="387517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B867768-07D2-42F7-A769-B556F6E527AF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4079142" y="3710609"/>
            <a:ext cx="3957" cy="1645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87BBD16-2F01-43F8-A758-4910C38BB90F}"/>
              </a:ext>
            </a:extLst>
          </p:cNvPr>
          <p:cNvSpPr txBox="1"/>
          <p:nvPr/>
        </p:nvSpPr>
        <p:spPr>
          <a:xfrm>
            <a:off x="8157955" y="5165396"/>
            <a:ext cx="33249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各値を固定して、</a:t>
            </a:r>
            <a:endParaRPr kumimoji="1"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交互にサンプリング</a:t>
            </a:r>
            <a:endParaRPr kumimoji="1" lang="ja-JP" altLang="en-US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58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208425" y="1712337"/>
            <a:ext cx="5700005" cy="235724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の一つのアルゴリズムとして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サンプラーのアルゴリズムを学習した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サンプラーを理解するために、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変量正規分布を例として、動きを可視化した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BCAF4A-E074-4920-A57D-119DA3303190}"/>
              </a:ext>
            </a:extLst>
          </p:cNvPr>
          <p:cNvSpPr/>
          <p:nvPr/>
        </p:nvSpPr>
        <p:spPr>
          <a:xfrm>
            <a:off x="208425" y="4334239"/>
            <a:ext cx="5700005" cy="20983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実際に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サンプラーを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上で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実装してみましょう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0B631E8-DD97-4EAF-A4B4-346B0F574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09" y="1275323"/>
            <a:ext cx="5415120" cy="249994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F1C0B49-9D51-4FB6-8353-ECC439654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534" y="4069582"/>
            <a:ext cx="5594295" cy="24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遷移核のバリエーション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再掲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C13604F-BC1D-46C5-BF6A-AC50F6B3EBCD}"/>
              </a:ext>
            </a:extLst>
          </p:cNvPr>
          <p:cNvSpPr/>
          <p:nvPr/>
        </p:nvSpPr>
        <p:spPr>
          <a:xfrm>
            <a:off x="470983" y="3399084"/>
            <a:ext cx="5102503" cy="103881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570BB76D-9552-443B-AEB3-574F0389A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0" y="3676691"/>
            <a:ext cx="4451588" cy="482802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0D0781-A316-41CE-9DB7-ECACB4226EF5}"/>
              </a:ext>
            </a:extLst>
          </p:cNvPr>
          <p:cNvSpPr txBox="1"/>
          <p:nvPr/>
        </p:nvSpPr>
        <p:spPr>
          <a:xfrm>
            <a:off x="1862761" y="2783135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詳細つり合い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CD10833-3D24-46DA-9D58-FA703481379D}"/>
              </a:ext>
            </a:extLst>
          </p:cNvPr>
          <p:cNvSpPr/>
          <p:nvPr/>
        </p:nvSpPr>
        <p:spPr>
          <a:xfrm>
            <a:off x="6034374" y="3094317"/>
            <a:ext cx="5817326" cy="26871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M-H</a:t>
            </a:r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アルゴリズム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サンプラー（熱浴法）</a:t>
            </a:r>
            <a:endParaRPr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ハミルトニアンモンテカルロ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E1B028-67A2-4C45-AD4E-439DB9888F55}"/>
              </a:ext>
            </a:extLst>
          </p:cNvPr>
          <p:cNvSpPr/>
          <p:nvPr/>
        </p:nvSpPr>
        <p:spPr>
          <a:xfrm>
            <a:off x="6034374" y="1432804"/>
            <a:ext cx="5720235" cy="7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詳細つり合いを満たす遷移核は１つではない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43354A-97A7-4041-BADC-FD8C31DBD01E}"/>
              </a:ext>
            </a:extLst>
          </p:cNvPr>
          <p:cNvSpPr txBox="1"/>
          <p:nvPr/>
        </p:nvSpPr>
        <p:spPr>
          <a:xfrm>
            <a:off x="7292556" y="250103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遷移核のバリエーション</a:t>
            </a:r>
          </a:p>
        </p:txBody>
      </p:sp>
    </p:spTree>
    <p:extLst>
      <p:ext uri="{BB962C8B-B14F-4D97-AF65-F5344CB8AC3E}">
        <p14:creationId xmlns:p14="http://schemas.microsoft.com/office/powerpoint/2010/main" val="36486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サンプラーのアルゴリズム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45D455A-B821-4182-AF53-13A7EE0A8FF2}"/>
              </a:ext>
            </a:extLst>
          </p:cNvPr>
          <p:cNvSpPr/>
          <p:nvPr/>
        </p:nvSpPr>
        <p:spPr>
          <a:xfrm>
            <a:off x="321605" y="2618058"/>
            <a:ext cx="11513344" cy="407012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の値を固定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定数とみなす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して、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を更新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の値を固定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定数とみなす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して、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を更新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の値を固定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定数とみなす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して、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を更新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 ①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③を繰り返す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731CE8-6BE4-42BB-9932-2905FA5F4409}"/>
              </a:ext>
            </a:extLst>
          </p:cNvPr>
          <p:cNvSpPr txBox="1"/>
          <p:nvPr/>
        </p:nvSpPr>
        <p:spPr>
          <a:xfrm>
            <a:off x="579492" y="1376317"/>
            <a:ext cx="755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サンプリングしたいパラメーターが複数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(θ</a:t>
            </a:r>
            <a:r>
              <a:rPr kumimoji="1"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あったとする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458639-0BAC-49C5-93BD-14F0BB4DB944}"/>
              </a:ext>
            </a:extLst>
          </p:cNvPr>
          <p:cNvSpPr txBox="1"/>
          <p:nvPr/>
        </p:nvSpPr>
        <p:spPr>
          <a:xfrm>
            <a:off x="5096824" y="2077159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E30DF4E-054A-49AC-B2C1-E461601AB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51" y="2927550"/>
            <a:ext cx="4718787" cy="3913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103A3CC-03C3-4FFC-AC67-39BAD1DC7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31" y="4034308"/>
            <a:ext cx="4653520" cy="38593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825D5AF-3048-4E6C-A9EC-EA2661844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51" y="5151257"/>
            <a:ext cx="4671081" cy="387394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2289B6-368F-4F11-8940-174C8FA9F970}"/>
              </a:ext>
            </a:extLst>
          </p:cNvPr>
          <p:cNvCxnSpPr>
            <a:cxnSpLocks/>
          </p:cNvCxnSpPr>
          <p:nvPr/>
        </p:nvCxnSpPr>
        <p:spPr>
          <a:xfrm flipH="1">
            <a:off x="8607850" y="2463774"/>
            <a:ext cx="205224" cy="463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F1BC7B-99D0-47C5-BF6F-4309B8FE5A05}"/>
              </a:ext>
            </a:extLst>
          </p:cNvPr>
          <p:cNvSpPr txBox="1"/>
          <p:nvPr/>
        </p:nvSpPr>
        <p:spPr>
          <a:xfrm>
            <a:off x="8081487" y="1656925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マイナスが付くと、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それ以外</a:t>
            </a:r>
          </a:p>
        </p:txBody>
      </p:sp>
    </p:spTree>
    <p:extLst>
      <p:ext uri="{BB962C8B-B14F-4D97-AF65-F5344CB8AC3E}">
        <p14:creationId xmlns:p14="http://schemas.microsoft.com/office/powerpoint/2010/main" val="377814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サンプラーのアルゴリズム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45D455A-B821-4182-AF53-13A7EE0A8FF2}"/>
              </a:ext>
            </a:extLst>
          </p:cNvPr>
          <p:cNvSpPr/>
          <p:nvPr/>
        </p:nvSpPr>
        <p:spPr>
          <a:xfrm>
            <a:off x="321605" y="2618058"/>
            <a:ext cx="11513344" cy="407012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の値を固定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定数とみなす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して、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を更新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の値を固定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定数とみなす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して、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を更新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の値を固定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定数とみなす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して、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を更新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 ①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③を繰り返す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731CE8-6BE4-42BB-9932-2905FA5F4409}"/>
              </a:ext>
            </a:extLst>
          </p:cNvPr>
          <p:cNvSpPr txBox="1"/>
          <p:nvPr/>
        </p:nvSpPr>
        <p:spPr>
          <a:xfrm>
            <a:off x="579492" y="1376317"/>
            <a:ext cx="755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サンプリングしたいパラメーターが複数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(θ</a:t>
            </a:r>
            <a:r>
              <a:rPr kumimoji="1"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θ</a:t>
            </a:r>
            <a:r>
              <a:rPr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あったとする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458639-0BAC-49C5-93BD-14F0BB4DB944}"/>
              </a:ext>
            </a:extLst>
          </p:cNvPr>
          <p:cNvSpPr txBox="1"/>
          <p:nvPr/>
        </p:nvSpPr>
        <p:spPr>
          <a:xfrm>
            <a:off x="5096824" y="2077159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E30DF4E-054A-49AC-B2C1-E461601AB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51" y="2927550"/>
            <a:ext cx="4718787" cy="3913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103A3CC-03C3-4FFC-AC67-39BAD1DC7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31" y="4034308"/>
            <a:ext cx="4653520" cy="38593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825D5AF-3048-4E6C-A9EC-EA2661844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51" y="5151257"/>
            <a:ext cx="4671081" cy="38739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AC391A-707C-428D-BEAF-7B4D1EDFAFAB}"/>
              </a:ext>
            </a:extLst>
          </p:cNvPr>
          <p:cNvSpPr txBox="1"/>
          <p:nvPr/>
        </p:nvSpPr>
        <p:spPr>
          <a:xfrm>
            <a:off x="6378082" y="3480904"/>
            <a:ext cx="398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Conditional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(FCD)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1025BB6-D2DE-4B97-98E3-0691400C649E}"/>
              </a:ext>
            </a:extLst>
          </p:cNvPr>
          <p:cNvCxnSpPr>
            <a:cxnSpLocks/>
          </p:cNvCxnSpPr>
          <p:nvPr/>
        </p:nvCxnSpPr>
        <p:spPr>
          <a:xfrm flipV="1">
            <a:off x="6972731" y="3422494"/>
            <a:ext cx="1910012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4ACA7CE-864B-483A-8F6A-5EA43AC28320}"/>
              </a:ext>
            </a:extLst>
          </p:cNvPr>
          <p:cNvCxnSpPr>
            <a:cxnSpLocks/>
          </p:cNvCxnSpPr>
          <p:nvPr/>
        </p:nvCxnSpPr>
        <p:spPr>
          <a:xfrm flipH="1">
            <a:off x="8607850" y="2463774"/>
            <a:ext cx="205224" cy="463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AF2CC4-58ED-476E-AC19-17F2FC323984}"/>
              </a:ext>
            </a:extLst>
          </p:cNvPr>
          <p:cNvSpPr txBox="1"/>
          <p:nvPr/>
        </p:nvSpPr>
        <p:spPr>
          <a:xfrm>
            <a:off x="8081487" y="1656925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マイナスが付くと、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それ以外</a:t>
            </a:r>
          </a:p>
        </p:txBody>
      </p:sp>
    </p:spTree>
    <p:extLst>
      <p:ext uri="{BB962C8B-B14F-4D97-AF65-F5344CB8AC3E}">
        <p14:creationId xmlns:p14="http://schemas.microsoft.com/office/powerpoint/2010/main" val="249742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7C224D7-F7F2-4A92-9BCF-1DE3D5A81A79}"/>
              </a:ext>
            </a:extLst>
          </p:cNvPr>
          <p:cNvSpPr/>
          <p:nvPr/>
        </p:nvSpPr>
        <p:spPr>
          <a:xfrm>
            <a:off x="5122432" y="5613366"/>
            <a:ext cx="6867952" cy="113808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EECF23F-E1AA-47E3-9F44-3EC9F3F60446}"/>
              </a:ext>
            </a:extLst>
          </p:cNvPr>
          <p:cNvSpPr/>
          <p:nvPr/>
        </p:nvSpPr>
        <p:spPr>
          <a:xfrm>
            <a:off x="5081972" y="1276858"/>
            <a:ext cx="6867952" cy="176618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二変量正規分布の例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B48F2C-01DA-42C1-AF2C-6E1BB68BD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92" y="2374874"/>
            <a:ext cx="2676112" cy="38639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00F61C6-E4E0-4C47-AEA3-BE1857E99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543" y="2374198"/>
            <a:ext cx="994550" cy="3870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EF7F46B-20CF-4C85-9D6E-EEC786239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34" y="1550784"/>
            <a:ext cx="1725677" cy="7418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46DE62E-5296-461C-976B-DBA64C8222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6" y="1755214"/>
            <a:ext cx="1011655" cy="27368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DE3B2FB-C7B6-4799-A610-96CC00225263}"/>
              </a:ext>
            </a:extLst>
          </p:cNvPr>
          <p:cNvSpPr txBox="1"/>
          <p:nvPr/>
        </p:nvSpPr>
        <p:spPr>
          <a:xfrm>
            <a:off x="3746818" y="1690891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7635D04-185B-43DF-937B-82BF41CFDDDE}"/>
              </a:ext>
            </a:extLst>
          </p:cNvPr>
          <p:cNvSpPr/>
          <p:nvPr/>
        </p:nvSpPr>
        <p:spPr>
          <a:xfrm>
            <a:off x="5122432" y="3674453"/>
            <a:ext cx="6867952" cy="176618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47DE722-0B37-49FD-93D3-ACF32D84F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01" y="1513133"/>
            <a:ext cx="6256424" cy="551755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EE1765-91C1-4F73-8BF0-5E4035AA79C4}"/>
              </a:ext>
            </a:extLst>
          </p:cNvPr>
          <p:cNvSpPr txBox="1"/>
          <p:nvPr/>
        </p:nvSpPr>
        <p:spPr>
          <a:xfrm>
            <a:off x="5122432" y="3145733"/>
            <a:ext cx="570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式の簡単化の為、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次のように定数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を置く、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DCD7043-8211-4CEA-8658-FBB83CF05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33" y="3916742"/>
            <a:ext cx="5359815" cy="381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793EB01-928E-4A05-8101-7A46E52D1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5" y="2601091"/>
            <a:ext cx="4534224" cy="30228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BF905B1-D4B7-4370-93E0-E389AAD577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71" y="4482671"/>
            <a:ext cx="4406537" cy="69148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0D61E58-5503-4776-BFED-AD715C2E47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01" y="6280405"/>
            <a:ext cx="5768386" cy="365565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23B482-D1ED-4A48-A7DA-62E42636AF90}"/>
              </a:ext>
            </a:extLst>
          </p:cNvPr>
          <p:cNvSpPr txBox="1"/>
          <p:nvPr/>
        </p:nvSpPr>
        <p:spPr>
          <a:xfrm>
            <a:off x="5122432" y="5716053"/>
            <a:ext cx="6287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簡単の為、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kumimoji="1"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,z</a:t>
            </a:r>
            <a:r>
              <a:rPr kumimoji="1" lang="en-US" altLang="ja-JP" sz="2400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サンプリングし、後で解凍</a:t>
            </a:r>
          </a:p>
        </p:txBody>
      </p:sp>
    </p:spTree>
    <p:extLst>
      <p:ext uri="{BB962C8B-B14F-4D97-AF65-F5344CB8AC3E}">
        <p14:creationId xmlns:p14="http://schemas.microsoft.com/office/powerpoint/2010/main" val="214146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7A82F97B-088C-4B94-8CB2-4DC6F35F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7B10E69-8DEE-4937-8FC6-BCD71D48121B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76AF546-2FED-4F90-9F88-7A76E9B2C388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AB5CC5-5C43-46D3-9307-507C8FC352E2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</p:spTree>
    <p:extLst>
      <p:ext uri="{BB962C8B-B14F-4D97-AF65-F5344CB8AC3E}">
        <p14:creationId xmlns:p14="http://schemas.microsoft.com/office/powerpoint/2010/main" val="411300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6D06EC1C-11B7-45C8-A1A2-119DBF98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AA391D3-7E4D-4FC5-9BB2-563ADF894187}"/>
              </a:ext>
            </a:extLst>
          </p:cNvPr>
          <p:cNvSpPr txBox="1"/>
          <p:nvPr/>
        </p:nvSpPr>
        <p:spPr>
          <a:xfrm>
            <a:off x="2631609" y="4581965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kumimoji="1" lang="en-US" altLang="ja-JP" sz="2400" baseline="-25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サンプリング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88711E-7544-448E-9986-6E17FD743892}"/>
              </a:ext>
            </a:extLst>
          </p:cNvPr>
          <p:cNvCxnSpPr>
            <a:cxnSpLocks/>
          </p:cNvCxnSpPr>
          <p:nvPr/>
        </p:nvCxnSpPr>
        <p:spPr>
          <a:xfrm flipV="1">
            <a:off x="3404417" y="3945715"/>
            <a:ext cx="300008" cy="63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1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33396131-422A-4FC7-A985-E20F2601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solidFill>
                      <a:schemeClr val="bg2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D8A3239-EC40-4748-BF4B-7ACCBB31169A}"/>
              </a:ext>
            </a:extLst>
          </p:cNvPr>
          <p:cNvSpPr txBox="1"/>
          <p:nvPr/>
        </p:nvSpPr>
        <p:spPr>
          <a:xfrm>
            <a:off x="2433396" y="248849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lang="en-US" altLang="ja-JP" sz="2400" baseline="-25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サンプリング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6C49034-DB32-4DEF-A3B3-B413CB4D6286}"/>
              </a:ext>
            </a:extLst>
          </p:cNvPr>
          <p:cNvCxnSpPr>
            <a:cxnSpLocks/>
          </p:cNvCxnSpPr>
          <p:nvPr/>
        </p:nvCxnSpPr>
        <p:spPr>
          <a:xfrm>
            <a:off x="3174124" y="3017409"/>
            <a:ext cx="492316" cy="577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5068B40-E26D-4D2D-84FC-7584D2E366D8}"/>
              </a:ext>
            </a:extLst>
          </p:cNvPr>
          <p:cNvSpPr>
            <a:spLocks noChangeAspect="1"/>
          </p:cNvSpPr>
          <p:nvPr/>
        </p:nvSpPr>
        <p:spPr>
          <a:xfrm>
            <a:off x="3707598" y="35718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2A889E2-D6E4-4AC1-85C2-2D28CA7A750C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flipH="1">
            <a:off x="3776425" y="3715863"/>
            <a:ext cx="3173" cy="858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3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3A9CD92B-07D9-478C-BDB2-3B0683435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9" y="1431142"/>
            <a:ext cx="7437006" cy="495800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338440-83D4-45C3-B0FD-812DA445BF25}"/>
              </a:ext>
            </a:extLst>
          </p:cNvPr>
          <p:cNvSpPr/>
          <p:nvPr/>
        </p:nvSpPr>
        <p:spPr>
          <a:xfrm>
            <a:off x="7646543" y="1929385"/>
            <a:ext cx="4467497" cy="266003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B198B1-EAD6-41C9-813B-35858D4E785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サンプラーのイメージ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/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①</a:t>
                </a:r>
                <a:r>
                  <a:rPr lang="en-US" altLang="ja-JP" sz="240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815661D-0620-40C1-A42F-9BB0A97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2224359"/>
                <a:ext cx="4208075" cy="830997"/>
              </a:xfrm>
              <a:prstGeom prst="rect">
                <a:avLst/>
              </a:prstGeom>
              <a:blipFill>
                <a:blip r:embed="rId5"/>
                <a:stretch>
                  <a:fillRect l="-2319" t="-808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/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ja-JP" alt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𝜇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ρ</m:t>
                        </m:r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σ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𝐵</m:t>
                        </m:r>
                      </m:e>
                    </m:d>
                  </m:oMath>
                </a14:m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から</a:t>
                </a:r>
                <a:r>
                  <a:rPr lang="en-US" altLang="ja-JP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z</a:t>
                </a:r>
                <a:r>
                  <a:rPr lang="en-US" altLang="ja-JP" sz="2400" baseline="-250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400" dirty="0">
                    <a:solidFill>
                      <a:schemeClr val="bg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をサンプリング</a:t>
                </a:r>
                <a:endParaRPr lang="en-US" altLang="ja-JP" sz="24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A12F882-7CE9-4976-B50A-318AE109E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37" y="3462968"/>
                <a:ext cx="4119910" cy="830997"/>
              </a:xfrm>
              <a:prstGeom prst="rect">
                <a:avLst/>
              </a:prstGeom>
              <a:blipFill>
                <a:blip r:embed="rId6"/>
                <a:stretch>
                  <a:fillRect l="-2367" t="-661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29C6D-DD16-4C91-A2C5-8EC1E5272112}"/>
              </a:ext>
            </a:extLst>
          </p:cNvPr>
          <p:cNvSpPr txBox="1"/>
          <p:nvPr/>
        </p:nvSpPr>
        <p:spPr>
          <a:xfrm>
            <a:off x="8647984" y="136551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Gibbs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サンプラー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091AC0D-1508-44D9-9AB0-3D177C86E8CE}"/>
              </a:ext>
            </a:extLst>
          </p:cNvPr>
          <p:cNvSpPr>
            <a:spLocks noChangeAspect="1"/>
          </p:cNvSpPr>
          <p:nvPr/>
        </p:nvSpPr>
        <p:spPr>
          <a:xfrm>
            <a:off x="2760617" y="380646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C0E881A-F0E2-4E9A-B8F0-4493B477FC4F}"/>
              </a:ext>
            </a:extLst>
          </p:cNvPr>
          <p:cNvCxnSpPr>
            <a:cxnSpLocks/>
          </p:cNvCxnSpPr>
          <p:nvPr/>
        </p:nvCxnSpPr>
        <p:spPr>
          <a:xfrm>
            <a:off x="2441428" y="3533178"/>
            <a:ext cx="319189" cy="27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1C77F5-FF8A-416F-A09E-4F1B3E517333}"/>
              </a:ext>
            </a:extLst>
          </p:cNvPr>
          <p:cNvSpPr txBox="1"/>
          <p:nvPr/>
        </p:nvSpPr>
        <p:spPr>
          <a:xfrm>
            <a:off x="1493026" y="30715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71ABDD7-97C8-4E1C-9923-4E17A300A3A7}"/>
              </a:ext>
            </a:extLst>
          </p:cNvPr>
          <p:cNvSpPr>
            <a:spLocks noChangeAspect="1"/>
          </p:cNvSpPr>
          <p:nvPr/>
        </p:nvSpPr>
        <p:spPr>
          <a:xfrm>
            <a:off x="3704425" y="380171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37F830-B7C5-41E6-B4A3-8CCB0EB29D0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4617" y="3873714"/>
            <a:ext cx="799808" cy="4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5068B40-E26D-4D2D-84FC-7584D2E366D8}"/>
              </a:ext>
            </a:extLst>
          </p:cNvPr>
          <p:cNvSpPr>
            <a:spLocks noChangeAspect="1"/>
          </p:cNvSpPr>
          <p:nvPr/>
        </p:nvSpPr>
        <p:spPr>
          <a:xfrm>
            <a:off x="3707598" y="35718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2A889E2-D6E4-4AC1-85C2-2D28CA7A750C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 flipH="1">
            <a:off x="3776425" y="3715863"/>
            <a:ext cx="3173" cy="858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DCD09D82-0414-4120-BD6B-53CB059FB9F6}"/>
              </a:ext>
            </a:extLst>
          </p:cNvPr>
          <p:cNvSpPr>
            <a:spLocks noChangeAspect="1"/>
          </p:cNvSpPr>
          <p:nvPr/>
        </p:nvSpPr>
        <p:spPr>
          <a:xfrm>
            <a:off x="4007142" y="356660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9B753F8-F22D-4DF1-955C-203019574AC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3851598" y="3638609"/>
            <a:ext cx="147144" cy="52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668</Words>
  <Application>Microsoft Office PowerPoint</Application>
  <PresentationFormat>ワイド画面</PresentationFormat>
  <Paragraphs>182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Meiryo UI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208</cp:revision>
  <dcterms:created xsi:type="dcterms:W3CDTF">2017-12-20T12:04:47Z</dcterms:created>
  <dcterms:modified xsi:type="dcterms:W3CDTF">2018-01-31T12:15:33Z</dcterms:modified>
</cp:coreProperties>
</file>